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12" r:id="rId3"/>
    <p:sldId id="265" r:id="rId4"/>
    <p:sldId id="263" r:id="rId5"/>
    <p:sldId id="288" r:id="rId6"/>
    <p:sldId id="307" r:id="rId7"/>
    <p:sldId id="311" r:id="rId8"/>
    <p:sldId id="308" r:id="rId9"/>
    <p:sldId id="309" r:id="rId10"/>
    <p:sldId id="310" r:id="rId11"/>
    <p:sldId id="269" r:id="rId12"/>
    <p:sldId id="289" r:id="rId13"/>
    <p:sldId id="295" r:id="rId14"/>
    <p:sldId id="292" r:id="rId15"/>
    <p:sldId id="287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SemiBold" panose="00000700000000000000" pitchFamily="2" charset="0"/>
      <p:bold r:id="rId22"/>
      <p:bold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0" roundtripDataSignature="AMtx7mj96z/IFeby2wIdhX80votN7Klsc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rià Romañá Munies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081" autoAdjust="0"/>
  </p:normalViewPr>
  <p:slideViewPr>
    <p:cSldViewPr snapToGrid="0" showGuides="1">
      <p:cViewPr varScale="1">
        <p:scale>
          <a:sx n="98" d="100"/>
          <a:sy n="98" d="100"/>
        </p:scale>
        <p:origin x="9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50" Type="http://customschemas.google.com/relationships/presentationmetadata" Target="meta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79" name="Google Shape;37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9744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9" name="Google Shape;58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491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9" name="Google Shape;58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958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5881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9" name="Google Shape;739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740" name="Google Shape;74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9" name="Google Shape;58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2932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9" name="Google Shape;54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39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2491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877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89" name="Google Shape;58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4956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8323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31" name="Google Shape;53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6406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2CAT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hyperlink" Target="https://www.youtube.com/@i2catfoundation" TargetMode="External"/><Relationship Id="rId4" Type="http://schemas.openxmlformats.org/officeDocument/2006/relationships/hyperlink" Target="https://es.linkedin.com/company/i2cat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1">
  <p:cSld name="CUSTOM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4"/>
          <p:cNvPicPr preferRelativeResize="0"/>
          <p:nvPr/>
        </p:nvPicPr>
        <p:blipFill rotWithShape="1">
          <a:blip r:embed="rId2">
            <a:alphaModFix/>
          </a:blip>
          <a:srcRect t="-643" r="25461" b="48727"/>
          <a:stretch/>
        </p:blipFill>
        <p:spPr>
          <a:xfrm>
            <a:off x="6358550" y="2795200"/>
            <a:ext cx="5833452" cy="406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4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Roboto Light"/>
              <a:buNone/>
              <a:defRPr sz="48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6" name="Google Shape;16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342900"/>
            <a:ext cx="1805626" cy="510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43479" y="6068501"/>
            <a:ext cx="1805625" cy="42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46273" y="6047098"/>
            <a:ext cx="1316849" cy="46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4"/>
          <p:cNvSpPr txBox="1">
            <a:spLocks noGrp="1"/>
          </p:cNvSpPr>
          <p:nvPr>
            <p:ph type="title" idx="2"/>
          </p:nvPr>
        </p:nvSpPr>
        <p:spPr>
          <a:xfrm>
            <a:off x="342900" y="6089925"/>
            <a:ext cx="51639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oboto"/>
              <a:buNone/>
              <a:defRPr sz="160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title" idx="3"/>
          </p:nvPr>
        </p:nvSpPr>
        <p:spPr>
          <a:xfrm>
            <a:off x="342900" y="4512825"/>
            <a:ext cx="5163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"/>
              <a:buNone/>
              <a:defRPr sz="240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sldNum" idx="12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3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76137" y="342900"/>
            <a:ext cx="1972955" cy="5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">
  <p:cSld name="CUSTOM_3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9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0" name="Google Shape;8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" y="6212352"/>
            <a:ext cx="1070477" cy="3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39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1"/>
          </p:nvPr>
        </p:nvSpPr>
        <p:spPr>
          <a:xfrm>
            <a:off x="342889" y="1548375"/>
            <a:ext cx="7618800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2 columns">
  <p:cSld name="CUSTOM_3_1">
    <p:bg>
      <p:bgPr>
        <a:solidFill>
          <a:schemeClr val="l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2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2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3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"/>
              <a:buNone/>
              <a:defRPr sz="12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98" name="Google Shape;98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" y="6212352"/>
            <a:ext cx="1070477" cy="30275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42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42"/>
          <p:cNvSpPr txBox="1">
            <a:spLocks noGrp="1"/>
          </p:cNvSpPr>
          <p:nvPr>
            <p:ph type="body" idx="1"/>
          </p:nvPr>
        </p:nvSpPr>
        <p:spPr>
          <a:xfrm>
            <a:off x="342900" y="1548375"/>
            <a:ext cx="5599500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42"/>
          <p:cNvSpPr txBox="1">
            <a:spLocks noGrp="1"/>
          </p:cNvSpPr>
          <p:nvPr>
            <p:ph type="body" idx="3"/>
          </p:nvPr>
        </p:nvSpPr>
        <p:spPr>
          <a:xfrm>
            <a:off x="6249600" y="1548375"/>
            <a:ext cx="5599500" cy="33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cover 2">
  <p:cSld name="CUSTOM_4_1">
    <p:bg>
      <p:bgPr>
        <a:gradFill>
          <a:gsLst>
            <a:gs pos="0">
              <a:schemeClr val="dk2"/>
            </a:gs>
            <a:gs pos="100000">
              <a:schemeClr val="accent6"/>
            </a:gs>
          </a:gsLst>
          <a:lin ang="2698631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46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Light"/>
              <a:buNone/>
              <a:defRPr sz="48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6" name="Google Shape;126;p46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 i="0" u="none" strike="noStrike" cap="none">
                <a:solidFill>
                  <a:schemeClr val="accent3"/>
                </a:solidFill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accent3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pic>
        <p:nvPicPr>
          <p:cNvPr id="127" name="Google Shape;127;p46"/>
          <p:cNvPicPr preferRelativeResize="0"/>
          <p:nvPr/>
        </p:nvPicPr>
        <p:blipFill rotWithShape="1">
          <a:blip r:embed="rId2">
            <a:alphaModFix/>
          </a:blip>
          <a:srcRect l="-20848" t="33162" r="37152" b="-31568"/>
          <a:stretch/>
        </p:blipFill>
        <p:spPr>
          <a:xfrm>
            <a:off x="6358550" y="-1"/>
            <a:ext cx="58334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6212352"/>
            <a:ext cx="1070328" cy="302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6"/>
          <p:cNvSpPr txBox="1">
            <a:spLocks noGrp="1"/>
          </p:cNvSpPr>
          <p:nvPr>
            <p:ph type="title" idx="3"/>
          </p:nvPr>
        </p:nvSpPr>
        <p:spPr>
          <a:xfrm>
            <a:off x="342900" y="4055625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"/>
              <a:buNone/>
              <a:defRPr sz="140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Roboto"/>
              <a:buNone/>
              <a:defRPr sz="200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cover 1">
  <p:cSld name="CUSTOM_1_1">
    <p:bg>
      <p:bgPr>
        <a:gradFill>
          <a:gsLst>
            <a:gs pos="0">
              <a:schemeClr val="dk2"/>
            </a:gs>
            <a:gs pos="100000">
              <a:schemeClr val="accent6"/>
            </a:gs>
          </a:gsLst>
          <a:lin ang="2700006" scaled="0"/>
        </a:gra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59;p6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" y="342900"/>
            <a:ext cx="1805626" cy="510655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63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Light"/>
              <a:buNone/>
              <a:defRPr sz="48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61" name="Google Shape;361;p63"/>
          <p:cNvSpPr txBox="1"/>
          <p:nvPr/>
        </p:nvSpPr>
        <p:spPr>
          <a:xfrm>
            <a:off x="342900" y="4549800"/>
            <a:ext cx="2865600" cy="19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Gran Capità, 2-4</a:t>
            </a:r>
            <a:b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Nexus I Building, 2nd Floor</a:t>
            </a: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08034 Barcelona</a:t>
            </a: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Tel. (+34) 93 553 25 10</a:t>
            </a: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X/Twitter</a:t>
            </a: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US" sz="12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</a:t>
            </a:r>
            <a:r>
              <a:rPr lang="en-US"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| </a:t>
            </a:r>
            <a:r>
              <a:rPr lang="en-US" sz="1200" b="0" i="0" u="sng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YouTube</a:t>
            </a:r>
            <a:endParaRPr sz="1200" b="0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62" name="Google Shape;362;p63"/>
          <p:cNvPicPr preferRelativeResize="0"/>
          <p:nvPr/>
        </p:nvPicPr>
        <p:blipFill rotWithShape="1">
          <a:blip r:embed="rId6">
            <a:alphaModFix/>
          </a:blip>
          <a:srcRect t="-643" r="25461" b="48727"/>
          <a:stretch/>
        </p:blipFill>
        <p:spPr>
          <a:xfrm>
            <a:off x="6358550" y="2795200"/>
            <a:ext cx="5833452" cy="406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6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76137" y="342900"/>
            <a:ext cx="1972955" cy="5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sentence 1">
  <p:cSld name="CUSTOM_4_1_1_1">
    <p:bg>
      <p:bgPr>
        <a:solidFill>
          <a:schemeClr val="lt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 txBox="1">
            <a:spLocks noGrp="1"/>
          </p:cNvSpPr>
          <p:nvPr>
            <p:ph type="title"/>
          </p:nvPr>
        </p:nvSpPr>
        <p:spPr>
          <a:xfrm>
            <a:off x="342900" y="356425"/>
            <a:ext cx="11506200" cy="54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Roboto Light"/>
              <a:buNone/>
              <a:defRPr sz="4800" i="0" u="none" strike="noStrike" cap="none"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66" name="Google Shape;366;p64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67" name="Google Shape;367;p64"/>
          <p:cNvPicPr preferRelativeResize="0"/>
          <p:nvPr/>
        </p:nvPicPr>
        <p:blipFill rotWithShape="1">
          <a:blip r:embed="rId2">
            <a:alphaModFix amt="33000"/>
          </a:blip>
          <a:srcRect l="-4094" t="-3785" r="47991" b="-3797"/>
          <a:stretch/>
        </p:blipFill>
        <p:spPr>
          <a:xfrm>
            <a:off x="8615151" y="0"/>
            <a:ext cx="35768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64"/>
          <p:cNvPicPr preferRelativeResize="0"/>
          <p:nvPr/>
        </p:nvPicPr>
        <p:blipFill rotWithShape="1">
          <a:blip r:embed="rId2">
            <a:alphaModFix amt="33000"/>
          </a:blip>
          <a:srcRect l="-4094" t="-3785" r="47991" b="-3797"/>
          <a:stretch/>
        </p:blipFill>
        <p:spPr>
          <a:xfrm rot="10800000">
            <a:off x="1" y="0"/>
            <a:ext cx="35768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900" y="6212352"/>
            <a:ext cx="1070477" cy="3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sentence 2">
  <p:cSld name="CUSTOM_4_1_1">
    <p:bg>
      <p:bgPr>
        <a:gradFill>
          <a:gsLst>
            <a:gs pos="0">
              <a:schemeClr val="dk2"/>
            </a:gs>
            <a:gs pos="100000">
              <a:schemeClr val="accent6"/>
            </a:gs>
          </a:gsLst>
          <a:lin ang="2698631" scaled="0"/>
        </a:gradFill>
        <a:effectLst/>
      </p:bgPr>
    </p:bg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5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2" name="Google Shape;372;p6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2900" y="6212352"/>
            <a:ext cx="1070328" cy="30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65"/>
          <p:cNvPicPr preferRelativeResize="0"/>
          <p:nvPr/>
        </p:nvPicPr>
        <p:blipFill rotWithShape="1">
          <a:blip r:embed="rId3">
            <a:alphaModFix amt="50000"/>
          </a:blip>
          <a:srcRect l="-4094" t="-3785" r="47991" b="-3797"/>
          <a:stretch/>
        </p:blipFill>
        <p:spPr>
          <a:xfrm>
            <a:off x="8615151" y="0"/>
            <a:ext cx="3576852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65"/>
          <p:cNvPicPr preferRelativeResize="0"/>
          <p:nvPr/>
        </p:nvPicPr>
        <p:blipFill rotWithShape="1">
          <a:blip r:embed="rId3">
            <a:alphaModFix amt="50000"/>
          </a:blip>
          <a:srcRect l="-4094" t="-3785" r="47991" b="-3797"/>
          <a:stretch/>
        </p:blipFill>
        <p:spPr>
          <a:xfrm rot="10800000">
            <a:off x="1" y="0"/>
            <a:ext cx="3576852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65"/>
          <p:cNvSpPr txBox="1">
            <a:spLocks noGrp="1"/>
          </p:cNvSpPr>
          <p:nvPr>
            <p:ph type="title"/>
          </p:nvPr>
        </p:nvSpPr>
        <p:spPr>
          <a:xfrm>
            <a:off x="342900" y="356425"/>
            <a:ext cx="11506200" cy="54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Roboto Light"/>
              <a:buNone/>
              <a:defRPr sz="48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Roboto Light"/>
              <a:buNone/>
              <a:defRPr sz="3400" i="0" u="none" strike="noStrike" cap="none">
                <a:solidFill>
                  <a:schemeClr val="lt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body" idx="1"/>
          </p:nvPr>
        </p:nvSpPr>
        <p:spPr>
          <a:xfrm>
            <a:off x="342900" y="1351925"/>
            <a:ext cx="11506200" cy="51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Roboto"/>
              <a:buNone/>
              <a:defRPr sz="10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title"/>
          </p:nvPr>
        </p:nvSpPr>
        <p:spPr>
          <a:xfrm>
            <a:off x="342900" y="356425"/>
            <a:ext cx="11506200" cy="6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7" r:id="rId3"/>
    <p:sldLayoutId id="2147483661" r:id="rId4"/>
    <p:sldLayoutId id="2147483678" r:id="rId5"/>
    <p:sldLayoutId id="2147483679" r:id="rId6"/>
    <p:sldLayoutId id="2147483680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16">
          <p15:clr>
            <a:srgbClr val="E46962"/>
          </p15:clr>
        </p15:guide>
        <p15:guide id="2" orient="horz" pos="225">
          <p15:clr>
            <a:srgbClr val="E46962"/>
          </p15:clr>
        </p15:guide>
        <p15:guide id="3" pos="7464">
          <p15:clr>
            <a:srgbClr val="E46962"/>
          </p15:clr>
        </p15:guide>
        <p15:guide id="4" orient="horz" pos="4104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1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"/>
          <p:cNvSpPr txBox="1">
            <a:spLocks noGrp="1"/>
          </p:cNvSpPr>
          <p:nvPr>
            <p:ph type="title"/>
          </p:nvPr>
        </p:nvSpPr>
        <p:spPr>
          <a:xfrm>
            <a:off x="342899" y="1592800"/>
            <a:ext cx="8312585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b="1" dirty="0" err="1"/>
              <a:t>dGUARD</a:t>
            </a:r>
            <a:br>
              <a:rPr lang="en-US" dirty="0"/>
            </a:br>
            <a:r>
              <a:rPr lang="es-ES" sz="4000" dirty="0"/>
              <a:t>Plataforma de compartición de datos que preserva la Privacidad</a:t>
            </a:r>
            <a:endParaRPr sz="4000" dirty="0"/>
          </a:p>
        </p:txBody>
      </p:sp>
      <p:sp>
        <p:nvSpPr>
          <p:cNvPr id="382" name="Google Shape;382;p1"/>
          <p:cNvSpPr txBox="1">
            <a:spLocks noGrp="1"/>
          </p:cNvSpPr>
          <p:nvPr>
            <p:ph type="title" idx="2"/>
          </p:nvPr>
        </p:nvSpPr>
        <p:spPr>
          <a:xfrm>
            <a:off x="342900" y="6089925"/>
            <a:ext cx="51639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dirty="0"/>
              <a:t>29 de Mayo de 2024</a:t>
            </a:r>
            <a:endParaRPr dirty="0"/>
          </a:p>
        </p:txBody>
      </p:sp>
      <p:sp>
        <p:nvSpPr>
          <p:cNvPr id="383" name="Google Shape;383;p1"/>
          <p:cNvSpPr txBox="1">
            <a:spLocks noGrp="1"/>
          </p:cNvSpPr>
          <p:nvPr>
            <p:ph type="title" idx="3"/>
          </p:nvPr>
        </p:nvSpPr>
        <p:spPr>
          <a:xfrm>
            <a:off x="342900" y="4512825"/>
            <a:ext cx="5163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Jornadas </a:t>
            </a:r>
            <a:r>
              <a:rPr lang="en-US" dirty="0" err="1"/>
              <a:t>Técnicas</a:t>
            </a:r>
            <a:r>
              <a:rPr lang="en-US" dirty="0"/>
              <a:t> </a:t>
            </a:r>
            <a:r>
              <a:rPr lang="en-US" dirty="0" err="1"/>
              <a:t>RedIRIS</a:t>
            </a:r>
            <a:br>
              <a:rPr lang="en-US" dirty="0"/>
            </a:br>
            <a:r>
              <a:rPr lang="ca-ES" dirty="0" err="1"/>
              <a:t>Ciberseguridad</a:t>
            </a:r>
            <a:r>
              <a:rPr lang="ca-ES" dirty="0"/>
              <a:t> y </a:t>
            </a:r>
            <a:r>
              <a:rPr lang="ca-ES" dirty="0" err="1"/>
              <a:t>privacidad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Key Features</a:t>
            </a:r>
            <a:endParaRPr dirty="0"/>
          </a:p>
        </p:txBody>
      </p:sp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br>
              <a:rPr lang="ca-ES" dirty="0"/>
            </a:br>
            <a:endParaRPr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2" name="Marcador de contenido 14">
            <a:extLst>
              <a:ext uri="{FF2B5EF4-FFF2-40B4-BE49-F238E27FC236}">
                <a16:creationId xmlns:a16="http://schemas.microsoft.com/office/drawing/2014/main" id="{5350A774-8566-9564-AED9-A54B1B8E8888}"/>
              </a:ext>
            </a:extLst>
          </p:cNvPr>
          <p:cNvSpPr txBox="1">
            <a:spLocks/>
          </p:cNvSpPr>
          <p:nvPr/>
        </p:nvSpPr>
        <p:spPr>
          <a:xfrm>
            <a:off x="6277422" y="3161353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35" name="Rectángulo redondeado 34">
            <a:extLst>
              <a:ext uri="{FF2B5EF4-FFF2-40B4-BE49-F238E27FC236}">
                <a16:creationId xmlns:a16="http://schemas.microsoft.com/office/drawing/2014/main" id="{123E19B8-AFDF-2246-AAB4-367F080421DF}"/>
              </a:ext>
            </a:extLst>
          </p:cNvPr>
          <p:cNvSpPr>
            <a:spLocks/>
          </p:cNvSpPr>
          <p:nvPr/>
        </p:nvSpPr>
        <p:spPr>
          <a:xfrm>
            <a:off x="6367718" y="2941376"/>
            <a:ext cx="5130984" cy="1573200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F33B19E-7BA8-444A-BE23-E943A684D257}"/>
              </a:ext>
            </a:extLst>
          </p:cNvPr>
          <p:cNvSpPr txBox="1"/>
          <p:nvPr/>
        </p:nvSpPr>
        <p:spPr>
          <a:xfrm>
            <a:off x="6899384" y="3403516"/>
            <a:ext cx="4500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Incorporates proxy re-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encryptio</a:t>
            </a:r>
            <a:r>
              <a:rPr lang="en-US" sz="1400" dirty="0">
                <a:solidFill>
                  <a:srgbClr val="333333"/>
                </a:solidFill>
                <a:latin typeface="Montserrat" pitchFamily="2" charset="77"/>
              </a:rPr>
              <a:t>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enabling data sharing without immediate disclosure that guarantees user remain </a:t>
            </a:r>
            <a:r>
              <a:rPr lang="en-US" sz="1400" dirty="0">
                <a:solidFill>
                  <a:srgbClr val="333333"/>
                </a:solidFill>
                <a:latin typeface="Montserrat" pitchFamily="2" charset="77"/>
              </a:rPr>
              <a:t>in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control of the whole process and policies to be applied.</a:t>
            </a:r>
          </a:p>
          <a:p>
            <a:pPr algn="r"/>
            <a:endParaRPr lang="en-US" sz="1400" dirty="0">
              <a:solidFill>
                <a:srgbClr val="333333"/>
              </a:solidFill>
            </a:endParaRP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B6C99B3E-B5A5-B545-A43F-C462C26C5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251" y="3078417"/>
            <a:ext cx="360000" cy="360000"/>
          </a:xfrm>
          <a:prstGeom prst="rect">
            <a:avLst/>
          </a:prstGeom>
        </p:spPr>
      </p:pic>
      <p:sp>
        <p:nvSpPr>
          <p:cNvPr id="38" name="Rectángulo redondeado 37">
            <a:extLst>
              <a:ext uri="{FF2B5EF4-FFF2-40B4-BE49-F238E27FC236}">
                <a16:creationId xmlns:a16="http://schemas.microsoft.com/office/drawing/2014/main" id="{70710F2A-1F7A-E04E-8917-A731DD4FD00C}"/>
              </a:ext>
            </a:extLst>
          </p:cNvPr>
          <p:cNvSpPr>
            <a:spLocks/>
          </p:cNvSpPr>
          <p:nvPr/>
        </p:nvSpPr>
        <p:spPr>
          <a:xfrm>
            <a:off x="6367718" y="4673552"/>
            <a:ext cx="5130984" cy="1573200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5000CAEA-4B8C-2641-86D7-ACDAA2BDAC36}"/>
              </a:ext>
            </a:extLst>
          </p:cNvPr>
          <p:cNvSpPr txBox="1"/>
          <p:nvPr/>
        </p:nvSpPr>
        <p:spPr>
          <a:xfrm>
            <a:off x="6899384" y="5226767"/>
            <a:ext cx="450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DGuard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adheres to W3C standards and is interoperable with EVM-based protocols, enabling cross-platform reusability.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B5793666-BA93-A74E-9B33-377301CE96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251" y="4829888"/>
            <a:ext cx="363364" cy="360000"/>
          </a:xfrm>
          <a:prstGeom prst="rect">
            <a:avLst/>
          </a:prstGeom>
        </p:spPr>
      </p:pic>
      <p:sp>
        <p:nvSpPr>
          <p:cNvPr id="19" name="Marcador de contenido 14">
            <a:extLst>
              <a:ext uri="{FF2B5EF4-FFF2-40B4-BE49-F238E27FC236}">
                <a16:creationId xmlns:a16="http://schemas.microsoft.com/office/drawing/2014/main" id="{1654940C-12E2-C255-E156-70D0FEF18BB1}"/>
              </a:ext>
            </a:extLst>
          </p:cNvPr>
          <p:cNvSpPr txBox="1">
            <a:spLocks/>
          </p:cNvSpPr>
          <p:nvPr/>
        </p:nvSpPr>
        <p:spPr>
          <a:xfrm>
            <a:off x="907057" y="4718565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err="1">
                <a:solidFill>
                  <a:srgbClr val="FF0000"/>
                </a:solidFill>
              </a:rPr>
              <a:t>Challange</a:t>
            </a:r>
            <a:endParaRPr lang="en-US" sz="1600" b="1">
              <a:solidFill>
                <a:srgbClr val="FF0000"/>
              </a:solidFill>
            </a:endParaRPr>
          </a:p>
        </p:txBody>
      </p:sp>
      <p:sp>
        <p:nvSpPr>
          <p:cNvPr id="8" name="Marcador de contenido 14">
            <a:extLst>
              <a:ext uri="{FF2B5EF4-FFF2-40B4-BE49-F238E27FC236}">
                <a16:creationId xmlns:a16="http://schemas.microsoft.com/office/drawing/2014/main" id="{17D03C16-EADC-E4BA-360C-FA43B0B7BF42}"/>
              </a:ext>
            </a:extLst>
          </p:cNvPr>
          <p:cNvSpPr txBox="1">
            <a:spLocks/>
          </p:cNvSpPr>
          <p:nvPr/>
        </p:nvSpPr>
        <p:spPr>
          <a:xfrm>
            <a:off x="828118" y="3145043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3AED1FEE-3635-D048-B545-165B0C0A59CA}"/>
              </a:ext>
            </a:extLst>
          </p:cNvPr>
          <p:cNvSpPr>
            <a:spLocks/>
          </p:cNvSpPr>
          <p:nvPr/>
        </p:nvSpPr>
        <p:spPr>
          <a:xfrm>
            <a:off x="878734" y="1160177"/>
            <a:ext cx="5130984" cy="1571429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E4BF106-AC06-8741-AA46-A4FABE70F7D8}"/>
              </a:ext>
            </a:extLst>
          </p:cNvPr>
          <p:cNvSpPr txBox="1"/>
          <p:nvPr/>
        </p:nvSpPr>
        <p:spPr>
          <a:xfrm>
            <a:off x="1396380" y="1680912"/>
            <a:ext cx="44644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Dguard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components can be readily deployed or seamlessly integrated irrespectively of the technological stack or prior knowledge in the field, enabling its rapid deployment.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CBC11700-6F98-A147-8E92-1016788E76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4082" y="1264544"/>
            <a:ext cx="384950" cy="360000"/>
          </a:xfrm>
          <a:prstGeom prst="rect">
            <a:avLst/>
          </a:prstGeom>
        </p:spPr>
      </p:pic>
      <p:sp>
        <p:nvSpPr>
          <p:cNvPr id="41" name="Rectángulo redondeado 40">
            <a:extLst>
              <a:ext uri="{FF2B5EF4-FFF2-40B4-BE49-F238E27FC236}">
                <a16:creationId xmlns:a16="http://schemas.microsoft.com/office/drawing/2014/main" id="{16FFAFDE-59F1-0B43-AD57-D40C4DDB89FF}"/>
              </a:ext>
            </a:extLst>
          </p:cNvPr>
          <p:cNvSpPr>
            <a:spLocks/>
          </p:cNvSpPr>
          <p:nvPr/>
        </p:nvSpPr>
        <p:spPr>
          <a:xfrm>
            <a:off x="878734" y="4673552"/>
            <a:ext cx="5130984" cy="1573200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7" name="Marcador de contenido 14">
            <a:extLst>
              <a:ext uri="{FF2B5EF4-FFF2-40B4-BE49-F238E27FC236}">
                <a16:creationId xmlns:a16="http://schemas.microsoft.com/office/drawing/2014/main" id="{EBB2F29B-5B23-57ED-A8DD-4885C71756A8}"/>
              </a:ext>
            </a:extLst>
          </p:cNvPr>
          <p:cNvSpPr txBox="1">
            <a:spLocks/>
          </p:cNvSpPr>
          <p:nvPr/>
        </p:nvSpPr>
        <p:spPr>
          <a:xfrm>
            <a:off x="1191712" y="1297058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Montserrat SemiBold" pitchFamily="2" charset="77"/>
              </a:rPr>
              <a:t>Easy to deploy, integrate and manage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E5F7501-013B-24FA-F35B-228979BAAC0E}"/>
              </a:ext>
            </a:extLst>
          </p:cNvPr>
          <p:cNvGrpSpPr/>
          <p:nvPr/>
        </p:nvGrpSpPr>
        <p:grpSpPr>
          <a:xfrm>
            <a:off x="6109252" y="1163999"/>
            <a:ext cx="5364474" cy="1634746"/>
            <a:chOff x="656734" y="2937385"/>
            <a:chExt cx="5364474" cy="1634746"/>
          </a:xfrm>
        </p:grpSpPr>
        <p:sp>
          <p:nvSpPr>
            <p:cNvPr id="28" name="Rectángulo redondeado 27">
              <a:extLst>
                <a:ext uri="{FF2B5EF4-FFF2-40B4-BE49-F238E27FC236}">
                  <a16:creationId xmlns:a16="http://schemas.microsoft.com/office/drawing/2014/main" id="{A854787A-962B-F449-9CCF-716AC9A5B709}"/>
                </a:ext>
              </a:extLst>
            </p:cNvPr>
            <p:cNvSpPr>
              <a:spLocks/>
            </p:cNvSpPr>
            <p:nvPr/>
          </p:nvSpPr>
          <p:spPr>
            <a:xfrm>
              <a:off x="890224" y="2937385"/>
              <a:ext cx="5130984" cy="1573200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0CF3F73A-319F-2544-A989-B513DAD3278D}"/>
                </a:ext>
              </a:extLst>
            </p:cNvPr>
            <p:cNvSpPr txBox="1"/>
            <p:nvPr/>
          </p:nvSpPr>
          <p:spPr>
            <a:xfrm>
              <a:off x="1591999" y="3402580"/>
              <a:ext cx="428691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 err="1">
                  <a:solidFill>
                    <a:srgbClr val="333333"/>
                  </a:solidFill>
                  <a:latin typeface="Montserrat" pitchFamily="2" charset="77"/>
                </a:rPr>
                <a:t>Dguard</a:t>
              </a:r>
              <a:r>
                <a:rPr lang="en-US" sz="1400" dirty="0">
                  <a:solidFill>
                    <a:srgbClr val="333333"/>
                  </a:solidFill>
                  <a:latin typeface="Montserrat" pitchFamily="2" charset="77"/>
                </a:rPr>
                <a:t>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equips entities with all the end-user components to provide an end-to-end consent management experience without a hassle, facilitating consent management.</a:t>
              </a:r>
            </a:p>
            <a:p>
              <a:pPr algn="r"/>
              <a:endParaRPr lang="en-US" sz="1400" dirty="0">
                <a:solidFill>
                  <a:srgbClr val="333333"/>
                </a:solidFill>
              </a:endParaRPr>
            </a:p>
          </p:txBody>
        </p:sp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id="{E9D6DEC7-8154-8142-895F-BC61616D85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1712" y="3073451"/>
              <a:ext cx="380690" cy="360000"/>
            </a:xfrm>
            <a:prstGeom prst="rect">
              <a:avLst/>
            </a:prstGeom>
          </p:spPr>
        </p:pic>
        <p:sp>
          <p:nvSpPr>
            <p:cNvPr id="10" name="Marcador de contenido 14">
              <a:extLst>
                <a:ext uri="{FF2B5EF4-FFF2-40B4-BE49-F238E27FC236}">
                  <a16:creationId xmlns:a16="http://schemas.microsoft.com/office/drawing/2014/main" id="{9FF6ECB0-1714-E022-B568-A7CE23910372}"/>
                </a:ext>
              </a:extLst>
            </p:cNvPr>
            <p:cNvSpPr txBox="1">
              <a:spLocks/>
            </p:cNvSpPr>
            <p:nvPr/>
          </p:nvSpPr>
          <p:spPr>
            <a:xfrm>
              <a:off x="656734" y="3080865"/>
              <a:ext cx="5181600" cy="291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Montserrat SemiBold" pitchFamily="2" charset="77"/>
                </a:rPr>
                <a:t>User-friendly consent management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AF09210-BB30-D30F-CB21-423972D8060A}"/>
              </a:ext>
            </a:extLst>
          </p:cNvPr>
          <p:cNvGrpSpPr/>
          <p:nvPr/>
        </p:nvGrpSpPr>
        <p:grpSpPr>
          <a:xfrm>
            <a:off x="884247" y="2919676"/>
            <a:ext cx="5430539" cy="1681496"/>
            <a:chOff x="6373312" y="1170044"/>
            <a:chExt cx="5430539" cy="1681496"/>
          </a:xfrm>
        </p:grpSpPr>
        <p:sp>
          <p:nvSpPr>
            <p:cNvPr id="31" name="Rectángulo redondeado 30">
              <a:extLst>
                <a:ext uri="{FF2B5EF4-FFF2-40B4-BE49-F238E27FC236}">
                  <a16:creationId xmlns:a16="http://schemas.microsoft.com/office/drawing/2014/main" id="{BBD64C67-E8BB-7540-BED2-B4BC71766899}"/>
                </a:ext>
              </a:extLst>
            </p:cNvPr>
            <p:cNvSpPr>
              <a:spLocks/>
            </p:cNvSpPr>
            <p:nvPr/>
          </p:nvSpPr>
          <p:spPr>
            <a:xfrm>
              <a:off x="6373312" y="1170044"/>
              <a:ext cx="5130984" cy="1573200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602579A6-EF2C-F741-98BB-E74371874950}"/>
                </a:ext>
              </a:extLst>
            </p:cNvPr>
            <p:cNvSpPr txBox="1"/>
            <p:nvPr/>
          </p:nvSpPr>
          <p:spPr>
            <a:xfrm>
              <a:off x="6853800" y="1681989"/>
              <a:ext cx="4500000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The framework provide the capability 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Montserrat" pitchFamily="2" charset="77"/>
                  <a:ea typeface="+mn-ea"/>
                  <a:cs typeface="+mn-cs"/>
                </a:rPr>
                <a:t>for private authentications using the ZKP Authentication Protocol, which ensures anonymization among data gathering.</a:t>
              </a:r>
            </a:p>
            <a:p>
              <a:pPr algn="r"/>
              <a:endParaRPr lang="en-US" sz="1400" dirty="0">
                <a:solidFill>
                  <a:srgbClr val="333333"/>
                </a:solidFill>
              </a:endParaRPr>
            </a:p>
          </p:txBody>
        </p: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ED8E4D1F-3113-4843-BA53-397D249AC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622251" y="1262719"/>
              <a:ext cx="360000" cy="360000"/>
            </a:xfrm>
            <a:prstGeom prst="rect">
              <a:avLst/>
            </a:prstGeom>
          </p:spPr>
        </p:pic>
        <p:sp>
          <p:nvSpPr>
            <p:cNvPr id="43" name="Marcador de contenido 14">
              <a:extLst>
                <a:ext uri="{FF2B5EF4-FFF2-40B4-BE49-F238E27FC236}">
                  <a16:creationId xmlns:a16="http://schemas.microsoft.com/office/drawing/2014/main" id="{A64F298E-6338-4B42-A56E-02B1201227CF}"/>
                </a:ext>
              </a:extLst>
            </p:cNvPr>
            <p:cNvSpPr txBox="1">
              <a:spLocks/>
            </p:cNvSpPr>
            <p:nvPr/>
          </p:nvSpPr>
          <p:spPr>
            <a:xfrm>
              <a:off x="6622251" y="1297108"/>
              <a:ext cx="5181600" cy="291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rgbClr val="333333"/>
                  </a:solidFill>
                  <a:latin typeface="Montserrat" pitchFamily="2" charset="77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600" b="1" dirty="0">
                  <a:solidFill>
                    <a:schemeClr val="accent1"/>
                  </a:solidFill>
                  <a:latin typeface="Montserrat SemiBold" pitchFamily="2" charset="77"/>
                </a:rPr>
                <a:t>Anonymity among authentications</a:t>
              </a:r>
            </a:p>
          </p:txBody>
        </p:sp>
      </p:grpSp>
      <p:sp>
        <p:nvSpPr>
          <p:cNvPr id="13" name="Marcador de contenido 14">
            <a:extLst>
              <a:ext uri="{FF2B5EF4-FFF2-40B4-BE49-F238E27FC236}">
                <a16:creationId xmlns:a16="http://schemas.microsoft.com/office/drawing/2014/main" id="{75B14BDF-C3AB-97FF-3539-902F8F07A763}"/>
              </a:ext>
            </a:extLst>
          </p:cNvPr>
          <p:cNvSpPr txBox="1">
            <a:spLocks/>
          </p:cNvSpPr>
          <p:nvPr/>
        </p:nvSpPr>
        <p:spPr>
          <a:xfrm>
            <a:off x="6170794" y="3078417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chemeClr val="accent1"/>
                </a:solidFill>
                <a:latin typeface="Montserrat SemiBold" pitchFamily="2" charset="77"/>
              </a:rPr>
              <a:t>Enables control over data sharing</a:t>
            </a:r>
          </a:p>
        </p:txBody>
      </p:sp>
      <p:sp>
        <p:nvSpPr>
          <p:cNvPr id="14" name="Marcador de contenido 14">
            <a:extLst>
              <a:ext uri="{FF2B5EF4-FFF2-40B4-BE49-F238E27FC236}">
                <a16:creationId xmlns:a16="http://schemas.microsoft.com/office/drawing/2014/main" id="{E5E510BB-2614-3078-B0D1-4D052787F560}"/>
              </a:ext>
            </a:extLst>
          </p:cNvPr>
          <p:cNvSpPr txBox="1">
            <a:spLocks/>
          </p:cNvSpPr>
          <p:nvPr/>
        </p:nvSpPr>
        <p:spPr>
          <a:xfrm>
            <a:off x="6131666" y="4845802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chemeClr val="accent1"/>
                </a:solidFill>
                <a:latin typeface="Montserrat SemiBold" pitchFamily="2" charset="77"/>
              </a:rPr>
              <a:t>Interoperable and standardized</a:t>
            </a:r>
          </a:p>
        </p:txBody>
      </p:sp>
      <p:sp>
        <p:nvSpPr>
          <p:cNvPr id="3" name="Marcador de contenido 14">
            <a:extLst>
              <a:ext uri="{FF2B5EF4-FFF2-40B4-BE49-F238E27FC236}">
                <a16:creationId xmlns:a16="http://schemas.microsoft.com/office/drawing/2014/main" id="{4B1C8139-D35F-6D7D-624A-76D447B8ADBE}"/>
              </a:ext>
            </a:extLst>
          </p:cNvPr>
          <p:cNvSpPr txBox="1">
            <a:spLocks/>
          </p:cNvSpPr>
          <p:nvPr/>
        </p:nvSpPr>
        <p:spPr>
          <a:xfrm>
            <a:off x="679277" y="4819986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600" b="1" dirty="0">
                <a:solidFill>
                  <a:schemeClr val="accent1"/>
                </a:solidFill>
                <a:latin typeface="Montserrat SemiBold" pitchFamily="2" charset="77"/>
              </a:rPr>
              <a:t>Alignment with GDPR</a:t>
            </a:r>
          </a:p>
          <a:p>
            <a:pPr marL="0" indent="0" algn="r">
              <a:buNone/>
            </a:pPr>
            <a:endParaRPr lang="en-US" sz="1000" dirty="0">
              <a:solidFill>
                <a:srgbClr val="7A97AB"/>
              </a:solidFill>
              <a:latin typeface="Montserrat SemiBold" pitchFamily="2" charset="77"/>
            </a:endParaRPr>
          </a:p>
        </p:txBody>
      </p:sp>
      <p:sp>
        <p:nvSpPr>
          <p:cNvPr id="6" name="CuadroTexto 38">
            <a:extLst>
              <a:ext uri="{FF2B5EF4-FFF2-40B4-BE49-F238E27FC236}">
                <a16:creationId xmlns:a16="http://schemas.microsoft.com/office/drawing/2014/main" id="{3083F9ED-27A3-1E97-A5ED-2A22E024AB91}"/>
              </a:ext>
            </a:extLst>
          </p:cNvPr>
          <p:cNvSpPr txBox="1"/>
          <p:nvPr/>
        </p:nvSpPr>
        <p:spPr>
          <a:xfrm>
            <a:off x="1383501" y="5188613"/>
            <a:ext cx="450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Dguard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ensure compliance with data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protection regulations, such as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th</a:t>
            </a:r>
            <a:r>
              <a:rPr lang="en-US" sz="1400" dirty="0">
                <a:solidFill>
                  <a:srgbClr val="333333"/>
                </a:solidFill>
                <a:latin typeface="Montserrat" pitchFamily="2" charset="77"/>
              </a:rPr>
              <a:t>e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GDPR</a:t>
            </a:r>
            <a:r>
              <a:rPr lang="en-US" sz="1400" dirty="0">
                <a:solidFill>
                  <a:srgbClr val="333333"/>
                </a:solidFill>
                <a:latin typeface="Montserrat" pitchFamily="2" charset="77"/>
              </a:rPr>
              <a:t>. P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ersonal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 data is collected, processed,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Montserrat" pitchFamily="2" charset="77"/>
                <a:ea typeface="+mn-ea"/>
                <a:cs typeface="+mn-cs"/>
              </a:rPr>
              <a:t>and stored in a secure manner.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35B219-AAAD-CF95-2694-E38DC00596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8767" y="4801682"/>
            <a:ext cx="388749" cy="374080"/>
          </a:xfrm>
          <a:prstGeom prst="rect">
            <a:avLst/>
          </a:prstGeom>
        </p:spPr>
      </p:pic>
      <p:pic>
        <p:nvPicPr>
          <p:cNvPr id="2" name="Imatge 1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7902A699-43A7-DF8F-D16C-75934AE01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994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92" name="Google Shape;592;p14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Pilot</a:t>
            </a:r>
            <a:endParaRPr dirty="0"/>
          </a:p>
        </p:txBody>
      </p:sp>
      <p:sp>
        <p:nvSpPr>
          <p:cNvPr id="593" name="Google Shape;593;p14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dirty="0"/>
              <a:t>03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HEALTHCARE DATA-SHARING</a:t>
            </a:r>
            <a:endParaRPr dirty="0"/>
          </a:p>
        </p:txBody>
      </p:sp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lang="ca-ES"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2" name="Marcador de contenido 16">
            <a:extLst>
              <a:ext uri="{FF2B5EF4-FFF2-40B4-BE49-F238E27FC236}">
                <a16:creationId xmlns:a16="http://schemas.microsoft.com/office/drawing/2014/main" id="{C32C5655-2708-5CA2-D92D-DBA83EB10D27}"/>
              </a:ext>
            </a:extLst>
          </p:cNvPr>
          <p:cNvSpPr txBox="1">
            <a:spLocks/>
          </p:cNvSpPr>
          <p:nvPr/>
        </p:nvSpPr>
        <p:spPr>
          <a:xfrm>
            <a:off x="963460" y="1106524"/>
            <a:ext cx="10515600" cy="613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Roboto"/>
              <a:buNone/>
              <a:defRPr sz="10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40000"/>
              </a:lnSpc>
            </a:pPr>
            <a:r>
              <a:rPr lang="en-GB" sz="2000" b="1">
                <a:solidFill>
                  <a:schemeClr val="accent1"/>
                </a:solidFill>
              </a:rPr>
              <a:t>REAL-LIFE APPLICATION: </a:t>
            </a:r>
            <a:r>
              <a:rPr lang="en-GB" sz="2000" b="1">
                <a:solidFill>
                  <a:schemeClr val="tx1"/>
                </a:solidFill>
              </a:rPr>
              <a:t>Securely share dermatology data for federated learning for early melanoma detection.</a:t>
            </a:r>
            <a:endParaRPr lang="en-GB" sz="2000" b="1" dirty="0">
              <a:solidFill>
                <a:schemeClr val="tx1"/>
              </a:solidFill>
            </a:endParaRPr>
          </a:p>
        </p:txBody>
      </p:sp>
      <p:pic>
        <p:nvPicPr>
          <p:cNvPr id="3" name="Imatge 2" descr="Imatge que conté símbol, captura de pantalla, Rectangle, disseny&#10;&#10;Descripció generada automàticament">
            <a:extLst>
              <a:ext uri="{FF2B5EF4-FFF2-40B4-BE49-F238E27FC236}">
                <a16:creationId xmlns:a16="http://schemas.microsoft.com/office/drawing/2014/main" id="{328FC1C8-0FBB-4A00-D8CC-BB5C7294A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30" y="3050877"/>
            <a:ext cx="780497" cy="737039"/>
          </a:xfrm>
          <a:prstGeom prst="rect">
            <a:avLst/>
          </a:prstGeom>
        </p:spPr>
      </p:pic>
      <p:pic>
        <p:nvPicPr>
          <p:cNvPr id="4" name="Imatge 3" descr="Imatge que conté esbós, dibuixos, clipart, art&#10;&#10;Descripció generada automàticament">
            <a:extLst>
              <a:ext uri="{FF2B5EF4-FFF2-40B4-BE49-F238E27FC236}">
                <a16:creationId xmlns:a16="http://schemas.microsoft.com/office/drawing/2014/main" id="{1BB416D9-36B1-EC27-86C9-6BDB19F03F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493" y="3048945"/>
            <a:ext cx="756240" cy="714133"/>
          </a:xfrm>
          <a:prstGeom prst="rect">
            <a:avLst/>
          </a:prstGeom>
        </p:spPr>
      </p:pic>
      <p:sp>
        <p:nvSpPr>
          <p:cNvPr id="6" name="QuadreDeText 5">
            <a:extLst>
              <a:ext uri="{FF2B5EF4-FFF2-40B4-BE49-F238E27FC236}">
                <a16:creationId xmlns:a16="http://schemas.microsoft.com/office/drawing/2014/main" id="{5644091B-D1C7-7635-7BDC-84F25358B614}"/>
              </a:ext>
            </a:extLst>
          </p:cNvPr>
          <p:cNvSpPr txBox="1"/>
          <p:nvPr/>
        </p:nvSpPr>
        <p:spPr>
          <a:xfrm>
            <a:off x="2269623" y="3197244"/>
            <a:ext cx="13724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chemeClr val="accent1"/>
                </a:solidFill>
                <a:latin typeface="Montserrat" pitchFamily="2" charset="77"/>
              </a:rPr>
              <a:t>30 </a:t>
            </a:r>
            <a:r>
              <a:rPr lang="ca-ES" sz="1600" b="1" dirty="0" err="1">
                <a:solidFill>
                  <a:schemeClr val="accent1"/>
                </a:solidFill>
                <a:latin typeface="Montserrat" pitchFamily="2" charset="77"/>
              </a:rPr>
              <a:t>Clinics</a:t>
            </a:r>
            <a:endParaRPr lang="ca-ES" sz="2400" b="1" dirty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0847DF7B-12FB-B547-B224-67F9B9839CFC}"/>
              </a:ext>
            </a:extLst>
          </p:cNvPr>
          <p:cNvSpPr txBox="1"/>
          <p:nvPr/>
        </p:nvSpPr>
        <p:spPr>
          <a:xfrm>
            <a:off x="5231770" y="3175178"/>
            <a:ext cx="170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chemeClr val="accent1"/>
                </a:solidFill>
                <a:latin typeface="Montserrat" pitchFamily="2" charset="77"/>
              </a:rPr>
              <a:t>100 </a:t>
            </a:r>
            <a:r>
              <a:rPr lang="ca-ES" sz="1600" b="1" dirty="0" err="1">
                <a:solidFill>
                  <a:schemeClr val="accent1"/>
                </a:solidFill>
                <a:latin typeface="Montserrat" pitchFamily="2" charset="77"/>
              </a:rPr>
              <a:t>Patients</a:t>
            </a:r>
            <a:endParaRPr lang="ca-ES" sz="1600" b="1" dirty="0">
              <a:solidFill>
                <a:schemeClr val="accent1"/>
              </a:solidFill>
              <a:latin typeface="Montserrat" pitchFamily="2" charset="77"/>
            </a:endParaRPr>
          </a:p>
        </p:txBody>
      </p:sp>
      <p:sp>
        <p:nvSpPr>
          <p:cNvPr id="25" name="QuadreDeText 24">
            <a:extLst>
              <a:ext uri="{FF2B5EF4-FFF2-40B4-BE49-F238E27FC236}">
                <a16:creationId xmlns:a16="http://schemas.microsoft.com/office/drawing/2014/main" id="{B54816C6-6C6C-03F9-C097-7468FC255E04}"/>
              </a:ext>
            </a:extLst>
          </p:cNvPr>
          <p:cNvSpPr txBox="1"/>
          <p:nvPr/>
        </p:nvSpPr>
        <p:spPr>
          <a:xfrm>
            <a:off x="8643489" y="3175178"/>
            <a:ext cx="29322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chemeClr val="accent1"/>
                </a:solidFill>
                <a:latin typeface="Montserrat" pitchFamily="2" charset="77"/>
              </a:rPr>
              <a:t>20 </a:t>
            </a:r>
            <a:r>
              <a:rPr lang="en-GB" sz="1600" b="1" dirty="0">
                <a:solidFill>
                  <a:schemeClr val="accent1"/>
                </a:solidFill>
                <a:latin typeface="Montserrat" pitchFamily="2" charset="77"/>
              </a:rPr>
              <a:t>Private practitioners </a:t>
            </a:r>
            <a:endParaRPr lang="ca-ES" sz="1600" b="1" dirty="0">
              <a:solidFill>
                <a:schemeClr val="accent1"/>
              </a:solidFill>
              <a:latin typeface="Montserrat" pitchFamily="2" charset="77"/>
            </a:endParaRPr>
          </a:p>
        </p:txBody>
      </p:sp>
      <p:cxnSp>
        <p:nvCxnSpPr>
          <p:cNvPr id="26" name="Connector recte 25">
            <a:extLst>
              <a:ext uri="{FF2B5EF4-FFF2-40B4-BE49-F238E27FC236}">
                <a16:creationId xmlns:a16="http://schemas.microsoft.com/office/drawing/2014/main" id="{96E27734-32BA-6B63-E049-1D47A5EEECCE}"/>
              </a:ext>
            </a:extLst>
          </p:cNvPr>
          <p:cNvCxnSpPr>
            <a:cxnSpLocks/>
          </p:cNvCxnSpPr>
          <p:nvPr/>
        </p:nvCxnSpPr>
        <p:spPr>
          <a:xfrm>
            <a:off x="559449" y="4073386"/>
            <a:ext cx="11410122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o 140">
            <a:extLst>
              <a:ext uri="{FF2B5EF4-FFF2-40B4-BE49-F238E27FC236}">
                <a16:creationId xmlns:a16="http://schemas.microsoft.com/office/drawing/2014/main" id="{64E073E6-1649-9AF1-3F86-8BEA44129F6A}"/>
              </a:ext>
            </a:extLst>
          </p:cNvPr>
          <p:cNvGrpSpPr/>
          <p:nvPr/>
        </p:nvGrpSpPr>
        <p:grpSpPr>
          <a:xfrm>
            <a:off x="1064351" y="4627705"/>
            <a:ext cx="2995536" cy="1573200"/>
            <a:chOff x="984180" y="1128891"/>
            <a:chExt cx="2948897" cy="1573200"/>
          </a:xfrm>
        </p:grpSpPr>
        <p:sp>
          <p:nvSpPr>
            <p:cNvPr id="28" name="Rectángulo redondeado 17">
              <a:extLst>
                <a:ext uri="{FF2B5EF4-FFF2-40B4-BE49-F238E27FC236}">
                  <a16:creationId xmlns:a16="http://schemas.microsoft.com/office/drawing/2014/main" id="{697DAE77-34AD-5A00-10A4-272B1F9F15DC}"/>
                </a:ext>
              </a:extLst>
            </p:cNvPr>
            <p:cNvSpPr>
              <a:spLocks/>
            </p:cNvSpPr>
            <p:nvPr/>
          </p:nvSpPr>
          <p:spPr>
            <a:xfrm>
              <a:off x="984180" y="1128891"/>
              <a:ext cx="2948897" cy="15732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endParaRPr lang="en-US" sz="1400">
                <a:solidFill>
                  <a:srgbClr val="333333"/>
                </a:solidFill>
                <a:latin typeface="Montserrat" pitchFamily="2" charset="77"/>
              </a:endParaRPr>
            </a:p>
          </p:txBody>
        </p:sp>
        <p:sp>
          <p:nvSpPr>
            <p:cNvPr id="29" name="CuadroTexto 142">
              <a:extLst>
                <a:ext uri="{FF2B5EF4-FFF2-40B4-BE49-F238E27FC236}">
                  <a16:creationId xmlns:a16="http://schemas.microsoft.com/office/drawing/2014/main" id="{BEF2D412-35DA-8CF8-25D5-B843E99CD1D3}"/>
                </a:ext>
              </a:extLst>
            </p:cNvPr>
            <p:cNvSpPr txBox="1"/>
            <p:nvPr/>
          </p:nvSpPr>
          <p:spPr>
            <a:xfrm>
              <a:off x="1307120" y="1648270"/>
              <a:ext cx="2451753" cy="8925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300" dirty="0">
                  <a:solidFill>
                    <a:schemeClr val="bg1"/>
                  </a:solidFill>
                  <a:latin typeface="Montserrat" pitchFamily="2" charset="77"/>
                </a:rPr>
                <a:t>Lack control over data access once shared with the platform. Difficulties in facilitating e-consent. </a:t>
              </a:r>
            </a:p>
          </p:txBody>
        </p:sp>
        <p:sp>
          <p:nvSpPr>
            <p:cNvPr id="30" name="CuadroTexto 143">
              <a:extLst>
                <a:ext uri="{FF2B5EF4-FFF2-40B4-BE49-F238E27FC236}">
                  <a16:creationId xmlns:a16="http://schemas.microsoft.com/office/drawing/2014/main" id="{E411920C-4BD4-F3D5-812F-BC01BE39E789}"/>
                </a:ext>
              </a:extLst>
            </p:cNvPr>
            <p:cNvSpPr txBox="1"/>
            <p:nvPr/>
          </p:nvSpPr>
          <p:spPr>
            <a:xfrm>
              <a:off x="1371811" y="1264673"/>
              <a:ext cx="2347923" cy="30777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bg1"/>
                  </a:solidFill>
                  <a:latin typeface="Montserrat" pitchFamily="2" charset="77"/>
                </a:rPr>
                <a:t>P1: Data control</a:t>
              </a:r>
            </a:p>
          </p:txBody>
        </p:sp>
      </p:grpSp>
      <p:grpSp>
        <p:nvGrpSpPr>
          <p:cNvPr id="32" name="Group 30">
            <a:extLst>
              <a:ext uri="{FF2B5EF4-FFF2-40B4-BE49-F238E27FC236}">
                <a16:creationId xmlns:a16="http://schemas.microsoft.com/office/drawing/2014/main" id="{29C3F548-55E3-21BD-9A53-C9917AC86FCE}"/>
              </a:ext>
            </a:extLst>
          </p:cNvPr>
          <p:cNvGrpSpPr/>
          <p:nvPr/>
        </p:nvGrpSpPr>
        <p:grpSpPr>
          <a:xfrm>
            <a:off x="4723492" y="4660552"/>
            <a:ext cx="2995536" cy="1573200"/>
            <a:chOff x="3714832" y="1138204"/>
            <a:chExt cx="2753003" cy="1573200"/>
          </a:xfrm>
        </p:grpSpPr>
        <p:grpSp>
          <p:nvGrpSpPr>
            <p:cNvPr id="33" name="Grupo 140">
              <a:extLst>
                <a:ext uri="{FF2B5EF4-FFF2-40B4-BE49-F238E27FC236}">
                  <a16:creationId xmlns:a16="http://schemas.microsoft.com/office/drawing/2014/main" id="{138CBF1B-C81E-A966-7406-4F2F799B7F24}"/>
                </a:ext>
              </a:extLst>
            </p:cNvPr>
            <p:cNvGrpSpPr/>
            <p:nvPr/>
          </p:nvGrpSpPr>
          <p:grpSpPr>
            <a:xfrm>
              <a:off x="3714832" y="1138204"/>
              <a:ext cx="2753003" cy="1573200"/>
              <a:chOff x="984181" y="1128891"/>
              <a:chExt cx="2948897" cy="1573200"/>
            </a:xfrm>
          </p:grpSpPr>
          <p:sp>
            <p:nvSpPr>
              <p:cNvPr id="35" name="Rectángulo redondeado 17">
                <a:extLst>
                  <a:ext uri="{FF2B5EF4-FFF2-40B4-BE49-F238E27FC236}">
                    <a16:creationId xmlns:a16="http://schemas.microsoft.com/office/drawing/2014/main" id="{E5D5F1FA-AE26-47B2-6F90-7963B237A3C1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4181" y="1128891"/>
                <a:ext cx="2948897" cy="15732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333333"/>
                  </a:solidFill>
                  <a:latin typeface="Montserrat" pitchFamily="2" charset="77"/>
                </a:endParaRPr>
              </a:p>
            </p:txBody>
          </p:sp>
          <p:sp>
            <p:nvSpPr>
              <p:cNvPr id="36" name="CuadroTexto 142">
                <a:extLst>
                  <a:ext uri="{FF2B5EF4-FFF2-40B4-BE49-F238E27FC236}">
                    <a16:creationId xmlns:a16="http://schemas.microsoft.com/office/drawing/2014/main" id="{B9B830A6-CA8D-187C-4CBC-D10EA9176B32}"/>
                  </a:ext>
                </a:extLst>
              </p:cNvPr>
              <p:cNvSpPr txBox="1"/>
              <p:nvPr/>
            </p:nvSpPr>
            <p:spPr>
              <a:xfrm>
                <a:off x="1173719" y="1635018"/>
                <a:ext cx="2611246" cy="8925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en-US" sz="1300" dirty="0">
                    <a:solidFill>
                      <a:schemeClr val="bg1"/>
                    </a:solidFill>
                    <a:latin typeface="Montserrat" pitchFamily="2" charset="77"/>
                  </a:rPr>
                  <a:t>Data is gathered and stored without adequate privacy, the controller acts as custody &amp; consent policy executor.</a:t>
                </a:r>
              </a:p>
            </p:txBody>
          </p:sp>
          <p:sp>
            <p:nvSpPr>
              <p:cNvPr id="37" name="CuadroTexto 143">
                <a:extLst>
                  <a:ext uri="{FF2B5EF4-FFF2-40B4-BE49-F238E27FC236}">
                    <a16:creationId xmlns:a16="http://schemas.microsoft.com/office/drawing/2014/main" id="{8E5A5FDC-5623-04F5-2C8F-1D4669A9B35C}"/>
                  </a:ext>
                </a:extLst>
              </p:cNvPr>
              <p:cNvSpPr txBox="1"/>
              <p:nvPr/>
            </p:nvSpPr>
            <p:spPr>
              <a:xfrm>
                <a:off x="1292781" y="1250618"/>
                <a:ext cx="2596549" cy="3077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bg1"/>
                    </a:solidFill>
                    <a:latin typeface="Montserrat" pitchFamily="2" charset="77"/>
                  </a:rPr>
                  <a:t>P2: Anonymity &amp; Privacy</a:t>
                </a:r>
              </a:p>
            </p:txBody>
          </p:sp>
        </p:grpSp>
        <p:pic>
          <p:nvPicPr>
            <p:cNvPr id="34" name="Graphic 33" descr="Badge Cross with solid fill">
              <a:extLst>
                <a:ext uri="{FF2B5EF4-FFF2-40B4-BE49-F238E27FC236}">
                  <a16:creationId xmlns:a16="http://schemas.microsoft.com/office/drawing/2014/main" id="{0225B8EF-4C16-DA83-D493-2A4F6E311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4604" y="1246679"/>
              <a:ext cx="393101" cy="393101"/>
            </a:xfrm>
            <a:prstGeom prst="rect">
              <a:avLst/>
            </a:prstGeom>
          </p:spPr>
        </p:pic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338A675E-BEB4-5A27-4CDC-38CB828DD73F}"/>
              </a:ext>
            </a:extLst>
          </p:cNvPr>
          <p:cNvGrpSpPr/>
          <p:nvPr/>
        </p:nvGrpSpPr>
        <p:grpSpPr>
          <a:xfrm>
            <a:off x="8230401" y="4660552"/>
            <a:ext cx="2995536" cy="1573200"/>
            <a:chOff x="3714832" y="1138204"/>
            <a:chExt cx="2753003" cy="1573200"/>
          </a:xfrm>
        </p:grpSpPr>
        <p:grpSp>
          <p:nvGrpSpPr>
            <p:cNvPr id="39" name="Grupo 140">
              <a:extLst>
                <a:ext uri="{FF2B5EF4-FFF2-40B4-BE49-F238E27FC236}">
                  <a16:creationId xmlns:a16="http://schemas.microsoft.com/office/drawing/2014/main" id="{386B5131-0444-296B-AD6B-2545119EB805}"/>
                </a:ext>
              </a:extLst>
            </p:cNvPr>
            <p:cNvGrpSpPr/>
            <p:nvPr/>
          </p:nvGrpSpPr>
          <p:grpSpPr>
            <a:xfrm>
              <a:off x="3714832" y="1138204"/>
              <a:ext cx="2753003" cy="1573200"/>
              <a:chOff x="984180" y="1128891"/>
              <a:chExt cx="2948897" cy="1573200"/>
            </a:xfrm>
          </p:grpSpPr>
          <p:sp>
            <p:nvSpPr>
              <p:cNvPr id="41" name="Rectángulo redondeado 17">
                <a:extLst>
                  <a:ext uri="{FF2B5EF4-FFF2-40B4-BE49-F238E27FC236}">
                    <a16:creationId xmlns:a16="http://schemas.microsoft.com/office/drawing/2014/main" id="{BADA0B72-5CFA-E3BD-CEDC-20CB8DB5E9D5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84180" y="1128891"/>
                <a:ext cx="2948897" cy="1573200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r"/>
                <a:endParaRPr lang="en-US" sz="1400">
                  <a:solidFill>
                    <a:srgbClr val="333333"/>
                  </a:solidFill>
                  <a:latin typeface="Montserrat" pitchFamily="2" charset="77"/>
                </a:endParaRPr>
              </a:p>
            </p:txBody>
          </p:sp>
          <p:sp>
            <p:nvSpPr>
              <p:cNvPr id="42" name="CuadroTexto 142">
                <a:extLst>
                  <a:ext uri="{FF2B5EF4-FFF2-40B4-BE49-F238E27FC236}">
                    <a16:creationId xmlns:a16="http://schemas.microsoft.com/office/drawing/2014/main" id="{93C66342-48B6-8C5C-D04A-750F503B8128}"/>
                  </a:ext>
                </a:extLst>
              </p:cNvPr>
              <p:cNvSpPr txBox="1"/>
              <p:nvPr/>
            </p:nvSpPr>
            <p:spPr>
              <a:xfrm>
                <a:off x="1036363" y="1661224"/>
                <a:ext cx="2735556" cy="89255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en-US" sz="1300" dirty="0">
                    <a:solidFill>
                      <a:schemeClr val="bg1"/>
                    </a:solidFill>
                    <a:latin typeface="Montserrat" pitchFamily="2" charset="77"/>
                  </a:rPr>
                  <a:t>Lack of accountability, traceability, and transparency of data sharing processes and policies.</a:t>
                </a:r>
              </a:p>
            </p:txBody>
          </p:sp>
          <p:sp>
            <p:nvSpPr>
              <p:cNvPr id="43" name="CuadroTexto 143">
                <a:extLst>
                  <a:ext uri="{FF2B5EF4-FFF2-40B4-BE49-F238E27FC236}">
                    <a16:creationId xmlns:a16="http://schemas.microsoft.com/office/drawing/2014/main" id="{9AF501F5-7BB1-8362-FABD-4DD7D674E40A}"/>
                  </a:ext>
                </a:extLst>
              </p:cNvPr>
              <p:cNvSpPr txBox="1"/>
              <p:nvPr/>
            </p:nvSpPr>
            <p:spPr>
              <a:xfrm>
                <a:off x="1371811" y="1255949"/>
                <a:ext cx="2333228" cy="30777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r"/>
                <a:r>
                  <a:rPr lang="en-US" sz="1400" b="1" dirty="0">
                    <a:solidFill>
                      <a:schemeClr val="bg1"/>
                    </a:solidFill>
                    <a:latin typeface="Montserrat" pitchFamily="2" charset="77"/>
                  </a:rPr>
                  <a:t>P3: Transparency</a:t>
                </a:r>
              </a:p>
            </p:txBody>
          </p:sp>
        </p:grpSp>
        <p:pic>
          <p:nvPicPr>
            <p:cNvPr id="40" name="Graphic 41" descr="Badge Cross with solid fill">
              <a:extLst>
                <a:ext uri="{FF2B5EF4-FFF2-40B4-BE49-F238E27FC236}">
                  <a16:creationId xmlns:a16="http://schemas.microsoft.com/office/drawing/2014/main" id="{43C080DA-BA0F-3F82-5681-0E0AB6B22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44604" y="1246679"/>
              <a:ext cx="393101" cy="393101"/>
            </a:xfrm>
            <a:prstGeom prst="rect">
              <a:avLst/>
            </a:prstGeom>
          </p:spPr>
        </p:pic>
      </p:grpSp>
      <p:pic>
        <p:nvPicPr>
          <p:cNvPr id="44" name="Graphic 46" descr="Badge Cross with solid fill">
            <a:extLst>
              <a:ext uri="{FF2B5EF4-FFF2-40B4-BE49-F238E27FC236}">
                <a16:creationId xmlns:a16="http://schemas.microsoft.com/office/drawing/2014/main" id="{2A608AC0-F9C9-0A9E-278D-34C321636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47513" y="4733519"/>
            <a:ext cx="427732" cy="393101"/>
          </a:xfrm>
          <a:prstGeom prst="rect">
            <a:avLst/>
          </a:prstGeom>
        </p:spPr>
      </p:pic>
      <p:sp>
        <p:nvSpPr>
          <p:cNvPr id="45" name="TextBox 50">
            <a:extLst>
              <a:ext uri="{FF2B5EF4-FFF2-40B4-BE49-F238E27FC236}">
                <a16:creationId xmlns:a16="http://schemas.microsoft.com/office/drawing/2014/main" id="{A1A3EBE4-E945-9F7B-5D58-9449774023AE}"/>
              </a:ext>
            </a:extLst>
          </p:cNvPr>
          <p:cNvSpPr txBox="1"/>
          <p:nvPr/>
        </p:nvSpPr>
        <p:spPr>
          <a:xfrm>
            <a:off x="921773" y="4181199"/>
            <a:ext cx="45164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ES" sz="2000" b="1" dirty="0">
                <a:solidFill>
                  <a:schemeClr val="accent1"/>
                </a:solidFill>
                <a:latin typeface="Montserrat" pitchFamily="2" charset="77"/>
              </a:rPr>
              <a:t>PAINS WE AIM TO SOLVE</a:t>
            </a:r>
          </a:p>
        </p:txBody>
      </p:sp>
      <p:pic>
        <p:nvPicPr>
          <p:cNvPr id="46" name="Picture 2" descr="Top Doctors soluciona dudas médicas en 2 minutos a través de un chat  instantáneo - Top Doctors Blog">
            <a:extLst>
              <a:ext uri="{FF2B5EF4-FFF2-40B4-BE49-F238E27FC236}">
                <a16:creationId xmlns:a16="http://schemas.microsoft.com/office/drawing/2014/main" id="{D5F31B2F-011F-9428-155D-4852128752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07" b="35071"/>
          <a:stretch/>
        </p:blipFill>
        <p:spPr bwMode="auto">
          <a:xfrm>
            <a:off x="2916112" y="2225302"/>
            <a:ext cx="2828069" cy="52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7" name="Straight Connector 52">
            <a:extLst>
              <a:ext uri="{FF2B5EF4-FFF2-40B4-BE49-F238E27FC236}">
                <a16:creationId xmlns:a16="http://schemas.microsoft.com/office/drawing/2014/main" id="{8A353108-4C65-89DD-5395-47704679115A}"/>
              </a:ext>
            </a:extLst>
          </p:cNvPr>
          <p:cNvCxnSpPr/>
          <p:nvPr/>
        </p:nvCxnSpPr>
        <p:spPr>
          <a:xfrm>
            <a:off x="5889957" y="2056787"/>
            <a:ext cx="0" cy="890552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" descr="Home | beHIT">
            <a:extLst>
              <a:ext uri="{FF2B5EF4-FFF2-40B4-BE49-F238E27FC236}">
                <a16:creationId xmlns:a16="http://schemas.microsoft.com/office/drawing/2014/main" id="{38071CA1-8438-2D14-5702-3ED263127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008" y="2096034"/>
            <a:ext cx="1605721" cy="75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Imatge 48">
            <a:extLst>
              <a:ext uri="{FF2B5EF4-FFF2-40B4-BE49-F238E27FC236}">
                <a16:creationId xmlns:a16="http://schemas.microsoft.com/office/drawing/2014/main" id="{9E153FA1-8FCD-0C23-FF1D-8CEC3DC7F19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837066" y="3039327"/>
            <a:ext cx="892685" cy="815787"/>
          </a:xfrm>
          <a:prstGeom prst="rect">
            <a:avLst/>
          </a:prstGeom>
        </p:spPr>
      </p:pic>
      <p:pic>
        <p:nvPicPr>
          <p:cNvPr id="5" name="Imatge 4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062B0156-3F58-2DE6-18B0-B91A8F6482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385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592" name="Google Shape;592;p14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Outcomes</a:t>
            </a:r>
            <a:endParaRPr dirty="0"/>
          </a:p>
        </p:txBody>
      </p:sp>
      <p:sp>
        <p:nvSpPr>
          <p:cNvPr id="593" name="Google Shape;593;p14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dirty="0"/>
              <a:t>04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2804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lang="ca-ES"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54" name="Rectángulo redondeado 19">
            <a:extLst>
              <a:ext uri="{FF2B5EF4-FFF2-40B4-BE49-F238E27FC236}">
                <a16:creationId xmlns:a16="http://schemas.microsoft.com/office/drawing/2014/main" id="{A7E528E9-D172-DC48-BFBE-497CBEACD652}"/>
              </a:ext>
            </a:extLst>
          </p:cNvPr>
          <p:cNvSpPr>
            <a:spLocks/>
          </p:cNvSpPr>
          <p:nvPr/>
        </p:nvSpPr>
        <p:spPr>
          <a:xfrm>
            <a:off x="838200" y="3060679"/>
            <a:ext cx="3060000" cy="736642"/>
          </a:xfrm>
          <a:prstGeom prst="roundRect">
            <a:avLst/>
          </a:prstGeom>
          <a:solidFill>
            <a:schemeClr val="accent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Montserrat SemiBold" pitchFamily="2" charset="77"/>
              </a:rPr>
              <a:t>User-friendly consent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bg1"/>
                </a:solidFill>
                <a:latin typeface="Montserrat SemiBold" pitchFamily="2" charset="77"/>
              </a:rPr>
              <a:t>management platform based on SSI with a DLT audit trail</a:t>
            </a:r>
          </a:p>
        </p:txBody>
      </p:sp>
      <p:sp>
        <p:nvSpPr>
          <p:cNvPr id="55" name="QuadreDeText 54">
            <a:extLst>
              <a:ext uri="{FF2B5EF4-FFF2-40B4-BE49-F238E27FC236}">
                <a16:creationId xmlns:a16="http://schemas.microsoft.com/office/drawing/2014/main" id="{EFD111F3-B8C2-D8F5-87C0-3A1269152E85}"/>
              </a:ext>
            </a:extLst>
          </p:cNvPr>
          <p:cNvSpPr txBox="1"/>
          <p:nvPr/>
        </p:nvSpPr>
        <p:spPr>
          <a:xfrm>
            <a:off x="741782" y="1173654"/>
            <a:ext cx="10868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Montserrat" pitchFamily="2" charset="77"/>
              </a:rPr>
              <a:t>A</a:t>
            </a:r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 </a:t>
            </a:r>
            <a:r>
              <a:rPr lang="en-US" sz="1600" b="1" dirty="0">
                <a:solidFill>
                  <a:schemeClr val="accent1"/>
                </a:solidFill>
                <a:latin typeface="Montserrat" pitchFamily="2" charset="77"/>
              </a:rPr>
              <a:t>fully functional open-source platform </a:t>
            </a:r>
            <a:r>
              <a:rPr lang="en-GB" sz="1600" b="1" dirty="0">
                <a:solidFill>
                  <a:schemeClr val="accent1"/>
                </a:solidFill>
                <a:latin typeface="Montserrat" pitchFamily="2" charset="77"/>
              </a:rPr>
              <a:t>that enables the management of users consents and privacy-preserving data sharing among parties whilst maintaining visibility and verifiability of all stakeholders' interactions.</a:t>
            </a:r>
          </a:p>
          <a:p>
            <a:endParaRPr lang="en-US" sz="1600" b="1" dirty="0">
              <a:solidFill>
                <a:schemeClr val="accent1"/>
              </a:solidFill>
              <a:latin typeface="Montserrat" pitchFamily="2" charset="77"/>
            </a:endParaRPr>
          </a:p>
          <a:p>
            <a:r>
              <a:rPr lang="en-US" sz="1600" dirty="0">
                <a:solidFill>
                  <a:schemeClr val="tx1"/>
                </a:solidFill>
                <a:latin typeface="Montserrat" pitchFamily="2" charset="77"/>
              </a:rPr>
              <a:t>It includes the following privacy-by-design components that can be consumed by Open APIs,  Integration Toolkits based on SDKs and user-friendly front-end interfaces for: </a:t>
            </a:r>
          </a:p>
        </p:txBody>
      </p:sp>
      <p:sp>
        <p:nvSpPr>
          <p:cNvPr id="19" name="Marcador de contenido 14">
            <a:extLst>
              <a:ext uri="{FF2B5EF4-FFF2-40B4-BE49-F238E27FC236}">
                <a16:creationId xmlns:a16="http://schemas.microsoft.com/office/drawing/2014/main" id="{5CA2AFC3-7F8A-A33C-97DC-75B40AAAD422}"/>
              </a:ext>
            </a:extLst>
          </p:cNvPr>
          <p:cNvSpPr txBox="1">
            <a:spLocks/>
          </p:cNvSpPr>
          <p:nvPr/>
        </p:nvSpPr>
        <p:spPr>
          <a:xfrm>
            <a:off x="204663" y="2957078"/>
            <a:ext cx="3377633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600" b="1" dirty="0">
              <a:solidFill>
                <a:schemeClr val="accent1"/>
              </a:solidFill>
              <a:latin typeface="Montserrat SemiBold" pitchFamily="2" charset="77"/>
            </a:endParaRPr>
          </a:p>
        </p:txBody>
      </p:sp>
      <p:sp>
        <p:nvSpPr>
          <p:cNvPr id="62" name="Rectángulo redondeado 19">
            <a:extLst>
              <a:ext uri="{FF2B5EF4-FFF2-40B4-BE49-F238E27FC236}">
                <a16:creationId xmlns:a16="http://schemas.microsoft.com/office/drawing/2014/main" id="{9A2B2395-16DF-D6C2-1EF4-4082580D9E08}"/>
              </a:ext>
            </a:extLst>
          </p:cNvPr>
          <p:cNvSpPr>
            <a:spLocks/>
          </p:cNvSpPr>
          <p:nvPr/>
        </p:nvSpPr>
        <p:spPr>
          <a:xfrm>
            <a:off x="4461675" y="3060679"/>
            <a:ext cx="3060000" cy="736642"/>
          </a:xfrm>
          <a:prstGeom prst="roundRect">
            <a:avLst/>
          </a:prstGeom>
          <a:solidFill>
            <a:schemeClr val="accent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Montserrat SemiBold" pitchFamily="2" charset="77"/>
              </a:rPr>
              <a:t>Open API for consent-management and privacy-preserving data sharing. </a:t>
            </a:r>
          </a:p>
        </p:txBody>
      </p:sp>
      <p:sp>
        <p:nvSpPr>
          <p:cNvPr id="63" name="Marcador de contenido 14">
            <a:extLst>
              <a:ext uri="{FF2B5EF4-FFF2-40B4-BE49-F238E27FC236}">
                <a16:creationId xmlns:a16="http://schemas.microsoft.com/office/drawing/2014/main" id="{35241BB6-3948-8FEF-9FDA-3A2E8AAE7288}"/>
              </a:ext>
            </a:extLst>
          </p:cNvPr>
          <p:cNvSpPr txBox="1">
            <a:spLocks/>
          </p:cNvSpPr>
          <p:nvPr/>
        </p:nvSpPr>
        <p:spPr>
          <a:xfrm>
            <a:off x="4205834" y="2957078"/>
            <a:ext cx="3377633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600" b="1" dirty="0">
              <a:solidFill>
                <a:schemeClr val="accent1"/>
              </a:solidFill>
              <a:latin typeface="Montserrat SemiBold" pitchFamily="2" charset="77"/>
            </a:endParaRPr>
          </a:p>
        </p:txBody>
      </p:sp>
      <p:sp>
        <p:nvSpPr>
          <p:cNvPr id="74" name="Rectángulo redondeado 19">
            <a:extLst>
              <a:ext uri="{FF2B5EF4-FFF2-40B4-BE49-F238E27FC236}">
                <a16:creationId xmlns:a16="http://schemas.microsoft.com/office/drawing/2014/main" id="{0285E4BC-7CDA-B8F3-08C5-2C1947EAE2E3}"/>
              </a:ext>
            </a:extLst>
          </p:cNvPr>
          <p:cNvSpPr>
            <a:spLocks/>
          </p:cNvSpPr>
          <p:nvPr/>
        </p:nvSpPr>
        <p:spPr>
          <a:xfrm>
            <a:off x="8085150" y="3058540"/>
            <a:ext cx="3150539" cy="736642"/>
          </a:xfrm>
          <a:prstGeom prst="roundRect">
            <a:avLst/>
          </a:prstGeom>
          <a:solidFill>
            <a:schemeClr val="accent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A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privacy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toolkit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for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third-parties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to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integrare ZKP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authentications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&amp; proxy re-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encryption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schemes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 </a:t>
            </a:r>
            <a:r>
              <a:rPr lang="es-ES" sz="1200" b="1" dirty="0" err="1">
                <a:solidFill>
                  <a:schemeClr val="bg1"/>
                </a:solidFill>
                <a:latin typeface="Montserrat SemiBold" pitchFamily="2" charset="77"/>
              </a:rPr>
              <a:t>easily</a:t>
            </a:r>
            <a:r>
              <a:rPr lang="es-ES" sz="1200" b="1" dirty="0">
                <a:solidFill>
                  <a:schemeClr val="bg1"/>
                </a:solidFill>
                <a:latin typeface="Montserrat SemiBold" pitchFamily="2" charset="77"/>
              </a:rPr>
              <a:t>.</a:t>
            </a:r>
            <a:endParaRPr lang="en-US" sz="12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75" name="Marcador de contenido 14">
            <a:extLst>
              <a:ext uri="{FF2B5EF4-FFF2-40B4-BE49-F238E27FC236}">
                <a16:creationId xmlns:a16="http://schemas.microsoft.com/office/drawing/2014/main" id="{71717362-B0D6-63D7-E725-E792DC9FBB05}"/>
              </a:ext>
            </a:extLst>
          </p:cNvPr>
          <p:cNvSpPr txBox="1">
            <a:spLocks/>
          </p:cNvSpPr>
          <p:nvPr/>
        </p:nvSpPr>
        <p:spPr>
          <a:xfrm>
            <a:off x="8228415" y="2996379"/>
            <a:ext cx="3377633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600" b="1" dirty="0">
              <a:solidFill>
                <a:schemeClr val="accent1"/>
              </a:solidFill>
              <a:latin typeface="Montserrat SemiBold" pitchFamily="2" charset="77"/>
            </a:endParaRPr>
          </a:p>
        </p:txBody>
      </p:sp>
      <p:sp>
        <p:nvSpPr>
          <p:cNvPr id="2" name="Rectángulo redondeado 19">
            <a:extLst>
              <a:ext uri="{FF2B5EF4-FFF2-40B4-BE49-F238E27FC236}">
                <a16:creationId xmlns:a16="http://schemas.microsoft.com/office/drawing/2014/main" id="{D34F4C59-5FA3-9B11-DF87-5642E5C8455C}"/>
              </a:ext>
            </a:extLst>
          </p:cNvPr>
          <p:cNvSpPr>
            <a:spLocks/>
          </p:cNvSpPr>
          <p:nvPr/>
        </p:nvSpPr>
        <p:spPr>
          <a:xfrm>
            <a:off x="849629" y="4217556"/>
            <a:ext cx="10397489" cy="411594"/>
          </a:xfrm>
          <a:prstGeom prst="roundRect">
            <a:avLst/>
          </a:prstGeom>
          <a:solidFill>
            <a:srgbClr val="FBBF4A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  <a:latin typeface="Montserrat SemiBold" pitchFamily="2" charset="77"/>
              </a:rPr>
              <a:t>Tested under a pilot in a healthcare real environment (Pilot) </a:t>
            </a:r>
          </a:p>
        </p:txBody>
      </p:sp>
      <p:sp>
        <p:nvSpPr>
          <p:cNvPr id="7" name="Rectángulo redondeado 19">
            <a:extLst>
              <a:ext uri="{FF2B5EF4-FFF2-40B4-BE49-F238E27FC236}">
                <a16:creationId xmlns:a16="http://schemas.microsoft.com/office/drawing/2014/main" id="{14791E0C-A019-59F2-9C6B-5037D11177A7}"/>
              </a:ext>
            </a:extLst>
          </p:cNvPr>
          <p:cNvSpPr>
            <a:spLocks/>
          </p:cNvSpPr>
          <p:nvPr/>
        </p:nvSpPr>
        <p:spPr>
          <a:xfrm>
            <a:off x="838200" y="4866504"/>
            <a:ext cx="10397489" cy="1271405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  <a:latin typeface="Montserrat SemiBold" pitchFamily="2" charset="77"/>
              </a:rPr>
              <a:t>Although it is designed to be a generic solution </a:t>
            </a:r>
          </a:p>
          <a:p>
            <a:pPr marL="0" indent="0" algn="ctr">
              <a:buNone/>
            </a:pPr>
            <a:r>
              <a:rPr lang="en-US" sz="1200" b="1" dirty="0">
                <a:solidFill>
                  <a:schemeClr val="tx1"/>
                </a:solidFill>
                <a:latin typeface="Montserrat SemiBold" pitchFamily="2" charset="77"/>
              </a:rPr>
              <a:t>that can be utilized in any industry UC requiring privacy preserving data-sharing!</a:t>
            </a:r>
          </a:p>
        </p:txBody>
      </p:sp>
      <p:pic>
        <p:nvPicPr>
          <p:cNvPr id="3" name="Imatge 2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30118F04-2C61-696C-A48A-51FCF9945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189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32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743" name="Google Shape;743;p32"/>
          <p:cNvSpPr txBox="1"/>
          <p:nvPr/>
        </p:nvSpPr>
        <p:spPr>
          <a:xfrm>
            <a:off x="1673942" y="6319684"/>
            <a:ext cx="184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592" name="Google Shape;592;p14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Challenges</a:t>
            </a:r>
            <a:endParaRPr dirty="0"/>
          </a:p>
        </p:txBody>
      </p:sp>
      <p:sp>
        <p:nvSpPr>
          <p:cNvPr id="593" name="Google Shape;593;p14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dirty="0"/>
              <a:t>01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8840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0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ym typeface="Roboto"/>
              </a:rPr>
              <a:t>USER PRIVACY AND DATA GOVERNANCE</a:t>
            </a:r>
            <a:endParaRPr dirty="0"/>
          </a:p>
        </p:txBody>
      </p:sp>
      <p:sp>
        <p:nvSpPr>
          <p:cNvPr id="552" name="Google Shape;552;p10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lang="ca-ES" dirty="0"/>
          </a:p>
        </p:txBody>
      </p:sp>
      <p:sp>
        <p:nvSpPr>
          <p:cNvPr id="553" name="Google Shape;553;p10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pic>
        <p:nvPicPr>
          <p:cNvPr id="5" name="Imatge 4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CA52AE82-612A-033C-4FF9-30CAD1000D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6F515CF-3248-C044-B7E6-0B9C499FA6D6}"/>
              </a:ext>
            </a:extLst>
          </p:cNvPr>
          <p:cNvSpPr txBox="1">
            <a:spLocks/>
          </p:cNvSpPr>
          <p:nvPr/>
        </p:nvSpPr>
        <p:spPr>
          <a:xfrm>
            <a:off x="868361" y="1492752"/>
            <a:ext cx="1053032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boto Light"/>
              <a:buNone/>
              <a:defRPr sz="3200" b="0" i="0" u="none" strike="noStrike" cap="none">
                <a:solidFill>
                  <a:schemeClr val="dk2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algn="ctr"/>
            <a:r>
              <a:rPr lang="en-US" sz="2000" b="1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  <a:t>OPEN CALL 2 </a:t>
            </a:r>
            <a:b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</a:rPr>
            </a:br>
            <a:br>
              <a:rPr lang="en-US" sz="2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sz="36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Framework for ensuring privacy, accuracy, consent management and data traceability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75C5A32-5888-DE42-9832-6CB616C9E80F}"/>
              </a:ext>
            </a:extLst>
          </p:cNvPr>
          <p:cNvSpPr txBox="1">
            <a:spLocks/>
          </p:cNvSpPr>
          <p:nvPr/>
        </p:nvSpPr>
        <p:spPr>
          <a:xfrm>
            <a:off x="1524001" y="36459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Roboto"/>
              <a:buNone/>
              <a:defRPr sz="10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ca-ES" sz="3600" b="1" dirty="0" err="1">
                <a:sym typeface="Roboto Light"/>
              </a:rPr>
              <a:t>Privacy</a:t>
            </a:r>
            <a:r>
              <a:rPr lang="ca-ES" sz="3600" b="1" dirty="0">
                <a:sym typeface="Roboto Light"/>
              </a:rPr>
              <a:t> </a:t>
            </a:r>
            <a:r>
              <a:rPr lang="ca-ES" sz="3600" b="1" dirty="0" err="1">
                <a:sym typeface="Roboto Light"/>
              </a:rPr>
              <a:t>preserving</a:t>
            </a:r>
            <a:r>
              <a:rPr lang="ca-ES" sz="3600" b="1" dirty="0">
                <a:sym typeface="Roboto Light"/>
              </a:rPr>
              <a:t> data-</a:t>
            </a:r>
            <a:r>
              <a:rPr lang="ca-ES" sz="3600" b="1" dirty="0" err="1">
                <a:sym typeface="Roboto Light"/>
              </a:rPr>
              <a:t>sharing</a:t>
            </a:r>
            <a:r>
              <a:rPr lang="ca-ES" sz="3600" b="1" dirty="0">
                <a:sym typeface="Roboto Light"/>
              </a:rPr>
              <a:t> </a:t>
            </a:r>
            <a:r>
              <a:rPr lang="ca-ES" sz="3600" b="1" dirty="0" err="1">
                <a:sym typeface="Roboto Light"/>
              </a:rPr>
              <a:t>platform</a:t>
            </a:r>
            <a:r>
              <a:rPr lang="ca-ES" sz="3600" b="1" dirty="0">
                <a:sym typeface="Roboto Light"/>
              </a:rPr>
              <a:t> </a:t>
            </a:r>
            <a:endParaRPr lang="en-US" sz="3600" b="1" dirty="0">
              <a:sym typeface="Roboto Light"/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5" name="Imagen 11">
            <a:extLst>
              <a:ext uri="{FF2B5EF4-FFF2-40B4-BE49-F238E27FC236}">
                <a16:creationId xmlns:a16="http://schemas.microsoft.com/office/drawing/2014/main" id="{87863740-5363-D44A-B695-9C8DB9C9A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2723" y="5014412"/>
            <a:ext cx="1944539" cy="612000"/>
          </a:xfrm>
          <a:prstGeom prst="rect">
            <a:avLst/>
          </a:prstGeom>
        </p:spPr>
      </p:pic>
      <p:pic>
        <p:nvPicPr>
          <p:cNvPr id="16" name="Picture 2" descr="beHIT-logo">
            <a:extLst>
              <a:ext uri="{FF2B5EF4-FFF2-40B4-BE49-F238E27FC236}">
                <a16:creationId xmlns:a16="http://schemas.microsoft.com/office/drawing/2014/main" id="{8D3B29FA-FED7-6BDB-AE97-758A44F3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124" y="4960412"/>
            <a:ext cx="1722802" cy="80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tge 16" descr="Imatge que conté Font, Gràfics, logotip, símbol&#10;&#10;Descripció generada automàticament">
            <a:extLst>
              <a:ext uri="{FF2B5EF4-FFF2-40B4-BE49-F238E27FC236}">
                <a16:creationId xmlns:a16="http://schemas.microsoft.com/office/drawing/2014/main" id="{15E0AA54-2FC9-180F-5CBF-10FD8898D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4987" y="5103940"/>
            <a:ext cx="1530849" cy="4329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State of the art</a:t>
            </a:r>
            <a:endParaRPr dirty="0"/>
          </a:p>
        </p:txBody>
      </p:sp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pic>
        <p:nvPicPr>
          <p:cNvPr id="2050" name="Picture 2" descr="Embrace every challenge that comes your way in Life - Tekedia">
            <a:extLst>
              <a:ext uri="{FF2B5EF4-FFF2-40B4-BE49-F238E27FC236}">
                <a16:creationId xmlns:a16="http://schemas.microsoft.com/office/drawing/2014/main" id="{7277D461-167E-5368-7B85-1F3AAB167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943" y="5760575"/>
            <a:ext cx="1094023" cy="8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Embrace every challenge that comes your way in Life - Tekedia">
            <a:extLst>
              <a:ext uri="{FF2B5EF4-FFF2-40B4-BE49-F238E27FC236}">
                <a16:creationId xmlns:a16="http://schemas.microsoft.com/office/drawing/2014/main" id="{4F761755-475C-8CE7-890F-D85D85DD2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61" y="5760575"/>
            <a:ext cx="1094023" cy="8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Embrace every challenge that comes your way in Life - Tekedia">
            <a:extLst>
              <a:ext uri="{FF2B5EF4-FFF2-40B4-BE49-F238E27FC236}">
                <a16:creationId xmlns:a16="http://schemas.microsoft.com/office/drawing/2014/main" id="{7E599112-87E4-3E98-3B7F-0FF314FEF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201" y="5760575"/>
            <a:ext cx="1094023" cy="8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D5FF622A-0DA6-FE45-8121-6D4BAA0B37BE}"/>
              </a:ext>
            </a:extLst>
          </p:cNvPr>
          <p:cNvSpPr txBox="1">
            <a:spLocks/>
          </p:cNvSpPr>
          <p:nvPr/>
        </p:nvSpPr>
        <p:spPr>
          <a:xfrm>
            <a:off x="838200" y="1124744"/>
            <a:ext cx="10515600" cy="129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Roboto"/>
              <a:buNone/>
              <a:defRPr sz="10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40000"/>
              </a:lnSpc>
            </a:pPr>
            <a:r>
              <a:rPr lang="en-US" sz="2000"/>
              <a:t>In the realm of healthcare data privacy, critical protocols and techniques to protect users’ personal information have been under development such us:</a:t>
            </a:r>
          </a:p>
          <a:p>
            <a:pPr marL="0" indent="0">
              <a:lnSpc>
                <a:spcPct val="140000"/>
              </a:lnSpc>
            </a:pPr>
            <a:endParaRPr lang="en-US" sz="2000"/>
          </a:p>
          <a:p>
            <a:pPr marL="0" indent="0">
              <a:lnSpc>
                <a:spcPct val="140000"/>
              </a:lnSpc>
            </a:pPr>
            <a:endParaRPr lang="en-US" sz="2000"/>
          </a:p>
          <a:p>
            <a:pPr marL="0" indent="0">
              <a:lnSpc>
                <a:spcPct val="140000"/>
              </a:lnSpc>
            </a:pPr>
            <a:endParaRPr lang="en-US" sz="1000"/>
          </a:p>
          <a:p>
            <a:pPr marL="0" indent="0">
              <a:lnSpc>
                <a:spcPct val="140000"/>
              </a:lnSpc>
            </a:pPr>
            <a:r>
              <a:rPr lang="en-US" sz="2000"/>
              <a:t>but still require of</a:t>
            </a:r>
          </a:p>
          <a:p>
            <a:pPr marL="0" indent="0">
              <a:lnSpc>
                <a:spcPct val="140000"/>
              </a:lnSpc>
            </a:pPr>
            <a:endParaRPr lang="en-US" sz="2000" dirty="0"/>
          </a:p>
        </p:txBody>
      </p:sp>
      <p:grpSp>
        <p:nvGrpSpPr>
          <p:cNvPr id="7" name="Agrupa 6">
            <a:extLst>
              <a:ext uri="{FF2B5EF4-FFF2-40B4-BE49-F238E27FC236}">
                <a16:creationId xmlns:a16="http://schemas.microsoft.com/office/drawing/2014/main" id="{5FCDCA61-BDEB-EB94-E7BE-95F7EA64B445}"/>
              </a:ext>
            </a:extLst>
          </p:cNvPr>
          <p:cNvGrpSpPr/>
          <p:nvPr/>
        </p:nvGrpSpPr>
        <p:grpSpPr>
          <a:xfrm>
            <a:off x="306113" y="2415208"/>
            <a:ext cx="2936570" cy="1000697"/>
            <a:chOff x="372215" y="2415208"/>
            <a:chExt cx="2936570" cy="1000697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FD99B116-5CB3-8649-B07F-A06C1AD853A4}"/>
                </a:ext>
              </a:extLst>
            </p:cNvPr>
            <p:cNvSpPr>
              <a:spLocks/>
            </p:cNvSpPr>
            <p:nvPr/>
          </p:nvSpPr>
          <p:spPr>
            <a:xfrm>
              <a:off x="547708" y="2415208"/>
              <a:ext cx="2761077" cy="1000697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9D983C2-A24A-4547-A0ED-1E0F1FFC6814}"/>
                </a:ext>
              </a:extLst>
            </p:cNvPr>
            <p:cNvSpPr txBox="1"/>
            <p:nvPr/>
          </p:nvSpPr>
          <p:spPr>
            <a:xfrm>
              <a:off x="372215" y="2825174"/>
              <a:ext cx="27568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rgbClr val="333333"/>
                  </a:solidFill>
                  <a:latin typeface="Montserrat" pitchFamily="2" charset="77"/>
                </a:rPr>
                <a:t>for standardized records with encryption</a:t>
              </a:r>
            </a:p>
          </p:txBody>
        </p:sp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F46590A6-13C4-D144-A576-E67541CC7EB4}"/>
                </a:ext>
              </a:extLst>
            </p:cNvPr>
            <p:cNvSpPr txBox="1"/>
            <p:nvPr/>
          </p:nvSpPr>
          <p:spPr>
            <a:xfrm>
              <a:off x="547709" y="2530968"/>
              <a:ext cx="2604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 err="1">
                  <a:solidFill>
                    <a:srgbClr val="7A97AB"/>
                  </a:solidFill>
                  <a:latin typeface="Montserrat SemiBold" pitchFamily="2" charset="77"/>
                </a:rPr>
                <a:t>OpenEHR</a:t>
              </a:r>
              <a:endParaRPr lang="en-US" sz="1400" b="1" dirty="0">
                <a:solidFill>
                  <a:srgbClr val="7A97AB"/>
                </a:solidFill>
                <a:latin typeface="Montserrat SemiBold" pitchFamily="2" charset="77"/>
              </a:endParaRPr>
            </a:p>
          </p:txBody>
        </p:sp>
      </p:grpSp>
      <p:grpSp>
        <p:nvGrpSpPr>
          <p:cNvPr id="6" name="Agrupa 5">
            <a:extLst>
              <a:ext uri="{FF2B5EF4-FFF2-40B4-BE49-F238E27FC236}">
                <a16:creationId xmlns:a16="http://schemas.microsoft.com/office/drawing/2014/main" id="{4B3D9845-2927-A444-7BE1-65E044B9AFB5}"/>
              </a:ext>
            </a:extLst>
          </p:cNvPr>
          <p:cNvGrpSpPr/>
          <p:nvPr/>
        </p:nvGrpSpPr>
        <p:grpSpPr>
          <a:xfrm>
            <a:off x="3302852" y="2415208"/>
            <a:ext cx="2849320" cy="1000697"/>
            <a:chOff x="3418922" y="2415208"/>
            <a:chExt cx="2849320" cy="1000697"/>
          </a:xfrm>
        </p:grpSpPr>
        <p:sp>
          <p:nvSpPr>
            <p:cNvPr id="50" name="Rectángulo redondeado 49">
              <a:extLst>
                <a:ext uri="{FF2B5EF4-FFF2-40B4-BE49-F238E27FC236}">
                  <a16:creationId xmlns:a16="http://schemas.microsoft.com/office/drawing/2014/main" id="{37565F40-46D3-744B-A2E8-12C64A176015}"/>
                </a:ext>
              </a:extLst>
            </p:cNvPr>
            <p:cNvSpPr>
              <a:spLocks/>
            </p:cNvSpPr>
            <p:nvPr/>
          </p:nvSpPr>
          <p:spPr>
            <a:xfrm>
              <a:off x="3507165" y="2415208"/>
              <a:ext cx="2761077" cy="1000697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AC37C26D-8A6D-3740-9255-67FE587BA569}"/>
                </a:ext>
              </a:extLst>
            </p:cNvPr>
            <p:cNvSpPr txBox="1"/>
            <p:nvPr/>
          </p:nvSpPr>
          <p:spPr>
            <a:xfrm>
              <a:off x="3418922" y="2811723"/>
              <a:ext cx="2604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Montserrat" pitchFamily="2" charset="77"/>
                </a:rPr>
                <a:t>for data indistinguishability 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486AC72-F205-2445-91F3-CD10B18A5A54}"/>
                </a:ext>
              </a:extLst>
            </p:cNvPr>
            <p:cNvSpPr txBox="1"/>
            <p:nvPr/>
          </p:nvSpPr>
          <p:spPr>
            <a:xfrm>
              <a:off x="3450640" y="2527550"/>
              <a:ext cx="2604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7A97AB"/>
                  </a:solidFill>
                  <a:latin typeface="Montserrat SemiBold" pitchFamily="2" charset="77"/>
                </a:rPr>
                <a:t>k-Anonymity</a:t>
              </a:r>
            </a:p>
          </p:txBody>
        </p:sp>
      </p:grpSp>
      <p:grpSp>
        <p:nvGrpSpPr>
          <p:cNvPr id="8" name="Agrupa 7">
            <a:extLst>
              <a:ext uri="{FF2B5EF4-FFF2-40B4-BE49-F238E27FC236}">
                <a16:creationId xmlns:a16="http://schemas.microsoft.com/office/drawing/2014/main" id="{379FBC96-CC6A-9E77-EFF9-2107B97F6E82}"/>
              </a:ext>
            </a:extLst>
          </p:cNvPr>
          <p:cNvGrpSpPr/>
          <p:nvPr/>
        </p:nvGrpSpPr>
        <p:grpSpPr>
          <a:xfrm>
            <a:off x="9102483" y="2415208"/>
            <a:ext cx="2791252" cy="1029805"/>
            <a:chOff x="9506411" y="2420206"/>
            <a:chExt cx="2791252" cy="1029805"/>
          </a:xfrm>
        </p:grpSpPr>
        <p:grpSp>
          <p:nvGrpSpPr>
            <p:cNvPr id="5" name="Agrupa 4">
              <a:extLst>
                <a:ext uri="{FF2B5EF4-FFF2-40B4-BE49-F238E27FC236}">
                  <a16:creationId xmlns:a16="http://schemas.microsoft.com/office/drawing/2014/main" id="{938D731F-AA15-4DCF-774D-6CBA08E2B95F}"/>
                </a:ext>
              </a:extLst>
            </p:cNvPr>
            <p:cNvGrpSpPr/>
            <p:nvPr/>
          </p:nvGrpSpPr>
          <p:grpSpPr>
            <a:xfrm>
              <a:off x="9536586" y="2420206"/>
              <a:ext cx="2761077" cy="1029805"/>
              <a:chOff x="9536586" y="2420206"/>
              <a:chExt cx="2761077" cy="1029805"/>
            </a:xfrm>
          </p:grpSpPr>
          <p:sp>
            <p:nvSpPr>
              <p:cNvPr id="31" name="Rectángulo redondeado 30">
                <a:extLst>
                  <a:ext uri="{FF2B5EF4-FFF2-40B4-BE49-F238E27FC236}">
                    <a16:creationId xmlns:a16="http://schemas.microsoft.com/office/drawing/2014/main" id="{7A48E2B7-2177-7443-9B2B-1290D492DDA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36586" y="2420206"/>
                <a:ext cx="2761077" cy="1029805"/>
              </a:xfrm>
              <a:prstGeom prst="roundRect">
                <a:avLst/>
              </a:prstGeom>
              <a:solidFill>
                <a:schemeClr val="bg1"/>
              </a:solidFill>
              <a:ln w="6350">
                <a:gradFill>
                  <a:gsLst>
                    <a:gs pos="0">
                      <a:schemeClr val="accent1"/>
                    </a:gs>
                    <a:gs pos="38000">
                      <a:srgbClr val="FDA168"/>
                    </a:gs>
                    <a:gs pos="68000">
                      <a:srgbClr val="F9BC4F"/>
                    </a:gs>
                    <a:gs pos="100000">
                      <a:srgbClr val="FBBF4A"/>
                    </a:gs>
                  </a:gsLst>
                  <a:lin ang="5400000" scaled="1"/>
                </a:gradFill>
              </a:ln>
              <a:effectLst>
                <a:outerShdw blurRad="50800" dist="38100" dir="5400000" algn="ctr" rotWithShape="0">
                  <a:srgbClr val="000000">
                    <a:alpha val="17000"/>
                  </a:srgbClr>
                </a:out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solidFill>
                    <a:schemeClr val="tx1"/>
                  </a:solidFill>
                  <a:latin typeface="Montserrat" pitchFamily="2" charset="77"/>
                </a:endParaRP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128B3279-28C1-E748-A9BF-5136F7B368CC}"/>
                  </a:ext>
                </a:extLst>
              </p:cNvPr>
              <p:cNvSpPr txBox="1"/>
              <p:nvPr/>
            </p:nvSpPr>
            <p:spPr>
              <a:xfrm>
                <a:off x="9540928" y="2885904"/>
                <a:ext cx="260453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>
                    <a:solidFill>
                      <a:srgbClr val="333333"/>
                    </a:solidFill>
                    <a:latin typeface="Montserrat" pitchFamily="2" charset="77"/>
                  </a:rPr>
                  <a:t>for secure data exchange</a:t>
                </a:r>
              </a:p>
            </p:txBody>
          </p:sp>
        </p:grpSp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22EAD164-2C4A-4447-9BB2-3D596FD7FC52}"/>
                </a:ext>
              </a:extLst>
            </p:cNvPr>
            <p:cNvSpPr txBox="1"/>
            <p:nvPr/>
          </p:nvSpPr>
          <p:spPr>
            <a:xfrm>
              <a:off x="9506411" y="2587302"/>
              <a:ext cx="2604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7A97AB"/>
                  </a:solidFill>
                  <a:latin typeface="Montserrat SemiBold" pitchFamily="2" charset="77"/>
                </a:rPr>
                <a:t>FHIR Protocol </a:t>
              </a:r>
            </a:p>
          </p:txBody>
        </p:sp>
      </p:grpSp>
      <p:grpSp>
        <p:nvGrpSpPr>
          <p:cNvPr id="9" name="Agrupa 8">
            <a:extLst>
              <a:ext uri="{FF2B5EF4-FFF2-40B4-BE49-F238E27FC236}">
                <a16:creationId xmlns:a16="http://schemas.microsoft.com/office/drawing/2014/main" id="{9A22AB9E-8AA4-EA6F-D706-030FB3337BC8}"/>
              </a:ext>
            </a:extLst>
          </p:cNvPr>
          <p:cNvGrpSpPr/>
          <p:nvPr/>
        </p:nvGrpSpPr>
        <p:grpSpPr>
          <a:xfrm>
            <a:off x="6212341" y="2415208"/>
            <a:ext cx="2829973" cy="1000697"/>
            <a:chOff x="6466622" y="2415208"/>
            <a:chExt cx="2829973" cy="1000697"/>
          </a:xfrm>
        </p:grpSpPr>
        <p:sp>
          <p:nvSpPr>
            <p:cNvPr id="40" name="Rectángulo redondeado 39">
              <a:extLst>
                <a:ext uri="{FF2B5EF4-FFF2-40B4-BE49-F238E27FC236}">
                  <a16:creationId xmlns:a16="http://schemas.microsoft.com/office/drawing/2014/main" id="{39B23462-02CC-124B-9F23-55CE0D9A1248}"/>
                </a:ext>
              </a:extLst>
            </p:cNvPr>
            <p:cNvSpPr>
              <a:spLocks/>
            </p:cNvSpPr>
            <p:nvPr/>
          </p:nvSpPr>
          <p:spPr>
            <a:xfrm>
              <a:off x="6535518" y="2415208"/>
              <a:ext cx="2761077" cy="1000697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AFACF97-389F-274B-88C4-8F491BC2E93D}"/>
                </a:ext>
              </a:extLst>
            </p:cNvPr>
            <p:cNvSpPr txBox="1"/>
            <p:nvPr/>
          </p:nvSpPr>
          <p:spPr>
            <a:xfrm>
              <a:off x="6466622" y="2804747"/>
              <a:ext cx="2604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solidFill>
                    <a:schemeClr val="tx1"/>
                  </a:solidFill>
                  <a:latin typeface="Montserrat" pitchFamily="2" charset="77"/>
                </a:rPr>
                <a:t>for noise addition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626845C5-8709-8B4D-86D1-CB9429A4F4C1}"/>
                </a:ext>
              </a:extLst>
            </p:cNvPr>
            <p:cNvSpPr txBox="1"/>
            <p:nvPr/>
          </p:nvSpPr>
          <p:spPr>
            <a:xfrm>
              <a:off x="6495154" y="2533649"/>
              <a:ext cx="2604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>
                <a:solidFill>
                  <a:srgbClr val="A5A5A5"/>
                </a:solidFill>
                <a:latin typeface="Montserrat" pitchFamily="2" charset="77"/>
              </a:endParaRPr>
            </a:p>
          </p:txBody>
        </p:sp>
        <p:sp>
          <p:nvSpPr>
            <p:cNvPr id="10" name="CuadroTexto 51">
              <a:extLst>
                <a:ext uri="{FF2B5EF4-FFF2-40B4-BE49-F238E27FC236}">
                  <a16:creationId xmlns:a16="http://schemas.microsoft.com/office/drawing/2014/main" id="{A6E73A48-A0CA-2CA5-3ABB-EF997EC635F0}"/>
                </a:ext>
              </a:extLst>
            </p:cNvPr>
            <p:cNvSpPr txBox="1"/>
            <p:nvPr/>
          </p:nvSpPr>
          <p:spPr>
            <a:xfrm>
              <a:off x="6501168" y="2548096"/>
              <a:ext cx="26045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rgbClr val="7A97AB"/>
                  </a:solidFill>
                  <a:latin typeface="Montserrat SemiBold" pitchFamily="2" charset="77"/>
                </a:rPr>
                <a:t>Differential Privacy</a:t>
              </a:r>
            </a:p>
          </p:txBody>
        </p:sp>
      </p:grpSp>
      <p:sp>
        <p:nvSpPr>
          <p:cNvPr id="11" name="Rectángulo redondeado 17">
            <a:extLst>
              <a:ext uri="{FF2B5EF4-FFF2-40B4-BE49-F238E27FC236}">
                <a16:creationId xmlns:a16="http://schemas.microsoft.com/office/drawing/2014/main" id="{87EAD909-13F5-953F-97A5-A7785DC4DB74}"/>
              </a:ext>
            </a:extLst>
          </p:cNvPr>
          <p:cNvSpPr>
            <a:spLocks/>
          </p:cNvSpPr>
          <p:nvPr/>
        </p:nvSpPr>
        <p:spPr>
          <a:xfrm>
            <a:off x="481606" y="4160611"/>
            <a:ext cx="3415548" cy="719636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2" name="CuadroTexto 37">
            <a:extLst>
              <a:ext uri="{FF2B5EF4-FFF2-40B4-BE49-F238E27FC236}">
                <a16:creationId xmlns:a16="http://schemas.microsoft.com/office/drawing/2014/main" id="{A3D2C8E0-B0EB-0627-ADF9-E0BAB65EEF3C}"/>
              </a:ext>
            </a:extLst>
          </p:cNvPr>
          <p:cNvSpPr txBox="1"/>
          <p:nvPr/>
        </p:nvSpPr>
        <p:spPr>
          <a:xfrm>
            <a:off x="652527" y="4343944"/>
            <a:ext cx="3073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A97AB"/>
                </a:solidFill>
                <a:latin typeface="Montserrat SemiBold" pitchFamily="2" charset="77"/>
              </a:rPr>
              <a:t>CENTRALIZED TRUST</a:t>
            </a:r>
          </a:p>
        </p:txBody>
      </p:sp>
      <p:sp>
        <p:nvSpPr>
          <p:cNvPr id="14" name="Rectángulo redondeado 49">
            <a:extLst>
              <a:ext uri="{FF2B5EF4-FFF2-40B4-BE49-F238E27FC236}">
                <a16:creationId xmlns:a16="http://schemas.microsoft.com/office/drawing/2014/main" id="{C861D9BB-1B4E-A94F-4834-8206E814D5CE}"/>
              </a:ext>
            </a:extLst>
          </p:cNvPr>
          <p:cNvSpPr>
            <a:spLocks/>
          </p:cNvSpPr>
          <p:nvPr/>
        </p:nvSpPr>
        <p:spPr>
          <a:xfrm>
            <a:off x="4334981" y="4160611"/>
            <a:ext cx="6733505" cy="719636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6" name="CuadroTexto 51">
            <a:extLst>
              <a:ext uri="{FF2B5EF4-FFF2-40B4-BE49-F238E27FC236}">
                <a16:creationId xmlns:a16="http://schemas.microsoft.com/office/drawing/2014/main" id="{F1F17D59-9802-CAB3-31D3-EDB5C47DCF39}"/>
              </a:ext>
            </a:extLst>
          </p:cNvPr>
          <p:cNvSpPr txBox="1"/>
          <p:nvPr/>
        </p:nvSpPr>
        <p:spPr>
          <a:xfrm>
            <a:off x="5218898" y="4343944"/>
            <a:ext cx="436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A97AB"/>
                </a:solidFill>
                <a:latin typeface="Montserrat SemiBold" pitchFamily="2" charset="77"/>
              </a:rPr>
              <a:t>FACE TECHNOLOGICAL BARRIERS</a:t>
            </a:r>
          </a:p>
        </p:txBody>
      </p:sp>
      <p:grpSp>
        <p:nvGrpSpPr>
          <p:cNvPr id="30" name="Agrupa 29">
            <a:extLst>
              <a:ext uri="{FF2B5EF4-FFF2-40B4-BE49-F238E27FC236}">
                <a16:creationId xmlns:a16="http://schemas.microsoft.com/office/drawing/2014/main" id="{1662A108-2A50-E389-2098-6852F35C399C}"/>
              </a:ext>
            </a:extLst>
          </p:cNvPr>
          <p:cNvGrpSpPr/>
          <p:nvPr/>
        </p:nvGrpSpPr>
        <p:grpSpPr>
          <a:xfrm>
            <a:off x="1347226" y="5241047"/>
            <a:ext cx="2145059" cy="782097"/>
            <a:chOff x="12367007" y="1928830"/>
            <a:chExt cx="2145059" cy="782097"/>
          </a:xfrm>
        </p:grpSpPr>
        <p:sp>
          <p:nvSpPr>
            <p:cNvPr id="22" name="Rectángulo redondeado 30">
              <a:extLst>
                <a:ext uri="{FF2B5EF4-FFF2-40B4-BE49-F238E27FC236}">
                  <a16:creationId xmlns:a16="http://schemas.microsoft.com/office/drawing/2014/main" id="{F8FFA8A7-E4D9-A5C7-7C8D-D4D5B5A3D86D}"/>
                </a:ext>
              </a:extLst>
            </p:cNvPr>
            <p:cNvSpPr>
              <a:spLocks/>
            </p:cNvSpPr>
            <p:nvPr/>
          </p:nvSpPr>
          <p:spPr>
            <a:xfrm>
              <a:off x="12367007" y="1928830"/>
              <a:ext cx="2145059" cy="782097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1" name="CuadroTexto 56">
              <a:extLst>
                <a:ext uri="{FF2B5EF4-FFF2-40B4-BE49-F238E27FC236}">
                  <a16:creationId xmlns:a16="http://schemas.microsoft.com/office/drawing/2014/main" id="{A7E18768-A51F-4C98-C66C-533FB799BE0E}"/>
                </a:ext>
              </a:extLst>
            </p:cNvPr>
            <p:cNvSpPr txBox="1"/>
            <p:nvPr/>
          </p:nvSpPr>
          <p:spPr>
            <a:xfrm>
              <a:off x="12430827" y="1960732"/>
              <a:ext cx="2050954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7A97AB"/>
                  </a:solidFill>
                  <a:latin typeface="Montserrat SemiBold" pitchFamily="2" charset="77"/>
                </a:rPr>
                <a:t>ANONYMIZED DIGITAL AUTHENTICATIONS</a:t>
              </a:r>
            </a:p>
          </p:txBody>
        </p:sp>
      </p:grpSp>
      <p:grpSp>
        <p:nvGrpSpPr>
          <p:cNvPr id="32" name="Agrupa 31">
            <a:extLst>
              <a:ext uri="{FF2B5EF4-FFF2-40B4-BE49-F238E27FC236}">
                <a16:creationId xmlns:a16="http://schemas.microsoft.com/office/drawing/2014/main" id="{CFF894E0-A02C-DAEF-0B0F-D6805297FDAC}"/>
              </a:ext>
            </a:extLst>
          </p:cNvPr>
          <p:cNvGrpSpPr/>
          <p:nvPr/>
        </p:nvGrpSpPr>
        <p:grpSpPr>
          <a:xfrm>
            <a:off x="3641449" y="5241046"/>
            <a:ext cx="2145059" cy="790938"/>
            <a:chOff x="12367007" y="3024856"/>
            <a:chExt cx="2145059" cy="790938"/>
          </a:xfrm>
        </p:grpSpPr>
        <p:sp>
          <p:nvSpPr>
            <p:cNvPr id="24" name="Rectángulo redondeado 30">
              <a:extLst>
                <a:ext uri="{FF2B5EF4-FFF2-40B4-BE49-F238E27FC236}">
                  <a16:creationId xmlns:a16="http://schemas.microsoft.com/office/drawing/2014/main" id="{B276E121-30FE-D6A8-1489-9352A70A50A1}"/>
                </a:ext>
              </a:extLst>
            </p:cNvPr>
            <p:cNvSpPr>
              <a:spLocks/>
            </p:cNvSpPr>
            <p:nvPr/>
          </p:nvSpPr>
          <p:spPr>
            <a:xfrm>
              <a:off x="12367007" y="3024856"/>
              <a:ext cx="2145059" cy="782097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5" name="CuadroTexto 56">
              <a:extLst>
                <a:ext uri="{FF2B5EF4-FFF2-40B4-BE49-F238E27FC236}">
                  <a16:creationId xmlns:a16="http://schemas.microsoft.com/office/drawing/2014/main" id="{CE05AE40-227F-8A84-2C11-7BD9639DC46C}"/>
                </a:ext>
              </a:extLst>
            </p:cNvPr>
            <p:cNvSpPr txBox="1"/>
            <p:nvPr/>
          </p:nvSpPr>
          <p:spPr>
            <a:xfrm>
              <a:off x="12503979" y="3077130"/>
              <a:ext cx="18467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7A97AB"/>
                  </a:solidFill>
                  <a:latin typeface="Montserrat SemiBold" pitchFamily="2" charset="77"/>
                </a:rPr>
                <a:t>USERS DATA PRIVACY ONCE SHARED</a:t>
              </a:r>
              <a:endParaRPr lang="en-US" sz="1400" b="1" dirty="0">
                <a:solidFill>
                  <a:srgbClr val="7A97AB"/>
                </a:solidFill>
                <a:latin typeface="Montserrat SemiBold" pitchFamily="2" charset="77"/>
              </a:endParaRPr>
            </a:p>
          </p:txBody>
        </p:sp>
      </p:grpSp>
      <p:grpSp>
        <p:nvGrpSpPr>
          <p:cNvPr id="35" name="Agrupa 34">
            <a:extLst>
              <a:ext uri="{FF2B5EF4-FFF2-40B4-BE49-F238E27FC236}">
                <a16:creationId xmlns:a16="http://schemas.microsoft.com/office/drawing/2014/main" id="{2994DDA8-5930-EBFE-3C6B-9AF14C620F4D}"/>
              </a:ext>
            </a:extLst>
          </p:cNvPr>
          <p:cNvGrpSpPr/>
          <p:nvPr/>
        </p:nvGrpSpPr>
        <p:grpSpPr>
          <a:xfrm>
            <a:off x="5935672" y="5257184"/>
            <a:ext cx="2145059" cy="803555"/>
            <a:chOff x="12367007" y="4147074"/>
            <a:chExt cx="2145059" cy="803555"/>
          </a:xfrm>
        </p:grpSpPr>
        <p:sp>
          <p:nvSpPr>
            <p:cNvPr id="26" name="Rectángulo redondeado 30">
              <a:extLst>
                <a:ext uri="{FF2B5EF4-FFF2-40B4-BE49-F238E27FC236}">
                  <a16:creationId xmlns:a16="http://schemas.microsoft.com/office/drawing/2014/main" id="{EE45BBC1-7E9B-4CE2-85F5-88F4365C1C94}"/>
                </a:ext>
              </a:extLst>
            </p:cNvPr>
            <p:cNvSpPr>
              <a:spLocks/>
            </p:cNvSpPr>
            <p:nvPr/>
          </p:nvSpPr>
          <p:spPr>
            <a:xfrm>
              <a:off x="12367007" y="4147074"/>
              <a:ext cx="2145059" cy="782097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9" name="CuadroTexto 56">
              <a:extLst>
                <a:ext uri="{FF2B5EF4-FFF2-40B4-BE49-F238E27FC236}">
                  <a16:creationId xmlns:a16="http://schemas.microsoft.com/office/drawing/2014/main" id="{AF4B61B4-C64C-1C03-9387-9104A106BE92}"/>
                </a:ext>
              </a:extLst>
            </p:cNvPr>
            <p:cNvSpPr txBox="1"/>
            <p:nvPr/>
          </p:nvSpPr>
          <p:spPr>
            <a:xfrm>
              <a:off x="12516171" y="4211965"/>
              <a:ext cx="18467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7A97AB"/>
                  </a:solidFill>
                  <a:latin typeface="Montserrat SemiBold" pitchFamily="2" charset="77"/>
                </a:rPr>
                <a:t>MANAGING AND CONTROLLING ACCESS TO DATA</a:t>
              </a:r>
              <a:endParaRPr lang="en-US" sz="1400" b="1" dirty="0">
                <a:solidFill>
                  <a:srgbClr val="7A97AB"/>
                </a:solidFill>
                <a:latin typeface="Montserrat SemiBold" pitchFamily="2" charset="77"/>
              </a:endParaRPr>
            </a:p>
          </p:txBody>
        </p:sp>
      </p:grpSp>
      <p:pic>
        <p:nvPicPr>
          <p:cNvPr id="15" name="Picture 2" descr="Embrace every challenge that comes your way in Life - Tekedia">
            <a:extLst>
              <a:ext uri="{FF2B5EF4-FFF2-40B4-BE49-F238E27FC236}">
                <a16:creationId xmlns:a16="http://schemas.microsoft.com/office/drawing/2014/main" id="{EAC7539F-5B81-3E4B-5FF6-1060EB20A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9836" y="5748383"/>
            <a:ext cx="1094023" cy="841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Agrupa 34">
            <a:extLst>
              <a:ext uri="{FF2B5EF4-FFF2-40B4-BE49-F238E27FC236}">
                <a16:creationId xmlns:a16="http://schemas.microsoft.com/office/drawing/2014/main" id="{B6C291BA-371C-A770-AFD0-F5D95932B392}"/>
              </a:ext>
            </a:extLst>
          </p:cNvPr>
          <p:cNvGrpSpPr/>
          <p:nvPr/>
        </p:nvGrpSpPr>
        <p:grpSpPr>
          <a:xfrm>
            <a:off x="8399115" y="5257184"/>
            <a:ext cx="2145059" cy="803555"/>
            <a:chOff x="12367007" y="4147074"/>
            <a:chExt cx="2145059" cy="803555"/>
          </a:xfrm>
        </p:grpSpPr>
        <p:sp>
          <p:nvSpPr>
            <p:cNvPr id="20" name="Rectángulo redondeado 30">
              <a:extLst>
                <a:ext uri="{FF2B5EF4-FFF2-40B4-BE49-F238E27FC236}">
                  <a16:creationId xmlns:a16="http://schemas.microsoft.com/office/drawing/2014/main" id="{1F1CE2A4-B3DA-4FBC-F058-28FA9408B133}"/>
                </a:ext>
              </a:extLst>
            </p:cNvPr>
            <p:cNvSpPr>
              <a:spLocks/>
            </p:cNvSpPr>
            <p:nvPr/>
          </p:nvSpPr>
          <p:spPr>
            <a:xfrm>
              <a:off x="12367007" y="4147074"/>
              <a:ext cx="2145059" cy="782097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3" name="CuadroTexto 56">
              <a:extLst>
                <a:ext uri="{FF2B5EF4-FFF2-40B4-BE49-F238E27FC236}">
                  <a16:creationId xmlns:a16="http://schemas.microsoft.com/office/drawing/2014/main" id="{ADFD742C-2DEA-FF8D-0DC5-9FF9235B1B11}"/>
                </a:ext>
              </a:extLst>
            </p:cNvPr>
            <p:cNvSpPr txBox="1"/>
            <p:nvPr/>
          </p:nvSpPr>
          <p:spPr>
            <a:xfrm>
              <a:off x="12516171" y="4211965"/>
              <a:ext cx="18467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7A97AB"/>
                  </a:solidFill>
                  <a:latin typeface="Montserrat SemiBold" pitchFamily="2" charset="77"/>
                </a:rPr>
                <a:t>TRANSPARENCY AND TRACEABILITY</a:t>
              </a:r>
              <a:endParaRPr lang="en-US" sz="1400" b="1" dirty="0">
                <a:solidFill>
                  <a:srgbClr val="7A97AB"/>
                </a:solidFill>
                <a:latin typeface="Montserrat SemiBold" pitchFamily="2" charset="77"/>
              </a:endParaRPr>
            </a:p>
          </p:txBody>
        </p:sp>
      </p:grpSp>
      <p:pic>
        <p:nvPicPr>
          <p:cNvPr id="2" name="Imatge 1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6F2261F8-84FB-8807-5A7A-B7FD9171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81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Goal</a:t>
            </a:r>
            <a:endParaRPr dirty="0"/>
          </a:p>
        </p:txBody>
      </p:sp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lang="ca-ES"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7" name="Marcador de contenido 16">
            <a:extLst>
              <a:ext uri="{FF2B5EF4-FFF2-40B4-BE49-F238E27FC236}">
                <a16:creationId xmlns:a16="http://schemas.microsoft.com/office/drawing/2014/main" id="{D5FF622A-0DA6-FE45-8121-6D4BAA0B37BE}"/>
              </a:ext>
            </a:extLst>
          </p:cNvPr>
          <p:cNvSpPr txBox="1">
            <a:spLocks/>
          </p:cNvSpPr>
          <p:nvPr/>
        </p:nvSpPr>
        <p:spPr>
          <a:xfrm>
            <a:off x="719668" y="1006213"/>
            <a:ext cx="10862734" cy="1290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Roboto"/>
              <a:buNone/>
              <a:defRPr sz="10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lnSpc>
                <a:spcPct val="140000"/>
              </a:lnSpc>
            </a:pPr>
            <a:r>
              <a:rPr lang="en-GB" sz="2000" dirty="0"/>
              <a:t>Provide a platform that enables the management of users consents and enables privacy-preserving data sharing among parties </a:t>
            </a:r>
            <a:r>
              <a:rPr lang="en-GB" sz="2000" i="1" dirty="0"/>
              <a:t>(based on SSI, ZKP and proxy re-encryption) </a:t>
            </a:r>
            <a:r>
              <a:rPr lang="en-GB" sz="2000" dirty="0"/>
              <a:t>that guarantees visibility and verifiability of all stakeholders interactions.</a:t>
            </a:r>
          </a:p>
          <a:p>
            <a:pPr marL="0" indent="0">
              <a:lnSpc>
                <a:spcPct val="140000"/>
              </a:lnSpc>
            </a:pPr>
            <a:endParaRPr lang="en-US" sz="2000" dirty="0"/>
          </a:p>
        </p:txBody>
      </p:sp>
      <p:sp>
        <p:nvSpPr>
          <p:cNvPr id="27" name="Marcador de contenido 14">
            <a:extLst>
              <a:ext uri="{FF2B5EF4-FFF2-40B4-BE49-F238E27FC236}">
                <a16:creationId xmlns:a16="http://schemas.microsoft.com/office/drawing/2014/main" id="{71A9C40C-A5A1-BF4A-84AD-624911E3AAF9}"/>
              </a:ext>
            </a:extLst>
          </p:cNvPr>
          <p:cNvSpPr txBox="1">
            <a:spLocks/>
          </p:cNvSpPr>
          <p:nvPr/>
        </p:nvSpPr>
        <p:spPr>
          <a:xfrm>
            <a:off x="799546" y="2489679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Montserrat SemiBold" pitchFamily="2" charset="77"/>
              </a:rPr>
              <a:t>Targeted challenges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7A48E2B7-2177-7443-9B2B-1290D492DDAF}"/>
              </a:ext>
            </a:extLst>
          </p:cNvPr>
          <p:cNvSpPr>
            <a:spLocks/>
          </p:cNvSpPr>
          <p:nvPr/>
        </p:nvSpPr>
        <p:spPr>
          <a:xfrm>
            <a:off x="952143" y="2839627"/>
            <a:ext cx="3240000" cy="1467135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128B3279-28C1-E748-A9BF-5136F7B368CC}"/>
              </a:ext>
            </a:extLst>
          </p:cNvPr>
          <p:cNvSpPr txBox="1"/>
          <p:nvPr/>
        </p:nvSpPr>
        <p:spPr>
          <a:xfrm>
            <a:off x="1416891" y="3525454"/>
            <a:ext cx="26045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333333"/>
                </a:solidFill>
                <a:latin typeface="Montserrat" pitchFamily="2" charset="77"/>
              </a:rPr>
              <a:t>ensure information provenance while maintaining anonymity</a:t>
            </a:r>
          </a:p>
        </p:txBody>
      </p:sp>
      <p:grpSp>
        <p:nvGrpSpPr>
          <p:cNvPr id="5" name="Agrupa 4">
            <a:extLst>
              <a:ext uri="{FF2B5EF4-FFF2-40B4-BE49-F238E27FC236}">
                <a16:creationId xmlns:a16="http://schemas.microsoft.com/office/drawing/2014/main" id="{D7ED2F00-8C7E-9468-FF0C-0699B88A2F11}"/>
              </a:ext>
            </a:extLst>
          </p:cNvPr>
          <p:cNvGrpSpPr/>
          <p:nvPr/>
        </p:nvGrpSpPr>
        <p:grpSpPr>
          <a:xfrm>
            <a:off x="952143" y="4717538"/>
            <a:ext cx="3240000" cy="1425665"/>
            <a:chOff x="952143" y="4522365"/>
            <a:chExt cx="3240000" cy="1425665"/>
          </a:xfrm>
        </p:grpSpPr>
        <p:sp>
          <p:nvSpPr>
            <p:cNvPr id="18" name="Rectángulo redondeado 17">
              <a:extLst>
                <a:ext uri="{FF2B5EF4-FFF2-40B4-BE49-F238E27FC236}">
                  <a16:creationId xmlns:a16="http://schemas.microsoft.com/office/drawing/2014/main" id="{FD99B116-5CB3-8649-B07F-A06C1AD853A4}"/>
                </a:ext>
              </a:extLst>
            </p:cNvPr>
            <p:cNvSpPr>
              <a:spLocks/>
            </p:cNvSpPr>
            <p:nvPr/>
          </p:nvSpPr>
          <p:spPr>
            <a:xfrm>
              <a:off x="952143" y="4522365"/>
              <a:ext cx="3240000" cy="1425665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28" name="CuadroTexto 27">
              <a:extLst>
                <a:ext uri="{FF2B5EF4-FFF2-40B4-BE49-F238E27FC236}">
                  <a16:creationId xmlns:a16="http://schemas.microsoft.com/office/drawing/2014/main" id="{79D983C2-A24A-4547-A0ED-1E0F1FFC6814}"/>
                </a:ext>
              </a:extLst>
            </p:cNvPr>
            <p:cNvSpPr txBox="1"/>
            <p:nvPr/>
          </p:nvSpPr>
          <p:spPr>
            <a:xfrm>
              <a:off x="1264584" y="5197095"/>
              <a:ext cx="275684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Montserrat" pitchFamily="2" charset="77"/>
                </a:rPr>
                <a:t>leverage SSI principles to </a:t>
              </a:r>
              <a:r>
                <a:rPr lang="en-US" sz="1400" dirty="0" err="1">
                  <a:latin typeface="Montserrat" pitchFamily="2" charset="77"/>
                </a:rPr>
                <a:t>foaster</a:t>
              </a:r>
              <a:r>
                <a:rPr lang="en-US" sz="1400" dirty="0">
                  <a:latin typeface="Montserrat" pitchFamily="2" charset="77"/>
                </a:rPr>
                <a:t> trustworthy digital identification &amp; interactions.</a:t>
              </a:r>
              <a:endParaRPr lang="ca-ES" sz="1400" dirty="0">
                <a:latin typeface="Montserrat" pitchFamily="2" charset="77"/>
              </a:endParaRP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582D9C3F-5AE2-F44D-BDEB-26B3F9FFB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5444" y="4603030"/>
              <a:ext cx="486000" cy="360000"/>
            </a:xfrm>
            <a:prstGeom prst="rect">
              <a:avLst/>
            </a:prstGeom>
          </p:spPr>
        </p:pic>
        <p:sp>
          <p:nvSpPr>
            <p:cNvPr id="38" name="CuadroTexto 37">
              <a:extLst>
                <a:ext uri="{FF2B5EF4-FFF2-40B4-BE49-F238E27FC236}">
                  <a16:creationId xmlns:a16="http://schemas.microsoft.com/office/drawing/2014/main" id="{F46590A6-13C4-D144-A576-E67541CC7EB4}"/>
                </a:ext>
              </a:extLst>
            </p:cNvPr>
            <p:cNvSpPr txBox="1"/>
            <p:nvPr/>
          </p:nvSpPr>
          <p:spPr>
            <a:xfrm>
              <a:off x="1431066" y="4638125"/>
              <a:ext cx="2604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1"/>
                  </a:solidFill>
                  <a:latin typeface="Montserrat SemiBold" pitchFamily="2" charset="77"/>
                </a:rPr>
                <a:t>Support digital-sovereignty data flows</a:t>
              </a:r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2576777D-812D-4D48-9D86-977E071D3E50}"/>
              </a:ext>
            </a:extLst>
          </p:cNvPr>
          <p:cNvGrpSpPr/>
          <p:nvPr/>
        </p:nvGrpSpPr>
        <p:grpSpPr>
          <a:xfrm>
            <a:off x="8272807" y="2819733"/>
            <a:ext cx="3240000" cy="1425665"/>
            <a:chOff x="8110304" y="2118581"/>
            <a:chExt cx="3240000" cy="1260001"/>
          </a:xfrm>
        </p:grpSpPr>
        <p:sp>
          <p:nvSpPr>
            <p:cNvPr id="40" name="Rectángulo redondeado 39">
              <a:extLst>
                <a:ext uri="{FF2B5EF4-FFF2-40B4-BE49-F238E27FC236}">
                  <a16:creationId xmlns:a16="http://schemas.microsoft.com/office/drawing/2014/main" id="{39B23462-02CC-124B-9F23-55CE0D9A1248}"/>
                </a:ext>
              </a:extLst>
            </p:cNvPr>
            <p:cNvSpPr>
              <a:spLocks/>
            </p:cNvSpPr>
            <p:nvPr/>
          </p:nvSpPr>
          <p:spPr>
            <a:xfrm>
              <a:off x="8110304" y="2118581"/>
              <a:ext cx="3240000" cy="1260001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6AFACF97-389F-274B-88C4-8F491BC2E93D}"/>
                </a:ext>
              </a:extLst>
            </p:cNvPr>
            <p:cNvSpPr txBox="1"/>
            <p:nvPr/>
          </p:nvSpPr>
          <p:spPr>
            <a:xfrm>
              <a:off x="8110304" y="2720029"/>
              <a:ext cx="3030077" cy="65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Montserrat" pitchFamily="2" charset="77"/>
                </a:rPr>
                <a:t>obtain a verifiable and independent audit trail of all data sharing interactions</a:t>
              </a:r>
            </a:p>
          </p:txBody>
        </p:sp>
        <p:sp>
          <p:nvSpPr>
            <p:cNvPr id="43" name="CuadroTexto 42">
              <a:extLst>
                <a:ext uri="{FF2B5EF4-FFF2-40B4-BE49-F238E27FC236}">
                  <a16:creationId xmlns:a16="http://schemas.microsoft.com/office/drawing/2014/main" id="{626845C5-8709-8B4D-86D1-CB9429A4F4C1}"/>
                </a:ext>
              </a:extLst>
            </p:cNvPr>
            <p:cNvSpPr txBox="1"/>
            <p:nvPr/>
          </p:nvSpPr>
          <p:spPr>
            <a:xfrm>
              <a:off x="8548862" y="2223259"/>
              <a:ext cx="2604535" cy="272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endParaRPr lang="en-US" sz="1400" b="1">
                <a:solidFill>
                  <a:srgbClr val="A5A5A5"/>
                </a:solidFill>
                <a:latin typeface="Montserrat" pitchFamily="2" charset="77"/>
              </a:endParaRPr>
            </a:p>
          </p:txBody>
        </p:sp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BB737357-8FD9-4447-8DD2-DCA48F08BB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0648" y="2942728"/>
            <a:ext cx="345743" cy="360000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FD15CF71-7178-3848-83F8-408760B043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28" y="2989436"/>
            <a:ext cx="360000" cy="360000"/>
          </a:xfrm>
          <a:prstGeom prst="rect">
            <a:avLst/>
          </a:prstGeom>
        </p:spPr>
      </p:pic>
      <p:sp>
        <p:nvSpPr>
          <p:cNvPr id="57" name="CuadroTexto 56">
            <a:extLst>
              <a:ext uri="{FF2B5EF4-FFF2-40B4-BE49-F238E27FC236}">
                <a16:creationId xmlns:a16="http://schemas.microsoft.com/office/drawing/2014/main" id="{22EAD164-2C4A-4447-9BB2-3D596FD7FC52}"/>
              </a:ext>
            </a:extLst>
          </p:cNvPr>
          <p:cNvSpPr txBox="1"/>
          <p:nvPr/>
        </p:nvSpPr>
        <p:spPr>
          <a:xfrm>
            <a:off x="1382374" y="2972857"/>
            <a:ext cx="260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Montserrat SemiBold" pitchFamily="2" charset="77"/>
              </a:rPr>
              <a:t>Ensure information anonymity and accuracy</a:t>
            </a:r>
          </a:p>
        </p:txBody>
      </p:sp>
      <p:sp>
        <p:nvSpPr>
          <p:cNvPr id="64" name="Rectángulo redondeado 63">
            <a:extLst>
              <a:ext uri="{FF2B5EF4-FFF2-40B4-BE49-F238E27FC236}">
                <a16:creationId xmlns:a16="http://schemas.microsoft.com/office/drawing/2014/main" id="{7A5A8822-9F3C-5C4D-8A7F-36175F3A9643}"/>
              </a:ext>
            </a:extLst>
          </p:cNvPr>
          <p:cNvSpPr>
            <a:spLocks/>
          </p:cNvSpPr>
          <p:nvPr/>
        </p:nvSpPr>
        <p:spPr>
          <a:xfrm>
            <a:off x="4612475" y="2836256"/>
            <a:ext cx="3240000" cy="1467134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7553E6A1-8519-6745-B66F-B16DDA66C71C}"/>
              </a:ext>
            </a:extLst>
          </p:cNvPr>
          <p:cNvSpPr txBox="1"/>
          <p:nvPr/>
        </p:nvSpPr>
        <p:spPr>
          <a:xfrm>
            <a:off x="4648950" y="3524215"/>
            <a:ext cx="30128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Montserrat" pitchFamily="2" charset="77"/>
              </a:rPr>
              <a:t>remain in control of the data, even when a third party is responsible for storing it.</a:t>
            </a:r>
            <a:endParaRPr lang="ca-ES" sz="1400" dirty="0">
              <a:latin typeface="Montserrat" pitchFamily="2" charset="77"/>
            </a:endParaRP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A8503FCA-F31E-B043-A8C4-5AA93E62429D}"/>
              </a:ext>
            </a:extLst>
          </p:cNvPr>
          <p:cNvSpPr txBox="1"/>
          <p:nvPr/>
        </p:nvSpPr>
        <p:spPr>
          <a:xfrm>
            <a:off x="4996123" y="3009347"/>
            <a:ext cx="260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Montserrat SemiBold" pitchFamily="2" charset="77"/>
              </a:rPr>
              <a:t>Control over access to personal information</a:t>
            </a:r>
          </a:p>
        </p:txBody>
      </p:sp>
      <p:pic>
        <p:nvPicPr>
          <p:cNvPr id="67" name="Imagen 66">
            <a:extLst>
              <a:ext uri="{FF2B5EF4-FFF2-40B4-BE49-F238E27FC236}">
                <a16:creationId xmlns:a16="http://schemas.microsoft.com/office/drawing/2014/main" id="{73008544-A1F8-1A4E-8689-BB348B8FE4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3190" y="2999286"/>
            <a:ext cx="363364" cy="360000"/>
          </a:xfrm>
          <a:prstGeom prst="rect">
            <a:avLst/>
          </a:prstGeom>
        </p:spPr>
      </p:pic>
      <p:grpSp>
        <p:nvGrpSpPr>
          <p:cNvPr id="6" name="Agrupa 5">
            <a:extLst>
              <a:ext uri="{FF2B5EF4-FFF2-40B4-BE49-F238E27FC236}">
                <a16:creationId xmlns:a16="http://schemas.microsoft.com/office/drawing/2014/main" id="{705761FC-162B-BFE8-8CF4-C0E26F4C5364}"/>
              </a:ext>
            </a:extLst>
          </p:cNvPr>
          <p:cNvGrpSpPr/>
          <p:nvPr/>
        </p:nvGrpSpPr>
        <p:grpSpPr>
          <a:xfrm>
            <a:off x="8272807" y="4717538"/>
            <a:ext cx="3240000" cy="1633073"/>
            <a:chOff x="8272807" y="4579570"/>
            <a:chExt cx="3240000" cy="1633073"/>
          </a:xfrm>
        </p:grpSpPr>
        <p:sp>
          <p:nvSpPr>
            <p:cNvPr id="59" name="Rectángulo redondeado 58">
              <a:extLst>
                <a:ext uri="{FF2B5EF4-FFF2-40B4-BE49-F238E27FC236}">
                  <a16:creationId xmlns:a16="http://schemas.microsoft.com/office/drawing/2014/main" id="{78A2109C-A347-7F43-9A67-74E5E8A25F39}"/>
                </a:ext>
              </a:extLst>
            </p:cNvPr>
            <p:cNvSpPr>
              <a:spLocks/>
            </p:cNvSpPr>
            <p:nvPr/>
          </p:nvSpPr>
          <p:spPr>
            <a:xfrm>
              <a:off x="8272807" y="4579570"/>
              <a:ext cx="3240000" cy="1467135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E8C5D77B-ED72-FD4E-A80A-FB333477B141}"/>
                </a:ext>
              </a:extLst>
            </p:cNvPr>
            <p:cNvSpPr txBox="1"/>
            <p:nvPr/>
          </p:nvSpPr>
          <p:spPr>
            <a:xfrm>
              <a:off x="8323723" y="5258536"/>
              <a:ext cx="30300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Montserrat" pitchFamily="2" charset="77"/>
                </a:rPr>
                <a:t>e</a:t>
              </a:r>
              <a:r>
                <a:rPr lang="en-US" sz="1400" dirty="0">
                  <a:solidFill>
                    <a:schemeClr val="tx1"/>
                  </a:solidFill>
                  <a:latin typeface="Montserrat" pitchFamily="2" charset="77"/>
                </a:rPr>
                <a:t>stablish different roles in the data-sharing economy to increase information security </a:t>
              </a:r>
            </a:p>
            <a:p>
              <a:pPr algn="r"/>
              <a:endParaRPr lang="en-US" sz="1400" dirty="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61" name="CuadroTexto 60">
              <a:extLst>
                <a:ext uri="{FF2B5EF4-FFF2-40B4-BE49-F238E27FC236}">
                  <a16:creationId xmlns:a16="http://schemas.microsoft.com/office/drawing/2014/main" id="{4F8A8C2F-7677-4545-84B6-A7C7C18A5A9D}"/>
                </a:ext>
              </a:extLst>
            </p:cNvPr>
            <p:cNvSpPr txBox="1"/>
            <p:nvPr/>
          </p:nvSpPr>
          <p:spPr>
            <a:xfrm>
              <a:off x="8708243" y="4663705"/>
              <a:ext cx="2604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1"/>
                  </a:solidFill>
                  <a:latin typeface="Montserrat SemiBold" pitchFamily="2" charset="77"/>
                </a:rPr>
                <a:t>Align incentives while increasing cybersecurity</a:t>
              </a:r>
            </a:p>
          </p:txBody>
        </p:sp>
        <p:pic>
          <p:nvPicPr>
            <p:cNvPr id="70" name="Imagen 69">
              <a:extLst>
                <a:ext uri="{FF2B5EF4-FFF2-40B4-BE49-F238E27FC236}">
                  <a16:creationId xmlns:a16="http://schemas.microsoft.com/office/drawing/2014/main" id="{404D20B8-4AFF-B941-8C1A-01C406A04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500932" y="4734001"/>
              <a:ext cx="360000" cy="360000"/>
            </a:xfrm>
            <a:prstGeom prst="rect">
              <a:avLst/>
            </a:prstGeom>
          </p:spPr>
        </p:pic>
      </p:grpSp>
      <p:grpSp>
        <p:nvGrpSpPr>
          <p:cNvPr id="7" name="Agrupa 6">
            <a:extLst>
              <a:ext uri="{FF2B5EF4-FFF2-40B4-BE49-F238E27FC236}">
                <a16:creationId xmlns:a16="http://schemas.microsoft.com/office/drawing/2014/main" id="{7A963F9C-E4C5-768F-0AC6-8393843D10D0}"/>
              </a:ext>
            </a:extLst>
          </p:cNvPr>
          <p:cNvGrpSpPr/>
          <p:nvPr/>
        </p:nvGrpSpPr>
        <p:grpSpPr>
          <a:xfrm>
            <a:off x="4612475" y="4717538"/>
            <a:ext cx="3240000" cy="1425665"/>
            <a:chOff x="4642128" y="4522365"/>
            <a:chExt cx="3240000" cy="1425665"/>
          </a:xfrm>
        </p:grpSpPr>
        <p:sp>
          <p:nvSpPr>
            <p:cNvPr id="50" name="Rectángulo redondeado 49">
              <a:extLst>
                <a:ext uri="{FF2B5EF4-FFF2-40B4-BE49-F238E27FC236}">
                  <a16:creationId xmlns:a16="http://schemas.microsoft.com/office/drawing/2014/main" id="{37565F40-46D3-744B-A2E8-12C64A176015}"/>
                </a:ext>
              </a:extLst>
            </p:cNvPr>
            <p:cNvSpPr>
              <a:spLocks/>
            </p:cNvSpPr>
            <p:nvPr/>
          </p:nvSpPr>
          <p:spPr>
            <a:xfrm>
              <a:off x="4642128" y="4522365"/>
              <a:ext cx="3240000" cy="1425665"/>
            </a:xfrm>
            <a:prstGeom prst="roundRect">
              <a:avLst/>
            </a:prstGeom>
            <a:solidFill>
              <a:schemeClr val="bg1"/>
            </a:solidFill>
            <a:ln w="6350">
              <a:gradFill>
                <a:gsLst>
                  <a:gs pos="0">
                    <a:schemeClr val="accent1"/>
                  </a:gs>
                  <a:gs pos="38000">
                    <a:srgbClr val="FDA168"/>
                  </a:gs>
                  <a:gs pos="68000">
                    <a:srgbClr val="F9BC4F"/>
                  </a:gs>
                  <a:gs pos="100000">
                    <a:srgbClr val="FBBF4A"/>
                  </a:gs>
                </a:gsLst>
                <a:lin ang="5400000" scaled="1"/>
              </a:gradFill>
            </a:ln>
            <a:effectLst>
              <a:outerShdw blurRad="50800" dist="38100" dir="5400000" algn="ctr" rotWithShape="0">
                <a:srgbClr val="000000">
                  <a:alpha val="17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Montserrat" pitchFamily="2" charset="77"/>
              </a:endParaRP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AC37C26D-8A6D-3740-9255-67FE587BA569}"/>
                </a:ext>
              </a:extLst>
            </p:cNvPr>
            <p:cNvSpPr txBox="1"/>
            <p:nvPr/>
          </p:nvSpPr>
          <p:spPr>
            <a:xfrm>
              <a:off x="5032807" y="5164911"/>
              <a:ext cx="260453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>
                  <a:latin typeface="Montserrat" pitchFamily="2" charset="77"/>
                </a:rPr>
                <a:t>allow users to reliably encrypt data to prevent from data controller fraud. </a:t>
              </a:r>
            </a:p>
          </p:txBody>
        </p:sp>
        <p:sp>
          <p:nvSpPr>
            <p:cNvPr id="52" name="CuadroTexto 51">
              <a:extLst>
                <a:ext uri="{FF2B5EF4-FFF2-40B4-BE49-F238E27FC236}">
                  <a16:creationId xmlns:a16="http://schemas.microsoft.com/office/drawing/2014/main" id="{1486AC72-F205-2445-91F3-CD10B18A5A54}"/>
                </a:ext>
              </a:extLst>
            </p:cNvPr>
            <p:cNvSpPr txBox="1"/>
            <p:nvPr/>
          </p:nvSpPr>
          <p:spPr>
            <a:xfrm>
              <a:off x="5064525" y="4634707"/>
              <a:ext cx="2604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dirty="0">
                  <a:solidFill>
                    <a:schemeClr val="accent1"/>
                  </a:solidFill>
                  <a:latin typeface="Montserrat SemiBold" pitchFamily="2" charset="77"/>
                </a:rPr>
                <a:t>Privacy-preserving data sharing mechanism</a:t>
              </a:r>
            </a:p>
          </p:txBody>
        </p:sp>
        <p:pic>
          <p:nvPicPr>
            <p:cNvPr id="71" name="Imagen 70">
              <a:extLst>
                <a:ext uri="{FF2B5EF4-FFF2-40B4-BE49-F238E27FC236}">
                  <a16:creationId xmlns:a16="http://schemas.microsoft.com/office/drawing/2014/main" id="{FC667DC1-3A2A-F746-A3EA-F8AF136BAD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804805" y="4627276"/>
              <a:ext cx="380690" cy="360000"/>
            </a:xfrm>
            <a:prstGeom prst="rect">
              <a:avLst/>
            </a:prstGeom>
          </p:spPr>
        </p:pic>
      </p:grpSp>
      <p:sp>
        <p:nvSpPr>
          <p:cNvPr id="8" name="CuadroTexto 51">
            <a:extLst>
              <a:ext uri="{FF2B5EF4-FFF2-40B4-BE49-F238E27FC236}">
                <a16:creationId xmlns:a16="http://schemas.microsoft.com/office/drawing/2014/main" id="{A6E73A48-A0CA-2CA5-3ABB-EF997EC635F0}"/>
              </a:ext>
            </a:extLst>
          </p:cNvPr>
          <p:cNvSpPr txBox="1"/>
          <p:nvPr/>
        </p:nvSpPr>
        <p:spPr>
          <a:xfrm>
            <a:off x="8680695" y="2952622"/>
            <a:ext cx="2604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Montserrat SemiBold" pitchFamily="2" charset="77"/>
              </a:rPr>
              <a:t>Data-sharing traceability and transparency</a:t>
            </a:r>
          </a:p>
        </p:txBody>
      </p:sp>
      <p:pic>
        <p:nvPicPr>
          <p:cNvPr id="2" name="Imatge 1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7D1C40AC-5222-996A-B57B-DDB7FC7F83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6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 err="1"/>
              <a:t>dGUARD</a:t>
            </a:r>
            <a:r>
              <a:rPr lang="en-US" dirty="0"/>
              <a:t> Platform Summary</a:t>
            </a:r>
            <a:endParaRPr dirty="0"/>
          </a:p>
        </p:txBody>
      </p:sp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lang="ca-ES"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" name="Marcador de contenido 16">
            <a:extLst>
              <a:ext uri="{FF2B5EF4-FFF2-40B4-BE49-F238E27FC236}">
                <a16:creationId xmlns:a16="http://schemas.microsoft.com/office/drawing/2014/main" id="{AA02C5DA-4250-F408-E300-8A87A201A438}"/>
              </a:ext>
            </a:extLst>
          </p:cNvPr>
          <p:cNvSpPr txBox="1">
            <a:spLocks/>
          </p:cNvSpPr>
          <p:nvPr/>
        </p:nvSpPr>
        <p:spPr>
          <a:xfrm>
            <a:off x="838200" y="1124744"/>
            <a:ext cx="10515600" cy="5401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None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Roboto"/>
              <a:buNone/>
              <a:defRPr sz="1100" b="0" i="0" u="none" strike="noStrike" cap="none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Roboto"/>
              <a:buNone/>
              <a:defRPr sz="1050" b="0" i="0" u="none" strike="noStrike" cap="none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just">
              <a:lnSpc>
                <a:spcPct val="140000"/>
              </a:lnSpc>
            </a:pPr>
            <a:endParaRPr lang="en-US" sz="900" b="1" dirty="0"/>
          </a:p>
          <a:p>
            <a:pPr algn="just">
              <a:lnSpc>
                <a:spcPct val="140000"/>
              </a:lnSpc>
            </a:pPr>
            <a:r>
              <a:rPr lang="en-US" sz="2000" b="1" dirty="0"/>
              <a:t>Approach to revolutionize how data-sharing procedures are conducted</a:t>
            </a:r>
            <a:r>
              <a:rPr lang="en-US" sz="2000" dirty="0"/>
              <a:t>, with a primary focus on:</a:t>
            </a:r>
          </a:p>
          <a:p>
            <a:pPr marL="1257300" lvl="2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Enhancing consents management.</a:t>
            </a:r>
          </a:p>
          <a:p>
            <a:pPr marL="1257300" lvl="2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Fortifying data security, privacy, and anonymity.</a:t>
            </a:r>
          </a:p>
          <a:p>
            <a:pPr marL="1257300" lvl="2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Ensure robust process accountability. </a:t>
            </a:r>
          </a:p>
          <a:p>
            <a:pPr algn="just">
              <a:lnSpc>
                <a:spcPct val="140000"/>
              </a:lnSpc>
              <a:buFont typeface="Wingdings" panose="05000000000000000000" pitchFamily="2" charset="2"/>
              <a:buChar char="§"/>
            </a:pPr>
            <a:r>
              <a:rPr lang="en-US" sz="2000" b="1" dirty="0"/>
              <a:t>Innovative solution </a:t>
            </a:r>
            <a:r>
              <a:rPr lang="en-US" sz="2000" dirty="0"/>
              <a:t>to address the challenges mentioned above and </a:t>
            </a:r>
            <a:r>
              <a:rPr lang="en-US" sz="2000" b="1" dirty="0"/>
              <a:t>harnesses the capabilities of… </a:t>
            </a:r>
          </a:p>
          <a:p>
            <a:pPr marL="1257300" lvl="2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User-friendly consents: </a:t>
            </a:r>
            <a:r>
              <a:rPr lang="en-US" sz="1800" dirty="0">
                <a:latin typeface="Montserrat" panose="00000500000000000000" pitchFamily="2" charset="0"/>
              </a:rPr>
              <a:t>Self-sovereign digital identity (SSI).</a:t>
            </a:r>
          </a:p>
          <a:p>
            <a:pPr marL="1257300" lvl="2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Anonymity &amp; Privacy: </a:t>
            </a:r>
            <a:r>
              <a:rPr lang="en-US" sz="1800" dirty="0">
                <a:latin typeface="Montserrat" panose="00000500000000000000" pitchFamily="2" charset="0"/>
              </a:rPr>
              <a:t>Zero-Knowledge Proofs (ZKP)  and Proxy re- encryption.</a:t>
            </a:r>
          </a:p>
          <a:p>
            <a:pPr marL="1257300" lvl="2" indent="-342900" algn="just">
              <a:lnSpc>
                <a:spcPct val="140000"/>
              </a:lnSpc>
              <a:buFont typeface="+mj-lt"/>
              <a:buAutoNum type="arabicPeriod"/>
            </a:pPr>
            <a:r>
              <a:rPr lang="en-US" sz="1800" b="1" dirty="0">
                <a:solidFill>
                  <a:schemeClr val="accent1"/>
                </a:solidFill>
                <a:latin typeface="Montserrat" panose="00000500000000000000" pitchFamily="2" charset="0"/>
              </a:rPr>
              <a:t>Provenance &amp; tracking: </a:t>
            </a:r>
            <a:r>
              <a:rPr lang="en-US" sz="1800" dirty="0">
                <a:latin typeface="Montserrat" panose="00000500000000000000" pitchFamily="2" charset="0"/>
              </a:rPr>
              <a:t>Blockchain-based audit trail.</a:t>
            </a:r>
          </a:p>
          <a:p>
            <a:pPr marL="0" indent="0">
              <a:lnSpc>
                <a:spcPct val="140000"/>
              </a:lnSpc>
            </a:pPr>
            <a:endParaRPr lang="en-US" sz="2000" dirty="0"/>
          </a:p>
        </p:txBody>
      </p:sp>
      <p:pic>
        <p:nvPicPr>
          <p:cNvPr id="3" name="Imatge 2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7FD7DA54-3D16-6A30-EFA5-ED384747E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69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4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592" name="Google Shape;592;p14"/>
          <p:cNvSpPr txBox="1">
            <a:spLocks noGrp="1"/>
          </p:cNvSpPr>
          <p:nvPr>
            <p:ph type="title"/>
          </p:nvPr>
        </p:nvSpPr>
        <p:spPr>
          <a:xfrm>
            <a:off x="342900" y="1592800"/>
            <a:ext cx="6969900" cy="15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 dirty="0"/>
              <a:t>Platform</a:t>
            </a:r>
            <a:endParaRPr dirty="0"/>
          </a:p>
        </p:txBody>
      </p:sp>
      <p:sp>
        <p:nvSpPr>
          <p:cNvPr id="593" name="Google Shape;593;p14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8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-US" dirty="0"/>
              <a:t>02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91205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 err="1"/>
              <a:t>dGUARD</a:t>
            </a:r>
            <a:r>
              <a:rPr lang="en-US" dirty="0"/>
              <a:t> Platform Capabilities</a:t>
            </a:r>
            <a:br>
              <a:rPr lang="en-US" dirty="0"/>
            </a:br>
            <a:endParaRPr dirty="0"/>
          </a:p>
        </p:txBody>
      </p:sp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lang="ca-ES"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6" name="Rectángulo redondeado 17">
            <a:extLst>
              <a:ext uri="{FF2B5EF4-FFF2-40B4-BE49-F238E27FC236}">
                <a16:creationId xmlns:a16="http://schemas.microsoft.com/office/drawing/2014/main" id="{A3513939-8CF9-6530-DE76-E078B5BE03CD}"/>
              </a:ext>
            </a:extLst>
          </p:cNvPr>
          <p:cNvSpPr>
            <a:spLocks/>
          </p:cNvSpPr>
          <p:nvPr/>
        </p:nvSpPr>
        <p:spPr>
          <a:xfrm>
            <a:off x="905517" y="1316899"/>
            <a:ext cx="3240000" cy="1469787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7" name="CuadroTexto 27">
            <a:extLst>
              <a:ext uri="{FF2B5EF4-FFF2-40B4-BE49-F238E27FC236}">
                <a16:creationId xmlns:a16="http://schemas.microsoft.com/office/drawing/2014/main" id="{699777C3-3F51-3409-1C48-35224B7E0674}"/>
              </a:ext>
            </a:extLst>
          </p:cNvPr>
          <p:cNvSpPr txBox="1"/>
          <p:nvPr/>
        </p:nvSpPr>
        <p:spPr>
          <a:xfrm>
            <a:off x="1078818" y="1795445"/>
            <a:ext cx="2886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Montserrat" pitchFamily="2" charset="77"/>
              </a:rPr>
              <a:t>Provide user-friendly &amp; robust electronic consent acceptance that  enhance the whole process privacy management security &amp; usability.</a:t>
            </a:r>
            <a:endParaRPr lang="ca-ES" sz="1200" dirty="0">
              <a:latin typeface="Montserrat" pitchFamily="2" charset="77"/>
            </a:endParaRPr>
          </a:p>
        </p:txBody>
      </p:sp>
      <p:pic>
        <p:nvPicPr>
          <p:cNvPr id="8" name="Imagen 33">
            <a:extLst>
              <a:ext uri="{FF2B5EF4-FFF2-40B4-BE49-F238E27FC236}">
                <a16:creationId xmlns:a16="http://schemas.microsoft.com/office/drawing/2014/main" id="{4B0BBDBA-D593-0A8F-5B95-25EEA0CE0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818" y="1448470"/>
            <a:ext cx="386416" cy="286234"/>
          </a:xfrm>
          <a:prstGeom prst="rect">
            <a:avLst/>
          </a:prstGeom>
        </p:spPr>
      </p:pic>
      <p:sp>
        <p:nvSpPr>
          <p:cNvPr id="9" name="CuadroTexto 37">
            <a:extLst>
              <a:ext uri="{FF2B5EF4-FFF2-40B4-BE49-F238E27FC236}">
                <a16:creationId xmlns:a16="http://schemas.microsoft.com/office/drawing/2014/main" id="{C3772345-9526-2380-AE4F-1A120DCBE03E}"/>
              </a:ext>
            </a:extLst>
          </p:cNvPr>
          <p:cNvSpPr txBox="1"/>
          <p:nvPr/>
        </p:nvSpPr>
        <p:spPr>
          <a:xfrm>
            <a:off x="1384440" y="1432659"/>
            <a:ext cx="260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Montserrat SemiBold" pitchFamily="2" charset="77"/>
              </a:rPr>
              <a:t>E-Consent management</a:t>
            </a:r>
          </a:p>
        </p:txBody>
      </p:sp>
      <p:sp>
        <p:nvSpPr>
          <p:cNvPr id="11" name="Rectángulo redondeado 58">
            <a:extLst>
              <a:ext uri="{FF2B5EF4-FFF2-40B4-BE49-F238E27FC236}">
                <a16:creationId xmlns:a16="http://schemas.microsoft.com/office/drawing/2014/main" id="{FBA63336-3B0E-4F21-422A-9183DBDBA68D}"/>
              </a:ext>
            </a:extLst>
          </p:cNvPr>
          <p:cNvSpPr>
            <a:spLocks/>
          </p:cNvSpPr>
          <p:nvPr/>
        </p:nvSpPr>
        <p:spPr>
          <a:xfrm>
            <a:off x="8306352" y="1329969"/>
            <a:ext cx="3240000" cy="1469752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2" name="CuadroTexto 59">
            <a:extLst>
              <a:ext uri="{FF2B5EF4-FFF2-40B4-BE49-F238E27FC236}">
                <a16:creationId xmlns:a16="http://schemas.microsoft.com/office/drawing/2014/main" id="{53006BF1-BB03-7FC9-8876-38E0950240F4}"/>
              </a:ext>
            </a:extLst>
          </p:cNvPr>
          <p:cNvSpPr txBox="1"/>
          <p:nvPr/>
        </p:nvSpPr>
        <p:spPr>
          <a:xfrm>
            <a:off x="8458616" y="1808515"/>
            <a:ext cx="301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Montserrat" pitchFamily="2" charset="77"/>
              </a:rPr>
              <a:t>Facilitate a transparent and verifiable record of all data exchange processes executed thus enabling traceability over data handling.  </a:t>
            </a:r>
          </a:p>
        </p:txBody>
      </p:sp>
      <p:sp>
        <p:nvSpPr>
          <p:cNvPr id="13" name="CuadroTexto 60">
            <a:extLst>
              <a:ext uri="{FF2B5EF4-FFF2-40B4-BE49-F238E27FC236}">
                <a16:creationId xmlns:a16="http://schemas.microsoft.com/office/drawing/2014/main" id="{5CFDB0F9-602F-5F0F-398F-820D69FA9507}"/>
              </a:ext>
            </a:extLst>
          </p:cNvPr>
          <p:cNvSpPr txBox="1"/>
          <p:nvPr/>
        </p:nvSpPr>
        <p:spPr>
          <a:xfrm>
            <a:off x="8489232" y="1453049"/>
            <a:ext cx="3039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Montserrat SemiBold" pitchFamily="2" charset="77"/>
              </a:rPr>
              <a:t>Traceability &amp; Accountability</a:t>
            </a:r>
          </a:p>
        </p:txBody>
      </p:sp>
      <p:pic>
        <p:nvPicPr>
          <p:cNvPr id="14" name="Imagen 69">
            <a:extLst>
              <a:ext uri="{FF2B5EF4-FFF2-40B4-BE49-F238E27FC236}">
                <a16:creationId xmlns:a16="http://schemas.microsoft.com/office/drawing/2014/main" id="{06847A7D-8236-7907-D7E2-5456B3161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3037" y="1450110"/>
            <a:ext cx="284400" cy="284400"/>
          </a:xfrm>
          <a:prstGeom prst="rect">
            <a:avLst/>
          </a:prstGeom>
        </p:spPr>
      </p:pic>
      <p:sp>
        <p:nvSpPr>
          <p:cNvPr id="16" name="Rectángulo redondeado 49">
            <a:extLst>
              <a:ext uri="{FF2B5EF4-FFF2-40B4-BE49-F238E27FC236}">
                <a16:creationId xmlns:a16="http://schemas.microsoft.com/office/drawing/2014/main" id="{508B616A-2BB7-5148-4FE2-2BDC35AEA325}"/>
              </a:ext>
            </a:extLst>
          </p:cNvPr>
          <p:cNvSpPr>
            <a:spLocks/>
          </p:cNvSpPr>
          <p:nvPr/>
        </p:nvSpPr>
        <p:spPr>
          <a:xfrm>
            <a:off x="4625821" y="1319591"/>
            <a:ext cx="3240000" cy="1469787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9" name="CuadroTexto 50">
            <a:extLst>
              <a:ext uri="{FF2B5EF4-FFF2-40B4-BE49-F238E27FC236}">
                <a16:creationId xmlns:a16="http://schemas.microsoft.com/office/drawing/2014/main" id="{2FEB9D36-83ED-B89C-53D7-F96F38B57C3D}"/>
              </a:ext>
            </a:extLst>
          </p:cNvPr>
          <p:cNvSpPr txBox="1"/>
          <p:nvPr/>
        </p:nvSpPr>
        <p:spPr>
          <a:xfrm>
            <a:off x="4788500" y="1798137"/>
            <a:ext cx="2832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Montserrat" pitchFamily="2" charset="77"/>
              </a:rPr>
              <a:t>Guarantee the anonymity, data minimization and privacy of transmitted data by default. Remain in control of data sharing.  </a:t>
            </a:r>
          </a:p>
        </p:txBody>
      </p:sp>
      <p:sp>
        <p:nvSpPr>
          <p:cNvPr id="20" name="CuadroTexto 51">
            <a:extLst>
              <a:ext uri="{FF2B5EF4-FFF2-40B4-BE49-F238E27FC236}">
                <a16:creationId xmlns:a16="http://schemas.microsoft.com/office/drawing/2014/main" id="{62AE3E46-5E50-D22C-C9EE-32B079A72AFE}"/>
              </a:ext>
            </a:extLst>
          </p:cNvPr>
          <p:cNvSpPr txBox="1"/>
          <p:nvPr/>
        </p:nvSpPr>
        <p:spPr>
          <a:xfrm>
            <a:off x="5048218" y="1431933"/>
            <a:ext cx="2604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chemeClr val="accent1"/>
                </a:solidFill>
                <a:latin typeface="Montserrat SemiBold" pitchFamily="2" charset="77"/>
              </a:rPr>
              <a:t>Privacy-first data sharing</a:t>
            </a:r>
          </a:p>
        </p:txBody>
      </p:sp>
      <p:pic>
        <p:nvPicPr>
          <p:cNvPr id="21" name="Imagen 70">
            <a:extLst>
              <a:ext uri="{FF2B5EF4-FFF2-40B4-BE49-F238E27FC236}">
                <a16:creationId xmlns:a16="http://schemas.microsoft.com/office/drawing/2014/main" id="{6AA4A3AB-5CCD-2319-F5D0-587EC0EEEF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499" y="1424502"/>
            <a:ext cx="300745" cy="284400"/>
          </a:xfrm>
          <a:prstGeom prst="rect">
            <a:avLst/>
          </a:prstGeom>
        </p:spPr>
      </p:pic>
      <p:sp>
        <p:nvSpPr>
          <p:cNvPr id="5" name="Rectángulo redondeado 19">
            <a:extLst>
              <a:ext uri="{FF2B5EF4-FFF2-40B4-BE49-F238E27FC236}">
                <a16:creationId xmlns:a16="http://schemas.microsoft.com/office/drawing/2014/main" id="{8A0DC9CD-D0D9-3B03-6758-1BCE635F9485}"/>
              </a:ext>
            </a:extLst>
          </p:cNvPr>
          <p:cNvSpPr>
            <a:spLocks/>
          </p:cNvSpPr>
          <p:nvPr/>
        </p:nvSpPr>
        <p:spPr>
          <a:xfrm>
            <a:off x="905517" y="3224099"/>
            <a:ext cx="3240000" cy="2840877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1200" dirty="0">
              <a:solidFill>
                <a:srgbClr val="333333"/>
              </a:solidFill>
              <a:latin typeface="Montserrat" pitchFamily="2" charset="77"/>
            </a:endParaRPr>
          </a:p>
          <a:p>
            <a:pPr algn="r"/>
            <a:endParaRPr lang="en-US" sz="1200" dirty="0">
              <a:solidFill>
                <a:srgbClr val="333333"/>
              </a:solidFill>
              <a:latin typeface="Montserrat" pitchFamily="2" charset="77"/>
            </a:endParaRPr>
          </a:p>
          <a:p>
            <a:pPr algn="r"/>
            <a:endParaRPr lang="en-US" sz="1200" dirty="0">
              <a:solidFill>
                <a:srgbClr val="333333"/>
              </a:solidFill>
              <a:latin typeface="Montserrat" pitchFamily="2" charset="77"/>
            </a:endParaRPr>
          </a:p>
          <a:p>
            <a:pPr algn="r"/>
            <a:endParaRPr lang="en-US" sz="1200" dirty="0">
              <a:solidFill>
                <a:srgbClr val="333333"/>
              </a:solidFill>
              <a:latin typeface="Montserrat" pitchFamily="2" charset="77"/>
            </a:endParaRPr>
          </a:p>
          <a:p>
            <a:pPr algn="r"/>
            <a:endParaRPr lang="en-US" sz="1200" dirty="0">
              <a:solidFill>
                <a:srgbClr val="333333"/>
              </a:solidFill>
              <a:latin typeface="Montserrat" pitchFamily="2" charset="77"/>
            </a:endParaRPr>
          </a:p>
          <a:p>
            <a:pPr algn="r"/>
            <a:endParaRPr lang="en-US" sz="1200" dirty="0">
              <a:solidFill>
                <a:srgbClr val="333333"/>
              </a:solidFill>
              <a:latin typeface="Montserrat" pitchFamily="2" charset="77"/>
            </a:endParaRPr>
          </a:p>
          <a:p>
            <a:pPr algn="r"/>
            <a:r>
              <a:rPr lang="en-GB" sz="1200" dirty="0">
                <a:solidFill>
                  <a:srgbClr val="333333"/>
                </a:solidFill>
                <a:latin typeface="Montserrat" pitchFamily="2" charset="77"/>
              </a:rPr>
              <a:t>Utilizing SII for authentication and e-consent processes, coupled with the integration with Polygon ID for anonymous authentication, empowers users to maintain complete privacy when sharing their data, even when a third party is responsible for storing it. It also provides secure and non-repudiable control over privacy policies</a:t>
            </a:r>
          </a:p>
          <a:p>
            <a:pPr algn="r"/>
            <a:endParaRPr lang="es-ES" sz="1200" dirty="0">
              <a:solidFill>
                <a:srgbClr val="333333"/>
              </a:solidFill>
              <a:latin typeface="Montserrat" pitchFamily="2" charset="77"/>
            </a:endParaRPr>
          </a:p>
          <a:p>
            <a:pPr algn="r"/>
            <a:endParaRPr lang="en-US" sz="1100" dirty="0">
              <a:solidFill>
                <a:schemeClr val="tx1"/>
              </a:solidFill>
              <a:latin typeface="Montserrat" pitchFamily="2" charset="77"/>
            </a:endParaRP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8DE455F7-7FF7-07B4-1584-A5E5D7AA937F}"/>
              </a:ext>
            </a:extLst>
          </p:cNvPr>
          <p:cNvSpPr txBox="1">
            <a:spLocks/>
          </p:cNvSpPr>
          <p:nvPr/>
        </p:nvSpPr>
        <p:spPr>
          <a:xfrm>
            <a:off x="1160567" y="3453238"/>
            <a:ext cx="2790151" cy="51511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Montserrat SemiBold" pitchFamily="2" charset="77"/>
              </a:rPr>
              <a:t>Self-sovereign identities digital interaction</a:t>
            </a:r>
          </a:p>
        </p:txBody>
      </p:sp>
      <p:sp>
        <p:nvSpPr>
          <p:cNvPr id="18" name="Marcador de contenido 14">
            <a:extLst>
              <a:ext uri="{FF2B5EF4-FFF2-40B4-BE49-F238E27FC236}">
                <a16:creationId xmlns:a16="http://schemas.microsoft.com/office/drawing/2014/main" id="{300F2C2F-D7B8-4391-34FB-088425197631}"/>
              </a:ext>
            </a:extLst>
          </p:cNvPr>
          <p:cNvSpPr txBox="1">
            <a:spLocks/>
          </p:cNvSpPr>
          <p:nvPr/>
        </p:nvSpPr>
        <p:spPr>
          <a:xfrm>
            <a:off x="2805894" y="3666638"/>
            <a:ext cx="1655303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>
              <a:solidFill>
                <a:schemeClr val="accent1"/>
              </a:solidFill>
            </a:endParaRPr>
          </a:p>
        </p:txBody>
      </p:sp>
      <p:sp>
        <p:nvSpPr>
          <p:cNvPr id="22" name="Rectángulo redondeado 30">
            <a:extLst>
              <a:ext uri="{FF2B5EF4-FFF2-40B4-BE49-F238E27FC236}">
                <a16:creationId xmlns:a16="http://schemas.microsoft.com/office/drawing/2014/main" id="{84091296-1243-CDED-6E04-205113424474}"/>
              </a:ext>
            </a:extLst>
          </p:cNvPr>
          <p:cNvSpPr>
            <a:spLocks/>
          </p:cNvSpPr>
          <p:nvPr/>
        </p:nvSpPr>
        <p:spPr>
          <a:xfrm>
            <a:off x="4646021" y="3224099"/>
            <a:ext cx="3240001" cy="2840877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" dirty="0">
                <a:latin typeface="Montserrat" pitchFamily="2" charset="77"/>
              </a:rPr>
              <a:t> </a:t>
            </a:r>
          </a:p>
          <a:p>
            <a:pPr algn="r"/>
            <a:endParaRPr lang="en-US" sz="1200" dirty="0">
              <a:latin typeface="Montserrat" pitchFamily="2" charset="77"/>
            </a:endParaRPr>
          </a:p>
          <a:p>
            <a:pPr algn="r"/>
            <a:endParaRPr lang="en-US" sz="1100" dirty="0">
              <a:latin typeface="Montserrat" pitchFamily="2" charset="77"/>
            </a:endParaRPr>
          </a:p>
          <a:p>
            <a:pPr algn="r"/>
            <a:endParaRPr lang="en-US" sz="1100" dirty="0">
              <a:latin typeface="Montserrat" pitchFamily="2" charset="77"/>
            </a:endParaRPr>
          </a:p>
          <a:p>
            <a:pPr algn="r"/>
            <a:r>
              <a:rPr lang="en-US" sz="1200" dirty="0">
                <a:latin typeface="Montserrat" pitchFamily="2" charset="77"/>
              </a:rPr>
              <a:t>Leverages zero-Knowledge authentications to guarantee anonymity among data transfers  whilst maintaining its segmentation capabilities.  Prior sending data proxy re-encryption is  to be applied to assure utmost privacy no matter the data controller, thus enforcing any data to be aligned with users defined policies to be executed. </a:t>
            </a:r>
          </a:p>
        </p:txBody>
      </p:sp>
      <p:sp>
        <p:nvSpPr>
          <p:cNvPr id="25" name="Marcador de contenido 14">
            <a:extLst>
              <a:ext uri="{FF2B5EF4-FFF2-40B4-BE49-F238E27FC236}">
                <a16:creationId xmlns:a16="http://schemas.microsoft.com/office/drawing/2014/main" id="{D4BAFAC1-2E1B-1064-EFC1-B32F62C2FB80}"/>
              </a:ext>
            </a:extLst>
          </p:cNvPr>
          <p:cNvSpPr txBox="1">
            <a:spLocks/>
          </p:cNvSpPr>
          <p:nvPr/>
        </p:nvSpPr>
        <p:spPr>
          <a:xfrm>
            <a:off x="4694399" y="3439891"/>
            <a:ext cx="3171422" cy="58041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Montserrat SemiBold" pitchFamily="2" charset="77"/>
              </a:rPr>
              <a:t>Zero knowledge proofs   and proxy re-encryption</a:t>
            </a:r>
          </a:p>
        </p:txBody>
      </p:sp>
      <p:sp>
        <p:nvSpPr>
          <p:cNvPr id="26" name="Rectángulo redondeado 30">
            <a:extLst>
              <a:ext uri="{FF2B5EF4-FFF2-40B4-BE49-F238E27FC236}">
                <a16:creationId xmlns:a16="http://schemas.microsoft.com/office/drawing/2014/main" id="{5A2758A8-E4D8-E780-A317-75F7CD5DFDD5}"/>
              </a:ext>
            </a:extLst>
          </p:cNvPr>
          <p:cNvSpPr>
            <a:spLocks/>
          </p:cNvSpPr>
          <p:nvPr/>
        </p:nvSpPr>
        <p:spPr>
          <a:xfrm>
            <a:off x="8306352" y="3258390"/>
            <a:ext cx="3240000" cy="2806586"/>
          </a:xfrm>
          <a:prstGeom prst="roundRect">
            <a:avLst/>
          </a:prstGeom>
          <a:solidFill>
            <a:schemeClr val="bg1"/>
          </a:solidFill>
          <a:ln w="6350">
            <a:gradFill>
              <a:gsLst>
                <a:gs pos="0">
                  <a:schemeClr val="accent1"/>
                </a:gs>
                <a:gs pos="38000">
                  <a:srgbClr val="FDA168"/>
                </a:gs>
                <a:gs pos="68000">
                  <a:srgbClr val="F9BC4F"/>
                </a:gs>
                <a:gs pos="100000">
                  <a:srgbClr val="FBBF4A"/>
                </a:gs>
              </a:gsLst>
              <a:lin ang="5400000" scaled="1"/>
            </a:gradFill>
          </a:ln>
          <a:effectLst>
            <a:outerShdw blurRad="50800" dist="38100" dir="5400000" algn="ctr" rotWithShape="0">
              <a:srgbClr val="000000">
                <a:alpha val="17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1200" dirty="0">
                <a:latin typeface="Montserrat" pitchFamily="2" charset="77"/>
              </a:rPr>
              <a:t> </a:t>
            </a:r>
          </a:p>
          <a:p>
            <a:pPr algn="r"/>
            <a:endParaRPr lang="en-US" sz="1200" dirty="0">
              <a:latin typeface="Montserrat" pitchFamily="2" charset="77"/>
            </a:endParaRPr>
          </a:p>
          <a:p>
            <a:pPr algn="r"/>
            <a:endParaRPr lang="en-US" sz="1100" dirty="0">
              <a:latin typeface="Montserrat" pitchFamily="2" charset="77"/>
            </a:endParaRPr>
          </a:p>
          <a:p>
            <a:pPr algn="r"/>
            <a:endParaRPr lang="en-US" sz="1100" dirty="0">
              <a:latin typeface="Montserrat" pitchFamily="2" charset="77"/>
            </a:endParaRPr>
          </a:p>
          <a:p>
            <a:pPr algn="r">
              <a:defRPr/>
            </a:pPr>
            <a:r>
              <a:rPr lang="en-US" sz="1200" dirty="0">
                <a:solidFill>
                  <a:srgbClr val="333333"/>
                </a:solidFill>
                <a:latin typeface="Montserrat" pitchFamily="2" charset="77"/>
              </a:rPr>
              <a:t>The platform will provide an audit trail with all actions executed such as authentications, consents, data usages, transmissions , and so on, recorded to multiple EVM based blockchains thus ensuring that every data sharing processes is transparently traceable and accountable, enhancing its accuracy &amp; verifiability.</a:t>
            </a:r>
            <a:endParaRPr lang="ca-ES" sz="1200" dirty="0">
              <a:solidFill>
                <a:srgbClr val="333333"/>
              </a:solidFill>
              <a:latin typeface="Montserrat" pitchFamily="2" charset="77"/>
            </a:endParaRPr>
          </a:p>
        </p:txBody>
      </p:sp>
      <p:sp>
        <p:nvSpPr>
          <p:cNvPr id="27" name="Marcador de contenido 14">
            <a:extLst>
              <a:ext uri="{FF2B5EF4-FFF2-40B4-BE49-F238E27FC236}">
                <a16:creationId xmlns:a16="http://schemas.microsoft.com/office/drawing/2014/main" id="{4B39220D-F032-2837-C4E7-746A47303D10}"/>
              </a:ext>
            </a:extLst>
          </p:cNvPr>
          <p:cNvSpPr txBox="1">
            <a:spLocks/>
          </p:cNvSpPr>
          <p:nvPr/>
        </p:nvSpPr>
        <p:spPr>
          <a:xfrm>
            <a:off x="788261" y="2924369"/>
            <a:ext cx="5181600" cy="29132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  <a:latin typeface="Montserrat SemiBold" pitchFamily="2" charset="77"/>
              </a:rPr>
              <a:t>Key differentiators</a:t>
            </a:r>
          </a:p>
        </p:txBody>
      </p:sp>
      <p:sp>
        <p:nvSpPr>
          <p:cNvPr id="29" name="Marcador de contenido 14">
            <a:extLst>
              <a:ext uri="{FF2B5EF4-FFF2-40B4-BE49-F238E27FC236}">
                <a16:creationId xmlns:a16="http://schemas.microsoft.com/office/drawing/2014/main" id="{F27EB6A5-8E54-C6B9-C226-103DD844298F}"/>
              </a:ext>
            </a:extLst>
          </p:cNvPr>
          <p:cNvSpPr txBox="1">
            <a:spLocks/>
          </p:cNvSpPr>
          <p:nvPr/>
        </p:nvSpPr>
        <p:spPr>
          <a:xfrm>
            <a:off x="8544796" y="3422226"/>
            <a:ext cx="2847067" cy="54612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333333"/>
                </a:solidFill>
                <a:latin typeface="Montserrat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b="1" dirty="0">
                <a:solidFill>
                  <a:schemeClr val="accent1"/>
                </a:solidFill>
                <a:latin typeface="Montserrat SemiBold" pitchFamily="2" charset="77"/>
              </a:rPr>
              <a:t>Blockchain based audit trail and smart contracts</a:t>
            </a:r>
          </a:p>
        </p:txBody>
      </p:sp>
      <p:pic>
        <p:nvPicPr>
          <p:cNvPr id="2" name="Imatge 1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84646028-E6F3-E8F6-36D2-167D08DAE3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5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8"/>
          <p:cNvSpPr txBox="1">
            <a:spLocks noGrp="1"/>
          </p:cNvSpPr>
          <p:nvPr>
            <p:ph type="title"/>
          </p:nvPr>
        </p:nvSpPr>
        <p:spPr>
          <a:xfrm>
            <a:off x="342900" y="712850"/>
            <a:ext cx="11506200" cy="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/>
              <a:t>Architecture and Components</a:t>
            </a:r>
            <a:endParaRPr dirty="0"/>
          </a:p>
        </p:txBody>
      </p:sp>
      <p:sp>
        <p:nvSpPr>
          <p:cNvPr id="534" name="Google Shape;534;p8"/>
          <p:cNvSpPr txBox="1">
            <a:spLocks noGrp="1"/>
          </p:cNvSpPr>
          <p:nvPr>
            <p:ph type="title" idx="2"/>
          </p:nvPr>
        </p:nvSpPr>
        <p:spPr>
          <a:xfrm>
            <a:off x="342900" y="356425"/>
            <a:ext cx="115062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ca-ES" dirty="0" err="1">
                <a:sym typeface="Roboto Light"/>
              </a:rPr>
              <a:t>Privacy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preserving</a:t>
            </a:r>
            <a:r>
              <a:rPr lang="ca-ES" dirty="0">
                <a:sym typeface="Roboto Light"/>
              </a:rPr>
              <a:t> data-</a:t>
            </a:r>
            <a:r>
              <a:rPr lang="ca-ES" dirty="0" err="1">
                <a:sym typeface="Roboto Light"/>
              </a:rPr>
              <a:t>sharing</a:t>
            </a:r>
            <a:r>
              <a:rPr lang="ca-ES" dirty="0">
                <a:sym typeface="Roboto Light"/>
              </a:rPr>
              <a:t> </a:t>
            </a:r>
            <a:r>
              <a:rPr lang="ca-ES" dirty="0" err="1">
                <a:sym typeface="Roboto Light"/>
              </a:rPr>
              <a:t>platform</a:t>
            </a:r>
            <a:r>
              <a:rPr lang="ca-ES" dirty="0">
                <a:sym typeface="Roboto Light"/>
              </a:rPr>
              <a:t> </a:t>
            </a:r>
            <a:endParaRPr lang="ca-ES" dirty="0"/>
          </a:p>
        </p:txBody>
      </p:sp>
      <p:sp>
        <p:nvSpPr>
          <p:cNvPr id="535" name="Google Shape;535;p8"/>
          <p:cNvSpPr txBox="1">
            <a:spLocks noGrp="1"/>
          </p:cNvSpPr>
          <p:nvPr>
            <p:ph type="sldNum" idx="12"/>
          </p:nvPr>
        </p:nvSpPr>
        <p:spPr>
          <a:xfrm>
            <a:off x="11117400" y="6212355"/>
            <a:ext cx="731700" cy="3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2" name="Picture 131">
            <a:extLst>
              <a:ext uri="{FF2B5EF4-FFF2-40B4-BE49-F238E27FC236}">
                <a16:creationId xmlns:a16="http://schemas.microsoft.com/office/drawing/2014/main" id="{EF489A57-8B25-D23B-6123-D14429E66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04" y="1297443"/>
            <a:ext cx="7497792" cy="5287120"/>
          </a:xfrm>
          <a:prstGeom prst="rect">
            <a:avLst/>
          </a:prstGeom>
        </p:spPr>
      </p:pic>
      <p:pic>
        <p:nvPicPr>
          <p:cNvPr id="3" name="Imatge 2" descr="Imatge que conté text, Font, Gràfics, captura de pantalla&#10;&#10;Descripció generada automàticament">
            <a:extLst>
              <a:ext uri="{FF2B5EF4-FFF2-40B4-BE49-F238E27FC236}">
                <a16:creationId xmlns:a16="http://schemas.microsoft.com/office/drawing/2014/main" id="{F5AB814F-8262-5C99-154B-EA8B7B1EB5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9989" y="70716"/>
            <a:ext cx="2337465" cy="94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66538"/>
      </p:ext>
    </p:extLst>
  </p:cSld>
  <p:clrMapOvr>
    <a:masterClrMapping/>
  </p:clrMapOvr>
</p:sld>
</file>

<file path=ppt/theme/theme1.xml><?xml version="1.0" encoding="utf-8"?>
<a:theme xmlns:a="http://schemas.openxmlformats.org/drawingml/2006/main" name="i2CAT 2023">
  <a:themeElements>
    <a:clrScheme name="i2CAT 2022">
      <a:dk1>
        <a:srgbClr val="000000"/>
      </a:dk1>
      <a:lt1>
        <a:srgbClr val="FFFFFF"/>
      </a:lt1>
      <a:dk2>
        <a:srgbClr val="FF5F00"/>
      </a:dk2>
      <a:lt2>
        <a:srgbClr val="999999"/>
      </a:lt2>
      <a:accent1>
        <a:srgbClr val="FF5F00"/>
      </a:accent1>
      <a:accent2>
        <a:srgbClr val="FF873F"/>
      </a:accent2>
      <a:accent3>
        <a:srgbClr val="FFC0A0"/>
      </a:accent3>
      <a:accent4>
        <a:srgbClr val="BF4600"/>
      </a:accent4>
      <a:accent5>
        <a:srgbClr val="F1C232"/>
      </a:accent5>
      <a:accent6>
        <a:srgbClr val="FF2136"/>
      </a:accent6>
      <a:hlink>
        <a:srgbClr val="FF5F00"/>
      </a:hlink>
      <a:folHlink>
        <a:srgbClr val="BF9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1046</Words>
  <Application>Microsoft Office PowerPoint</Application>
  <PresentationFormat>Pantalla panoràmica</PresentationFormat>
  <Paragraphs>165</Paragraphs>
  <Slides>15</Slides>
  <Notes>15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6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15</vt:i4>
      </vt:variant>
    </vt:vector>
  </HeadingPairs>
  <TitlesOfParts>
    <vt:vector size="22" baseType="lpstr">
      <vt:lpstr>Roboto Light</vt:lpstr>
      <vt:lpstr>Montserrat</vt:lpstr>
      <vt:lpstr>Roboto</vt:lpstr>
      <vt:lpstr>Wingdings</vt:lpstr>
      <vt:lpstr>Montserrat SemiBold</vt:lpstr>
      <vt:lpstr>Arial</vt:lpstr>
      <vt:lpstr>i2CAT 2023</vt:lpstr>
      <vt:lpstr>dGUARD Plataforma de compartición de datos que preserva la Privacidad</vt:lpstr>
      <vt:lpstr>Challenges</vt:lpstr>
      <vt:lpstr>USER PRIVACY AND DATA GOVERNANCE</vt:lpstr>
      <vt:lpstr>State of the art</vt:lpstr>
      <vt:lpstr>Goal</vt:lpstr>
      <vt:lpstr>dGUARD Platform Summary</vt:lpstr>
      <vt:lpstr>Platform</vt:lpstr>
      <vt:lpstr>dGUARD Platform Capabilities </vt:lpstr>
      <vt:lpstr>Architecture and Components</vt:lpstr>
      <vt:lpstr>Key Features</vt:lpstr>
      <vt:lpstr>Pilot</vt:lpstr>
      <vt:lpstr>HEALTHCARE DATA-SHARING</vt:lpstr>
      <vt:lpstr>Outcomes</vt:lpstr>
      <vt:lpstr>Privacy preserving data-sharing platform 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 that can fit up to three lines of text (better if two lines)</dc:title>
  <dc:creator>Fundació i2cat</dc:creator>
  <cp:lastModifiedBy>IGNASI OLIVA CORRALES</cp:lastModifiedBy>
  <cp:revision>19</cp:revision>
  <dcterms:modified xsi:type="dcterms:W3CDTF">2024-05-28T09:20:15Z</dcterms:modified>
</cp:coreProperties>
</file>