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3"/>
  </p:notesMasterIdLst>
  <p:handoutMasterIdLst>
    <p:handoutMasterId r:id="rId54"/>
  </p:handoutMasterIdLst>
  <p:sldIdLst>
    <p:sldId id="256" r:id="rId5"/>
    <p:sldId id="304" r:id="rId6"/>
    <p:sldId id="272" r:id="rId7"/>
    <p:sldId id="324" r:id="rId8"/>
    <p:sldId id="321" r:id="rId9"/>
    <p:sldId id="322" r:id="rId10"/>
    <p:sldId id="325" r:id="rId11"/>
    <p:sldId id="794" r:id="rId12"/>
    <p:sldId id="327" r:id="rId13"/>
    <p:sldId id="306" r:id="rId14"/>
    <p:sldId id="309" r:id="rId15"/>
    <p:sldId id="312" r:id="rId16"/>
    <p:sldId id="313" r:id="rId17"/>
    <p:sldId id="314" r:id="rId18"/>
    <p:sldId id="315" r:id="rId19"/>
    <p:sldId id="307" r:id="rId20"/>
    <p:sldId id="303" r:id="rId21"/>
    <p:sldId id="301" r:id="rId22"/>
    <p:sldId id="300" r:id="rId23"/>
    <p:sldId id="302" r:id="rId24"/>
    <p:sldId id="258" r:id="rId25"/>
    <p:sldId id="260" r:id="rId26"/>
    <p:sldId id="282" r:id="rId27"/>
    <p:sldId id="283" r:id="rId28"/>
    <p:sldId id="281" r:id="rId29"/>
    <p:sldId id="284" r:id="rId30"/>
    <p:sldId id="263" r:id="rId31"/>
    <p:sldId id="264" r:id="rId32"/>
    <p:sldId id="265" r:id="rId33"/>
    <p:sldId id="266" r:id="rId34"/>
    <p:sldId id="285" r:id="rId35"/>
    <p:sldId id="288" r:id="rId36"/>
    <p:sldId id="289" r:id="rId37"/>
    <p:sldId id="297" r:id="rId38"/>
    <p:sldId id="290" r:id="rId39"/>
    <p:sldId id="271" r:id="rId40"/>
    <p:sldId id="295" r:id="rId41"/>
    <p:sldId id="291" r:id="rId42"/>
    <p:sldId id="292" r:id="rId43"/>
    <p:sldId id="293" r:id="rId44"/>
    <p:sldId id="294" r:id="rId45"/>
    <p:sldId id="296" r:id="rId46"/>
    <p:sldId id="316" r:id="rId47"/>
    <p:sldId id="317" r:id="rId48"/>
    <p:sldId id="318" r:id="rId49"/>
    <p:sldId id="319" r:id="rId50"/>
    <p:sldId id="320" r:id="rId51"/>
    <p:sldId id="276" r:id="rId5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1pPr>
    <a:lvl2pPr marL="0" marR="0" indent="4572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2pPr>
    <a:lvl3pPr marL="0" marR="0" indent="9144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3pPr>
    <a:lvl4pPr marL="0" marR="0" indent="13716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4pPr>
    <a:lvl5pPr marL="0" marR="0" indent="18288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5pPr>
    <a:lvl6pPr marL="0" marR="0" indent="22860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6pPr>
    <a:lvl7pPr marL="0" marR="0" indent="27432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7pPr>
    <a:lvl8pPr marL="0" marR="0" indent="32004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8pPr>
    <a:lvl9pPr marL="0" marR="0" indent="365760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a:srgbClr val="7A81FF"/>
    <a:srgbClr val="4E8F00"/>
    <a:srgbClr val="009193"/>
    <a:srgbClr val="008F00"/>
    <a:srgbClr val="929000"/>
    <a:srgbClr val="945200"/>
    <a:srgbClr val="941100"/>
    <a:srgbClr val="EA484C"/>
    <a:srgbClr val="B66F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6AF9A-894B-674C-1015-DE55ED41C609}" v="3" dt="2024-05-27T08:28:03.932"/>
    <p1510:client id="{C8CAA350-8F6C-66B7-7606-652F9A80EA2A}" v="14" dt="2024-05-27T08:04:15.50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https://redesq2891006e.sharepoint.com/sites/NOC/Documentos%20compartidos/DNS%20Firewall/indicadores/indicado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redesq2891006e.sharepoint.com/sites/NOC/Documentos%20compartidos/DNS%20Firewall/indicadores/indicado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redesq2891006e.sharepoint.com/sites/NOC/Documentos%20compartidos/DNS%20Firewall/indicadores/indicador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s-ES_tradnl"/>
              <a:t>CONSULTAS BLOQUEADAS</a:t>
            </a:r>
          </a:p>
        </c:rich>
      </c:tx>
      <c:overlay val="1"/>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s-ES"/>
        </a:p>
      </c:txPr>
    </c:title>
    <c:autoTitleDeleted val="0"/>
    <c:plotArea>
      <c:layout/>
      <c:lineChart>
        <c:grouping val="standard"/>
        <c:varyColors val="0"/>
        <c:ser>
          <c:idx val="0"/>
          <c:order val="0"/>
          <c:tx>
            <c:v>Consultas recibidas</c:v>
          </c:tx>
          <c:spPr>
            <a:ln w="22225" cap="rnd">
              <a:solidFill>
                <a:srgbClr val="FF0000"/>
              </a:solidFill>
            </a:ln>
            <a:effectLst>
              <a:glow rad="139700">
                <a:srgbClr val="FF0000">
                  <a:alpha val="14000"/>
                </a:srgbClr>
              </a:glow>
            </a:effectLst>
          </c:spPr>
          <c:marker>
            <c:symbol val="none"/>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ES"/>
              </a:p>
            </c:txPr>
            <c:dLblPos val="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[indicadores.xlsx]Datos!$F$1:$AJ$1</c:f>
              <c:numCache>
                <c:formatCode>mmm\-yy</c:formatCode>
                <c:ptCount val="31"/>
                <c:pt idx="0">
                  <c:v>44743</c:v>
                </c:pt>
                <c:pt idx="1">
                  <c:v>44774</c:v>
                </c:pt>
                <c:pt idx="2">
                  <c:v>44805</c:v>
                </c:pt>
                <c:pt idx="3">
                  <c:v>44835</c:v>
                </c:pt>
                <c:pt idx="4">
                  <c:v>44866</c:v>
                </c:pt>
                <c:pt idx="5">
                  <c:v>44896</c:v>
                </c:pt>
                <c:pt idx="6">
                  <c:v>44927</c:v>
                </c:pt>
                <c:pt idx="7">
                  <c:v>44958</c:v>
                </c:pt>
                <c:pt idx="8">
                  <c:v>44986</c:v>
                </c:pt>
                <c:pt idx="9">
                  <c:v>45017</c:v>
                </c:pt>
                <c:pt idx="10">
                  <c:v>45047</c:v>
                </c:pt>
                <c:pt idx="11">
                  <c:v>45078</c:v>
                </c:pt>
                <c:pt idx="12">
                  <c:v>45108</c:v>
                </c:pt>
                <c:pt idx="13">
                  <c:v>45139</c:v>
                </c:pt>
                <c:pt idx="14">
                  <c:v>45170</c:v>
                </c:pt>
                <c:pt idx="15">
                  <c:v>45200</c:v>
                </c:pt>
                <c:pt idx="16">
                  <c:v>45231</c:v>
                </c:pt>
                <c:pt idx="17">
                  <c:v>45261</c:v>
                </c:pt>
                <c:pt idx="18">
                  <c:v>45292</c:v>
                </c:pt>
                <c:pt idx="19">
                  <c:v>45323</c:v>
                </c:pt>
                <c:pt idx="20">
                  <c:v>45352</c:v>
                </c:pt>
                <c:pt idx="21">
                  <c:v>45383</c:v>
                </c:pt>
              </c:numCache>
            </c:numRef>
          </c:cat>
          <c:val>
            <c:numRef>
              <c:f>[indicadores.xlsx]Datos!$F$12:$AJ$12</c:f>
              <c:numCache>
                <c:formatCode>General</c:formatCode>
                <c:ptCount val="31"/>
                <c:pt idx="0">
                  <c:v>3081</c:v>
                </c:pt>
                <c:pt idx="1">
                  <c:v>4400</c:v>
                </c:pt>
                <c:pt idx="2">
                  <c:v>80166</c:v>
                </c:pt>
                <c:pt idx="3">
                  <c:v>941800</c:v>
                </c:pt>
                <c:pt idx="4">
                  <c:v>2850000</c:v>
                </c:pt>
                <c:pt idx="5">
                  <c:v>7434848</c:v>
                </c:pt>
                <c:pt idx="6">
                  <c:v>12192417</c:v>
                </c:pt>
                <c:pt idx="7">
                  <c:v>17435380</c:v>
                </c:pt>
                <c:pt idx="8">
                  <c:v>19037071</c:v>
                </c:pt>
                <c:pt idx="9">
                  <c:v>15740977</c:v>
                </c:pt>
                <c:pt idx="10">
                  <c:v>13144920</c:v>
                </c:pt>
                <c:pt idx="11">
                  <c:v>5180483</c:v>
                </c:pt>
                <c:pt idx="12">
                  <c:v>4575220</c:v>
                </c:pt>
                <c:pt idx="13">
                  <c:v>9451679</c:v>
                </c:pt>
                <c:pt idx="14">
                  <c:v>8534036</c:v>
                </c:pt>
                <c:pt idx="15">
                  <c:v>12046941</c:v>
                </c:pt>
                <c:pt idx="16">
                  <c:v>8296794</c:v>
                </c:pt>
                <c:pt idx="17">
                  <c:v>10120111</c:v>
                </c:pt>
                <c:pt idx="18">
                  <c:v>6151846</c:v>
                </c:pt>
                <c:pt idx="19">
                  <c:v>7405387</c:v>
                </c:pt>
                <c:pt idx="20">
                  <c:v>13485885</c:v>
                </c:pt>
                <c:pt idx="21">
                  <c:v>9162828</c:v>
                </c:pt>
              </c:numCache>
            </c:numRef>
          </c:val>
          <c:smooth val="0"/>
          <c:extLst>
            <c:ext xmlns:c16="http://schemas.microsoft.com/office/drawing/2014/chart" uri="{C3380CC4-5D6E-409C-BE32-E72D297353CC}">
              <c16:uniqueId val="{00000000-D07E-8945-95DC-F6EE3FE6A59C}"/>
            </c:ext>
          </c:extLst>
        </c:ser>
        <c:dLbls>
          <c:showLegendKey val="0"/>
          <c:showVal val="0"/>
          <c:showCatName val="0"/>
          <c:showSerName val="0"/>
          <c:showPercent val="0"/>
          <c:showBubbleSize val="0"/>
        </c:dLbls>
        <c:upDownBars>
          <c:gapWidth val="315"/>
          <c:upBars>
            <c:spPr>
              <a:solidFill>
                <a:schemeClr val="lt1">
                  <a:lumMod val="85000"/>
                </a:schemeClr>
              </a:solidFill>
              <a:ln w="9525">
                <a:solidFill>
                  <a:schemeClr val="dk1">
                    <a:lumMod val="50000"/>
                  </a:schemeClr>
                </a:solidFill>
                <a:round/>
              </a:ln>
              <a:effectLst/>
            </c:spPr>
          </c:upBars>
          <c:downBars>
            <c:spPr>
              <a:solidFill>
                <a:schemeClr val="dk1">
                  <a:lumMod val="50000"/>
                  <a:lumOff val="50000"/>
                </a:schemeClr>
              </a:solidFill>
              <a:ln w="9525">
                <a:solidFill>
                  <a:schemeClr val="dk1">
                    <a:lumMod val="75000"/>
                  </a:schemeClr>
                </a:solidFill>
                <a:round/>
              </a:ln>
              <a:effectLst/>
            </c:spPr>
          </c:downBars>
        </c:upDownBars>
        <c:smooth val="0"/>
        <c:axId val="317944832"/>
        <c:axId val="317947104"/>
      </c:lineChart>
      <c:dateAx>
        <c:axId val="31794483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s-ES_tradnl"/>
                  <a:t>FECHA</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ES"/>
            </a:p>
          </c:txPr>
        </c:title>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S"/>
          </a:p>
        </c:txPr>
        <c:crossAx val="317947104"/>
        <c:crosses val="autoZero"/>
        <c:auto val="1"/>
        <c:lblOffset val="100"/>
        <c:baseTimeUnit val="months"/>
      </c:dateAx>
      <c:valAx>
        <c:axId val="317947104"/>
        <c:scaling>
          <c:orientation val="minMax"/>
          <c:max val="250000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s-ES_tradnl"/>
                  <a:t>TOTAL POR MES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S"/>
          </a:p>
        </c:txPr>
        <c:crossAx val="317944832"/>
        <c:crosses val="autoZero"/>
        <c:crossBetween val="between"/>
        <c:dispUnits>
          <c:builtInUnit val="millions"/>
          <c:dispUnitsLbl>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s-ES"/>
                    <a:t>Millones</a:t>
                  </a:r>
                </a:p>
              </c:rich>
            </c:tx>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ES"/>
              </a:p>
            </c:txPr>
          </c:dispUnitsLbl>
        </c:dispUnits>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CONSULTAS RECIBIDAS</a:t>
            </a:r>
          </a:p>
        </c:rich>
      </c:tx>
      <c:overlay val="1"/>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s-ES"/>
        </a:p>
      </c:txPr>
    </c:title>
    <c:autoTitleDeleted val="0"/>
    <c:plotArea>
      <c:layout/>
      <c:lineChart>
        <c:grouping val="standard"/>
        <c:varyColors val="0"/>
        <c:ser>
          <c:idx val="0"/>
          <c:order val="0"/>
          <c:tx>
            <c:v>Consultas recibidas</c:v>
          </c:tx>
          <c:spPr>
            <a:ln w="22225" cap="rnd">
              <a:solidFill>
                <a:srgbClr val="00B050"/>
              </a:solidFill>
            </a:ln>
            <a:effectLst>
              <a:glow rad="139700">
                <a:srgbClr val="92D050">
                  <a:alpha val="14000"/>
                </a:srgb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[indicadores.xlsx]Datos!$F$1:$AJ$1</c:f>
              <c:numCache>
                <c:formatCode>mmm\-yy</c:formatCode>
                <c:ptCount val="31"/>
                <c:pt idx="0">
                  <c:v>44743</c:v>
                </c:pt>
                <c:pt idx="1">
                  <c:v>44774</c:v>
                </c:pt>
                <c:pt idx="2">
                  <c:v>44805</c:v>
                </c:pt>
                <c:pt idx="3">
                  <c:v>44835</c:v>
                </c:pt>
                <c:pt idx="4">
                  <c:v>44866</c:v>
                </c:pt>
                <c:pt idx="5">
                  <c:v>44896</c:v>
                </c:pt>
                <c:pt idx="6">
                  <c:v>44927</c:v>
                </c:pt>
                <c:pt idx="7">
                  <c:v>44958</c:v>
                </c:pt>
                <c:pt idx="8">
                  <c:v>44986</c:v>
                </c:pt>
                <c:pt idx="9">
                  <c:v>45017</c:v>
                </c:pt>
                <c:pt idx="10">
                  <c:v>45047</c:v>
                </c:pt>
                <c:pt idx="11">
                  <c:v>45078</c:v>
                </c:pt>
                <c:pt idx="12">
                  <c:v>45108</c:v>
                </c:pt>
                <c:pt idx="13">
                  <c:v>45139</c:v>
                </c:pt>
                <c:pt idx="14">
                  <c:v>45170</c:v>
                </c:pt>
                <c:pt idx="15">
                  <c:v>45200</c:v>
                </c:pt>
                <c:pt idx="16">
                  <c:v>45231</c:v>
                </c:pt>
                <c:pt idx="17">
                  <c:v>45261</c:v>
                </c:pt>
                <c:pt idx="18">
                  <c:v>45292</c:v>
                </c:pt>
                <c:pt idx="19">
                  <c:v>45323</c:v>
                </c:pt>
                <c:pt idx="20">
                  <c:v>45352</c:v>
                </c:pt>
                <c:pt idx="21">
                  <c:v>45383</c:v>
                </c:pt>
              </c:numCache>
            </c:numRef>
          </c:cat>
          <c:val>
            <c:numRef>
              <c:f>[indicadores.xlsx]Datos!$F$11:$AJ$11</c:f>
              <c:numCache>
                <c:formatCode>#,##0</c:formatCode>
                <c:ptCount val="31"/>
                <c:pt idx="0">
                  <c:v>11437000</c:v>
                </c:pt>
                <c:pt idx="1">
                  <c:v>14360000</c:v>
                </c:pt>
                <c:pt idx="2">
                  <c:v>29800000</c:v>
                </c:pt>
                <c:pt idx="3">
                  <c:v>2669390000</c:v>
                </c:pt>
                <c:pt idx="4">
                  <c:v>5556244000</c:v>
                </c:pt>
                <c:pt idx="5">
                  <c:v>4664885796</c:v>
                </c:pt>
                <c:pt idx="6">
                  <c:v>5862210669</c:v>
                </c:pt>
                <c:pt idx="7">
                  <c:v>10092190387</c:v>
                </c:pt>
                <c:pt idx="8">
                  <c:v>13092572621</c:v>
                </c:pt>
                <c:pt idx="9">
                  <c:v>9434457932</c:v>
                </c:pt>
                <c:pt idx="10">
                  <c:v>12946597260</c:v>
                </c:pt>
                <c:pt idx="11">
                  <c:v>9208338531</c:v>
                </c:pt>
                <c:pt idx="12">
                  <c:v>6642396817</c:v>
                </c:pt>
                <c:pt idx="13">
                  <c:v>3517135046</c:v>
                </c:pt>
                <c:pt idx="14">
                  <c:v>11177173886</c:v>
                </c:pt>
                <c:pt idx="15">
                  <c:v>20218229022</c:v>
                </c:pt>
                <c:pt idx="16">
                  <c:v>15002815932</c:v>
                </c:pt>
                <c:pt idx="17">
                  <c:v>18478949544</c:v>
                </c:pt>
                <c:pt idx="18">
                  <c:v>10817123740</c:v>
                </c:pt>
                <c:pt idx="19">
                  <c:v>13964242472</c:v>
                </c:pt>
                <c:pt idx="20">
                  <c:v>23281053489</c:v>
                </c:pt>
                <c:pt idx="21">
                  <c:v>14453020784</c:v>
                </c:pt>
              </c:numCache>
            </c:numRef>
          </c:val>
          <c:smooth val="0"/>
          <c:extLst>
            <c:ext xmlns:c16="http://schemas.microsoft.com/office/drawing/2014/chart" uri="{C3380CC4-5D6E-409C-BE32-E72D297353CC}">
              <c16:uniqueId val="{00000000-EDBB-9747-9A2F-8DF6E88100A3}"/>
            </c:ext>
          </c:extLst>
        </c:ser>
        <c:dLbls>
          <c:showLegendKey val="0"/>
          <c:showVal val="0"/>
          <c:showCatName val="0"/>
          <c:showSerName val="0"/>
          <c:showPercent val="0"/>
          <c:showBubbleSize val="0"/>
        </c:dLbls>
        <c:upDownBars>
          <c:gapWidth val="315"/>
          <c:upBars>
            <c:spPr>
              <a:solidFill>
                <a:schemeClr val="lt1">
                  <a:lumMod val="85000"/>
                </a:schemeClr>
              </a:solidFill>
              <a:ln w="9525">
                <a:solidFill>
                  <a:schemeClr val="dk1">
                    <a:lumMod val="50000"/>
                  </a:schemeClr>
                </a:solidFill>
                <a:round/>
              </a:ln>
              <a:effectLst/>
            </c:spPr>
          </c:upBars>
          <c:downBars>
            <c:spPr>
              <a:solidFill>
                <a:schemeClr val="dk1">
                  <a:lumMod val="50000"/>
                  <a:lumOff val="50000"/>
                </a:schemeClr>
              </a:solidFill>
              <a:ln w="9525">
                <a:solidFill>
                  <a:schemeClr val="dk1">
                    <a:lumMod val="75000"/>
                  </a:schemeClr>
                </a:solidFill>
                <a:round/>
              </a:ln>
              <a:effectLst/>
            </c:spPr>
          </c:downBars>
        </c:upDownBars>
        <c:smooth val="0"/>
        <c:axId val="317944832"/>
        <c:axId val="317947104"/>
      </c:lineChart>
      <c:dateAx>
        <c:axId val="31794483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s-ES_tradnl"/>
                  <a:t>FECHA</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ES"/>
            </a:p>
          </c:txPr>
        </c:title>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S"/>
          </a:p>
        </c:txPr>
        <c:crossAx val="317947104"/>
        <c:crosses val="autoZero"/>
        <c:auto val="0"/>
        <c:lblOffset val="100"/>
        <c:baseTimeUnit val="months"/>
      </c:dateAx>
      <c:valAx>
        <c:axId val="317947104"/>
        <c:scaling>
          <c:orientation val="minMax"/>
          <c:max val="250000000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s-ES_tradnl"/>
                  <a:t>TOTAL POR MES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E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S"/>
          </a:p>
        </c:txPr>
        <c:crossAx val="317944832"/>
        <c:crosses val="autoZero"/>
        <c:crossBetween val="between"/>
        <c:dispUnits>
          <c:builtInUnit val="millions"/>
          <c:dispUnitsLbl>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s-ES"/>
                    <a:t>Millones</a:t>
                  </a:r>
                </a:p>
              </c:rich>
            </c:tx>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ES"/>
              </a:p>
            </c:txPr>
          </c:dispUnitsLbl>
        </c:dispUnits>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s-ES_tradnl"/>
              <a:t>PORCENTAJE BLOQUEOS </a:t>
            </a:r>
          </a:p>
        </c:rich>
      </c:tx>
      <c:layout>
        <c:manualLayout>
          <c:xMode val="edge"/>
          <c:yMode val="edge"/>
          <c:x val="4.0719424460431655E-2"/>
          <c:y val="2.0270270270270271E-2"/>
        </c:manualLayout>
      </c:layout>
      <c:overlay val="1"/>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s-ES"/>
        </a:p>
      </c:txPr>
    </c:title>
    <c:autoTitleDeleted val="0"/>
    <c:plotArea>
      <c:layout/>
      <c:lineChart>
        <c:grouping val="standard"/>
        <c:varyColors val="0"/>
        <c:ser>
          <c:idx val="0"/>
          <c:order val="0"/>
          <c:tx>
            <c:v>Consultas recibidas</c:v>
          </c:tx>
          <c:spPr>
            <a:ln w="22225" cap="rnd">
              <a:solidFill>
                <a:schemeClr val="accent2"/>
              </a:solidFill>
            </a:ln>
            <a:effectLst>
              <a:glow rad="139700">
                <a:schemeClr val="accent2">
                  <a:lumMod val="75000"/>
                  <a:alpha val="14000"/>
                </a:schemeClr>
              </a:glow>
            </a:effectLst>
          </c:spPr>
          <c:marker>
            <c:symbol val="none"/>
          </c:marker>
          <c:cat>
            <c:numRef>
              <c:f>[indicadores.xlsx]Datos!$F$1:$AJ$1</c:f>
              <c:numCache>
                <c:formatCode>mmm\-yy</c:formatCode>
                <c:ptCount val="31"/>
                <c:pt idx="0">
                  <c:v>44743</c:v>
                </c:pt>
                <c:pt idx="1">
                  <c:v>44774</c:v>
                </c:pt>
                <c:pt idx="2">
                  <c:v>44805</c:v>
                </c:pt>
                <c:pt idx="3">
                  <c:v>44835</c:v>
                </c:pt>
                <c:pt idx="4">
                  <c:v>44866</c:v>
                </c:pt>
                <c:pt idx="5">
                  <c:v>44896</c:v>
                </c:pt>
                <c:pt idx="6">
                  <c:v>44927</c:v>
                </c:pt>
                <c:pt idx="7">
                  <c:v>44958</c:v>
                </c:pt>
                <c:pt idx="8">
                  <c:v>44986</c:v>
                </c:pt>
                <c:pt idx="9">
                  <c:v>45017</c:v>
                </c:pt>
                <c:pt idx="10">
                  <c:v>45047</c:v>
                </c:pt>
                <c:pt idx="11">
                  <c:v>45078</c:v>
                </c:pt>
                <c:pt idx="12">
                  <c:v>45108</c:v>
                </c:pt>
                <c:pt idx="13">
                  <c:v>45139</c:v>
                </c:pt>
                <c:pt idx="14">
                  <c:v>45170</c:v>
                </c:pt>
                <c:pt idx="15">
                  <c:v>45200</c:v>
                </c:pt>
                <c:pt idx="16">
                  <c:v>45231</c:v>
                </c:pt>
                <c:pt idx="17">
                  <c:v>45261</c:v>
                </c:pt>
                <c:pt idx="18">
                  <c:v>45292</c:v>
                </c:pt>
                <c:pt idx="19">
                  <c:v>45323</c:v>
                </c:pt>
                <c:pt idx="20">
                  <c:v>45352</c:v>
                </c:pt>
                <c:pt idx="21">
                  <c:v>45383</c:v>
                </c:pt>
              </c:numCache>
            </c:numRef>
          </c:cat>
          <c:val>
            <c:numRef>
              <c:f>[indicadores.xlsx]Datos!$F$32:$AJ$32</c:f>
              <c:numCache>
                <c:formatCode>0.00%</c:formatCode>
                <c:ptCount val="31"/>
                <c:pt idx="0">
                  <c:v>2.69388825741016E-4</c:v>
                </c:pt>
                <c:pt idx="1">
                  <c:v>3.0640668523676881E-4</c:v>
                </c:pt>
                <c:pt idx="2">
                  <c:v>2.6901342281879194E-3</c:v>
                </c:pt>
                <c:pt idx="3">
                  <c:v>3.5281468799988012E-4</c:v>
                </c:pt>
                <c:pt idx="4">
                  <c:v>5.1293643691673724E-4</c:v>
                </c:pt>
                <c:pt idx="5">
                  <c:v>1.593789928657023E-3</c:v>
                </c:pt>
                <c:pt idx="6">
                  <c:v>2.0798326243160812E-3</c:v>
                </c:pt>
                <c:pt idx="7">
                  <c:v>1.7276110865346876E-3</c:v>
                </c:pt>
                <c:pt idx="8">
                  <c:v>1.454035929460131E-3</c:v>
                </c:pt>
                <c:pt idx="9">
                  <c:v>1.6684559000055966E-3</c:v>
                </c:pt>
                <c:pt idx="10">
                  <c:v>1.0153185223898747E-3</c:v>
                </c:pt>
                <c:pt idx="11">
                  <c:v>5.6258607158716329E-4</c:v>
                </c:pt>
                <c:pt idx="12">
                  <c:v>6.8879052637905655E-4</c:v>
                </c:pt>
                <c:pt idx="13">
                  <c:v>2.687323311838507E-3</c:v>
                </c:pt>
                <c:pt idx="14">
                  <c:v>7.6352359612919061E-4</c:v>
                </c:pt>
                <c:pt idx="15">
                  <c:v>5.9584551084525749E-4</c:v>
                </c:pt>
                <c:pt idx="16">
                  <c:v>5.5301578301067433E-4</c:v>
                </c:pt>
                <c:pt idx="17">
                  <c:v>5.4765618445481046E-4</c:v>
                </c:pt>
                <c:pt idx="18">
                  <c:v>5.6871365696330655E-4</c:v>
                </c:pt>
                <c:pt idx="19">
                  <c:v>5.3031068565650443E-4</c:v>
                </c:pt>
                <c:pt idx="20">
                  <c:v>5.7926437935344754E-4</c:v>
                </c:pt>
                <c:pt idx="21">
                  <c:v>6.3397321134025988E-4</c:v>
                </c:pt>
              </c:numCache>
            </c:numRef>
          </c:val>
          <c:smooth val="0"/>
          <c:extLst>
            <c:ext xmlns:c16="http://schemas.microsoft.com/office/drawing/2014/chart" uri="{C3380CC4-5D6E-409C-BE32-E72D297353CC}">
              <c16:uniqueId val="{00000000-F1FB-0E4F-B9BD-020DBE5B6DB5}"/>
            </c:ext>
          </c:extLst>
        </c:ser>
        <c:dLbls>
          <c:showLegendKey val="0"/>
          <c:showVal val="0"/>
          <c:showCatName val="0"/>
          <c:showSerName val="0"/>
          <c:showPercent val="0"/>
          <c:showBubbleSize val="0"/>
        </c:dLbls>
        <c:upDownBars>
          <c:gapWidth val="315"/>
          <c:upBars>
            <c:spPr>
              <a:solidFill>
                <a:schemeClr val="lt1">
                  <a:lumMod val="85000"/>
                </a:schemeClr>
              </a:solidFill>
              <a:ln w="9525">
                <a:solidFill>
                  <a:schemeClr val="dk1">
                    <a:lumMod val="50000"/>
                  </a:schemeClr>
                </a:solidFill>
                <a:round/>
              </a:ln>
              <a:effectLst/>
            </c:spPr>
          </c:upBars>
          <c:downBars>
            <c:spPr>
              <a:solidFill>
                <a:schemeClr val="dk1">
                  <a:lumMod val="50000"/>
                  <a:lumOff val="50000"/>
                </a:schemeClr>
              </a:solidFill>
              <a:ln w="9525">
                <a:solidFill>
                  <a:schemeClr val="dk1">
                    <a:lumMod val="75000"/>
                  </a:schemeClr>
                </a:solidFill>
                <a:round/>
              </a:ln>
              <a:effectLst/>
            </c:spPr>
          </c:downBars>
        </c:upDownBars>
        <c:smooth val="0"/>
        <c:axId val="317944832"/>
        <c:axId val="317947104"/>
      </c:lineChart>
      <c:dateAx>
        <c:axId val="317944832"/>
        <c:scaling>
          <c:orientation val="minMax"/>
        </c:scaling>
        <c:delete val="0"/>
        <c:axPos val="t"/>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s-ES_tradnl"/>
                  <a:t>FECHA</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s-ES"/>
            </a:p>
          </c:txPr>
        </c:title>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S"/>
          </a:p>
        </c:txPr>
        <c:crossAx val="317947104"/>
        <c:crosses val="max"/>
        <c:auto val="1"/>
        <c:lblOffset val="100"/>
        <c:baseTimeUnit val="months"/>
      </c:dateAx>
      <c:valAx>
        <c:axId val="31794710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S"/>
          </a:p>
        </c:txPr>
        <c:crossAx val="317944832"/>
        <c:crosses val="autoZero"/>
        <c:crossBetween val="between"/>
      </c:valAx>
      <c:spPr>
        <a:noFill/>
        <a:ln>
          <a:noFill/>
        </a:ln>
        <a:effectLst/>
      </c:spPr>
    </c:plotArea>
    <c:plotVisOnly val="1"/>
    <c:dispBlanksAs val="zero"/>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9BBEAB7-2DE2-500F-2C8A-33FE8E26D3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2B387262-DCD1-9C3F-036A-3476BB4759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4F69A8-18D7-0344-9842-6E6E2B862FA2}" type="datetimeFigureOut">
              <a:rPr lang="es-ES" smtClean="0"/>
              <a:t>27/05/2024</a:t>
            </a:fld>
            <a:endParaRPr lang="es-ES"/>
          </a:p>
        </p:txBody>
      </p:sp>
      <p:sp>
        <p:nvSpPr>
          <p:cNvPr id="4" name="Marcador de pie de página 3">
            <a:extLst>
              <a:ext uri="{FF2B5EF4-FFF2-40B4-BE49-F238E27FC236}">
                <a16:creationId xmlns:a16="http://schemas.microsoft.com/office/drawing/2014/main" id="{455AAEF2-FE67-EB7C-6799-10910C2164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0C698E09-4CA8-1E68-32DF-FDF00E28B5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8FEDD7-B2F2-C44C-B2DF-166B643CB394}" type="slidenum">
              <a:rPr lang="es-ES" smtClean="0"/>
              <a:t>‹Nº›</a:t>
            </a:fld>
            <a:endParaRPr lang="es-ES"/>
          </a:p>
        </p:txBody>
      </p:sp>
    </p:spTree>
    <p:extLst>
      <p:ext uri="{BB962C8B-B14F-4D97-AF65-F5344CB8AC3E}">
        <p14:creationId xmlns:p14="http://schemas.microsoft.com/office/powerpoint/2010/main" val="2167755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799019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ES_tradnl" err="1"/>
              <a:t>Segment</a:t>
            </a:r>
            <a:r>
              <a:rPr lang="es-ES_tradnl"/>
              <a:t> </a:t>
            </a:r>
            <a:r>
              <a:rPr lang="es-ES_tradnl" err="1"/>
              <a:t>Routing</a:t>
            </a:r>
            <a:r>
              <a:rPr lang="es-ES_tradnl"/>
              <a:t> (SR) es una técnica moderna en el mundo de las redes que simplifica la ingeniería de tráfico y la escalabilidad. A diferencia del LDP (</a:t>
            </a:r>
            <a:r>
              <a:rPr lang="es-ES_tradnl" err="1"/>
              <a:t>Label</a:t>
            </a:r>
            <a:r>
              <a:rPr lang="es-ES_tradnl"/>
              <a:t> </a:t>
            </a:r>
            <a:r>
              <a:rPr lang="es-ES_tradnl" err="1"/>
              <a:t>Distribution</a:t>
            </a:r>
            <a:r>
              <a:rPr lang="es-ES_tradnl"/>
              <a:t> </a:t>
            </a:r>
            <a:r>
              <a:rPr lang="es-ES_tradnl" err="1"/>
              <a:t>Protocol</a:t>
            </a:r>
            <a:r>
              <a:rPr lang="es-ES_tradnl"/>
              <a:t>) y RSVP (</a:t>
            </a:r>
            <a:r>
              <a:rPr lang="es-ES_tradnl" err="1"/>
              <a:t>Resource</a:t>
            </a:r>
            <a:r>
              <a:rPr lang="es-ES_tradnl"/>
              <a:t> </a:t>
            </a:r>
            <a:r>
              <a:rPr lang="es-ES_tradnl" err="1"/>
              <a:t>Reservation</a:t>
            </a:r>
            <a:r>
              <a:rPr lang="es-ES_tradnl"/>
              <a:t> </a:t>
            </a:r>
            <a:r>
              <a:rPr lang="es-ES_tradnl" err="1"/>
              <a:t>Protocol</a:t>
            </a:r>
            <a:r>
              <a:rPr lang="es-ES_tradnl"/>
              <a:t>), SR integra la distribución de etiquetas dentro del protocolo de enrutamiento existente, eliminando la necesidad de protocolos </a:t>
            </a:r>
            <a:r>
              <a:rPr lang="es-ES_tradnl" err="1"/>
              <a:t>adicionaleshttps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LDP fue el método inicial para la distribución de etiquetas en redes MPLS. Permitía a los enrutadores intercambiar asignaciones de etiquetas para rutas, lo que hacía el proceso de reenvío más eficiente. Sin embargo, LDP se mostró ineficiente en redes más grandes y complejas, ya que requería que cada enrutador mantuviera un estado de etiquetas localmente significativas, lo que consumía recursos y complicaba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RSVP, por otro lado, se utilizaba para la ingeniería de tráfico con túneles estáticos y no soportaba múltiples caminos de igual costo (ECMP), lo que limitaba su uso en situaciones donde se requería un manejo de fallos sub-50mshttps://</a:t>
            </a:r>
            <a:r>
              <a:rPr lang="es-ES_tradnl" err="1"/>
              <a:t>ipwithease.com</a:t>
            </a:r>
            <a:r>
              <a:rPr lang="es-ES_tradnl"/>
              <a:t>/</a:t>
            </a:r>
            <a:r>
              <a:rPr lang="es-ES_tradnl" err="1"/>
              <a:t>mpls</a:t>
            </a:r>
            <a:r>
              <a:rPr lang="es-ES_tradnl"/>
              <a:t>-</a:t>
            </a:r>
            <a:r>
              <a:rPr lang="es-ES_tradnl" err="1"/>
              <a:t>ldp</a:t>
            </a:r>
            <a:r>
              <a:rPr lang="es-ES_tradnl"/>
              <a:t>-vs-</a:t>
            </a:r>
            <a:r>
              <a:rPr lang="es-ES_tradnl" err="1"/>
              <a:t>rsvp</a:t>
            </a:r>
            <a:r>
              <a:rPr lang="es-ES_tradnl"/>
              <a:t>-te/.</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r>
              <a:rPr lang="es-ES_tradnl"/>
              <a:t>SR mejora estas limitaciones al permitir que el origen especifique un camino a través de una lista de segmentos, que son sub-rutas definidas en la red. Esto reduce la complejidad y mejora la utilización de ECMP, ya que no se requieren protocolos adicionales para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endParaRPr lang="es-ES_tradnl"/>
          </a:p>
          <a:p>
            <a:r>
              <a:rPr lang="es-ES_tradnl"/>
              <a:t>En resumen, SR ofrece una solución más flexible y escalable para las redes modernas, superando las limitaciones de LDP y RSVP y simplificando la gestión de la red.</a:t>
            </a:r>
          </a:p>
          <a:p>
            <a:endParaRPr lang="es-ES_tradnl"/>
          </a:p>
          <a:p>
            <a:endParaRPr lang="es-ES_tradnl"/>
          </a:p>
          <a:p>
            <a:r>
              <a:rPr lang="es-ES_tradnl"/>
              <a:t>El </a:t>
            </a:r>
            <a:r>
              <a:rPr lang="es-ES_tradnl" err="1"/>
              <a:t>Segment</a:t>
            </a:r>
            <a:r>
              <a:rPr lang="es-ES_tradnl"/>
              <a:t> </a:t>
            </a:r>
            <a:r>
              <a:rPr lang="es-ES_tradnl" err="1"/>
              <a:t>Routing</a:t>
            </a:r>
            <a:r>
              <a:rPr lang="es-ES_tradnl"/>
              <a:t> es una técnica de enrutamiento basada en origen que simplifica la ingeniería y administración de tráfico entre dominios de red. En lugar de depender de múltiples protocolos para dirigir el tráfico, SR utiliza una lista de segmentos, que son instrucciones de reenvío, insertadas directamente en los encabezados de los paquetes por el nodo de entrada. Esto permite que los paquetes sigan una ruta predeterminada a través de la red sin requerir cambios en los enrutadores </a:t>
            </a:r>
            <a:r>
              <a:rPr lang="es-ES_tradnl" err="1"/>
              <a:t>intermedioshttps</a:t>
            </a:r>
            <a:r>
              <a:rPr lang="es-ES_tradnl"/>
              <a:t>://</a:t>
            </a:r>
            <a:r>
              <a:rPr lang="es-ES_tradnl" err="1"/>
              <a:t>www.juniper.net</a:t>
            </a:r>
            <a:r>
              <a:rPr lang="es-ES_tradnl"/>
              <a:t>/</a:t>
            </a:r>
            <a:r>
              <a:rPr lang="es-ES_tradnl" err="1"/>
              <a:t>mx</a:t>
            </a:r>
            <a:r>
              <a:rPr lang="es-ES_tradnl"/>
              <a:t>/es/</a:t>
            </a:r>
            <a:r>
              <a:rPr lang="es-ES_tradnl" err="1"/>
              <a:t>research-topics</a:t>
            </a:r>
            <a:r>
              <a:rPr lang="es-ES_tradnl"/>
              <a:t>/</a:t>
            </a:r>
            <a:r>
              <a:rPr lang="es-ES_tradnl" err="1"/>
              <a:t>what-is-segment-routing.html</a:t>
            </a:r>
            <a:r>
              <a:rPr lang="es-ES_tradnl"/>
              <a:t>.</a:t>
            </a:r>
          </a:p>
          <a:p>
            <a:endParaRPr lang="es-ES_tradnl"/>
          </a:p>
          <a:p>
            <a:r>
              <a:rPr lang="es-ES_tradnl"/>
              <a:t>Los segmentos pueden ser direcciones específicas o políticas de red, lo que proporciona una gran flexibilidad y control sobre el tráfico. Además, SR mejora la eficiencia y escalabilidad de las redes al reducir la cantidad de información de estado que cada enrutador necesita </a:t>
            </a:r>
            <a:r>
              <a:rPr lang="es-ES_tradnl" err="1"/>
              <a:t>mantenerhttps</a:t>
            </a:r>
            <a:r>
              <a:rPr lang="es-ES_tradnl"/>
              <a:t>://</a:t>
            </a:r>
            <a:r>
              <a:rPr lang="es-ES_tradnl" err="1"/>
              <a:t>whitestack.com</a:t>
            </a:r>
            <a:r>
              <a:rPr lang="es-ES_tradnl"/>
              <a:t>/es/blog/</a:t>
            </a:r>
            <a:r>
              <a:rPr lang="es-ES_tradnl" err="1"/>
              <a:t>segment-routing</a:t>
            </a:r>
            <a:r>
              <a:rPr lang="es-ES_tradnl"/>
              <a:t>/</a:t>
            </a:r>
          </a:p>
          <a:p>
            <a:endParaRPr lang="es-ES_tradnl"/>
          </a:p>
          <a:p>
            <a:endParaRPr lang="es-ES_tradnl"/>
          </a:p>
          <a:p>
            <a:r>
              <a:rPr lang="es-ES_tradnl"/>
              <a:t>EVPN es una solución de red que permite la interconexión de múltiples sitios a través de una red MPLS o IP. Funciona como una extensión del protocolo BGP (</a:t>
            </a:r>
            <a:r>
              <a:rPr lang="es-ES_tradnl" err="1"/>
              <a:t>Border</a:t>
            </a:r>
            <a:r>
              <a:rPr lang="es-ES_tradnl"/>
              <a:t> Gateway </a:t>
            </a:r>
            <a:r>
              <a:rPr lang="es-ES_tradnl" err="1"/>
              <a:t>Protocol</a:t>
            </a:r>
            <a:r>
              <a:rPr lang="es-ES_tradnl"/>
              <a:t>) y proporciona una forma escalable y flexible de ofrecer servicios Ethernet multipunto a través de una infraestructura de red geográficamente </a:t>
            </a:r>
            <a:r>
              <a:rPr lang="es-ES_tradnl" err="1"/>
              <a:t>dispersahttps</a:t>
            </a:r>
            <a:r>
              <a:rPr lang="es-ES_tradnl"/>
              <a:t>://</a:t>
            </a:r>
            <a:r>
              <a:rPr lang="es-ES_tradnl" err="1"/>
              <a:t>www.expressvpn.com</a:t>
            </a:r>
            <a:r>
              <a:rPr lang="es-ES_tradnl"/>
              <a:t>/es/</a:t>
            </a:r>
            <a:r>
              <a:rPr lang="es-ES_tradnl" err="1"/>
              <a:t>what-is-vpn</a:t>
            </a:r>
            <a:r>
              <a:rPr lang="es-ES_tradnl"/>
              <a:t>.</a:t>
            </a:r>
          </a:p>
          <a:p>
            <a:endParaRPr lang="es-ES_tradnl"/>
          </a:p>
          <a:p>
            <a:r>
              <a:rPr lang="es-ES_tradnl"/>
              <a:t>EVPN mejora las </a:t>
            </a:r>
            <a:r>
              <a:rPr lang="es-ES_tradnl" err="1"/>
              <a:t>VPNs</a:t>
            </a:r>
            <a:r>
              <a:rPr lang="es-ES_tradnl"/>
              <a:t> tradicionales al permitir la separación entre los datos de control y los de avance, lo que facilita la implementación de políticas de red y la integración con tecnologías de virtualización de red como VXLAN. Además, EVPN soporta servicios tanto de capa 2 como de capa 3, lo que la hace ideal para entornos de centros de datos y servicios de proveedores de </a:t>
            </a:r>
            <a:r>
              <a:rPr lang="es-ES_tradnl" err="1"/>
              <a:t>servicioshttps</a:t>
            </a:r>
            <a:r>
              <a:rPr lang="es-ES_tradnl"/>
              <a:t>://</a:t>
            </a:r>
            <a:r>
              <a:rPr lang="es-ES_tradnl" err="1"/>
              <a:t>www.avast.com</a:t>
            </a:r>
            <a:r>
              <a:rPr lang="es-ES_tradnl"/>
              <a:t>/es-es/c-</a:t>
            </a:r>
            <a:r>
              <a:rPr lang="es-ES_tradnl" err="1"/>
              <a:t>what</a:t>
            </a:r>
            <a:r>
              <a:rPr lang="es-ES_tradnl"/>
              <a:t>-</a:t>
            </a:r>
            <a:r>
              <a:rPr lang="es-ES_tradnl" err="1"/>
              <a:t>is</a:t>
            </a:r>
            <a:r>
              <a:rPr lang="es-ES_tradnl"/>
              <a:t>-a-</a:t>
            </a:r>
            <a:r>
              <a:rPr lang="es-ES_tradnl" err="1"/>
              <a:t>vpn</a:t>
            </a:r>
            <a:r>
              <a:rPr lang="es-ES_tradnl"/>
              <a:t>.</a:t>
            </a:r>
          </a:p>
          <a:p>
            <a:endParaRPr lang="es-ES_tradnl"/>
          </a:p>
          <a:p>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endParaRPr lang="es-ES"/>
          </a:p>
        </p:txBody>
      </p:sp>
    </p:spTree>
    <p:extLst>
      <p:ext uri="{BB962C8B-B14F-4D97-AF65-F5344CB8AC3E}">
        <p14:creationId xmlns:p14="http://schemas.microsoft.com/office/powerpoint/2010/main" val="1964468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ES_tradnl" err="1"/>
              <a:t>Segment</a:t>
            </a:r>
            <a:r>
              <a:rPr lang="es-ES_tradnl"/>
              <a:t> </a:t>
            </a:r>
            <a:r>
              <a:rPr lang="es-ES_tradnl" err="1"/>
              <a:t>Routing</a:t>
            </a:r>
            <a:r>
              <a:rPr lang="es-ES_tradnl"/>
              <a:t> (SR) es una técnica moderna en el mundo de las redes que simplifica la ingeniería de tráfico y la escalabilidad. A diferencia del LDP (</a:t>
            </a:r>
            <a:r>
              <a:rPr lang="es-ES_tradnl" err="1"/>
              <a:t>Label</a:t>
            </a:r>
            <a:r>
              <a:rPr lang="es-ES_tradnl"/>
              <a:t> </a:t>
            </a:r>
            <a:r>
              <a:rPr lang="es-ES_tradnl" err="1"/>
              <a:t>Distribution</a:t>
            </a:r>
            <a:r>
              <a:rPr lang="es-ES_tradnl"/>
              <a:t> </a:t>
            </a:r>
            <a:r>
              <a:rPr lang="es-ES_tradnl" err="1"/>
              <a:t>Protocol</a:t>
            </a:r>
            <a:r>
              <a:rPr lang="es-ES_tradnl"/>
              <a:t>) y RSVP (</a:t>
            </a:r>
            <a:r>
              <a:rPr lang="es-ES_tradnl" err="1"/>
              <a:t>Resource</a:t>
            </a:r>
            <a:r>
              <a:rPr lang="es-ES_tradnl"/>
              <a:t> </a:t>
            </a:r>
            <a:r>
              <a:rPr lang="es-ES_tradnl" err="1"/>
              <a:t>Reservation</a:t>
            </a:r>
            <a:r>
              <a:rPr lang="es-ES_tradnl"/>
              <a:t> </a:t>
            </a:r>
            <a:r>
              <a:rPr lang="es-ES_tradnl" err="1"/>
              <a:t>Protocol</a:t>
            </a:r>
            <a:r>
              <a:rPr lang="es-ES_tradnl"/>
              <a:t>), SR integra la distribución de etiquetas dentro del protocolo de enrutamiento existente, eliminando la necesidad de protocolos </a:t>
            </a:r>
            <a:r>
              <a:rPr lang="es-ES_tradnl" err="1"/>
              <a:t>adicionaleshttps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LDP fue el método inicial para la distribución de etiquetas en redes MPLS. Permitía a los enrutadores intercambiar asignaciones de etiquetas para rutas, lo que hacía el proceso de reenvío más eficiente. Sin embargo, LDP se mostró ineficiente en redes más grandes y complejas, ya que requería que cada enrutador mantuviera un estado de etiquetas localmente significativas, lo que consumía recursos y complicaba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RSVP, por otro lado, se utilizaba para la ingeniería de tráfico con túneles estáticos y no soportaba múltiples caminos de igual costo (ECMP), lo que limitaba su uso en situaciones donde se requería un manejo de fallos sub-50mshttps://</a:t>
            </a:r>
            <a:r>
              <a:rPr lang="es-ES_tradnl" err="1"/>
              <a:t>ipwithease.com</a:t>
            </a:r>
            <a:r>
              <a:rPr lang="es-ES_tradnl"/>
              <a:t>/</a:t>
            </a:r>
            <a:r>
              <a:rPr lang="es-ES_tradnl" err="1"/>
              <a:t>mpls</a:t>
            </a:r>
            <a:r>
              <a:rPr lang="es-ES_tradnl"/>
              <a:t>-</a:t>
            </a:r>
            <a:r>
              <a:rPr lang="es-ES_tradnl" err="1"/>
              <a:t>ldp</a:t>
            </a:r>
            <a:r>
              <a:rPr lang="es-ES_tradnl"/>
              <a:t>-vs-</a:t>
            </a:r>
            <a:r>
              <a:rPr lang="es-ES_tradnl" err="1"/>
              <a:t>rsvp</a:t>
            </a:r>
            <a:r>
              <a:rPr lang="es-ES_tradnl"/>
              <a:t>-te/.</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r>
              <a:rPr lang="es-ES_tradnl"/>
              <a:t>SR mejora estas limitaciones al permitir que el origen especifique un camino a través de una lista de segmentos, que son sub-rutas definidas en la red. Esto reduce la complejidad y mejora la utilización de ECMP, ya que no se requieren protocolos adicionales para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endParaRPr lang="es-ES_tradnl"/>
          </a:p>
          <a:p>
            <a:r>
              <a:rPr lang="es-ES_tradnl"/>
              <a:t>En resumen, SR ofrece una solución más flexible y escalable para las redes modernas, superando las limitaciones de LDP y RSVP y simplificando la gestión de la red.</a:t>
            </a:r>
          </a:p>
          <a:p>
            <a:endParaRPr lang="es-ES_tradnl"/>
          </a:p>
          <a:p>
            <a:endParaRPr lang="es-ES_tradnl"/>
          </a:p>
          <a:p>
            <a:r>
              <a:rPr lang="es-ES_tradnl"/>
              <a:t>El </a:t>
            </a:r>
            <a:r>
              <a:rPr lang="es-ES_tradnl" err="1"/>
              <a:t>Segment</a:t>
            </a:r>
            <a:r>
              <a:rPr lang="es-ES_tradnl"/>
              <a:t> </a:t>
            </a:r>
            <a:r>
              <a:rPr lang="es-ES_tradnl" err="1"/>
              <a:t>Routing</a:t>
            </a:r>
            <a:r>
              <a:rPr lang="es-ES_tradnl"/>
              <a:t> es una técnica de enrutamiento basada en origen que simplifica la ingeniería y administración de tráfico entre dominios de red. En lugar de depender de múltiples protocolos para dirigir el tráfico, SR utiliza una lista de segmentos, que son instrucciones de reenvío, insertadas directamente en los encabezados de los paquetes por el nodo de entrada. Esto permite que los paquetes sigan una ruta predeterminada a través de la red sin requerir cambios en los enrutadores </a:t>
            </a:r>
            <a:r>
              <a:rPr lang="es-ES_tradnl" err="1"/>
              <a:t>intermedioshttps</a:t>
            </a:r>
            <a:r>
              <a:rPr lang="es-ES_tradnl"/>
              <a:t>://</a:t>
            </a:r>
            <a:r>
              <a:rPr lang="es-ES_tradnl" err="1"/>
              <a:t>www.juniper.net</a:t>
            </a:r>
            <a:r>
              <a:rPr lang="es-ES_tradnl"/>
              <a:t>/</a:t>
            </a:r>
            <a:r>
              <a:rPr lang="es-ES_tradnl" err="1"/>
              <a:t>mx</a:t>
            </a:r>
            <a:r>
              <a:rPr lang="es-ES_tradnl"/>
              <a:t>/es/</a:t>
            </a:r>
            <a:r>
              <a:rPr lang="es-ES_tradnl" err="1"/>
              <a:t>research-topics</a:t>
            </a:r>
            <a:r>
              <a:rPr lang="es-ES_tradnl"/>
              <a:t>/</a:t>
            </a:r>
            <a:r>
              <a:rPr lang="es-ES_tradnl" err="1"/>
              <a:t>what-is-segment-routing.html</a:t>
            </a:r>
            <a:r>
              <a:rPr lang="es-ES_tradnl"/>
              <a:t>.</a:t>
            </a:r>
          </a:p>
          <a:p>
            <a:endParaRPr lang="es-ES_tradnl"/>
          </a:p>
          <a:p>
            <a:r>
              <a:rPr lang="es-ES_tradnl"/>
              <a:t>Los segmentos pueden ser direcciones específicas o políticas de red, lo que proporciona una gran flexibilidad y control sobre el tráfico. Además, SR mejora la eficiencia y escalabilidad de las redes al reducir la cantidad de información de estado que cada enrutador necesita </a:t>
            </a:r>
            <a:r>
              <a:rPr lang="es-ES_tradnl" err="1"/>
              <a:t>mantenerhttps</a:t>
            </a:r>
            <a:r>
              <a:rPr lang="es-ES_tradnl"/>
              <a:t>://</a:t>
            </a:r>
            <a:r>
              <a:rPr lang="es-ES_tradnl" err="1"/>
              <a:t>whitestack.com</a:t>
            </a:r>
            <a:r>
              <a:rPr lang="es-ES_tradnl"/>
              <a:t>/es/blog/</a:t>
            </a:r>
            <a:r>
              <a:rPr lang="es-ES_tradnl" err="1"/>
              <a:t>segment-routing</a:t>
            </a:r>
            <a:r>
              <a:rPr lang="es-ES_tradnl"/>
              <a:t>/</a:t>
            </a:r>
          </a:p>
          <a:p>
            <a:endParaRPr lang="es-ES_tradnl"/>
          </a:p>
          <a:p>
            <a:endParaRPr lang="es-ES_tradnl"/>
          </a:p>
          <a:p>
            <a:r>
              <a:rPr lang="es-ES_tradnl"/>
              <a:t>EVPN es una solución de red que permite la interconexión de múltiples sitios a través de una red MPLS o IP. Funciona como una extensión del protocolo BGP (</a:t>
            </a:r>
            <a:r>
              <a:rPr lang="es-ES_tradnl" err="1"/>
              <a:t>Border</a:t>
            </a:r>
            <a:r>
              <a:rPr lang="es-ES_tradnl"/>
              <a:t> Gateway </a:t>
            </a:r>
            <a:r>
              <a:rPr lang="es-ES_tradnl" err="1"/>
              <a:t>Protocol</a:t>
            </a:r>
            <a:r>
              <a:rPr lang="es-ES_tradnl"/>
              <a:t>) y proporciona una forma escalable y flexible de ofrecer servicios Ethernet multipunto a través de una infraestructura de red geográficamente </a:t>
            </a:r>
            <a:r>
              <a:rPr lang="es-ES_tradnl" err="1"/>
              <a:t>dispersahttps</a:t>
            </a:r>
            <a:r>
              <a:rPr lang="es-ES_tradnl"/>
              <a:t>://</a:t>
            </a:r>
            <a:r>
              <a:rPr lang="es-ES_tradnl" err="1"/>
              <a:t>www.expressvpn.com</a:t>
            </a:r>
            <a:r>
              <a:rPr lang="es-ES_tradnl"/>
              <a:t>/es/</a:t>
            </a:r>
            <a:r>
              <a:rPr lang="es-ES_tradnl" err="1"/>
              <a:t>what-is-vpn</a:t>
            </a:r>
            <a:r>
              <a:rPr lang="es-ES_tradnl"/>
              <a:t>.</a:t>
            </a:r>
          </a:p>
          <a:p>
            <a:endParaRPr lang="es-ES_tradnl"/>
          </a:p>
          <a:p>
            <a:r>
              <a:rPr lang="es-ES_tradnl"/>
              <a:t>EVPN mejora las </a:t>
            </a:r>
            <a:r>
              <a:rPr lang="es-ES_tradnl" err="1"/>
              <a:t>VPNs</a:t>
            </a:r>
            <a:r>
              <a:rPr lang="es-ES_tradnl"/>
              <a:t> tradicionales al permitir la separación entre los datos de control y los de avance, lo que facilita la implementación de políticas de red y la integración con tecnologías de virtualización de red como VXLAN. Además, EVPN soporta servicios tanto de capa 2 como de capa 3, lo que la hace ideal para entornos de centros de datos y servicios de proveedores de </a:t>
            </a:r>
            <a:r>
              <a:rPr lang="es-ES_tradnl" err="1"/>
              <a:t>servicioshttps</a:t>
            </a:r>
            <a:r>
              <a:rPr lang="es-ES_tradnl"/>
              <a:t>://</a:t>
            </a:r>
            <a:r>
              <a:rPr lang="es-ES_tradnl" err="1"/>
              <a:t>www.avast.com</a:t>
            </a:r>
            <a:r>
              <a:rPr lang="es-ES_tradnl"/>
              <a:t>/es-es/c-</a:t>
            </a:r>
            <a:r>
              <a:rPr lang="es-ES_tradnl" err="1"/>
              <a:t>what</a:t>
            </a:r>
            <a:r>
              <a:rPr lang="es-ES_tradnl"/>
              <a:t>-</a:t>
            </a:r>
            <a:r>
              <a:rPr lang="es-ES_tradnl" err="1"/>
              <a:t>is</a:t>
            </a:r>
            <a:r>
              <a:rPr lang="es-ES_tradnl"/>
              <a:t>-a-</a:t>
            </a:r>
            <a:r>
              <a:rPr lang="es-ES_tradnl" err="1"/>
              <a:t>vpn</a:t>
            </a:r>
            <a:r>
              <a:rPr lang="es-ES_tradnl"/>
              <a:t>.</a:t>
            </a:r>
          </a:p>
          <a:p>
            <a:endParaRPr lang="es-ES_tradnl"/>
          </a:p>
          <a:p>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endParaRPr lang="es-ES"/>
          </a:p>
        </p:txBody>
      </p:sp>
    </p:spTree>
    <p:extLst>
      <p:ext uri="{BB962C8B-B14F-4D97-AF65-F5344CB8AC3E}">
        <p14:creationId xmlns:p14="http://schemas.microsoft.com/office/powerpoint/2010/main" val="1118237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ES_tradnl" err="1"/>
              <a:t>Segment</a:t>
            </a:r>
            <a:r>
              <a:rPr lang="es-ES_tradnl"/>
              <a:t> </a:t>
            </a:r>
            <a:r>
              <a:rPr lang="es-ES_tradnl" err="1"/>
              <a:t>Routing</a:t>
            </a:r>
            <a:r>
              <a:rPr lang="es-ES_tradnl"/>
              <a:t> (SR) es una técnica moderna en el mundo de las redes que simplifica la ingeniería de tráfico y la escalabilidad. A diferencia del LDP (</a:t>
            </a:r>
            <a:r>
              <a:rPr lang="es-ES_tradnl" err="1"/>
              <a:t>Label</a:t>
            </a:r>
            <a:r>
              <a:rPr lang="es-ES_tradnl"/>
              <a:t> </a:t>
            </a:r>
            <a:r>
              <a:rPr lang="es-ES_tradnl" err="1"/>
              <a:t>Distribution</a:t>
            </a:r>
            <a:r>
              <a:rPr lang="es-ES_tradnl"/>
              <a:t> </a:t>
            </a:r>
            <a:r>
              <a:rPr lang="es-ES_tradnl" err="1"/>
              <a:t>Protocol</a:t>
            </a:r>
            <a:r>
              <a:rPr lang="es-ES_tradnl"/>
              <a:t>) y RSVP (</a:t>
            </a:r>
            <a:r>
              <a:rPr lang="es-ES_tradnl" err="1"/>
              <a:t>Resource</a:t>
            </a:r>
            <a:r>
              <a:rPr lang="es-ES_tradnl"/>
              <a:t> </a:t>
            </a:r>
            <a:r>
              <a:rPr lang="es-ES_tradnl" err="1"/>
              <a:t>Reservation</a:t>
            </a:r>
            <a:r>
              <a:rPr lang="es-ES_tradnl"/>
              <a:t> </a:t>
            </a:r>
            <a:r>
              <a:rPr lang="es-ES_tradnl" err="1"/>
              <a:t>Protocol</a:t>
            </a:r>
            <a:r>
              <a:rPr lang="es-ES_tradnl"/>
              <a:t>), SR integra la distribución de etiquetas dentro del protocolo de enrutamiento existente, eliminando la necesidad de protocolos </a:t>
            </a:r>
            <a:r>
              <a:rPr lang="es-ES_tradnl" err="1"/>
              <a:t>adicionaleshttps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LDP fue el método inicial para la distribución de etiquetas en redes MPLS. Permitía a los enrutadores intercambiar asignaciones de etiquetas para rutas, lo que hacía el proceso de reenvío más eficiente. Sin embargo, LDP se mostró ineficiente en redes más grandes y complejas, ya que requería que cada enrutador mantuviera un estado de etiquetas localmente significativas, lo que consumía recursos y complicaba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RSVP, por otro lado, se utilizaba para la ingeniería de tráfico con túneles estáticos y no soportaba múltiples caminos de igual costo (ECMP), lo que limitaba su uso en situaciones donde se requería un manejo de fallos sub-50mshttps://</a:t>
            </a:r>
            <a:r>
              <a:rPr lang="es-ES_tradnl" err="1"/>
              <a:t>ipwithease.com</a:t>
            </a:r>
            <a:r>
              <a:rPr lang="es-ES_tradnl"/>
              <a:t>/</a:t>
            </a:r>
            <a:r>
              <a:rPr lang="es-ES_tradnl" err="1"/>
              <a:t>mpls</a:t>
            </a:r>
            <a:r>
              <a:rPr lang="es-ES_tradnl"/>
              <a:t>-</a:t>
            </a:r>
            <a:r>
              <a:rPr lang="es-ES_tradnl" err="1"/>
              <a:t>ldp</a:t>
            </a:r>
            <a:r>
              <a:rPr lang="es-ES_tradnl"/>
              <a:t>-vs-</a:t>
            </a:r>
            <a:r>
              <a:rPr lang="es-ES_tradnl" err="1"/>
              <a:t>rsvp</a:t>
            </a:r>
            <a:r>
              <a:rPr lang="es-ES_tradnl"/>
              <a:t>-te/.</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r>
              <a:rPr lang="es-ES_tradnl"/>
              <a:t>SR mejora estas limitaciones al permitir que el origen especifique un camino a través de una lista de segmentos, que son sub-rutas definidas en la red. Esto reduce la complejidad y mejora la utilización de ECMP, ya que no se requieren protocolos adicionales para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endParaRPr lang="es-ES_tradnl"/>
          </a:p>
          <a:p>
            <a:r>
              <a:rPr lang="es-ES_tradnl"/>
              <a:t>En resumen, SR ofrece una solución más flexible y escalable para las redes modernas, superando las limitaciones de LDP y RSVP y simplificando la gestión de la red.</a:t>
            </a:r>
          </a:p>
          <a:p>
            <a:endParaRPr lang="es-ES_tradnl"/>
          </a:p>
          <a:p>
            <a:endParaRPr lang="es-ES_tradnl"/>
          </a:p>
          <a:p>
            <a:r>
              <a:rPr lang="es-ES_tradnl"/>
              <a:t>El </a:t>
            </a:r>
            <a:r>
              <a:rPr lang="es-ES_tradnl" err="1"/>
              <a:t>Segment</a:t>
            </a:r>
            <a:r>
              <a:rPr lang="es-ES_tradnl"/>
              <a:t> </a:t>
            </a:r>
            <a:r>
              <a:rPr lang="es-ES_tradnl" err="1"/>
              <a:t>Routing</a:t>
            </a:r>
            <a:r>
              <a:rPr lang="es-ES_tradnl"/>
              <a:t> es una técnica de enrutamiento basada en origen que simplifica la ingeniería y administración de tráfico entre dominios de red. En lugar de depender de múltiples protocolos para dirigir el tráfico, SR utiliza una lista de segmentos, que son instrucciones de reenvío, insertadas directamente en los encabezados de los paquetes por el nodo de entrada. Esto permite que los paquetes sigan una ruta predeterminada a través de la red sin requerir cambios en los enrutadores </a:t>
            </a:r>
            <a:r>
              <a:rPr lang="es-ES_tradnl" err="1"/>
              <a:t>intermedioshttps</a:t>
            </a:r>
            <a:r>
              <a:rPr lang="es-ES_tradnl"/>
              <a:t>://</a:t>
            </a:r>
            <a:r>
              <a:rPr lang="es-ES_tradnl" err="1"/>
              <a:t>www.juniper.net</a:t>
            </a:r>
            <a:r>
              <a:rPr lang="es-ES_tradnl"/>
              <a:t>/</a:t>
            </a:r>
            <a:r>
              <a:rPr lang="es-ES_tradnl" err="1"/>
              <a:t>mx</a:t>
            </a:r>
            <a:r>
              <a:rPr lang="es-ES_tradnl"/>
              <a:t>/es/</a:t>
            </a:r>
            <a:r>
              <a:rPr lang="es-ES_tradnl" err="1"/>
              <a:t>research-topics</a:t>
            </a:r>
            <a:r>
              <a:rPr lang="es-ES_tradnl"/>
              <a:t>/</a:t>
            </a:r>
            <a:r>
              <a:rPr lang="es-ES_tradnl" err="1"/>
              <a:t>what-is-segment-routing.html</a:t>
            </a:r>
            <a:r>
              <a:rPr lang="es-ES_tradnl"/>
              <a:t>.</a:t>
            </a:r>
          </a:p>
          <a:p>
            <a:endParaRPr lang="es-ES_tradnl"/>
          </a:p>
          <a:p>
            <a:r>
              <a:rPr lang="es-ES_tradnl"/>
              <a:t>Los segmentos pueden ser direcciones específicas o políticas de red, lo que proporciona una gran flexibilidad y control sobre el tráfico. Además, SR mejora la eficiencia y escalabilidad de las redes al reducir la cantidad de información de estado que cada enrutador necesita </a:t>
            </a:r>
            <a:r>
              <a:rPr lang="es-ES_tradnl" err="1"/>
              <a:t>mantenerhttps</a:t>
            </a:r>
            <a:r>
              <a:rPr lang="es-ES_tradnl"/>
              <a:t>://</a:t>
            </a:r>
            <a:r>
              <a:rPr lang="es-ES_tradnl" err="1"/>
              <a:t>whitestack.com</a:t>
            </a:r>
            <a:r>
              <a:rPr lang="es-ES_tradnl"/>
              <a:t>/es/blog/</a:t>
            </a:r>
            <a:r>
              <a:rPr lang="es-ES_tradnl" err="1"/>
              <a:t>segment-routing</a:t>
            </a:r>
            <a:r>
              <a:rPr lang="es-ES_tradnl"/>
              <a:t>/</a:t>
            </a:r>
          </a:p>
          <a:p>
            <a:endParaRPr lang="es-ES_tradnl"/>
          </a:p>
          <a:p>
            <a:endParaRPr lang="es-ES_tradnl"/>
          </a:p>
          <a:p>
            <a:r>
              <a:rPr lang="es-ES_tradnl"/>
              <a:t>EVPN es una solución de red que permite la interconexión de múltiples sitios a través de una red MPLS o IP. Funciona como una extensión del protocolo BGP (</a:t>
            </a:r>
            <a:r>
              <a:rPr lang="es-ES_tradnl" err="1"/>
              <a:t>Border</a:t>
            </a:r>
            <a:r>
              <a:rPr lang="es-ES_tradnl"/>
              <a:t> Gateway </a:t>
            </a:r>
            <a:r>
              <a:rPr lang="es-ES_tradnl" err="1"/>
              <a:t>Protocol</a:t>
            </a:r>
            <a:r>
              <a:rPr lang="es-ES_tradnl"/>
              <a:t>) y proporciona una forma escalable y flexible de ofrecer servicios Ethernet multipunto a través de una infraestructura de red geográficamente </a:t>
            </a:r>
            <a:r>
              <a:rPr lang="es-ES_tradnl" err="1"/>
              <a:t>dispersahttps</a:t>
            </a:r>
            <a:r>
              <a:rPr lang="es-ES_tradnl"/>
              <a:t>://</a:t>
            </a:r>
            <a:r>
              <a:rPr lang="es-ES_tradnl" err="1"/>
              <a:t>www.expressvpn.com</a:t>
            </a:r>
            <a:r>
              <a:rPr lang="es-ES_tradnl"/>
              <a:t>/es/</a:t>
            </a:r>
            <a:r>
              <a:rPr lang="es-ES_tradnl" err="1"/>
              <a:t>what-is-vpn</a:t>
            </a:r>
            <a:r>
              <a:rPr lang="es-ES_tradnl"/>
              <a:t>.</a:t>
            </a:r>
          </a:p>
          <a:p>
            <a:endParaRPr lang="es-ES_tradnl"/>
          </a:p>
          <a:p>
            <a:r>
              <a:rPr lang="es-ES_tradnl"/>
              <a:t>EVPN mejora las </a:t>
            </a:r>
            <a:r>
              <a:rPr lang="es-ES_tradnl" err="1"/>
              <a:t>VPNs</a:t>
            </a:r>
            <a:r>
              <a:rPr lang="es-ES_tradnl"/>
              <a:t> tradicionales al permitir la separación entre los datos de control y los de avance, lo que facilita la implementación de políticas de red y la integración con tecnologías de virtualización de red como VXLAN. Además, EVPN soporta servicios tanto de capa 2 como de capa 3, lo que la hace ideal para entornos de centros de datos y servicios de proveedores de </a:t>
            </a:r>
            <a:r>
              <a:rPr lang="es-ES_tradnl" err="1"/>
              <a:t>servicioshttps</a:t>
            </a:r>
            <a:r>
              <a:rPr lang="es-ES_tradnl"/>
              <a:t>://</a:t>
            </a:r>
            <a:r>
              <a:rPr lang="es-ES_tradnl" err="1"/>
              <a:t>www.avast.com</a:t>
            </a:r>
            <a:r>
              <a:rPr lang="es-ES_tradnl"/>
              <a:t>/es-es/c-</a:t>
            </a:r>
            <a:r>
              <a:rPr lang="es-ES_tradnl" err="1"/>
              <a:t>what</a:t>
            </a:r>
            <a:r>
              <a:rPr lang="es-ES_tradnl"/>
              <a:t>-</a:t>
            </a:r>
            <a:r>
              <a:rPr lang="es-ES_tradnl" err="1"/>
              <a:t>is</a:t>
            </a:r>
            <a:r>
              <a:rPr lang="es-ES_tradnl"/>
              <a:t>-a-</a:t>
            </a:r>
            <a:r>
              <a:rPr lang="es-ES_tradnl" err="1"/>
              <a:t>vpn</a:t>
            </a:r>
            <a:r>
              <a:rPr lang="es-ES_tradnl"/>
              <a:t>.</a:t>
            </a:r>
          </a:p>
          <a:p>
            <a:endParaRPr lang="es-ES_tradnl"/>
          </a:p>
          <a:p>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endParaRPr lang="es-ES"/>
          </a:p>
        </p:txBody>
      </p:sp>
    </p:spTree>
    <p:extLst>
      <p:ext uri="{BB962C8B-B14F-4D97-AF65-F5344CB8AC3E}">
        <p14:creationId xmlns:p14="http://schemas.microsoft.com/office/powerpoint/2010/main" val="2465541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lvl="0" indent="0" algn="l" rtl="0">
              <a:lnSpc>
                <a:spcPct val="100000"/>
              </a:lnSpc>
              <a:spcBef>
                <a:spcPts val="0"/>
              </a:spcBef>
              <a:spcAft>
                <a:spcPts val="0"/>
              </a:spcAft>
              <a:buSzPts val="1400"/>
              <a:buNone/>
            </a:pPr>
            <a:r>
              <a:rPr lang="es-ES"/>
              <a:t>OAJ</a:t>
            </a:r>
          </a:p>
          <a:p>
            <a:pPr marL="0" lvl="0" indent="0" algn="l" rtl="0">
              <a:lnSpc>
                <a:spcPct val="100000"/>
              </a:lnSpc>
              <a:spcBef>
                <a:spcPts val="0"/>
              </a:spcBef>
              <a:spcAft>
                <a:spcPts val="0"/>
              </a:spcAft>
              <a:buSzPts val="1400"/>
              <a:buNone/>
            </a:pPr>
            <a:r>
              <a:rPr lang="es-ES"/>
              <a:t>CAHA</a:t>
            </a:r>
          </a:p>
          <a:p>
            <a:pPr marL="0" lvl="0" indent="0" algn="l" rtl="0">
              <a:lnSpc>
                <a:spcPct val="100000"/>
              </a:lnSpc>
              <a:spcBef>
                <a:spcPts val="0"/>
              </a:spcBef>
              <a:spcAft>
                <a:spcPts val="0"/>
              </a:spcAft>
              <a:buSzPts val="1400"/>
              <a:buNone/>
            </a:pPr>
            <a:r>
              <a:rPr lang="es-ES"/>
              <a:t>Parques nacionales </a:t>
            </a:r>
            <a:r>
              <a:rPr lang="es-ES" err="1"/>
              <a:t>Monfrague</a:t>
            </a:r>
            <a:endParaRPr lang="es-ES"/>
          </a:p>
          <a:p>
            <a:pPr marL="0" lvl="0" indent="0" algn="l" rtl="0">
              <a:lnSpc>
                <a:spcPct val="100000"/>
              </a:lnSpc>
              <a:spcBef>
                <a:spcPts val="0"/>
              </a:spcBef>
              <a:spcAft>
                <a:spcPts val="0"/>
              </a:spcAft>
              <a:buSzPts val="1400"/>
              <a:buNone/>
            </a:pPr>
            <a:r>
              <a:rPr lang="es-ES"/>
              <a:t>RSN – Centro </a:t>
            </a:r>
            <a:r>
              <a:rPr lang="es-ES" err="1"/>
              <a:t>Sismologico</a:t>
            </a:r>
            <a:r>
              <a:rPr lang="es-ES"/>
              <a:t> de la Red Sisma Nacional en </a:t>
            </a:r>
            <a:r>
              <a:rPr lang="es-ES" err="1"/>
              <a:t>Sinseca</a:t>
            </a:r>
            <a:endParaRPr lang="es-ES"/>
          </a:p>
          <a:p>
            <a:pPr marL="0" lvl="0" indent="0" algn="l" rtl="0">
              <a:lnSpc>
                <a:spcPct val="100000"/>
              </a:lnSpc>
              <a:spcBef>
                <a:spcPts val="0"/>
              </a:spcBef>
              <a:spcAft>
                <a:spcPts val="0"/>
              </a:spcAft>
              <a:buSzPts val="1400"/>
              <a:buNone/>
            </a:pPr>
            <a:r>
              <a:rPr lang="es-ES"/>
              <a:t>Instituto Pirenaico de </a:t>
            </a:r>
            <a:r>
              <a:rPr lang="es-ES" err="1"/>
              <a:t>Ecologia</a:t>
            </a:r>
            <a:r>
              <a:rPr lang="es-ES"/>
              <a:t> – CSIC</a:t>
            </a:r>
          </a:p>
          <a:p>
            <a:pPr marL="0" lvl="0" indent="0" algn="l" rtl="0">
              <a:lnSpc>
                <a:spcPct val="100000"/>
              </a:lnSpc>
              <a:spcBef>
                <a:spcPts val="0"/>
              </a:spcBef>
              <a:spcAft>
                <a:spcPts val="0"/>
              </a:spcAft>
              <a:buSzPts val="1400"/>
              <a:buNone/>
            </a:pPr>
            <a:r>
              <a:rPr lang="es-ES"/>
              <a:t>Agencia Espacial Española - AEE</a:t>
            </a:r>
          </a:p>
          <a:p>
            <a:pPr marL="0" lvl="0" indent="0" algn="l" rtl="0">
              <a:lnSpc>
                <a:spcPct val="100000"/>
              </a:lnSpc>
              <a:spcBef>
                <a:spcPts val="0"/>
              </a:spcBef>
              <a:spcAft>
                <a:spcPts val="0"/>
              </a:spcAft>
              <a:buSzPts val="1400"/>
              <a:buNone/>
            </a:pPr>
            <a:r>
              <a:rPr lang="es-ES"/>
              <a:t>NASERTIC – Navarra de Servicios y </a:t>
            </a:r>
            <a:r>
              <a:rPr lang="es-ES" err="1"/>
              <a:t>Tecnologia</a:t>
            </a:r>
            <a:endParaRPr lang="es-ES"/>
          </a:p>
          <a:p>
            <a:pPr marL="0" lvl="0" indent="0" algn="l" rtl="0">
              <a:lnSpc>
                <a:spcPct val="100000"/>
              </a:lnSpc>
              <a:spcBef>
                <a:spcPts val="0"/>
              </a:spcBef>
              <a:spcAft>
                <a:spcPts val="0"/>
              </a:spcAft>
              <a:buSzPts val="1400"/>
              <a:buNone/>
            </a:pPr>
            <a:r>
              <a:rPr lang="es-ES"/>
              <a:t>Mencionar Parques Nacionales</a:t>
            </a:r>
          </a:p>
          <a:p>
            <a:pPr marL="0" lvl="0" indent="0" algn="l" rtl="0">
              <a:lnSpc>
                <a:spcPct val="100000"/>
              </a:lnSpc>
              <a:spcBef>
                <a:spcPts val="0"/>
              </a:spcBef>
              <a:spcAft>
                <a:spcPts val="0"/>
              </a:spcAft>
              <a:buSzPts val="1400"/>
              <a:buNone/>
            </a:pPr>
            <a:r>
              <a:rPr lang="es-ES"/>
              <a:t>RCT – Red </a:t>
            </a:r>
            <a:r>
              <a:rPr lang="es-ES" err="1"/>
              <a:t>Cientifico</a:t>
            </a:r>
            <a:r>
              <a:rPr lang="es-ES"/>
              <a:t> </a:t>
            </a:r>
            <a:r>
              <a:rPr lang="es-ES" err="1"/>
              <a:t>Tecnica</a:t>
            </a:r>
            <a:r>
              <a:rPr lang="es-ES"/>
              <a:t> de Extremadura</a:t>
            </a:r>
          </a:p>
          <a:p>
            <a:pPr marL="0" lvl="0" indent="0" algn="l" rtl="0">
              <a:lnSpc>
                <a:spcPct val="100000"/>
              </a:lnSpc>
              <a:spcBef>
                <a:spcPts val="0"/>
              </a:spcBef>
              <a:spcAft>
                <a:spcPts val="0"/>
              </a:spcAft>
              <a:buSzPts val="1400"/>
              <a:buNone/>
            </a:pPr>
            <a:r>
              <a:rPr lang="es-ES"/>
              <a:t>CEM – Centro Español de </a:t>
            </a:r>
            <a:r>
              <a:rPr lang="es-ES" err="1"/>
              <a:t>Metrologia</a:t>
            </a:r>
            <a:endParaRPr lang="es-ES"/>
          </a:p>
          <a:p>
            <a:pPr marL="0" lvl="0" indent="0" algn="l" rtl="0">
              <a:lnSpc>
                <a:spcPct val="100000"/>
              </a:lnSpc>
              <a:spcBef>
                <a:spcPts val="0"/>
              </a:spcBef>
              <a:spcAft>
                <a:spcPts val="0"/>
              </a:spcAft>
              <a:buSzPts val="1400"/>
              <a:buNone/>
            </a:pPr>
            <a:r>
              <a:rPr lang="es-ES"/>
              <a:t>CEFCA – Centro de Estudios de </a:t>
            </a:r>
            <a:r>
              <a:rPr lang="es-ES" err="1"/>
              <a:t>Fisica</a:t>
            </a:r>
            <a:r>
              <a:rPr lang="es-ES"/>
              <a:t> del Cosmos de </a:t>
            </a:r>
            <a:r>
              <a:rPr lang="es-ES" err="1"/>
              <a:t>Aragon</a:t>
            </a:r>
            <a:endParaRPr lang="es-ES"/>
          </a:p>
          <a:p>
            <a:endParaRPr lang="es-ES"/>
          </a:p>
        </p:txBody>
      </p:sp>
    </p:spTree>
    <p:extLst>
      <p:ext uri="{BB962C8B-B14F-4D97-AF65-F5344CB8AC3E}">
        <p14:creationId xmlns:p14="http://schemas.microsoft.com/office/powerpoint/2010/main" val="3515134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lvl="0" indent="0" algn="l" rtl="0">
              <a:lnSpc>
                <a:spcPct val="100000"/>
              </a:lnSpc>
              <a:spcBef>
                <a:spcPts val="0"/>
              </a:spcBef>
              <a:spcAft>
                <a:spcPts val="0"/>
              </a:spcAft>
              <a:buSzPts val="1400"/>
              <a:buNone/>
            </a:pPr>
            <a:r>
              <a:rPr lang="es-ES"/>
              <a:t>OAJ</a:t>
            </a:r>
          </a:p>
          <a:p>
            <a:pPr marL="0" lvl="0" indent="0" algn="l" rtl="0">
              <a:lnSpc>
                <a:spcPct val="100000"/>
              </a:lnSpc>
              <a:spcBef>
                <a:spcPts val="0"/>
              </a:spcBef>
              <a:spcAft>
                <a:spcPts val="0"/>
              </a:spcAft>
              <a:buSzPts val="1400"/>
              <a:buNone/>
            </a:pPr>
            <a:r>
              <a:rPr lang="es-ES"/>
              <a:t>CAHA</a:t>
            </a:r>
          </a:p>
          <a:p>
            <a:pPr marL="0" lvl="0" indent="0" algn="l" rtl="0">
              <a:lnSpc>
                <a:spcPct val="100000"/>
              </a:lnSpc>
              <a:spcBef>
                <a:spcPts val="0"/>
              </a:spcBef>
              <a:spcAft>
                <a:spcPts val="0"/>
              </a:spcAft>
              <a:buSzPts val="1400"/>
              <a:buNone/>
            </a:pPr>
            <a:r>
              <a:rPr lang="es-ES"/>
              <a:t>Parques nacionales </a:t>
            </a:r>
            <a:r>
              <a:rPr lang="es-ES" err="1"/>
              <a:t>Monfrague</a:t>
            </a:r>
            <a:endParaRPr lang="es-ES"/>
          </a:p>
          <a:p>
            <a:pPr marL="0" lvl="0" indent="0" algn="l" rtl="0">
              <a:lnSpc>
                <a:spcPct val="100000"/>
              </a:lnSpc>
              <a:spcBef>
                <a:spcPts val="0"/>
              </a:spcBef>
              <a:spcAft>
                <a:spcPts val="0"/>
              </a:spcAft>
              <a:buSzPts val="1400"/>
              <a:buNone/>
            </a:pPr>
            <a:r>
              <a:rPr lang="es-ES"/>
              <a:t>RSN – Centro </a:t>
            </a:r>
            <a:r>
              <a:rPr lang="es-ES" err="1"/>
              <a:t>Sismologico</a:t>
            </a:r>
            <a:r>
              <a:rPr lang="es-ES"/>
              <a:t> de la Red Sisma Nacional en </a:t>
            </a:r>
            <a:r>
              <a:rPr lang="es-ES" err="1"/>
              <a:t>Sinseca</a:t>
            </a:r>
            <a:endParaRPr lang="es-ES"/>
          </a:p>
          <a:p>
            <a:pPr marL="0" lvl="0" indent="0" algn="l" rtl="0">
              <a:lnSpc>
                <a:spcPct val="100000"/>
              </a:lnSpc>
              <a:spcBef>
                <a:spcPts val="0"/>
              </a:spcBef>
              <a:spcAft>
                <a:spcPts val="0"/>
              </a:spcAft>
              <a:buSzPts val="1400"/>
              <a:buNone/>
            </a:pPr>
            <a:r>
              <a:rPr lang="es-ES"/>
              <a:t>Instituto Pirenaico de </a:t>
            </a:r>
            <a:r>
              <a:rPr lang="es-ES" err="1"/>
              <a:t>Ecologia</a:t>
            </a:r>
            <a:r>
              <a:rPr lang="es-ES"/>
              <a:t> – CSIC</a:t>
            </a:r>
          </a:p>
          <a:p>
            <a:pPr marL="0" lvl="0" indent="0" algn="l" rtl="0">
              <a:lnSpc>
                <a:spcPct val="100000"/>
              </a:lnSpc>
              <a:spcBef>
                <a:spcPts val="0"/>
              </a:spcBef>
              <a:spcAft>
                <a:spcPts val="0"/>
              </a:spcAft>
              <a:buSzPts val="1400"/>
              <a:buNone/>
            </a:pPr>
            <a:r>
              <a:rPr lang="es-ES"/>
              <a:t>Agencia Espacial Española - AEE</a:t>
            </a:r>
          </a:p>
          <a:p>
            <a:pPr marL="0" lvl="0" indent="0" algn="l" rtl="0">
              <a:lnSpc>
                <a:spcPct val="100000"/>
              </a:lnSpc>
              <a:spcBef>
                <a:spcPts val="0"/>
              </a:spcBef>
              <a:spcAft>
                <a:spcPts val="0"/>
              </a:spcAft>
              <a:buSzPts val="1400"/>
              <a:buNone/>
            </a:pPr>
            <a:r>
              <a:rPr lang="es-ES"/>
              <a:t>NASERTIC – Navarra de Servicios y </a:t>
            </a:r>
            <a:r>
              <a:rPr lang="es-ES" err="1"/>
              <a:t>Tecnologia</a:t>
            </a:r>
            <a:endParaRPr lang="es-ES"/>
          </a:p>
          <a:p>
            <a:pPr marL="0" lvl="0" indent="0" algn="l" rtl="0">
              <a:lnSpc>
                <a:spcPct val="100000"/>
              </a:lnSpc>
              <a:spcBef>
                <a:spcPts val="0"/>
              </a:spcBef>
              <a:spcAft>
                <a:spcPts val="0"/>
              </a:spcAft>
              <a:buSzPts val="1400"/>
              <a:buNone/>
            </a:pPr>
            <a:r>
              <a:rPr lang="es-ES"/>
              <a:t>Mencionar Parques Nacionales</a:t>
            </a:r>
          </a:p>
          <a:p>
            <a:pPr marL="0" lvl="0" indent="0" algn="l" rtl="0">
              <a:lnSpc>
                <a:spcPct val="100000"/>
              </a:lnSpc>
              <a:spcBef>
                <a:spcPts val="0"/>
              </a:spcBef>
              <a:spcAft>
                <a:spcPts val="0"/>
              </a:spcAft>
              <a:buSzPts val="1400"/>
              <a:buNone/>
            </a:pPr>
            <a:r>
              <a:rPr lang="es-ES"/>
              <a:t>RCT – Red </a:t>
            </a:r>
            <a:r>
              <a:rPr lang="es-ES" err="1"/>
              <a:t>Cientifico</a:t>
            </a:r>
            <a:r>
              <a:rPr lang="es-ES"/>
              <a:t> </a:t>
            </a:r>
            <a:r>
              <a:rPr lang="es-ES" err="1"/>
              <a:t>Tecnica</a:t>
            </a:r>
            <a:r>
              <a:rPr lang="es-ES"/>
              <a:t> de Extremadura</a:t>
            </a:r>
          </a:p>
          <a:p>
            <a:pPr marL="0" lvl="0" indent="0" algn="l" rtl="0">
              <a:lnSpc>
                <a:spcPct val="100000"/>
              </a:lnSpc>
              <a:spcBef>
                <a:spcPts val="0"/>
              </a:spcBef>
              <a:spcAft>
                <a:spcPts val="0"/>
              </a:spcAft>
              <a:buSzPts val="1400"/>
              <a:buNone/>
            </a:pPr>
            <a:r>
              <a:rPr lang="es-ES"/>
              <a:t>CEM – Centro Español de </a:t>
            </a:r>
            <a:r>
              <a:rPr lang="es-ES" err="1"/>
              <a:t>Metrologia</a:t>
            </a:r>
            <a:endParaRPr lang="es-ES"/>
          </a:p>
          <a:p>
            <a:pPr marL="0" lvl="0" indent="0" algn="l" rtl="0">
              <a:lnSpc>
                <a:spcPct val="100000"/>
              </a:lnSpc>
              <a:spcBef>
                <a:spcPts val="0"/>
              </a:spcBef>
              <a:spcAft>
                <a:spcPts val="0"/>
              </a:spcAft>
              <a:buSzPts val="1400"/>
              <a:buNone/>
            </a:pPr>
            <a:r>
              <a:rPr lang="es-ES"/>
              <a:t>CEFCA – Centro de Estudios de </a:t>
            </a:r>
            <a:r>
              <a:rPr lang="es-ES" err="1"/>
              <a:t>Fisica</a:t>
            </a:r>
            <a:r>
              <a:rPr lang="es-ES"/>
              <a:t> del Cosmos de </a:t>
            </a:r>
            <a:r>
              <a:rPr lang="es-ES" err="1"/>
              <a:t>Aragon</a:t>
            </a:r>
            <a:endParaRPr lang="es-ES"/>
          </a:p>
          <a:p>
            <a:endParaRPr lang="es-ES"/>
          </a:p>
        </p:txBody>
      </p:sp>
    </p:spTree>
    <p:extLst>
      <p:ext uri="{BB962C8B-B14F-4D97-AF65-F5344CB8AC3E}">
        <p14:creationId xmlns:p14="http://schemas.microsoft.com/office/powerpoint/2010/main" val="80296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lvl="0" indent="0" algn="l" rtl="0">
              <a:lnSpc>
                <a:spcPct val="100000"/>
              </a:lnSpc>
              <a:spcBef>
                <a:spcPts val="0"/>
              </a:spcBef>
              <a:spcAft>
                <a:spcPts val="0"/>
              </a:spcAft>
              <a:buSzPts val="1400"/>
              <a:buNone/>
            </a:pPr>
            <a:r>
              <a:rPr lang="es-ES"/>
              <a:t>RSN – Centro </a:t>
            </a:r>
            <a:r>
              <a:rPr lang="es-ES" err="1"/>
              <a:t>Sismologico</a:t>
            </a:r>
            <a:r>
              <a:rPr lang="es-ES"/>
              <a:t> de la Red Sisma Nacional en </a:t>
            </a:r>
            <a:r>
              <a:rPr lang="es-ES" err="1"/>
              <a:t>Sinseca</a:t>
            </a:r>
            <a:endParaRPr lang="es-ES"/>
          </a:p>
          <a:p>
            <a:pPr marL="0" lvl="0" indent="0" algn="l" rtl="0">
              <a:lnSpc>
                <a:spcPct val="100000"/>
              </a:lnSpc>
              <a:spcBef>
                <a:spcPts val="0"/>
              </a:spcBef>
              <a:spcAft>
                <a:spcPts val="0"/>
              </a:spcAft>
              <a:buSzPts val="1400"/>
              <a:buNone/>
            </a:pPr>
            <a:r>
              <a:rPr lang="es-ES"/>
              <a:t>Instituto Pirenaico de </a:t>
            </a:r>
            <a:r>
              <a:rPr lang="es-ES" err="1"/>
              <a:t>Ecologia</a:t>
            </a:r>
            <a:r>
              <a:rPr lang="es-ES"/>
              <a:t> – CSIC</a:t>
            </a:r>
          </a:p>
          <a:p>
            <a:pPr marL="0" lvl="0" indent="0" algn="l" rtl="0">
              <a:lnSpc>
                <a:spcPct val="100000"/>
              </a:lnSpc>
              <a:spcBef>
                <a:spcPts val="0"/>
              </a:spcBef>
              <a:spcAft>
                <a:spcPts val="0"/>
              </a:spcAft>
              <a:buSzPts val="1400"/>
              <a:buNone/>
            </a:pPr>
            <a:r>
              <a:rPr lang="es-ES"/>
              <a:t>Agencia Espacial Española - AEE</a:t>
            </a:r>
          </a:p>
          <a:p>
            <a:pPr marL="0" lvl="0" indent="0" algn="l" rtl="0">
              <a:lnSpc>
                <a:spcPct val="100000"/>
              </a:lnSpc>
              <a:spcBef>
                <a:spcPts val="0"/>
              </a:spcBef>
              <a:spcAft>
                <a:spcPts val="0"/>
              </a:spcAft>
              <a:buSzPts val="1400"/>
              <a:buNone/>
            </a:pPr>
            <a:r>
              <a:rPr lang="es-ES"/>
              <a:t>NASERTIC – Navarra de Servicios y </a:t>
            </a:r>
            <a:r>
              <a:rPr lang="es-ES" err="1"/>
              <a:t>Tecnologia</a:t>
            </a:r>
            <a:endParaRPr lang="es-ES"/>
          </a:p>
          <a:p>
            <a:pPr marL="0" lvl="0" indent="0" algn="l" rtl="0">
              <a:lnSpc>
                <a:spcPct val="100000"/>
              </a:lnSpc>
              <a:spcBef>
                <a:spcPts val="0"/>
              </a:spcBef>
              <a:spcAft>
                <a:spcPts val="0"/>
              </a:spcAft>
              <a:buSzPts val="1400"/>
              <a:buNone/>
            </a:pPr>
            <a:r>
              <a:rPr lang="es-ES"/>
              <a:t>Mencionar Parques Nacionales</a:t>
            </a:r>
          </a:p>
          <a:p>
            <a:pPr marL="0" lvl="0" indent="0" algn="l" rtl="0">
              <a:lnSpc>
                <a:spcPct val="100000"/>
              </a:lnSpc>
              <a:spcBef>
                <a:spcPts val="0"/>
              </a:spcBef>
              <a:spcAft>
                <a:spcPts val="0"/>
              </a:spcAft>
              <a:buSzPts val="1400"/>
              <a:buNone/>
            </a:pPr>
            <a:r>
              <a:rPr lang="es-ES"/>
              <a:t>RCT – Red </a:t>
            </a:r>
            <a:r>
              <a:rPr lang="es-ES" err="1"/>
              <a:t>Cientifico</a:t>
            </a:r>
            <a:r>
              <a:rPr lang="es-ES"/>
              <a:t> </a:t>
            </a:r>
            <a:r>
              <a:rPr lang="es-ES" err="1"/>
              <a:t>Tecnica</a:t>
            </a:r>
            <a:r>
              <a:rPr lang="es-ES"/>
              <a:t> de Extremadura</a:t>
            </a:r>
          </a:p>
          <a:p>
            <a:pPr marL="0" lvl="0" indent="0" algn="l" rtl="0">
              <a:lnSpc>
                <a:spcPct val="100000"/>
              </a:lnSpc>
              <a:spcBef>
                <a:spcPts val="0"/>
              </a:spcBef>
              <a:spcAft>
                <a:spcPts val="0"/>
              </a:spcAft>
              <a:buSzPts val="1400"/>
              <a:buNone/>
            </a:pPr>
            <a:r>
              <a:rPr lang="es-ES"/>
              <a:t>CEM – Centro Español de </a:t>
            </a:r>
            <a:r>
              <a:rPr lang="es-ES" err="1"/>
              <a:t>Metrologia</a:t>
            </a:r>
            <a:endParaRPr lang="es-ES"/>
          </a:p>
          <a:p>
            <a:pPr marL="0" lvl="0" indent="0" algn="l" rtl="0">
              <a:lnSpc>
                <a:spcPct val="100000"/>
              </a:lnSpc>
              <a:spcBef>
                <a:spcPts val="0"/>
              </a:spcBef>
              <a:spcAft>
                <a:spcPts val="0"/>
              </a:spcAft>
              <a:buSzPts val="1400"/>
              <a:buNone/>
            </a:pPr>
            <a:r>
              <a:rPr lang="es-ES"/>
              <a:t>CEFCA – Centro de Estudios de </a:t>
            </a:r>
            <a:r>
              <a:rPr lang="es-ES" err="1"/>
              <a:t>Fisica</a:t>
            </a:r>
            <a:r>
              <a:rPr lang="es-ES"/>
              <a:t> del Cosmos de </a:t>
            </a:r>
            <a:r>
              <a:rPr lang="es-ES" err="1"/>
              <a:t>Aragon</a:t>
            </a:r>
            <a:endParaRPr lang="es-ES"/>
          </a:p>
          <a:p>
            <a:endParaRPr lang="es-ES"/>
          </a:p>
        </p:txBody>
      </p:sp>
    </p:spTree>
    <p:extLst>
      <p:ext uri="{BB962C8B-B14F-4D97-AF65-F5344CB8AC3E}">
        <p14:creationId xmlns:p14="http://schemas.microsoft.com/office/powerpoint/2010/main" val="7120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El trabajo previo y las fases a grandes rasgos del despliegue de un nuevo </a:t>
            </a:r>
            <a:r>
              <a:rPr lang="es-ES" err="1"/>
              <a:t>PdP</a:t>
            </a:r>
            <a:r>
              <a:rPr lang="es-ES"/>
              <a:t>. Poner en valor el trabajo previo de análisis. Centro de </a:t>
            </a:r>
            <a:r>
              <a:rPr lang="es-ES" err="1"/>
              <a:t>housing</a:t>
            </a:r>
            <a:r>
              <a:rPr lang="es-ES"/>
              <a:t> profesional, diseñar cómo se integrará en la red, impacto, necesidades del nodo a futuro</a:t>
            </a:r>
          </a:p>
        </p:txBody>
      </p:sp>
    </p:spTree>
    <p:extLst>
      <p:ext uri="{BB962C8B-B14F-4D97-AF65-F5344CB8AC3E}">
        <p14:creationId xmlns:p14="http://schemas.microsoft.com/office/powerpoint/2010/main" val="261847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Listado de expedientes sacados por Red (procedimiento habitual) y por Sistemas (Sistema dinámico de adquisición). Quizá hay más pliegos que no estén contemplados aquí. Del 002 se instalan un par de switches iniciales. Nos afecta la activación del sistema dinámico de adquisición, que nos hace replantear los pliegos.</a:t>
            </a:r>
          </a:p>
        </p:txBody>
      </p:sp>
    </p:spTree>
    <p:extLst>
      <p:ext uri="{BB962C8B-B14F-4D97-AF65-F5344CB8AC3E}">
        <p14:creationId xmlns:p14="http://schemas.microsoft.com/office/powerpoint/2010/main" val="88236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Resultado: se adjudica a </a:t>
            </a:r>
            <a:r>
              <a:rPr lang="es-ES" err="1"/>
              <a:t>Interxion</a:t>
            </a:r>
            <a:r>
              <a:rPr lang="es-ES"/>
              <a:t>, ubicado en Madrid, en la zona de San Blas-Canillejas. Tienen varios </a:t>
            </a:r>
            <a:r>
              <a:rPr lang="es-ES" err="1"/>
              <a:t>CPDs</a:t>
            </a:r>
            <a:r>
              <a:rPr lang="es-ES"/>
              <a:t> en manzanas cercanas interconectados entre sí. Nosotros estamos en MAD3. La fibra se adjudica a Orange. Ellos es la primera vez que se les adjudica un contrato de este tipo y ha significado un mayor esfuerzo para que asimilaran la forma de trabajar que ya teníamos implantada desde hace ya años. Y los equipos, pues a los que aquí se muestran. Todo esto ha supuesto un trabajo ingente sobre todo de coordinación con todos ellos, con sus equipos de trabajo operativo para poner en marcha los equipos, y los procedimientos de operación, de forma que queden integrados en el conjunto de la red.</a:t>
            </a:r>
          </a:p>
        </p:txBody>
      </p:sp>
    </p:spTree>
    <p:extLst>
      <p:ext uri="{BB962C8B-B14F-4D97-AF65-F5344CB8AC3E}">
        <p14:creationId xmlns:p14="http://schemas.microsoft.com/office/powerpoint/2010/main" val="223919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Así es como queda conectado al resto de la huella de fibra.</a:t>
            </a:r>
          </a:p>
        </p:txBody>
      </p:sp>
    </p:spTree>
    <p:extLst>
      <p:ext uri="{BB962C8B-B14F-4D97-AF65-F5344CB8AC3E}">
        <p14:creationId xmlns:p14="http://schemas.microsoft.com/office/powerpoint/2010/main" val="1591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Aquí comentar que se han instalado 4 switches Juniper que se integran en un anillo </a:t>
            </a:r>
            <a:r>
              <a:rPr lang="es-ES" err="1"/>
              <a:t>VxLAN</a:t>
            </a:r>
            <a:r>
              <a:rPr lang="es-ES"/>
              <a:t> con TELMAD, para dar redundancia a los servicios centrales. </a:t>
            </a:r>
          </a:p>
          <a:p>
            <a:endParaRPr lang="es-ES"/>
          </a:p>
          <a:p>
            <a:r>
              <a:rPr lang="es-ES"/>
              <a:t>Adicionalmente, se han instalado dos </a:t>
            </a:r>
            <a:r>
              <a:rPr lang="es-ES" err="1"/>
              <a:t>routers</a:t>
            </a:r>
            <a:r>
              <a:rPr lang="es-ES"/>
              <a:t> Juniper para dar servicio a instituciones y alojar conexiones con proveedores externos, siguiendo el mismo modelo que tenemos en TELMAD.</a:t>
            </a:r>
          </a:p>
        </p:txBody>
      </p:sp>
    </p:spTree>
    <p:extLst>
      <p:ext uri="{BB962C8B-B14F-4D97-AF65-F5344CB8AC3E}">
        <p14:creationId xmlns:p14="http://schemas.microsoft.com/office/powerpoint/2010/main" val="1891460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El nodo está ya plenamente operativo para que cualquier institución solicite conexión en este nodo. En paralelo estamos trabajando en activar conexiones con proveedores en el futuro inmediato.</a:t>
            </a:r>
          </a:p>
        </p:txBody>
      </p:sp>
    </p:spTree>
    <p:extLst>
      <p:ext uri="{BB962C8B-B14F-4D97-AF65-F5344CB8AC3E}">
        <p14:creationId xmlns:p14="http://schemas.microsoft.com/office/powerpoint/2010/main" val="421575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ES_tradnl" err="1"/>
              <a:t>Segment</a:t>
            </a:r>
            <a:r>
              <a:rPr lang="es-ES_tradnl"/>
              <a:t> </a:t>
            </a:r>
            <a:r>
              <a:rPr lang="es-ES_tradnl" err="1"/>
              <a:t>Routing</a:t>
            </a:r>
            <a:r>
              <a:rPr lang="es-ES_tradnl"/>
              <a:t> (SR) es una técnica moderna en el mundo de las redes que simplifica la ingeniería de tráfico y la escalabilidad. A diferencia del LDP (</a:t>
            </a:r>
            <a:r>
              <a:rPr lang="es-ES_tradnl" err="1"/>
              <a:t>Label</a:t>
            </a:r>
            <a:r>
              <a:rPr lang="es-ES_tradnl"/>
              <a:t> </a:t>
            </a:r>
            <a:r>
              <a:rPr lang="es-ES_tradnl" err="1"/>
              <a:t>Distribution</a:t>
            </a:r>
            <a:r>
              <a:rPr lang="es-ES_tradnl"/>
              <a:t> </a:t>
            </a:r>
            <a:r>
              <a:rPr lang="es-ES_tradnl" err="1"/>
              <a:t>Protocol</a:t>
            </a:r>
            <a:r>
              <a:rPr lang="es-ES_tradnl"/>
              <a:t>) y RSVP (</a:t>
            </a:r>
            <a:r>
              <a:rPr lang="es-ES_tradnl" err="1"/>
              <a:t>Resource</a:t>
            </a:r>
            <a:r>
              <a:rPr lang="es-ES_tradnl"/>
              <a:t> </a:t>
            </a:r>
            <a:r>
              <a:rPr lang="es-ES_tradnl" err="1"/>
              <a:t>Reservation</a:t>
            </a:r>
            <a:r>
              <a:rPr lang="es-ES_tradnl"/>
              <a:t> </a:t>
            </a:r>
            <a:r>
              <a:rPr lang="es-ES_tradnl" err="1"/>
              <a:t>Protocol</a:t>
            </a:r>
            <a:r>
              <a:rPr lang="es-ES_tradnl"/>
              <a:t>), SR integra la distribución de etiquetas dentro del protocolo de enrutamiento existente, eliminando la necesidad de protocolos </a:t>
            </a:r>
            <a:r>
              <a:rPr lang="es-ES_tradnl" err="1"/>
              <a:t>adicionaleshttps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LDP fue el método inicial para la distribución de etiquetas en redes MPLS. Permitía a los enrutadores intercambiar asignaciones de etiquetas para rutas, lo que hacía el proceso de reenvío más eficiente. Sin embargo, LDP se mostró ineficiente en redes más grandes y complejas, ya que requería que cada enrutador mantuviera un estado de etiquetas localmente significativas, lo que consumía recursos y complicaba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RSVP, por otro lado, se utilizaba para la ingeniería de tráfico con túneles estáticos y no soportaba múltiples caminos de igual costo (ECMP), lo que limitaba su uso en situaciones donde se requería un manejo de fallos sub-50mshttps://</a:t>
            </a:r>
            <a:r>
              <a:rPr lang="es-ES_tradnl" err="1"/>
              <a:t>ipwithease.com</a:t>
            </a:r>
            <a:r>
              <a:rPr lang="es-ES_tradnl"/>
              <a:t>/</a:t>
            </a:r>
            <a:r>
              <a:rPr lang="es-ES_tradnl" err="1"/>
              <a:t>mpls</a:t>
            </a:r>
            <a:r>
              <a:rPr lang="es-ES_tradnl"/>
              <a:t>-</a:t>
            </a:r>
            <a:r>
              <a:rPr lang="es-ES_tradnl" err="1"/>
              <a:t>ldp</a:t>
            </a:r>
            <a:r>
              <a:rPr lang="es-ES_tradnl"/>
              <a:t>-vs-</a:t>
            </a:r>
            <a:r>
              <a:rPr lang="es-ES_tradnl" err="1"/>
              <a:t>rsvp</a:t>
            </a:r>
            <a:r>
              <a:rPr lang="es-ES_tradnl"/>
              <a:t>-te/.</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r>
              <a:rPr lang="es-ES_tradnl"/>
              <a:t>SR mejora estas limitaciones al permitir que el origen especifique un camino a través de una lista de segmentos, que son sub-rutas definidas en la red. Esto reduce la complejidad y mejora la utilización de ECMP, ya que no se requieren protocolos adicionales para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endParaRPr lang="es-ES_tradnl"/>
          </a:p>
          <a:p>
            <a:r>
              <a:rPr lang="es-ES_tradnl"/>
              <a:t>En resumen, SR ofrece una solución más flexible y escalable para las redes modernas, superando las limitaciones de LDP y RSVP y simplificando la gestión de la red.</a:t>
            </a:r>
          </a:p>
          <a:p>
            <a:endParaRPr lang="es-ES_tradnl"/>
          </a:p>
          <a:p>
            <a:endParaRPr lang="es-ES_tradnl"/>
          </a:p>
          <a:p>
            <a:r>
              <a:rPr lang="es-ES_tradnl"/>
              <a:t>El </a:t>
            </a:r>
            <a:r>
              <a:rPr lang="es-ES_tradnl" err="1"/>
              <a:t>Segment</a:t>
            </a:r>
            <a:r>
              <a:rPr lang="es-ES_tradnl"/>
              <a:t> </a:t>
            </a:r>
            <a:r>
              <a:rPr lang="es-ES_tradnl" err="1"/>
              <a:t>Routing</a:t>
            </a:r>
            <a:r>
              <a:rPr lang="es-ES_tradnl"/>
              <a:t> es una técnica de enrutamiento basada en origen que simplifica la ingeniería y administración de tráfico entre dominios de red. En lugar de depender de múltiples protocolos para dirigir el tráfico, SR utiliza una lista de segmentos, que son instrucciones de reenvío, insertadas directamente en los encabezados de los paquetes por el nodo de entrada. Esto permite que los paquetes sigan una ruta predeterminada a través de la red sin requerir cambios en los enrutadores </a:t>
            </a:r>
            <a:r>
              <a:rPr lang="es-ES_tradnl" err="1"/>
              <a:t>intermedioshttps</a:t>
            </a:r>
            <a:r>
              <a:rPr lang="es-ES_tradnl"/>
              <a:t>://</a:t>
            </a:r>
            <a:r>
              <a:rPr lang="es-ES_tradnl" err="1"/>
              <a:t>www.juniper.net</a:t>
            </a:r>
            <a:r>
              <a:rPr lang="es-ES_tradnl"/>
              <a:t>/</a:t>
            </a:r>
            <a:r>
              <a:rPr lang="es-ES_tradnl" err="1"/>
              <a:t>mx</a:t>
            </a:r>
            <a:r>
              <a:rPr lang="es-ES_tradnl"/>
              <a:t>/es/</a:t>
            </a:r>
            <a:r>
              <a:rPr lang="es-ES_tradnl" err="1"/>
              <a:t>research-topics</a:t>
            </a:r>
            <a:r>
              <a:rPr lang="es-ES_tradnl"/>
              <a:t>/</a:t>
            </a:r>
            <a:r>
              <a:rPr lang="es-ES_tradnl" err="1"/>
              <a:t>what-is-segment-routing.html</a:t>
            </a:r>
            <a:r>
              <a:rPr lang="es-ES_tradnl"/>
              <a:t>.</a:t>
            </a:r>
          </a:p>
          <a:p>
            <a:endParaRPr lang="es-ES_tradnl"/>
          </a:p>
          <a:p>
            <a:r>
              <a:rPr lang="es-ES_tradnl"/>
              <a:t>Los segmentos pueden ser direcciones específicas o políticas de red, lo que proporciona una gran flexibilidad y control sobre el tráfico. Además, SR mejora la eficiencia y escalabilidad de las redes al reducir la cantidad de información de estado que cada enrutador necesita </a:t>
            </a:r>
            <a:r>
              <a:rPr lang="es-ES_tradnl" err="1"/>
              <a:t>mantenerhttps</a:t>
            </a:r>
            <a:r>
              <a:rPr lang="es-ES_tradnl"/>
              <a:t>://</a:t>
            </a:r>
            <a:r>
              <a:rPr lang="es-ES_tradnl" err="1"/>
              <a:t>whitestack.com</a:t>
            </a:r>
            <a:r>
              <a:rPr lang="es-ES_tradnl"/>
              <a:t>/es/blog/</a:t>
            </a:r>
            <a:r>
              <a:rPr lang="es-ES_tradnl" err="1"/>
              <a:t>segment-routing</a:t>
            </a:r>
            <a:r>
              <a:rPr lang="es-ES_tradnl"/>
              <a:t>/</a:t>
            </a:r>
          </a:p>
          <a:p>
            <a:endParaRPr lang="es-ES_tradnl"/>
          </a:p>
          <a:p>
            <a:endParaRPr lang="es-ES_tradnl"/>
          </a:p>
          <a:p>
            <a:r>
              <a:rPr lang="es-ES_tradnl"/>
              <a:t>EVPN es una solución de red que permite la interconexión de múltiples sitios a través de una red MPLS o IP. Funciona como una extensión del protocolo BGP (</a:t>
            </a:r>
            <a:r>
              <a:rPr lang="es-ES_tradnl" err="1"/>
              <a:t>Border</a:t>
            </a:r>
            <a:r>
              <a:rPr lang="es-ES_tradnl"/>
              <a:t> Gateway </a:t>
            </a:r>
            <a:r>
              <a:rPr lang="es-ES_tradnl" err="1"/>
              <a:t>Protocol</a:t>
            </a:r>
            <a:r>
              <a:rPr lang="es-ES_tradnl"/>
              <a:t>) y proporciona una forma escalable y flexible de ofrecer servicios Ethernet multipunto a través de una infraestructura de red geográficamente </a:t>
            </a:r>
            <a:r>
              <a:rPr lang="es-ES_tradnl" err="1"/>
              <a:t>dispersahttps</a:t>
            </a:r>
            <a:r>
              <a:rPr lang="es-ES_tradnl"/>
              <a:t>://</a:t>
            </a:r>
            <a:r>
              <a:rPr lang="es-ES_tradnl" err="1"/>
              <a:t>www.expressvpn.com</a:t>
            </a:r>
            <a:r>
              <a:rPr lang="es-ES_tradnl"/>
              <a:t>/es/</a:t>
            </a:r>
            <a:r>
              <a:rPr lang="es-ES_tradnl" err="1"/>
              <a:t>what-is-vpn</a:t>
            </a:r>
            <a:r>
              <a:rPr lang="es-ES_tradnl"/>
              <a:t>.</a:t>
            </a:r>
          </a:p>
          <a:p>
            <a:endParaRPr lang="es-ES_tradnl"/>
          </a:p>
          <a:p>
            <a:r>
              <a:rPr lang="es-ES_tradnl"/>
              <a:t>EVPN mejora las </a:t>
            </a:r>
            <a:r>
              <a:rPr lang="es-ES_tradnl" err="1"/>
              <a:t>VPNs</a:t>
            </a:r>
            <a:r>
              <a:rPr lang="es-ES_tradnl"/>
              <a:t> tradicionales al permitir la separación entre los datos de control y los de avance, lo que facilita la implementación de políticas de red y la integración con tecnologías de virtualización de red como VXLAN. Además, EVPN soporta servicios tanto de capa 2 como de capa 3, lo que la hace ideal para entornos de centros de datos y servicios de proveedores de </a:t>
            </a:r>
            <a:r>
              <a:rPr lang="es-ES_tradnl" err="1"/>
              <a:t>servicioshttps</a:t>
            </a:r>
            <a:r>
              <a:rPr lang="es-ES_tradnl"/>
              <a:t>://</a:t>
            </a:r>
            <a:r>
              <a:rPr lang="es-ES_tradnl" err="1"/>
              <a:t>www.avast.com</a:t>
            </a:r>
            <a:r>
              <a:rPr lang="es-ES_tradnl"/>
              <a:t>/es-es/c-</a:t>
            </a:r>
            <a:r>
              <a:rPr lang="es-ES_tradnl" err="1"/>
              <a:t>what</a:t>
            </a:r>
            <a:r>
              <a:rPr lang="es-ES_tradnl"/>
              <a:t>-</a:t>
            </a:r>
            <a:r>
              <a:rPr lang="es-ES_tradnl" err="1"/>
              <a:t>is</a:t>
            </a:r>
            <a:r>
              <a:rPr lang="es-ES_tradnl"/>
              <a:t>-a-</a:t>
            </a:r>
            <a:r>
              <a:rPr lang="es-ES_tradnl" err="1"/>
              <a:t>vpn</a:t>
            </a:r>
            <a:r>
              <a:rPr lang="es-ES_tradnl"/>
              <a:t>.</a:t>
            </a:r>
          </a:p>
          <a:p>
            <a:endParaRPr lang="es-ES_tradnl"/>
          </a:p>
          <a:p>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endParaRPr lang="es-ES"/>
          </a:p>
        </p:txBody>
      </p:sp>
    </p:spTree>
    <p:extLst>
      <p:ext uri="{BB962C8B-B14F-4D97-AF65-F5344CB8AC3E}">
        <p14:creationId xmlns:p14="http://schemas.microsoft.com/office/powerpoint/2010/main" val="66572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ES_tradnl" err="1"/>
              <a:t>Segment</a:t>
            </a:r>
            <a:r>
              <a:rPr lang="es-ES_tradnl"/>
              <a:t> </a:t>
            </a:r>
            <a:r>
              <a:rPr lang="es-ES_tradnl" err="1"/>
              <a:t>Routing</a:t>
            </a:r>
            <a:r>
              <a:rPr lang="es-ES_tradnl"/>
              <a:t> (SR) es una técnica moderna en el mundo de las redes que simplifica la ingeniería de tráfico y la escalabilidad. A diferencia del LDP (</a:t>
            </a:r>
            <a:r>
              <a:rPr lang="es-ES_tradnl" err="1"/>
              <a:t>Label</a:t>
            </a:r>
            <a:r>
              <a:rPr lang="es-ES_tradnl"/>
              <a:t> </a:t>
            </a:r>
            <a:r>
              <a:rPr lang="es-ES_tradnl" err="1"/>
              <a:t>Distribution</a:t>
            </a:r>
            <a:r>
              <a:rPr lang="es-ES_tradnl"/>
              <a:t> </a:t>
            </a:r>
            <a:r>
              <a:rPr lang="es-ES_tradnl" err="1"/>
              <a:t>Protocol</a:t>
            </a:r>
            <a:r>
              <a:rPr lang="es-ES_tradnl"/>
              <a:t>) y RSVP (</a:t>
            </a:r>
            <a:r>
              <a:rPr lang="es-ES_tradnl" err="1"/>
              <a:t>Resource</a:t>
            </a:r>
            <a:r>
              <a:rPr lang="es-ES_tradnl"/>
              <a:t> </a:t>
            </a:r>
            <a:r>
              <a:rPr lang="es-ES_tradnl" err="1"/>
              <a:t>Reservation</a:t>
            </a:r>
            <a:r>
              <a:rPr lang="es-ES_tradnl"/>
              <a:t> </a:t>
            </a:r>
            <a:r>
              <a:rPr lang="es-ES_tradnl" err="1"/>
              <a:t>Protocol</a:t>
            </a:r>
            <a:r>
              <a:rPr lang="es-ES_tradnl"/>
              <a:t>), SR integra la distribución de etiquetas dentro del protocolo de enrutamiento existente, eliminando la necesidad de protocolos </a:t>
            </a:r>
            <a:r>
              <a:rPr lang="es-ES_tradnl" err="1"/>
              <a:t>adicionaleshttps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LDP fue el método inicial para la distribución de etiquetas en redes MPLS. Permitía a los enrutadores intercambiar asignaciones de etiquetas para rutas, lo que hacía el proceso de reenvío más eficiente. Sin embargo, LDP se mostró ineficiente en redes más grandes y complejas, ya que requería que cada enrutador mantuviera un estado de etiquetas localmente significativas, lo que consumía recursos y complicaba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r>
              <a:rPr lang="es-ES_tradnl"/>
              <a:t>RSVP, por otro lado, se utilizaba para la ingeniería de tráfico con túneles estáticos y no soportaba múltiples caminos de igual costo (ECMP), lo que limitaba su uso en situaciones donde se requería un manejo de fallos sub-50mshttps://</a:t>
            </a:r>
            <a:r>
              <a:rPr lang="es-ES_tradnl" err="1"/>
              <a:t>ipwithease.com</a:t>
            </a:r>
            <a:r>
              <a:rPr lang="es-ES_tradnl"/>
              <a:t>/</a:t>
            </a:r>
            <a:r>
              <a:rPr lang="es-ES_tradnl" err="1"/>
              <a:t>mpls</a:t>
            </a:r>
            <a:r>
              <a:rPr lang="es-ES_tradnl"/>
              <a:t>-</a:t>
            </a:r>
            <a:r>
              <a:rPr lang="es-ES_tradnl" err="1"/>
              <a:t>ldp</a:t>
            </a:r>
            <a:r>
              <a:rPr lang="es-ES_tradnl"/>
              <a:t>-vs-</a:t>
            </a:r>
            <a:r>
              <a:rPr lang="es-ES_tradnl" err="1"/>
              <a:t>rsvp</a:t>
            </a:r>
            <a:r>
              <a:rPr lang="es-ES_tradnl"/>
              <a:t>-te/.</a:t>
            </a:r>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r>
              <a:rPr lang="es-ES_tradnl"/>
              <a:t>SR mejora estas limitaciones al permitir que el origen especifique un camino a través de una lista de segmentos, que son sub-rutas definidas en la red. Esto reduce la complejidad y mejora la utilización de ECMP, ya que no se requieren protocolos adicionales para la ingeniería de </a:t>
            </a:r>
            <a:r>
              <a:rPr lang="es-ES_tradnl" err="1"/>
              <a:t>tráficohttps</a:t>
            </a:r>
            <a:r>
              <a:rPr lang="es-ES_tradnl"/>
              <a:t>://</a:t>
            </a:r>
            <a:r>
              <a:rPr lang="es-ES_tradnl" err="1"/>
              <a:t>blog.enable.network</a:t>
            </a:r>
            <a:r>
              <a:rPr lang="es-ES_tradnl"/>
              <a:t>/</a:t>
            </a:r>
            <a:r>
              <a:rPr lang="es-ES_tradnl" err="1"/>
              <a:t>ldp</a:t>
            </a:r>
            <a:r>
              <a:rPr lang="es-ES_tradnl"/>
              <a:t>-vs.-</a:t>
            </a:r>
            <a:r>
              <a:rPr lang="es-ES_tradnl" err="1"/>
              <a:t>segment</a:t>
            </a:r>
            <a:r>
              <a:rPr lang="es-ES_tradnl"/>
              <a:t>-</a:t>
            </a:r>
            <a:r>
              <a:rPr lang="es-ES_tradnl" err="1"/>
              <a:t>routing</a:t>
            </a:r>
            <a:r>
              <a:rPr lang="es-ES_tradnl"/>
              <a:t>.</a:t>
            </a:r>
          </a:p>
          <a:p>
            <a:endParaRPr lang="es-ES_tradnl"/>
          </a:p>
          <a:p>
            <a:r>
              <a:rPr lang="es-ES_tradnl"/>
              <a:t>En resumen, SR ofrece una solución más flexible y escalable para las redes modernas, superando las limitaciones de LDP y RSVP y simplificando la gestión de la red.</a:t>
            </a:r>
          </a:p>
          <a:p>
            <a:endParaRPr lang="es-ES_tradnl"/>
          </a:p>
          <a:p>
            <a:endParaRPr lang="es-ES_tradnl"/>
          </a:p>
          <a:p>
            <a:r>
              <a:rPr lang="es-ES_tradnl"/>
              <a:t>El </a:t>
            </a:r>
            <a:r>
              <a:rPr lang="es-ES_tradnl" err="1"/>
              <a:t>Segment</a:t>
            </a:r>
            <a:r>
              <a:rPr lang="es-ES_tradnl"/>
              <a:t> </a:t>
            </a:r>
            <a:r>
              <a:rPr lang="es-ES_tradnl" err="1"/>
              <a:t>Routing</a:t>
            </a:r>
            <a:r>
              <a:rPr lang="es-ES_tradnl"/>
              <a:t> es una técnica de enrutamiento basada en origen que simplifica la ingeniería y administración de tráfico entre dominios de red. En lugar de depender de múltiples protocolos para dirigir el tráfico, SR utiliza una lista de segmentos, que son instrucciones de reenvío, insertadas directamente en los encabezados de los paquetes por el nodo de entrada. Esto permite que los paquetes sigan una ruta predeterminada a través de la red sin requerir cambios en los enrutadores </a:t>
            </a:r>
            <a:r>
              <a:rPr lang="es-ES_tradnl" err="1"/>
              <a:t>intermedioshttps</a:t>
            </a:r>
            <a:r>
              <a:rPr lang="es-ES_tradnl"/>
              <a:t>://</a:t>
            </a:r>
            <a:r>
              <a:rPr lang="es-ES_tradnl" err="1"/>
              <a:t>www.juniper.net</a:t>
            </a:r>
            <a:r>
              <a:rPr lang="es-ES_tradnl"/>
              <a:t>/</a:t>
            </a:r>
            <a:r>
              <a:rPr lang="es-ES_tradnl" err="1"/>
              <a:t>mx</a:t>
            </a:r>
            <a:r>
              <a:rPr lang="es-ES_tradnl"/>
              <a:t>/es/</a:t>
            </a:r>
            <a:r>
              <a:rPr lang="es-ES_tradnl" err="1"/>
              <a:t>research-topics</a:t>
            </a:r>
            <a:r>
              <a:rPr lang="es-ES_tradnl"/>
              <a:t>/</a:t>
            </a:r>
            <a:r>
              <a:rPr lang="es-ES_tradnl" err="1"/>
              <a:t>what-is-segment-routing.html</a:t>
            </a:r>
            <a:r>
              <a:rPr lang="es-ES_tradnl"/>
              <a:t>.</a:t>
            </a:r>
          </a:p>
          <a:p>
            <a:endParaRPr lang="es-ES_tradnl"/>
          </a:p>
          <a:p>
            <a:r>
              <a:rPr lang="es-ES_tradnl"/>
              <a:t>Los segmentos pueden ser direcciones específicas o políticas de red, lo que proporciona una gran flexibilidad y control sobre el tráfico. Además, SR mejora la eficiencia y escalabilidad de las redes al reducir la cantidad de información de estado que cada enrutador necesita </a:t>
            </a:r>
            <a:r>
              <a:rPr lang="es-ES_tradnl" err="1"/>
              <a:t>mantenerhttps</a:t>
            </a:r>
            <a:r>
              <a:rPr lang="es-ES_tradnl"/>
              <a:t>://</a:t>
            </a:r>
            <a:r>
              <a:rPr lang="es-ES_tradnl" err="1"/>
              <a:t>whitestack.com</a:t>
            </a:r>
            <a:r>
              <a:rPr lang="es-ES_tradnl"/>
              <a:t>/es/blog/</a:t>
            </a:r>
            <a:r>
              <a:rPr lang="es-ES_tradnl" err="1"/>
              <a:t>segment-routing</a:t>
            </a:r>
            <a:r>
              <a:rPr lang="es-ES_tradnl"/>
              <a:t>/</a:t>
            </a:r>
          </a:p>
          <a:p>
            <a:endParaRPr lang="es-ES_tradnl"/>
          </a:p>
          <a:p>
            <a:endParaRPr lang="es-ES_tradnl"/>
          </a:p>
          <a:p>
            <a:r>
              <a:rPr lang="es-ES_tradnl"/>
              <a:t>EVPN es una solución de red que permite la interconexión de múltiples sitios a través de una red MPLS o IP. Funciona como una extensión del protocolo BGP (</a:t>
            </a:r>
            <a:r>
              <a:rPr lang="es-ES_tradnl" err="1"/>
              <a:t>Border</a:t>
            </a:r>
            <a:r>
              <a:rPr lang="es-ES_tradnl"/>
              <a:t> Gateway </a:t>
            </a:r>
            <a:r>
              <a:rPr lang="es-ES_tradnl" err="1"/>
              <a:t>Protocol</a:t>
            </a:r>
            <a:r>
              <a:rPr lang="es-ES_tradnl"/>
              <a:t>) y proporciona una forma escalable y flexible de ofrecer servicios Ethernet multipunto a través de una infraestructura de red geográficamente </a:t>
            </a:r>
            <a:r>
              <a:rPr lang="es-ES_tradnl" err="1"/>
              <a:t>dispersahttps</a:t>
            </a:r>
            <a:r>
              <a:rPr lang="es-ES_tradnl"/>
              <a:t>://</a:t>
            </a:r>
            <a:r>
              <a:rPr lang="es-ES_tradnl" err="1"/>
              <a:t>www.expressvpn.com</a:t>
            </a:r>
            <a:r>
              <a:rPr lang="es-ES_tradnl"/>
              <a:t>/es/</a:t>
            </a:r>
            <a:r>
              <a:rPr lang="es-ES_tradnl" err="1"/>
              <a:t>what-is-vpn</a:t>
            </a:r>
            <a:r>
              <a:rPr lang="es-ES_tradnl"/>
              <a:t>.</a:t>
            </a:r>
          </a:p>
          <a:p>
            <a:endParaRPr lang="es-ES_tradnl"/>
          </a:p>
          <a:p>
            <a:r>
              <a:rPr lang="es-ES_tradnl"/>
              <a:t>EVPN mejora las </a:t>
            </a:r>
            <a:r>
              <a:rPr lang="es-ES_tradnl" err="1"/>
              <a:t>VPNs</a:t>
            </a:r>
            <a:r>
              <a:rPr lang="es-ES_tradnl"/>
              <a:t> tradicionales al permitir la separación entre los datos de control y los de avance, lo que facilita la implementación de políticas de red y la integración con tecnologías de virtualización de red como VXLAN. Además, EVPN soporta servicios tanto de capa 2 como de capa 3, lo que la hace ideal para entornos de centros de datos y servicios de proveedores de </a:t>
            </a:r>
            <a:r>
              <a:rPr lang="es-ES_tradnl" err="1"/>
              <a:t>servicioshttps</a:t>
            </a:r>
            <a:r>
              <a:rPr lang="es-ES_tradnl"/>
              <a:t>://</a:t>
            </a:r>
            <a:r>
              <a:rPr lang="es-ES_tradnl" err="1"/>
              <a:t>www.avast.com</a:t>
            </a:r>
            <a:r>
              <a:rPr lang="es-ES_tradnl"/>
              <a:t>/es-es/c-</a:t>
            </a:r>
            <a:r>
              <a:rPr lang="es-ES_tradnl" err="1"/>
              <a:t>what</a:t>
            </a:r>
            <a:r>
              <a:rPr lang="es-ES_tradnl"/>
              <a:t>-</a:t>
            </a:r>
            <a:r>
              <a:rPr lang="es-ES_tradnl" err="1"/>
              <a:t>is</a:t>
            </a:r>
            <a:r>
              <a:rPr lang="es-ES_tradnl"/>
              <a:t>-a-</a:t>
            </a:r>
            <a:r>
              <a:rPr lang="es-ES_tradnl" err="1"/>
              <a:t>vpn</a:t>
            </a:r>
            <a:r>
              <a:rPr lang="es-ES_tradnl"/>
              <a:t>.</a:t>
            </a:r>
          </a:p>
          <a:p>
            <a:endParaRPr lang="es-ES_tradnl"/>
          </a:p>
          <a:p>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pPr marL="0" marR="0" lvl="0" indent="0" defTabSz="914400" eaLnBrk="1" fontAlgn="auto" latinLnBrk="0" hangingPunct="1">
              <a:lnSpc>
                <a:spcPct val="100000"/>
              </a:lnSpc>
              <a:spcBef>
                <a:spcPts val="0"/>
              </a:spcBef>
              <a:spcAft>
                <a:spcPts val="0"/>
              </a:spcAft>
              <a:buClrTx/>
              <a:buSzTx/>
              <a:buFontTx/>
              <a:buNone/>
              <a:tabLst/>
              <a:defRPr/>
            </a:pPr>
            <a:endParaRPr lang="es-ES_tradnl"/>
          </a:p>
          <a:p>
            <a:endParaRPr lang="es-ES"/>
          </a:p>
        </p:txBody>
      </p:sp>
    </p:spTree>
    <p:extLst>
      <p:ext uri="{BB962C8B-B14F-4D97-AF65-F5344CB8AC3E}">
        <p14:creationId xmlns:p14="http://schemas.microsoft.com/office/powerpoint/2010/main" val="3543637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iapositiva de título">
    <p:spTree>
      <p:nvGrpSpPr>
        <p:cNvPr id="1" name=""/>
        <p:cNvGrpSpPr/>
        <p:nvPr/>
      </p:nvGrpSpPr>
      <p:grpSpPr>
        <a:xfrm>
          <a:off x="0" y="0"/>
          <a:ext cx="0" cy="0"/>
          <a:chOff x="0" y="0"/>
          <a:chExt cx="0" cy="0"/>
        </a:xfrm>
      </p:grpSpPr>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pic>
        <p:nvPicPr>
          <p:cNvPr id="106" name="carrusel-2023.svg" descr="carrusel-2023.svg"/>
          <p:cNvPicPr>
            <a:picLocks noChangeAspect="1"/>
          </p:cNvPicPr>
          <p:nvPr/>
        </p:nvPicPr>
        <p:blipFill>
          <a:blip r:embed="rId2"/>
          <a:stretch>
            <a:fillRect/>
          </a:stretch>
        </p:blipFill>
        <p:spPr>
          <a:xfrm>
            <a:off x="1420396" y="5842000"/>
            <a:ext cx="9351209" cy="749300"/>
          </a:xfrm>
          <a:prstGeom prst="rect">
            <a:avLst/>
          </a:prstGeom>
          <a:ln w="12700">
            <a:miter lim="400000"/>
          </a:ln>
        </p:spPr>
      </p:pic>
      <p:sp>
        <p:nvSpPr>
          <p:cNvPr id="107" name="Rectángulo 3"/>
          <p:cNvSpPr/>
          <p:nvPr/>
        </p:nvSpPr>
        <p:spPr>
          <a:xfrm>
            <a:off x="0" y="-135653"/>
            <a:ext cx="12192000" cy="5715001"/>
          </a:xfrm>
          <a:prstGeom prst="rect">
            <a:avLst/>
          </a:prstGeom>
          <a:solidFill>
            <a:srgbClr val="E41C41"/>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sp>
        <p:nvSpPr>
          <p:cNvPr id="108" name="CuadroTexto 7"/>
          <p:cNvSpPr txBox="1"/>
          <p:nvPr/>
        </p:nvSpPr>
        <p:spPr>
          <a:xfrm>
            <a:off x="2426161" y="2754504"/>
            <a:ext cx="5238174"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0">
                <a:solidFill>
                  <a:srgbClr val="FFFFFF"/>
                </a:solidFill>
              </a:defRPr>
            </a:lvl1pPr>
          </a:lstStyle>
          <a:p>
            <a:r>
              <a:t>¡Gracias!</a:t>
            </a:r>
          </a:p>
        </p:txBody>
      </p:sp>
      <p:pic>
        <p:nvPicPr>
          <p:cNvPr id="109" name="Imagen 8" descr="Imagen 8"/>
          <p:cNvPicPr>
            <a:picLocks noChangeAspect="1"/>
          </p:cNvPicPr>
          <p:nvPr/>
        </p:nvPicPr>
        <p:blipFill>
          <a:blip r:embed="rId3"/>
          <a:stretch>
            <a:fillRect/>
          </a:stretch>
        </p:blipFill>
        <p:spPr>
          <a:xfrm>
            <a:off x="7710054" y="-760505"/>
            <a:ext cx="4910675" cy="5901679"/>
          </a:xfrm>
          <a:prstGeom prst="rect">
            <a:avLst/>
          </a:prstGeom>
          <a:ln w="12700">
            <a:miter lim="400000"/>
          </a:ln>
        </p:spPr>
      </p:pic>
      <p:sp>
        <p:nvSpPr>
          <p:cNvPr id="11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pic>
        <p:nvPicPr>
          <p:cNvPr id="29" name="carrusel-2023.svg" descr="carrusel-2023.svg"/>
          <p:cNvPicPr>
            <a:picLocks noChangeAspect="1"/>
          </p:cNvPicPr>
          <p:nvPr/>
        </p:nvPicPr>
        <p:blipFill>
          <a:blip r:embed="rId2"/>
          <a:stretch>
            <a:fillRect/>
          </a:stretch>
        </p:blipFill>
        <p:spPr>
          <a:xfrm>
            <a:off x="469900" y="6083300"/>
            <a:ext cx="5864317" cy="469900"/>
          </a:xfrm>
          <a:prstGeom prst="rect">
            <a:avLst/>
          </a:prstGeom>
          <a:ln w="12700">
            <a:miter lim="400000"/>
          </a:ln>
        </p:spPr>
      </p:pic>
      <p:pic>
        <p:nvPicPr>
          <p:cNvPr id="30" name="fondo-red.es-3.svg" descr="fondo-red.es-3.svg"/>
          <p:cNvPicPr>
            <a:picLocks noChangeAspect="1"/>
          </p:cNvPicPr>
          <p:nvPr/>
        </p:nvPicPr>
        <p:blipFill>
          <a:blip r:embed="rId3"/>
          <a:stretch>
            <a:fillRect/>
          </a:stretch>
        </p:blipFill>
        <p:spPr>
          <a:xfrm>
            <a:off x="364737" y="328899"/>
            <a:ext cx="11497572" cy="1334878"/>
          </a:xfrm>
          <a:prstGeom prst="rect">
            <a:avLst/>
          </a:prstGeom>
          <a:ln w="12700">
            <a:miter lim="400000"/>
          </a:ln>
        </p:spPr>
      </p:pic>
      <p:sp>
        <p:nvSpPr>
          <p:cNvPr id="31" name="Número de diapositiva"/>
          <p:cNvSpPr txBox="1">
            <a:spLocks noGrp="1"/>
          </p:cNvSpPr>
          <p:nvPr>
            <p:ph type="sldNum" sz="quarter" idx="2"/>
          </p:nvPr>
        </p:nvSpPr>
        <p:spPr>
          <a:xfrm>
            <a:off x="11621424" y="6385242"/>
            <a:ext cx="301908" cy="307341"/>
          </a:xfrm>
          <a:prstGeom prst="rect">
            <a:avLst/>
          </a:prstGeom>
        </p:spPr>
        <p:txBody>
          <a:bodyPr/>
          <a:lstStyle>
            <a:lvl1pPr>
              <a:defRPr sz="1400">
                <a:latin typeface="Interstate"/>
                <a:ea typeface="Interstate"/>
                <a:cs typeface="Interstate"/>
                <a:sym typeface="Interstate"/>
              </a:defRPr>
            </a:lvl1p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pic>
        <p:nvPicPr>
          <p:cNvPr id="38" name="carrusel-2023.svg" descr="carrusel-2023.svg"/>
          <p:cNvPicPr>
            <a:picLocks noChangeAspect="1"/>
          </p:cNvPicPr>
          <p:nvPr/>
        </p:nvPicPr>
        <p:blipFill>
          <a:blip r:embed="rId2"/>
          <a:stretch>
            <a:fillRect/>
          </a:stretch>
        </p:blipFill>
        <p:spPr>
          <a:xfrm>
            <a:off x="469900" y="6083300"/>
            <a:ext cx="5864317" cy="469900"/>
          </a:xfrm>
          <a:prstGeom prst="rect">
            <a:avLst/>
          </a:prstGeom>
          <a:ln w="12700">
            <a:miter lim="400000"/>
          </a:ln>
        </p:spPr>
      </p:pic>
      <p:pic>
        <p:nvPicPr>
          <p:cNvPr id="39" name="fondo-red.es-3.svg" descr="fondo-red.es-3.svg"/>
          <p:cNvPicPr>
            <a:picLocks noChangeAspect="1"/>
          </p:cNvPicPr>
          <p:nvPr/>
        </p:nvPicPr>
        <p:blipFill>
          <a:blip r:embed="rId3"/>
          <a:stretch>
            <a:fillRect/>
          </a:stretch>
        </p:blipFill>
        <p:spPr>
          <a:xfrm>
            <a:off x="364082" y="328899"/>
            <a:ext cx="11498882" cy="1335030"/>
          </a:xfrm>
          <a:prstGeom prst="rect">
            <a:avLst/>
          </a:prstGeom>
          <a:ln w="12700">
            <a:miter lim="400000"/>
          </a:ln>
        </p:spPr>
      </p:pic>
      <p:sp>
        <p:nvSpPr>
          <p:cNvPr id="40" name="Número de diapositiva"/>
          <p:cNvSpPr txBox="1">
            <a:spLocks noGrp="1"/>
          </p:cNvSpPr>
          <p:nvPr>
            <p:ph type="sldNum" sz="quarter" idx="2"/>
          </p:nvPr>
        </p:nvSpPr>
        <p:spPr>
          <a:xfrm>
            <a:off x="11621424" y="6385242"/>
            <a:ext cx="301908" cy="307341"/>
          </a:xfrm>
          <a:prstGeom prst="rect">
            <a:avLst/>
          </a:prstGeom>
        </p:spPr>
        <p:txBody>
          <a:bodyPr/>
          <a:lstStyle>
            <a:lvl1pPr>
              <a:defRPr sz="1400">
                <a:latin typeface="Interstate"/>
                <a:ea typeface="Interstate"/>
                <a:cs typeface="Interstate"/>
                <a:sym typeface="Interstate"/>
              </a:defRPr>
            </a:lvl1p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sp>
        <p:nvSpPr>
          <p:cNvPr id="47" name="Rectángulo 2"/>
          <p:cNvSpPr/>
          <p:nvPr/>
        </p:nvSpPr>
        <p:spPr>
          <a:xfrm>
            <a:off x="0" y="0"/>
            <a:ext cx="12192000" cy="6858000"/>
          </a:xfrm>
          <a:prstGeom prst="rect">
            <a:avLst/>
          </a:prstGeom>
          <a:solidFill>
            <a:schemeClr val="accent4">
              <a:lumOff val="12500"/>
            </a:schemeClr>
          </a:solidFill>
          <a:ln w="12700">
            <a:miter lim="400000"/>
          </a:ln>
        </p:spPr>
        <p:txBody>
          <a:bodyPr lIns="45719" rIns="45719" anchor="ctr"/>
          <a:lstStyle/>
          <a:p>
            <a:pPr algn="ctr">
              <a:defRPr sz="1800" b="0">
                <a:latin typeface="+mn-lt"/>
                <a:ea typeface="+mn-ea"/>
                <a:cs typeface="+mn-cs"/>
                <a:sym typeface="Calibri"/>
              </a:defRPr>
            </a:pPr>
            <a:endParaRPr/>
          </a:p>
        </p:txBody>
      </p:sp>
      <p:pic>
        <p:nvPicPr>
          <p:cNvPr id="48" name="Imagen 3" descr="Imagen 3"/>
          <p:cNvPicPr>
            <a:picLocks noChangeAspect="1"/>
          </p:cNvPicPr>
          <p:nvPr/>
        </p:nvPicPr>
        <p:blipFill>
          <a:blip r:embed="rId2"/>
          <a:stretch>
            <a:fillRect/>
          </a:stretch>
        </p:blipFill>
        <p:spPr>
          <a:xfrm>
            <a:off x="476368" y="0"/>
            <a:ext cx="9562154" cy="1465513"/>
          </a:xfrm>
          <a:prstGeom prst="rect">
            <a:avLst/>
          </a:prstGeom>
          <a:ln w="12700">
            <a:miter lim="400000"/>
          </a:ln>
        </p:spPr>
      </p:pic>
      <p:sp>
        <p:nvSpPr>
          <p:cNvPr id="49" name="CuadroTexto 4"/>
          <p:cNvSpPr txBox="1"/>
          <p:nvPr/>
        </p:nvSpPr>
        <p:spPr>
          <a:xfrm>
            <a:off x="10084241" y="876374"/>
            <a:ext cx="1387479"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2800">
                <a:solidFill>
                  <a:srgbClr val="FFFFFF"/>
                </a:solidFill>
              </a:defRPr>
            </a:lvl1pPr>
          </a:lstStyle>
          <a:p>
            <a:r>
              <a:t>Índice</a:t>
            </a:r>
          </a:p>
        </p:txBody>
      </p:sp>
      <p:sp>
        <p:nvSpPr>
          <p:cNvPr id="50"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57" name="Rectángulo 2"/>
          <p:cNvSpPr/>
          <p:nvPr/>
        </p:nvSpPr>
        <p:spPr>
          <a:xfrm>
            <a:off x="0" y="0"/>
            <a:ext cx="12192000" cy="6858000"/>
          </a:xfrm>
          <a:prstGeom prst="rect">
            <a:avLst/>
          </a:prstGeom>
          <a:solidFill>
            <a:srgbClr val="E41C41"/>
          </a:solidFill>
          <a:ln w="12700">
            <a:miter lim="400000"/>
          </a:ln>
        </p:spPr>
        <p:txBody>
          <a:bodyPr lIns="45719" rIns="45719" anchor="ctr"/>
          <a:lstStyle/>
          <a:p>
            <a:pPr algn="ctr">
              <a:defRPr sz="1800" b="0">
                <a:latin typeface="+mn-lt"/>
                <a:ea typeface="+mn-ea"/>
                <a:cs typeface="+mn-cs"/>
                <a:sym typeface="Calibri"/>
              </a:defRPr>
            </a:pPr>
            <a:endParaRPr/>
          </a:p>
        </p:txBody>
      </p:sp>
      <p:pic>
        <p:nvPicPr>
          <p:cNvPr id="58" name="Imagen 3" descr="Imagen 3"/>
          <p:cNvPicPr>
            <a:picLocks noChangeAspect="1"/>
          </p:cNvPicPr>
          <p:nvPr/>
        </p:nvPicPr>
        <p:blipFill>
          <a:blip r:embed="rId2"/>
          <a:stretch>
            <a:fillRect/>
          </a:stretch>
        </p:blipFill>
        <p:spPr>
          <a:xfrm>
            <a:off x="476368" y="0"/>
            <a:ext cx="9562154" cy="1465513"/>
          </a:xfrm>
          <a:prstGeom prst="rect">
            <a:avLst/>
          </a:prstGeom>
          <a:ln w="12700">
            <a:miter lim="400000"/>
          </a:ln>
        </p:spPr>
      </p:pic>
      <p:sp>
        <p:nvSpPr>
          <p:cNvPr id="59" name="CuadroTexto 4"/>
          <p:cNvSpPr txBox="1"/>
          <p:nvPr/>
        </p:nvSpPr>
        <p:spPr>
          <a:xfrm>
            <a:off x="10084241" y="876374"/>
            <a:ext cx="1387479"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2800">
                <a:solidFill>
                  <a:srgbClr val="FFFFFF"/>
                </a:solidFill>
              </a:defRPr>
            </a:lvl1pPr>
          </a:lstStyle>
          <a:p>
            <a:r>
              <a:t>Índice</a:t>
            </a:r>
          </a:p>
        </p:txBody>
      </p:sp>
      <p:sp>
        <p:nvSpPr>
          <p:cNvPr id="60"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67" name="Rectángulo 2"/>
          <p:cNvSpPr/>
          <p:nvPr/>
        </p:nvSpPr>
        <p:spPr>
          <a:xfrm>
            <a:off x="0" y="0"/>
            <a:ext cx="12192000" cy="6858000"/>
          </a:xfrm>
          <a:prstGeom prst="rect">
            <a:avLst/>
          </a:prstGeom>
          <a:solidFill>
            <a:srgbClr val="377E80"/>
          </a:solidFill>
          <a:ln w="12700">
            <a:miter lim="400000"/>
          </a:ln>
        </p:spPr>
        <p:txBody>
          <a:bodyPr lIns="45719" rIns="45719" anchor="ctr"/>
          <a:lstStyle/>
          <a:p>
            <a:pPr algn="ctr">
              <a:defRPr sz="1800" b="0">
                <a:latin typeface="+mn-lt"/>
                <a:ea typeface="+mn-ea"/>
                <a:cs typeface="+mn-cs"/>
                <a:sym typeface="Calibri"/>
              </a:defRPr>
            </a:pPr>
            <a:endParaRPr/>
          </a:p>
        </p:txBody>
      </p:sp>
      <p:pic>
        <p:nvPicPr>
          <p:cNvPr id="68" name="Imagen 3" descr="Imagen 3"/>
          <p:cNvPicPr>
            <a:picLocks noChangeAspect="1"/>
          </p:cNvPicPr>
          <p:nvPr/>
        </p:nvPicPr>
        <p:blipFill>
          <a:blip r:embed="rId2"/>
          <a:stretch>
            <a:fillRect/>
          </a:stretch>
        </p:blipFill>
        <p:spPr>
          <a:xfrm>
            <a:off x="476368" y="0"/>
            <a:ext cx="9562154" cy="1465513"/>
          </a:xfrm>
          <a:prstGeom prst="rect">
            <a:avLst/>
          </a:prstGeom>
          <a:ln w="12700">
            <a:miter lim="400000"/>
          </a:ln>
        </p:spPr>
      </p:pic>
      <p:sp>
        <p:nvSpPr>
          <p:cNvPr id="69" name="CuadroTexto 4"/>
          <p:cNvSpPr txBox="1"/>
          <p:nvPr/>
        </p:nvSpPr>
        <p:spPr>
          <a:xfrm>
            <a:off x="10084241" y="876374"/>
            <a:ext cx="1387479"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2800">
                <a:solidFill>
                  <a:srgbClr val="FFFFFF"/>
                </a:solidFill>
              </a:defRPr>
            </a:lvl1pPr>
          </a:lstStyle>
          <a:p>
            <a:r>
              <a:t>Índice</a:t>
            </a:r>
          </a:p>
        </p:txBody>
      </p:sp>
      <p:sp>
        <p:nvSpPr>
          <p:cNvPr id="70"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sp>
        <p:nvSpPr>
          <p:cNvPr id="77" name="Rectángulo 5"/>
          <p:cNvSpPr/>
          <p:nvPr/>
        </p:nvSpPr>
        <p:spPr>
          <a:xfrm>
            <a:off x="0" y="0"/>
            <a:ext cx="12192000" cy="6858000"/>
          </a:xfrm>
          <a:prstGeom prst="rect">
            <a:avLst/>
          </a:prstGeom>
          <a:solidFill>
            <a:srgbClr val="377E80"/>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pic>
        <p:nvPicPr>
          <p:cNvPr id="78" name="fondo-red.es-2.svg" descr="fondo-red.es-2.svg"/>
          <p:cNvPicPr>
            <a:picLocks noChangeAspect="1"/>
          </p:cNvPicPr>
          <p:nvPr/>
        </p:nvPicPr>
        <p:blipFill>
          <a:blip r:embed="rId2"/>
          <a:stretch>
            <a:fillRect/>
          </a:stretch>
        </p:blipFill>
        <p:spPr>
          <a:xfrm>
            <a:off x="1115095" y="-384218"/>
            <a:ext cx="2543519" cy="7567614"/>
          </a:xfrm>
          <a:prstGeom prst="rect">
            <a:avLst/>
          </a:prstGeom>
          <a:ln w="12700">
            <a:miter lim="400000"/>
          </a:ln>
        </p:spPr>
      </p:pic>
      <p:sp>
        <p:nvSpPr>
          <p:cNvPr id="79"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ítulo y objetos">
    <p:spTree>
      <p:nvGrpSpPr>
        <p:cNvPr id="1" name=""/>
        <p:cNvGrpSpPr/>
        <p:nvPr/>
      </p:nvGrpSpPr>
      <p:grpSpPr>
        <a:xfrm>
          <a:off x="0" y="0"/>
          <a:ext cx="0" cy="0"/>
          <a:chOff x="0" y="0"/>
          <a:chExt cx="0" cy="0"/>
        </a:xfrm>
      </p:grpSpPr>
      <p:sp>
        <p:nvSpPr>
          <p:cNvPr id="86" name="Rectángulo 5"/>
          <p:cNvSpPr/>
          <p:nvPr/>
        </p:nvSpPr>
        <p:spPr>
          <a:xfrm>
            <a:off x="0" y="0"/>
            <a:ext cx="12192000" cy="6858000"/>
          </a:xfrm>
          <a:prstGeom prst="rect">
            <a:avLst/>
          </a:prstGeom>
          <a:solidFill>
            <a:srgbClr val="2F2E76"/>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pic>
        <p:nvPicPr>
          <p:cNvPr id="87" name="Imagen 6" descr="Imagen 6"/>
          <p:cNvPicPr>
            <a:picLocks noChangeAspect="1"/>
          </p:cNvPicPr>
          <p:nvPr/>
        </p:nvPicPr>
        <p:blipFill>
          <a:blip r:embed="rId2"/>
          <a:stretch>
            <a:fillRect/>
          </a:stretch>
        </p:blipFill>
        <p:spPr>
          <a:xfrm rot="16200000">
            <a:off x="-1396931" y="2118937"/>
            <a:ext cx="7567588" cy="2543988"/>
          </a:xfrm>
          <a:prstGeom prst="rect">
            <a:avLst/>
          </a:prstGeom>
          <a:ln w="12700">
            <a:miter lim="400000"/>
          </a:ln>
        </p:spPr>
      </p:pic>
      <p:sp>
        <p:nvSpPr>
          <p:cNvPr id="88" name="Número de diapositiva"/>
          <p:cNvSpPr txBox="1">
            <a:spLocks noGrp="1"/>
          </p:cNvSpPr>
          <p:nvPr>
            <p:ph type="sldNum" sz="quarter" idx="2"/>
          </p:nvPr>
        </p:nvSpPr>
        <p:spPr>
          <a:xfrm>
            <a:off x="11621424" y="6385242"/>
            <a:ext cx="301908" cy="307341"/>
          </a:xfrm>
          <a:prstGeom prst="rect">
            <a:avLst/>
          </a:prstGeom>
        </p:spPr>
        <p:txBody>
          <a:bodyPr/>
          <a:lstStyle>
            <a:lvl1pPr>
              <a:defRPr sz="1400">
                <a:solidFill>
                  <a:srgbClr val="FFFFFF"/>
                </a:solidFill>
                <a:latin typeface="Interstate"/>
                <a:ea typeface="Interstate"/>
                <a:cs typeface="Interstate"/>
                <a:sym typeface="Interstate"/>
              </a:defRPr>
            </a:lvl1p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pic>
        <p:nvPicPr>
          <p:cNvPr id="95" name="carrusel-2023.svg" descr="carrusel-2023.svg"/>
          <p:cNvPicPr>
            <a:picLocks noChangeAspect="1"/>
          </p:cNvPicPr>
          <p:nvPr/>
        </p:nvPicPr>
        <p:blipFill>
          <a:blip r:embed="rId2"/>
          <a:stretch>
            <a:fillRect/>
          </a:stretch>
        </p:blipFill>
        <p:spPr>
          <a:xfrm>
            <a:off x="1420396" y="5842000"/>
            <a:ext cx="9351209" cy="749300"/>
          </a:xfrm>
          <a:prstGeom prst="rect">
            <a:avLst/>
          </a:prstGeom>
          <a:ln w="12700">
            <a:miter lim="400000"/>
          </a:ln>
        </p:spPr>
      </p:pic>
      <p:sp>
        <p:nvSpPr>
          <p:cNvPr id="96" name="Rectángulo 3"/>
          <p:cNvSpPr/>
          <p:nvPr/>
        </p:nvSpPr>
        <p:spPr>
          <a:xfrm>
            <a:off x="0" y="-135653"/>
            <a:ext cx="12192000" cy="5715001"/>
          </a:xfrm>
          <a:prstGeom prst="rect">
            <a:avLst/>
          </a:prstGeom>
          <a:solidFill>
            <a:srgbClr val="377E80"/>
          </a:solidFill>
          <a:ln w="12700">
            <a:miter lim="400000"/>
          </a:ln>
        </p:spPr>
        <p:txBody>
          <a:bodyPr lIns="45719" rIns="45719" anchor="ctr"/>
          <a:lstStyle/>
          <a:p>
            <a:pPr algn="ctr">
              <a:defRPr sz="1800" b="0">
                <a:solidFill>
                  <a:srgbClr val="FFFFFF"/>
                </a:solidFill>
                <a:latin typeface="+mn-lt"/>
                <a:ea typeface="+mn-ea"/>
                <a:cs typeface="+mn-cs"/>
                <a:sym typeface="Calibri"/>
              </a:defRPr>
            </a:pPr>
            <a:endParaRPr/>
          </a:p>
        </p:txBody>
      </p:sp>
      <p:sp>
        <p:nvSpPr>
          <p:cNvPr id="97" name="CuadroTexto 7"/>
          <p:cNvSpPr txBox="1"/>
          <p:nvPr/>
        </p:nvSpPr>
        <p:spPr>
          <a:xfrm>
            <a:off x="2426161" y="2754504"/>
            <a:ext cx="5238174"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7000">
                <a:solidFill>
                  <a:srgbClr val="FFFFFF"/>
                </a:solidFill>
              </a:defRPr>
            </a:lvl1pPr>
          </a:lstStyle>
          <a:p>
            <a:r>
              <a:t>¡Gracias!</a:t>
            </a:r>
          </a:p>
        </p:txBody>
      </p:sp>
      <p:pic>
        <p:nvPicPr>
          <p:cNvPr id="98" name="Imagen 8" descr="Imagen 8"/>
          <p:cNvPicPr>
            <a:picLocks noChangeAspect="1"/>
          </p:cNvPicPr>
          <p:nvPr/>
        </p:nvPicPr>
        <p:blipFill>
          <a:blip r:embed="rId3"/>
          <a:stretch>
            <a:fillRect/>
          </a:stretch>
        </p:blipFill>
        <p:spPr>
          <a:xfrm>
            <a:off x="7710054" y="-760505"/>
            <a:ext cx="4910675" cy="5901679"/>
          </a:xfrm>
          <a:prstGeom prst="rect">
            <a:avLst/>
          </a:prstGeom>
          <a:ln w="12700">
            <a:miter lim="400000"/>
          </a:ln>
        </p:spPr>
      </p:pic>
      <p:sp>
        <p:nvSpPr>
          <p:cNvPr id="9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carrusel-2023.svg" descr="carrusel-2023.svg"/>
          <p:cNvPicPr>
            <a:picLocks noChangeAspect="1"/>
          </p:cNvPicPr>
          <p:nvPr/>
        </p:nvPicPr>
        <p:blipFill>
          <a:blip r:embed="rId12"/>
          <a:stretch>
            <a:fillRect/>
          </a:stretch>
        </p:blipFill>
        <p:spPr>
          <a:xfrm>
            <a:off x="4041059" y="241300"/>
            <a:ext cx="7924754" cy="635000"/>
          </a:xfrm>
          <a:prstGeom prst="rect">
            <a:avLst/>
          </a:prstGeom>
          <a:ln w="12700">
            <a:miter lim="400000"/>
          </a:ln>
        </p:spPr>
      </p:pic>
      <p:pic>
        <p:nvPicPr>
          <p:cNvPr id="3" name="fondo-red.es-1.svg" descr="fondo-red.es-1.svg"/>
          <p:cNvPicPr>
            <a:picLocks noChangeAspect="1"/>
          </p:cNvPicPr>
          <p:nvPr/>
        </p:nvPicPr>
        <p:blipFill>
          <a:blip r:embed="rId13"/>
          <a:stretch>
            <a:fillRect/>
          </a:stretch>
        </p:blipFill>
        <p:spPr>
          <a:xfrm>
            <a:off x="-1" y="304800"/>
            <a:ext cx="12192001" cy="6858000"/>
          </a:xfrm>
          <a:prstGeom prst="rect">
            <a:avLst/>
          </a:prstGeom>
          <a:ln w="12700">
            <a:miter lim="400000"/>
          </a:ln>
        </p:spPr>
      </p:pic>
      <p:sp>
        <p:nvSpPr>
          <p:cNvPr id="4" name="Texto del título"/>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Texto del título</a:t>
            </a:r>
          </a:p>
        </p:txBody>
      </p:sp>
      <p:sp>
        <p:nvSpPr>
          <p:cNvPr id="5" name="Nivel de texto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Nivel de </a:t>
            </a:r>
            <a:r>
              <a:rPr err="1"/>
              <a:t>texto</a:t>
            </a:r>
            <a:r>
              <a:t> 1</a:t>
            </a:r>
          </a:p>
          <a:p>
            <a:pPr lvl="1"/>
            <a:r>
              <a:t>Nivel de </a:t>
            </a:r>
            <a:r>
              <a:rPr err="1"/>
              <a:t>texto</a:t>
            </a:r>
            <a:r>
              <a:t> 2</a:t>
            </a:r>
          </a:p>
          <a:p>
            <a:pPr lvl="2"/>
            <a:r>
              <a:t>Nivel de </a:t>
            </a:r>
            <a:r>
              <a:rPr err="1"/>
              <a:t>texto</a:t>
            </a:r>
            <a:r>
              <a:t> 3</a:t>
            </a:r>
          </a:p>
          <a:p>
            <a:pPr lvl="3"/>
            <a:r>
              <a:t>Nivel de </a:t>
            </a:r>
            <a:r>
              <a:rPr err="1"/>
              <a:t>texto</a:t>
            </a:r>
            <a:r>
              <a:t> 4</a:t>
            </a:r>
          </a:p>
          <a:p>
            <a:pPr lvl="4"/>
            <a:r>
              <a:t>Nivel de </a:t>
            </a:r>
            <a:r>
              <a:rPr err="1"/>
              <a:t>texto</a:t>
            </a:r>
            <a:r>
              <a:t> 5</a:t>
            </a:r>
          </a:p>
        </p:txBody>
      </p:sp>
      <p:sp>
        <p:nvSpPr>
          <p:cNvPr id="6" name="Número de diapositiva"/>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b="0">
                <a:solidFill>
                  <a:srgbClr val="000000"/>
                </a:solidFill>
                <a:latin typeface="+mn-lt"/>
                <a:ea typeface="+mn-ea"/>
                <a:cs typeface="+mn-cs"/>
                <a:sym typeface="Calibri"/>
              </a:defRPr>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31.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image" Target="../media/image30.png"/><Relationship Id="rId2" Type="http://schemas.openxmlformats.org/officeDocument/2006/relationships/image" Target="../media/image34.jpeg"/><Relationship Id="rId16" Type="http://schemas.openxmlformats.org/officeDocument/2006/relationships/image" Target="../media/image26.png"/><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8.tif"/><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tif"/><Relationship Id="rId19" Type="http://schemas.openxmlformats.org/officeDocument/2006/relationships/image" Target="../media/image32.png"/><Relationship Id="rId4" Type="http://schemas.openxmlformats.org/officeDocument/2006/relationships/image" Target="../media/image36.png"/><Relationship Id="rId9" Type="http://schemas.openxmlformats.org/officeDocument/2006/relationships/image" Target="../media/image41.tif"/><Relationship Id="rId14" Type="http://schemas.openxmlformats.org/officeDocument/2006/relationships/image" Target="../media/image4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irisdns.rediris.es/" TargetMode="External"/><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irisdns.rediris.es/" TargetMode="External"/><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irisdns.rediris.es/" TargetMode="External"/><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irisdns.rediris.es/" TargetMode="External"/><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irisdns.rediris.es/" TargetMode="External"/><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xml"/><Relationship Id="rId4" Type="http://schemas.openxmlformats.org/officeDocument/2006/relationships/hyperlink" Target="https://www.ccn-cert.cni.es/es/soluciones-seguridad/rey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adroTexto 13"/>
          <p:cNvSpPr txBox="1"/>
          <p:nvPr/>
        </p:nvSpPr>
        <p:spPr>
          <a:xfrm>
            <a:off x="3955041" y="3181782"/>
            <a:ext cx="686355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Grupos de Trabajo </a:t>
            </a:r>
            <a:r>
              <a:rPr lang="es-ES" err="1"/>
              <a:t>RedIRIS</a:t>
            </a:r>
            <a:endParaRPr/>
          </a:p>
        </p:txBody>
      </p:sp>
      <p:sp>
        <p:nvSpPr>
          <p:cNvPr id="120" name="CuadroTexto 1"/>
          <p:cNvSpPr txBox="1"/>
          <p:nvPr/>
        </p:nvSpPr>
        <p:spPr>
          <a:xfrm>
            <a:off x="4389177" y="5850190"/>
            <a:ext cx="745058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latin typeface="Interstate Light"/>
                <a:ea typeface="Interstate Light"/>
                <a:cs typeface="Interstate Light"/>
                <a:sym typeface="Interstate Light"/>
              </a:defRPr>
            </a:lvl1pPr>
          </a:lstStyle>
          <a:p>
            <a:pPr algn="r"/>
            <a:r>
              <a:rPr lang="es-ES" sz="2000"/>
              <a:t>Juan Carlos Rodríguez </a:t>
            </a:r>
            <a:r>
              <a:rPr sz="2000"/>
              <a:t>&lt;</a:t>
            </a:r>
            <a:r>
              <a:rPr lang="es-ES" sz="2000" err="1"/>
              <a:t>jcarlos.rodriguez</a:t>
            </a:r>
            <a:r>
              <a:rPr sz="2000"/>
              <a:t>@</a:t>
            </a:r>
            <a:r>
              <a:rPr sz="2000" err="1"/>
              <a:t>rediris.es</a:t>
            </a:r>
            <a:r>
              <a:rPr sz="2000"/>
              <a:t>&gt;</a:t>
            </a:r>
          </a:p>
        </p:txBody>
      </p:sp>
      <p:sp>
        <p:nvSpPr>
          <p:cNvPr id="121" name="CuadroTexto 7"/>
          <p:cNvSpPr txBox="1"/>
          <p:nvPr/>
        </p:nvSpPr>
        <p:spPr>
          <a:xfrm>
            <a:off x="3981019" y="5204159"/>
            <a:ext cx="704101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b="0">
                <a:solidFill>
                  <a:srgbClr val="414141"/>
                </a:solidFill>
                <a:latin typeface="+mj-lt"/>
                <a:ea typeface="+mj-ea"/>
                <a:cs typeface="+mj-cs"/>
                <a:sym typeface="Helvetica"/>
              </a:defRPr>
            </a:lvl1pPr>
          </a:lstStyle>
          <a:p>
            <a:pPr algn="r"/>
            <a:r>
              <a:rPr lang="es-ES" sz="1600"/>
              <a:t>UIB, Mallorca. 28 Mayo 2024</a:t>
            </a:r>
            <a:endParaRPr sz="1600"/>
          </a:p>
        </p:txBody>
      </p:sp>
      <p:sp>
        <p:nvSpPr>
          <p:cNvPr id="2" name="CuadroTexto 13">
            <a:extLst>
              <a:ext uri="{FF2B5EF4-FFF2-40B4-BE49-F238E27FC236}">
                <a16:creationId xmlns:a16="http://schemas.microsoft.com/office/drawing/2014/main" id="{8CB87297-1400-336F-E380-072D1EB3390C}"/>
              </a:ext>
            </a:extLst>
          </p:cNvPr>
          <p:cNvSpPr txBox="1"/>
          <p:nvPr/>
        </p:nvSpPr>
        <p:spPr>
          <a:xfrm>
            <a:off x="3981019" y="3803676"/>
            <a:ext cx="686355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Actualidad de red</a:t>
            </a:r>
            <a:endParaRPr/>
          </a:p>
        </p:txBody>
      </p:sp>
      <p:sp>
        <p:nvSpPr>
          <p:cNvPr id="3" name="CuadroTexto 1">
            <a:extLst>
              <a:ext uri="{FF2B5EF4-FFF2-40B4-BE49-F238E27FC236}">
                <a16:creationId xmlns:a16="http://schemas.microsoft.com/office/drawing/2014/main" id="{33A17E68-2BED-4763-4E81-EEC245D41C0F}"/>
              </a:ext>
            </a:extLst>
          </p:cNvPr>
          <p:cNvSpPr txBox="1"/>
          <p:nvPr/>
        </p:nvSpPr>
        <p:spPr>
          <a:xfrm>
            <a:off x="4389178" y="5542713"/>
            <a:ext cx="745058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latin typeface="Interstate Light"/>
                <a:ea typeface="Interstate Light"/>
                <a:cs typeface="Interstate Light"/>
                <a:sym typeface="Interstate Light"/>
              </a:defRPr>
            </a:lvl1pPr>
          </a:lstStyle>
          <a:p>
            <a:pPr algn="r"/>
            <a:r>
              <a:rPr lang="es-ES" sz="2000"/>
              <a:t>Maribel Cosín </a:t>
            </a:r>
            <a:r>
              <a:rPr sz="2000"/>
              <a:t>&lt;</a:t>
            </a:r>
            <a:r>
              <a:rPr lang="es-ES" sz="2000" err="1"/>
              <a:t>maribel.cosin</a:t>
            </a:r>
            <a:r>
              <a:rPr sz="2000"/>
              <a:t>@</a:t>
            </a:r>
            <a:r>
              <a:rPr sz="2000" err="1"/>
              <a:t>rediris.es</a:t>
            </a:r>
            <a:r>
              <a:rPr sz="2000"/>
              <a:t>&gt;</a:t>
            </a:r>
          </a:p>
        </p:txBody>
      </p:sp>
      <p:sp>
        <p:nvSpPr>
          <p:cNvPr id="4" name="CuadroTexto 1">
            <a:extLst>
              <a:ext uri="{FF2B5EF4-FFF2-40B4-BE49-F238E27FC236}">
                <a16:creationId xmlns:a16="http://schemas.microsoft.com/office/drawing/2014/main" id="{034EBA5B-B19A-4EA9-18B2-8A7A60FA29B7}"/>
              </a:ext>
            </a:extLst>
          </p:cNvPr>
          <p:cNvSpPr txBox="1"/>
          <p:nvPr/>
        </p:nvSpPr>
        <p:spPr>
          <a:xfrm>
            <a:off x="4389177" y="6128016"/>
            <a:ext cx="745058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latin typeface="Interstate Light"/>
                <a:ea typeface="Interstate Light"/>
                <a:cs typeface="Interstate Light"/>
                <a:sym typeface="Interstate Light"/>
              </a:defRPr>
            </a:lvl1pPr>
          </a:lstStyle>
          <a:p>
            <a:pPr algn="r"/>
            <a:r>
              <a:rPr lang="es-ES" sz="2000"/>
              <a:t>Miguel Ángel Sotos &lt;</a:t>
            </a:r>
            <a:r>
              <a:rPr lang="es-ES" sz="2000" err="1"/>
              <a:t>miguel.sotos@rediris.es</a:t>
            </a:r>
            <a:r>
              <a:rPr lang="es-ES" sz="2000"/>
              <a:t>&gt;</a:t>
            </a:r>
            <a:endParaRPr sz="200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adroTexto 13"/>
          <p:cNvSpPr txBox="1"/>
          <p:nvPr/>
        </p:nvSpPr>
        <p:spPr>
          <a:xfrm>
            <a:off x="3782402" y="2382559"/>
            <a:ext cx="3026563" cy="2072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3000">
                <a:solidFill>
                  <a:srgbClr val="FFFFFF"/>
                </a:solidFill>
              </a:defRPr>
            </a:lvl1pPr>
          </a:lstStyle>
          <a:p>
            <a:r>
              <a:t>0</a:t>
            </a:r>
            <a:r>
              <a:rPr lang="es-ES"/>
              <a:t>2</a:t>
            </a:r>
            <a:r>
              <a:t>.</a:t>
            </a:r>
          </a:p>
        </p:txBody>
      </p:sp>
      <p:sp>
        <p:nvSpPr>
          <p:cNvPr id="372" name="CuadroTexto 1"/>
          <p:cNvSpPr txBox="1"/>
          <p:nvPr/>
        </p:nvSpPr>
        <p:spPr>
          <a:xfrm>
            <a:off x="3846608" y="4151129"/>
            <a:ext cx="7529711" cy="784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4500">
                <a:solidFill>
                  <a:srgbClr val="FFFFFF"/>
                </a:solidFill>
                <a:latin typeface="Interstate Light"/>
                <a:ea typeface="Interstate Light"/>
                <a:cs typeface="Interstate Light"/>
                <a:sym typeface="Interstate Light"/>
              </a:defRPr>
            </a:lvl1pPr>
          </a:lstStyle>
          <a:p>
            <a:r>
              <a:rPr lang="es-ES"/>
              <a:t>Nuevo servicio de </a:t>
            </a:r>
            <a:r>
              <a:rPr lang="es-ES" err="1"/>
              <a:t>VPNs</a:t>
            </a:r>
            <a:endParaRPr/>
          </a:p>
        </p:txBody>
      </p:sp>
      <p:sp>
        <p:nvSpPr>
          <p:cNvPr id="373"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10</a:t>
            </a:fld>
            <a:endParaRPr/>
          </a:p>
        </p:txBody>
      </p:sp>
    </p:spTree>
    <p:extLst>
      <p:ext uri="{BB962C8B-B14F-4D97-AF65-F5344CB8AC3E}">
        <p14:creationId xmlns:p14="http://schemas.microsoft.com/office/powerpoint/2010/main" val="1696240589"/>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8628637"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Arquitectura del servicio</a:t>
            </a:r>
            <a:endParaRPr/>
          </a:p>
        </p:txBody>
      </p:sp>
      <p:sp>
        <p:nvSpPr>
          <p:cNvPr id="4" name="Recursos bibliográficos…">
            <a:extLst>
              <a:ext uri="{FF2B5EF4-FFF2-40B4-BE49-F238E27FC236}">
                <a16:creationId xmlns:a16="http://schemas.microsoft.com/office/drawing/2014/main" id="{4746AB23-59BD-7385-951F-07DA6DD177CC}"/>
              </a:ext>
            </a:extLst>
          </p:cNvPr>
          <p:cNvSpPr txBox="1"/>
          <p:nvPr/>
        </p:nvSpPr>
        <p:spPr>
          <a:xfrm>
            <a:off x="903134" y="1298609"/>
            <a:ext cx="9757432" cy="4572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SR-MPLS + EVPN</a:t>
            </a:r>
          </a:p>
          <a:p>
            <a:pPr marL="842963" lvl="6" indent="-3429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400"/>
              <a:t>Más eficiente. Se apoya en los protocolos existentes (IGP).</a:t>
            </a:r>
          </a:p>
          <a:p>
            <a:pPr marL="842963" lvl="6" indent="-3429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400"/>
              <a:t>Se asignan etiquetas a los segmentos y nodos de red. Esta información la tienen todos los nodos.</a:t>
            </a:r>
          </a:p>
          <a:p>
            <a:pPr marL="842963" lvl="6" indent="-3429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400"/>
              <a:t>Con </a:t>
            </a:r>
            <a:r>
              <a:rPr lang="es-ES" sz="2400" err="1"/>
              <a:t>Segment</a:t>
            </a:r>
            <a:r>
              <a:rPr lang="es-ES" sz="2400"/>
              <a:t> Routing se define el camino en origen y en cada salto simplemente se van leyendo las instrucciones.</a:t>
            </a:r>
          </a:p>
          <a:p>
            <a:pPr marL="842963" lvl="6" indent="-3429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400"/>
              <a:t>EPVN se apoya en las extensiones de BGP, y soporta servicios de capa 2 y 3.</a:t>
            </a:r>
          </a:p>
          <a:p>
            <a:pPr marL="842963" lvl="6" indent="-3429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400"/>
              <a:t>Implementado en todos los </a:t>
            </a:r>
            <a:r>
              <a:rPr lang="es-ES" sz="2400" err="1"/>
              <a:t>routers</a:t>
            </a:r>
            <a:r>
              <a:rPr lang="es-ES" sz="2400"/>
              <a:t> troncales Huawei de la red</a:t>
            </a:r>
          </a:p>
          <a:p>
            <a:pPr marL="500063" lvl="6" indent="0">
              <a:lnSpc>
                <a:spcPct val="120000"/>
              </a:lnSpc>
              <a:buSzPct val="100000"/>
              <a:defRPr sz="2800" b="0">
                <a:solidFill>
                  <a:srgbClr val="414141"/>
                </a:solidFill>
                <a:latin typeface="+mj-lt"/>
                <a:ea typeface="+mj-ea"/>
                <a:cs typeface="+mj-cs"/>
                <a:sym typeface="Helvetica"/>
              </a:defRPr>
            </a:pPr>
            <a:endParaRPr lang="es-ES" sz="2400"/>
          </a:p>
        </p:txBody>
      </p:sp>
    </p:spTree>
    <p:extLst>
      <p:ext uri="{BB962C8B-B14F-4D97-AF65-F5344CB8AC3E}">
        <p14:creationId xmlns:p14="http://schemas.microsoft.com/office/powerpoint/2010/main" val="3136656924"/>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12</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8628637"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Arquitectura del servicio</a:t>
            </a:r>
            <a:endParaRPr/>
          </a:p>
        </p:txBody>
      </p:sp>
      <p:sp>
        <p:nvSpPr>
          <p:cNvPr id="3" name="Recursos bibliográficos…">
            <a:extLst>
              <a:ext uri="{FF2B5EF4-FFF2-40B4-BE49-F238E27FC236}">
                <a16:creationId xmlns:a16="http://schemas.microsoft.com/office/drawing/2014/main" id="{8E76E042-8560-9AEB-63EC-2EB31576E235}"/>
              </a:ext>
            </a:extLst>
          </p:cNvPr>
          <p:cNvSpPr txBox="1"/>
          <p:nvPr/>
        </p:nvSpPr>
        <p:spPr>
          <a:xfrm>
            <a:off x="903134" y="1298609"/>
            <a:ext cx="9757432" cy="5791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MPLS +RSVP-TE/LDP</a:t>
            </a:r>
          </a:p>
        </p:txBody>
      </p:sp>
      <p:pic>
        <p:nvPicPr>
          <p:cNvPr id="5" name="Imagen 4" descr="Escala de tiempo&#10;&#10;Descripción generada automáticamente">
            <a:extLst>
              <a:ext uri="{FF2B5EF4-FFF2-40B4-BE49-F238E27FC236}">
                <a16:creationId xmlns:a16="http://schemas.microsoft.com/office/drawing/2014/main" id="{01F30834-0C1B-0D86-5F3B-1CC156A02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11" y="2451168"/>
            <a:ext cx="9826520" cy="3108223"/>
          </a:xfrm>
          <a:prstGeom prst="rect">
            <a:avLst/>
          </a:prstGeom>
        </p:spPr>
      </p:pic>
    </p:spTree>
    <p:extLst>
      <p:ext uri="{BB962C8B-B14F-4D97-AF65-F5344CB8AC3E}">
        <p14:creationId xmlns:p14="http://schemas.microsoft.com/office/powerpoint/2010/main" val="2482752922"/>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8628637"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Arquitectura del servicio</a:t>
            </a:r>
            <a:endParaRPr/>
          </a:p>
        </p:txBody>
      </p:sp>
      <p:sp>
        <p:nvSpPr>
          <p:cNvPr id="4" name="Recursos bibliográficos…">
            <a:extLst>
              <a:ext uri="{FF2B5EF4-FFF2-40B4-BE49-F238E27FC236}">
                <a16:creationId xmlns:a16="http://schemas.microsoft.com/office/drawing/2014/main" id="{408D4BFD-685F-39B6-DAC2-8072478D985D}"/>
              </a:ext>
            </a:extLst>
          </p:cNvPr>
          <p:cNvSpPr txBox="1"/>
          <p:nvPr/>
        </p:nvSpPr>
        <p:spPr>
          <a:xfrm>
            <a:off x="903134" y="1298609"/>
            <a:ext cx="9757432" cy="5791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SR-MPLS</a:t>
            </a:r>
            <a:endParaRPr sz="2400"/>
          </a:p>
        </p:txBody>
      </p:sp>
      <p:pic>
        <p:nvPicPr>
          <p:cNvPr id="6" name="Imagen 5" descr="Escala de tiempo&#10;&#10;Descripción generada automáticamente">
            <a:extLst>
              <a:ext uri="{FF2B5EF4-FFF2-40B4-BE49-F238E27FC236}">
                <a16:creationId xmlns:a16="http://schemas.microsoft.com/office/drawing/2014/main" id="{10782F42-9356-6E57-5833-85A281614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936" y="1989026"/>
            <a:ext cx="9001706" cy="3793277"/>
          </a:xfrm>
          <a:prstGeom prst="rect">
            <a:avLst/>
          </a:prstGeom>
        </p:spPr>
      </p:pic>
    </p:spTree>
    <p:extLst>
      <p:ext uri="{BB962C8B-B14F-4D97-AF65-F5344CB8AC3E}">
        <p14:creationId xmlns:p14="http://schemas.microsoft.com/office/powerpoint/2010/main" val="265323973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14</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8628637"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Arquitectura del servicio</a:t>
            </a:r>
            <a:endParaRPr/>
          </a:p>
        </p:txBody>
      </p:sp>
      <p:sp>
        <p:nvSpPr>
          <p:cNvPr id="3" name="Recursos bibliográficos…">
            <a:extLst>
              <a:ext uri="{FF2B5EF4-FFF2-40B4-BE49-F238E27FC236}">
                <a16:creationId xmlns:a16="http://schemas.microsoft.com/office/drawing/2014/main" id="{6453AE1B-567A-5F2A-9B2F-FF0AE72283DF}"/>
              </a:ext>
            </a:extLst>
          </p:cNvPr>
          <p:cNvSpPr txBox="1"/>
          <p:nvPr/>
        </p:nvSpPr>
        <p:spPr>
          <a:xfrm>
            <a:off x="903134" y="1298609"/>
            <a:ext cx="8931446" cy="1026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SR-MPLS + EVPN</a:t>
            </a:r>
          </a:p>
          <a:p>
            <a:pPr marL="842963" lvl="6" indent="-3429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400"/>
              <a:t>Más eficiente. Se apoya en los protocolos existentes.</a:t>
            </a:r>
            <a:endParaRPr sz="2400"/>
          </a:p>
        </p:txBody>
      </p:sp>
      <p:pic>
        <p:nvPicPr>
          <p:cNvPr id="5" name="Imagen 4" descr="Forma&#10;&#10;Descripción generada automáticamente">
            <a:extLst>
              <a:ext uri="{FF2B5EF4-FFF2-40B4-BE49-F238E27FC236}">
                <a16:creationId xmlns:a16="http://schemas.microsoft.com/office/drawing/2014/main" id="{B45C6FD9-A0BA-1041-7826-E0C7984CF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498" y="2451941"/>
            <a:ext cx="7772400" cy="3548742"/>
          </a:xfrm>
          <a:prstGeom prst="rect">
            <a:avLst/>
          </a:prstGeom>
        </p:spPr>
      </p:pic>
    </p:spTree>
    <p:extLst>
      <p:ext uri="{BB962C8B-B14F-4D97-AF65-F5344CB8AC3E}">
        <p14:creationId xmlns:p14="http://schemas.microsoft.com/office/powerpoint/2010/main" val="353588021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4" name="Recursos bibliográficos…">
            <a:extLst>
              <a:ext uri="{FF2B5EF4-FFF2-40B4-BE49-F238E27FC236}">
                <a16:creationId xmlns:a16="http://schemas.microsoft.com/office/drawing/2014/main" id="{310FA4EF-9045-368B-241D-41AA4E615C9A}"/>
              </a:ext>
            </a:extLst>
          </p:cNvPr>
          <p:cNvSpPr txBox="1"/>
          <p:nvPr/>
        </p:nvSpPr>
        <p:spPr>
          <a:xfrm>
            <a:off x="903134" y="1298609"/>
            <a:ext cx="9757432" cy="34642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VPNL2 punto a punto</a:t>
            </a:r>
          </a:p>
          <a:p>
            <a:pPr marL="228600" indent="-228600">
              <a:lnSpc>
                <a:spcPct val="120000"/>
              </a:lnSpc>
              <a:buSzPct val="100000"/>
              <a:buChar char="•"/>
              <a:defRPr sz="2800" b="0">
                <a:solidFill>
                  <a:srgbClr val="414141"/>
                </a:solidFill>
                <a:latin typeface="+mj-lt"/>
                <a:ea typeface="+mj-ea"/>
                <a:cs typeface="+mj-cs"/>
                <a:sym typeface="Helvetica"/>
              </a:defRPr>
            </a:pPr>
            <a:r>
              <a:rPr lang="es-ES"/>
              <a:t>VPNL2 multipunto</a:t>
            </a:r>
          </a:p>
          <a:p>
            <a:pPr marL="842963" lvl="6" indent="-3429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400" err="1"/>
              <a:t>QinQ</a:t>
            </a:r>
            <a:r>
              <a:rPr lang="es-ES" sz="2400"/>
              <a:t> para abstraernos del plan de VLAN ID de usuario </a:t>
            </a:r>
          </a:p>
          <a:p>
            <a:pPr marL="842963" lvl="6" indent="-3429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400"/>
              <a:t>Se activa sobre los puertos disponibles en cada nodo</a:t>
            </a:r>
          </a:p>
          <a:p>
            <a:pPr marL="228600" indent="-228600">
              <a:lnSpc>
                <a:spcPct val="120000"/>
              </a:lnSpc>
              <a:buSzPct val="100000"/>
              <a:buChar char="•"/>
              <a:defRPr sz="2800" b="0">
                <a:solidFill>
                  <a:srgbClr val="414141"/>
                </a:solidFill>
                <a:latin typeface="+mj-lt"/>
                <a:ea typeface="+mj-ea"/>
                <a:cs typeface="+mj-cs"/>
                <a:sym typeface="Helvetica"/>
              </a:defRPr>
            </a:pPr>
            <a:endParaRPr lang="es-ES"/>
          </a:p>
          <a:p>
            <a:pPr marL="228600" indent="-228600">
              <a:lnSpc>
                <a:spcPct val="120000"/>
              </a:lnSpc>
              <a:buSzPct val="100000"/>
              <a:buChar char="•"/>
              <a:defRPr sz="2800" b="0">
                <a:solidFill>
                  <a:srgbClr val="414141"/>
                </a:solidFill>
                <a:latin typeface="+mj-lt"/>
                <a:ea typeface="+mj-ea"/>
                <a:cs typeface="+mj-cs"/>
                <a:sym typeface="Helvetica"/>
              </a:defRPr>
            </a:pPr>
            <a:r>
              <a:rPr lang="es-ES"/>
              <a:t>En los próximos días:</a:t>
            </a:r>
            <a:endParaRPr lang="es-ES" sz="2400"/>
          </a:p>
          <a:p>
            <a:pPr marL="842963" lvl="6" indent="-3429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400"/>
              <a:t>Revisión página web y formulario solicitud</a:t>
            </a:r>
            <a:endParaRPr sz="2400"/>
          </a:p>
        </p:txBody>
      </p:sp>
      <p:sp>
        <p:nvSpPr>
          <p:cNvPr id="6" name="CuadroTexto 11">
            <a:extLst>
              <a:ext uri="{FF2B5EF4-FFF2-40B4-BE49-F238E27FC236}">
                <a16:creationId xmlns:a16="http://schemas.microsoft.com/office/drawing/2014/main" id="{2617AED2-A187-7F91-74A3-9C0CA2D33645}"/>
              </a:ext>
            </a:extLst>
          </p:cNvPr>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Definición del servicio</a:t>
            </a:r>
            <a:endParaRPr/>
          </a:p>
        </p:txBody>
      </p:sp>
    </p:spTree>
    <p:extLst>
      <p:ext uri="{BB962C8B-B14F-4D97-AF65-F5344CB8AC3E}">
        <p14:creationId xmlns:p14="http://schemas.microsoft.com/office/powerpoint/2010/main" val="2992001017"/>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adroTexto 13"/>
          <p:cNvSpPr txBox="1"/>
          <p:nvPr/>
        </p:nvSpPr>
        <p:spPr>
          <a:xfrm>
            <a:off x="3782402" y="2382559"/>
            <a:ext cx="3026563" cy="207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3000">
                <a:solidFill>
                  <a:srgbClr val="FFFFFF"/>
                </a:solidFill>
              </a:defRPr>
            </a:lvl1pPr>
          </a:lstStyle>
          <a:p>
            <a:r>
              <a:t>0</a:t>
            </a:r>
            <a:r>
              <a:rPr lang="es-ES"/>
              <a:t>3</a:t>
            </a:r>
            <a:r>
              <a:t>.</a:t>
            </a:r>
          </a:p>
        </p:txBody>
      </p:sp>
      <p:sp>
        <p:nvSpPr>
          <p:cNvPr id="372" name="CuadroTexto 1"/>
          <p:cNvSpPr txBox="1"/>
          <p:nvPr/>
        </p:nvSpPr>
        <p:spPr>
          <a:xfrm>
            <a:off x="3846608" y="4151129"/>
            <a:ext cx="7529711"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500">
                <a:solidFill>
                  <a:srgbClr val="FFFFFF"/>
                </a:solidFill>
                <a:latin typeface="Interstate Light"/>
                <a:ea typeface="Interstate Light"/>
                <a:cs typeface="Interstate Light"/>
                <a:sym typeface="Interstate Light"/>
              </a:defRPr>
            </a:lvl1pPr>
          </a:lstStyle>
          <a:p>
            <a:r>
              <a:rPr lang="es-ES"/>
              <a:t>Ampliación capacidad de la red</a:t>
            </a:r>
            <a:endParaRPr/>
          </a:p>
        </p:txBody>
      </p:sp>
      <p:sp>
        <p:nvSpPr>
          <p:cNvPr id="373"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Tree>
    <p:extLst>
      <p:ext uri="{BB962C8B-B14F-4D97-AF65-F5344CB8AC3E}">
        <p14:creationId xmlns:p14="http://schemas.microsoft.com/office/powerpoint/2010/main" val="120272884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id="{62745166-D9F6-3898-77F6-7ABE1A3A9866}"/>
              </a:ext>
            </a:extLst>
          </p:cNvPr>
          <p:cNvCxnSpPr>
            <a:cxnSpLocks/>
          </p:cNvCxnSpPr>
          <p:nvPr/>
        </p:nvCxnSpPr>
        <p:spPr>
          <a:xfrm>
            <a:off x="7121951" y="1162625"/>
            <a:ext cx="0" cy="4532749"/>
          </a:xfrm>
          <a:prstGeom prst="line">
            <a:avLst/>
          </a:prstGeom>
          <a:noFill/>
          <a:ln w="12700" cap="flat">
            <a:solidFill>
              <a:schemeClr val="accent1">
                <a:alpha val="25000"/>
              </a:schemeClr>
            </a:solidFill>
            <a:prstDash val="sysDot"/>
            <a:miter lim="800000"/>
          </a:ln>
          <a:effectLst/>
          <a:sp3d/>
        </p:spPr>
        <p:style>
          <a:lnRef idx="0">
            <a:scrgbClr r="0" g="0" b="0"/>
          </a:lnRef>
          <a:fillRef idx="0">
            <a:scrgbClr r="0" g="0" b="0"/>
          </a:fillRef>
          <a:effectRef idx="0">
            <a:scrgbClr r="0" g="0" b="0"/>
          </a:effectRef>
          <a:fontRef idx="none"/>
        </p:style>
      </p:cxnSp>
      <p:sp>
        <p:nvSpPr>
          <p:cNvPr id="463" name="CuadroTexto 11">
            <a:extLst>
              <a:ext uri="{FF2B5EF4-FFF2-40B4-BE49-F238E27FC236}">
                <a16:creationId xmlns:a16="http://schemas.microsoft.com/office/drawing/2014/main" id="{B95EC00C-DAFD-F51B-DCD9-DB97090ADB7F}"/>
              </a:ext>
            </a:extLst>
          </p:cNvPr>
          <p:cNvSpPr txBox="1"/>
          <p:nvPr/>
        </p:nvSpPr>
        <p:spPr>
          <a:xfrm>
            <a:off x="495300" y="165100"/>
            <a:ext cx="8628637" cy="7010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Ampliación capacidad de la red</a:t>
            </a:r>
            <a:endParaRPr/>
          </a:p>
        </p:txBody>
      </p:sp>
      <p:grpSp>
        <p:nvGrpSpPr>
          <p:cNvPr id="22" name="Grupo 21">
            <a:extLst>
              <a:ext uri="{FF2B5EF4-FFF2-40B4-BE49-F238E27FC236}">
                <a16:creationId xmlns:a16="http://schemas.microsoft.com/office/drawing/2014/main" id="{3642E0B9-C096-C6CF-A348-47D954DA1398}"/>
              </a:ext>
            </a:extLst>
          </p:cNvPr>
          <p:cNvGrpSpPr/>
          <p:nvPr/>
        </p:nvGrpSpPr>
        <p:grpSpPr>
          <a:xfrm>
            <a:off x="192123" y="1375330"/>
            <a:ext cx="11807753" cy="3634664"/>
            <a:chOff x="107628" y="1168853"/>
            <a:chExt cx="11807753" cy="3634664"/>
          </a:xfrm>
        </p:grpSpPr>
        <p:sp>
          <p:nvSpPr>
            <p:cNvPr id="17" name="Google Shape;1268;p29">
              <a:extLst>
                <a:ext uri="{FF2B5EF4-FFF2-40B4-BE49-F238E27FC236}">
                  <a16:creationId xmlns:a16="http://schemas.microsoft.com/office/drawing/2014/main" id="{92196135-659F-037F-71D4-A40BE80A0D9C}"/>
                </a:ext>
              </a:extLst>
            </p:cNvPr>
            <p:cNvSpPr/>
            <p:nvPr/>
          </p:nvSpPr>
          <p:spPr>
            <a:xfrm>
              <a:off x="7747702" y="3131154"/>
              <a:ext cx="11477" cy="704858"/>
            </a:xfrm>
            <a:custGeom>
              <a:avLst/>
              <a:gdLst/>
              <a:ahLst/>
              <a:cxnLst/>
              <a:rect l="l" t="t" r="r" b="b"/>
              <a:pathLst>
                <a:path w="323" h="19837" extrusionOk="0">
                  <a:moveTo>
                    <a:pt x="167" y="1"/>
                  </a:moveTo>
                  <a:cubicBezTo>
                    <a:pt x="72" y="1"/>
                    <a:pt x="1" y="72"/>
                    <a:pt x="1" y="156"/>
                  </a:cubicBezTo>
                  <a:lnTo>
                    <a:pt x="1" y="19682"/>
                  </a:lnTo>
                  <a:cubicBezTo>
                    <a:pt x="1" y="19765"/>
                    <a:pt x="72" y="19837"/>
                    <a:pt x="167" y="19837"/>
                  </a:cubicBezTo>
                  <a:cubicBezTo>
                    <a:pt x="251" y="19837"/>
                    <a:pt x="322" y="19765"/>
                    <a:pt x="322" y="19682"/>
                  </a:cubicBezTo>
                  <a:lnTo>
                    <a:pt x="322" y="156"/>
                  </a:lnTo>
                  <a:cubicBezTo>
                    <a:pt x="322" y="72"/>
                    <a:pt x="251" y="1"/>
                    <a:pt x="1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 name="Google Shape;1228;p29">
              <a:extLst>
                <a:ext uri="{FF2B5EF4-FFF2-40B4-BE49-F238E27FC236}">
                  <a16:creationId xmlns:a16="http://schemas.microsoft.com/office/drawing/2014/main" id="{5CF20D01-6AB9-A03A-4140-86F187E2B0EC}"/>
                </a:ext>
              </a:extLst>
            </p:cNvPr>
            <p:cNvSpPr/>
            <p:nvPr/>
          </p:nvSpPr>
          <p:spPr>
            <a:xfrm>
              <a:off x="1911135" y="3131154"/>
              <a:ext cx="11477" cy="704858"/>
            </a:xfrm>
            <a:custGeom>
              <a:avLst/>
              <a:gdLst/>
              <a:ahLst/>
              <a:cxnLst/>
              <a:rect l="l" t="t" r="r" b="b"/>
              <a:pathLst>
                <a:path w="323" h="19837" extrusionOk="0">
                  <a:moveTo>
                    <a:pt x="156" y="1"/>
                  </a:moveTo>
                  <a:cubicBezTo>
                    <a:pt x="72" y="1"/>
                    <a:pt x="1" y="72"/>
                    <a:pt x="1" y="156"/>
                  </a:cubicBezTo>
                  <a:lnTo>
                    <a:pt x="1" y="19682"/>
                  </a:lnTo>
                  <a:cubicBezTo>
                    <a:pt x="1" y="19765"/>
                    <a:pt x="72" y="19837"/>
                    <a:pt x="156" y="19837"/>
                  </a:cubicBezTo>
                  <a:cubicBezTo>
                    <a:pt x="251" y="19837"/>
                    <a:pt x="322" y="19765"/>
                    <a:pt x="322" y="19682"/>
                  </a:cubicBezTo>
                  <a:lnTo>
                    <a:pt x="322" y="156"/>
                  </a:lnTo>
                  <a:cubicBezTo>
                    <a:pt x="322" y="72"/>
                    <a:pt x="251" y="1"/>
                    <a:pt x="1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6" name="Google Shape;1231;p29">
              <a:extLst>
                <a:ext uri="{FF2B5EF4-FFF2-40B4-BE49-F238E27FC236}">
                  <a16:creationId xmlns:a16="http://schemas.microsoft.com/office/drawing/2014/main" id="{1586D2CC-370B-BCC9-4B03-60191E5F0E1E}"/>
                </a:ext>
              </a:extLst>
            </p:cNvPr>
            <p:cNvSpPr/>
            <p:nvPr/>
          </p:nvSpPr>
          <p:spPr>
            <a:xfrm>
              <a:off x="4246037" y="3131154"/>
              <a:ext cx="11441" cy="704858"/>
            </a:xfrm>
            <a:custGeom>
              <a:avLst/>
              <a:gdLst/>
              <a:ahLst/>
              <a:cxnLst/>
              <a:rect l="l" t="t" r="r" b="b"/>
              <a:pathLst>
                <a:path w="322" h="19837" extrusionOk="0">
                  <a:moveTo>
                    <a:pt x="155" y="1"/>
                  </a:moveTo>
                  <a:cubicBezTo>
                    <a:pt x="72" y="1"/>
                    <a:pt x="1" y="72"/>
                    <a:pt x="1" y="156"/>
                  </a:cubicBezTo>
                  <a:lnTo>
                    <a:pt x="1" y="19682"/>
                  </a:lnTo>
                  <a:cubicBezTo>
                    <a:pt x="1" y="19765"/>
                    <a:pt x="72" y="19837"/>
                    <a:pt x="155" y="19837"/>
                  </a:cubicBezTo>
                  <a:cubicBezTo>
                    <a:pt x="251" y="19837"/>
                    <a:pt x="322" y="19765"/>
                    <a:pt x="322" y="19682"/>
                  </a:cubicBezTo>
                  <a:lnTo>
                    <a:pt x="322" y="156"/>
                  </a:lnTo>
                  <a:cubicBezTo>
                    <a:pt x="322" y="72"/>
                    <a:pt x="251" y="1"/>
                    <a:pt x="1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1237;p29">
              <a:extLst>
                <a:ext uri="{FF2B5EF4-FFF2-40B4-BE49-F238E27FC236}">
                  <a16:creationId xmlns:a16="http://schemas.microsoft.com/office/drawing/2014/main" id="{F21E0EDF-83D2-D2A3-5F48-A668A86F590D}"/>
                </a:ext>
              </a:extLst>
            </p:cNvPr>
            <p:cNvSpPr/>
            <p:nvPr/>
          </p:nvSpPr>
          <p:spPr>
            <a:xfrm>
              <a:off x="3609750" y="3602035"/>
              <a:ext cx="1291642" cy="440034"/>
            </a:xfrm>
            <a:custGeom>
              <a:avLst/>
              <a:gdLst/>
              <a:ahLst/>
              <a:cxnLst/>
              <a:rect l="l" t="t" r="r" b="b"/>
              <a:pathLst>
                <a:path w="36351" h="12384" extrusionOk="0">
                  <a:moveTo>
                    <a:pt x="1" y="1"/>
                  </a:moveTo>
                  <a:lnTo>
                    <a:pt x="1" y="1358"/>
                  </a:lnTo>
                  <a:cubicBezTo>
                    <a:pt x="2429" y="1644"/>
                    <a:pt x="4311" y="3692"/>
                    <a:pt x="4311" y="6192"/>
                  </a:cubicBezTo>
                  <a:cubicBezTo>
                    <a:pt x="4311" y="8692"/>
                    <a:pt x="2429" y="10752"/>
                    <a:pt x="1" y="11038"/>
                  </a:cubicBezTo>
                  <a:lnTo>
                    <a:pt x="1" y="12383"/>
                  </a:lnTo>
                  <a:lnTo>
                    <a:pt x="32040" y="12383"/>
                  </a:lnTo>
                  <a:lnTo>
                    <a:pt x="32040" y="10502"/>
                  </a:lnTo>
                  <a:cubicBezTo>
                    <a:pt x="34422" y="10502"/>
                    <a:pt x="36350" y="8573"/>
                    <a:pt x="36350" y="6192"/>
                  </a:cubicBezTo>
                  <a:cubicBezTo>
                    <a:pt x="36350" y="3823"/>
                    <a:pt x="34422" y="1894"/>
                    <a:pt x="32040" y="1894"/>
                  </a:cubicBezTo>
                  <a:lnTo>
                    <a:pt x="32040" y="1"/>
                  </a:lnTo>
                  <a:close/>
                </a:path>
              </a:pathLst>
            </a:custGeom>
            <a:solidFill>
              <a:srgbClr val="4E8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err="1">
                  <a:solidFill>
                    <a:srgbClr val="FFFFFF"/>
                  </a:solidFill>
                  <a:latin typeface="Fira Sans Extra Condensed Medium"/>
                  <a:ea typeface="Fira Sans Extra Condensed Medium"/>
                  <a:cs typeface="Fira Sans Extra Condensed Medium"/>
                  <a:sym typeface="Fira Sans Extra Condensed Medium"/>
                </a:rPr>
                <a:t>Octubre</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Google Shape;1238;p29">
              <a:extLst>
                <a:ext uri="{FF2B5EF4-FFF2-40B4-BE49-F238E27FC236}">
                  <a16:creationId xmlns:a16="http://schemas.microsoft.com/office/drawing/2014/main" id="{1A0C721F-19B7-B275-B35F-687AC314B8E0}"/>
                </a:ext>
              </a:extLst>
            </p:cNvPr>
            <p:cNvSpPr/>
            <p:nvPr/>
          </p:nvSpPr>
          <p:spPr>
            <a:xfrm>
              <a:off x="4220240" y="3105357"/>
              <a:ext cx="63070" cy="63070"/>
            </a:xfrm>
            <a:custGeom>
              <a:avLst/>
              <a:gdLst/>
              <a:ahLst/>
              <a:cxnLst/>
              <a:rect l="l" t="t" r="r" b="b"/>
              <a:pathLst>
                <a:path w="1775" h="1775" extrusionOk="0">
                  <a:moveTo>
                    <a:pt x="881" y="1"/>
                  </a:moveTo>
                  <a:cubicBezTo>
                    <a:pt x="393" y="1"/>
                    <a:pt x="0" y="394"/>
                    <a:pt x="0" y="882"/>
                  </a:cubicBezTo>
                  <a:cubicBezTo>
                    <a:pt x="0" y="1382"/>
                    <a:pt x="393" y="1775"/>
                    <a:pt x="881" y="1775"/>
                  </a:cubicBezTo>
                  <a:cubicBezTo>
                    <a:pt x="1381" y="1775"/>
                    <a:pt x="1774" y="1382"/>
                    <a:pt x="1774" y="882"/>
                  </a:cubicBezTo>
                  <a:cubicBezTo>
                    <a:pt x="1774" y="394"/>
                    <a:pt x="1381" y="1"/>
                    <a:pt x="8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0" name="Google Shape;1239;p29">
              <a:extLst>
                <a:ext uri="{FF2B5EF4-FFF2-40B4-BE49-F238E27FC236}">
                  <a16:creationId xmlns:a16="http://schemas.microsoft.com/office/drawing/2014/main" id="{3D69E150-A347-7923-1928-D92175E078AA}"/>
                </a:ext>
              </a:extLst>
            </p:cNvPr>
            <p:cNvSpPr txBox="1"/>
            <p:nvPr/>
          </p:nvSpPr>
          <p:spPr>
            <a:xfrm>
              <a:off x="3609740" y="4268617"/>
              <a:ext cx="1167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err="1">
                  <a:solidFill>
                    <a:srgbClr val="434343"/>
                  </a:solidFill>
                  <a:latin typeface="+mj-ea"/>
                  <a:ea typeface="+mj-ea"/>
                  <a:cs typeface="+mj-cs"/>
                  <a:sym typeface="Roboto"/>
                </a:rPr>
                <a:t>Troncal</a:t>
              </a:r>
              <a:endParaRPr lang="en" sz="1200">
                <a:solidFill>
                  <a:srgbClr val="434343"/>
                </a:solidFill>
                <a:latin typeface="+mj-ea"/>
                <a:ea typeface="+mj-ea"/>
                <a:cs typeface="+mj-cs"/>
                <a:sym typeface="Roboto"/>
              </a:endParaRPr>
            </a:p>
            <a:p>
              <a:pPr marL="0" lvl="0" indent="0" algn="ctr" rtl="0">
                <a:spcBef>
                  <a:spcPts val="0"/>
                </a:spcBef>
                <a:spcAft>
                  <a:spcPts val="0"/>
                </a:spcAft>
                <a:buNone/>
              </a:pPr>
              <a:r>
                <a:rPr lang="en" sz="1200" err="1">
                  <a:solidFill>
                    <a:srgbClr val="434343"/>
                  </a:solidFill>
                  <a:latin typeface="+mj-ea"/>
                  <a:ea typeface="+mj-ea"/>
                  <a:cs typeface="+mj-cs"/>
                  <a:sym typeface="Roboto"/>
                </a:rPr>
                <a:t>Península</a:t>
              </a:r>
              <a:endParaRPr lang="en" sz="1200">
                <a:solidFill>
                  <a:srgbClr val="434343"/>
                </a:solidFill>
                <a:latin typeface="+mj-ea"/>
                <a:ea typeface="+mj-ea"/>
                <a:cs typeface="+mj-cs"/>
                <a:sym typeface="Roboto"/>
              </a:endParaRPr>
            </a:p>
            <a:p>
              <a:pPr marL="0" lvl="0" indent="0" algn="ctr" rtl="0">
                <a:spcBef>
                  <a:spcPts val="0"/>
                </a:spcBef>
                <a:spcAft>
                  <a:spcPts val="0"/>
                </a:spcAft>
                <a:buNone/>
              </a:pPr>
              <a:r>
                <a:rPr lang="en" sz="1200">
                  <a:solidFill>
                    <a:srgbClr val="434343"/>
                  </a:solidFill>
                  <a:latin typeface="+mj-ea"/>
                  <a:ea typeface="+mj-ea"/>
                  <a:cs typeface="+mj-cs"/>
                  <a:sym typeface="Roboto"/>
                </a:rPr>
                <a:t>100G &gt; 200G</a:t>
              </a:r>
              <a:endParaRPr sz="1200">
                <a:solidFill>
                  <a:srgbClr val="434343"/>
                </a:solidFill>
                <a:latin typeface="+mj-ea"/>
                <a:ea typeface="+mj-ea"/>
                <a:cs typeface="+mj-cs"/>
                <a:sym typeface="Roboto"/>
              </a:endParaRPr>
            </a:p>
          </p:txBody>
        </p:sp>
        <p:sp>
          <p:nvSpPr>
            <p:cNvPr id="16" name="Google Shape;1241;p29">
              <a:extLst>
                <a:ext uri="{FF2B5EF4-FFF2-40B4-BE49-F238E27FC236}">
                  <a16:creationId xmlns:a16="http://schemas.microsoft.com/office/drawing/2014/main" id="{128442AE-9E19-2D34-50CC-4155B987B639}"/>
                </a:ext>
              </a:extLst>
            </p:cNvPr>
            <p:cNvSpPr/>
            <p:nvPr/>
          </p:nvSpPr>
          <p:spPr>
            <a:xfrm>
              <a:off x="5413257" y="3131154"/>
              <a:ext cx="11477" cy="704858"/>
            </a:xfrm>
            <a:custGeom>
              <a:avLst/>
              <a:gdLst/>
              <a:ahLst/>
              <a:cxnLst/>
              <a:rect l="l" t="t" r="r" b="b"/>
              <a:pathLst>
                <a:path w="323" h="19837" extrusionOk="0">
                  <a:moveTo>
                    <a:pt x="168" y="1"/>
                  </a:moveTo>
                  <a:cubicBezTo>
                    <a:pt x="72" y="1"/>
                    <a:pt x="1" y="72"/>
                    <a:pt x="1" y="156"/>
                  </a:cubicBezTo>
                  <a:lnTo>
                    <a:pt x="1" y="19682"/>
                  </a:lnTo>
                  <a:cubicBezTo>
                    <a:pt x="1" y="19765"/>
                    <a:pt x="72" y="19837"/>
                    <a:pt x="168" y="19837"/>
                  </a:cubicBezTo>
                  <a:cubicBezTo>
                    <a:pt x="251" y="19837"/>
                    <a:pt x="322" y="19765"/>
                    <a:pt x="322" y="19682"/>
                  </a:cubicBezTo>
                  <a:lnTo>
                    <a:pt x="322" y="156"/>
                  </a:lnTo>
                  <a:cubicBezTo>
                    <a:pt x="322" y="72"/>
                    <a:pt x="251" y="1"/>
                    <a:pt x="1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8" name="Google Shape;1247;p29">
              <a:extLst>
                <a:ext uri="{FF2B5EF4-FFF2-40B4-BE49-F238E27FC236}">
                  <a16:creationId xmlns:a16="http://schemas.microsoft.com/office/drawing/2014/main" id="{2E858D35-3F5E-0AD5-A646-CA525F73BEB9}"/>
                </a:ext>
              </a:extLst>
            </p:cNvPr>
            <p:cNvSpPr/>
            <p:nvPr/>
          </p:nvSpPr>
          <p:spPr>
            <a:xfrm>
              <a:off x="4777396" y="3602035"/>
              <a:ext cx="1291216" cy="440034"/>
            </a:xfrm>
            <a:custGeom>
              <a:avLst/>
              <a:gdLst/>
              <a:ahLst/>
              <a:cxnLst/>
              <a:rect l="l" t="t" r="r" b="b"/>
              <a:pathLst>
                <a:path w="36339" h="12384" extrusionOk="0">
                  <a:moveTo>
                    <a:pt x="1" y="1"/>
                  </a:moveTo>
                  <a:lnTo>
                    <a:pt x="1" y="1358"/>
                  </a:lnTo>
                  <a:cubicBezTo>
                    <a:pt x="2418" y="1644"/>
                    <a:pt x="4299" y="3692"/>
                    <a:pt x="4299" y="6192"/>
                  </a:cubicBezTo>
                  <a:cubicBezTo>
                    <a:pt x="4299" y="8692"/>
                    <a:pt x="2418" y="10752"/>
                    <a:pt x="1" y="11038"/>
                  </a:cubicBezTo>
                  <a:lnTo>
                    <a:pt x="1" y="12383"/>
                  </a:lnTo>
                  <a:lnTo>
                    <a:pt x="32041" y="12383"/>
                  </a:lnTo>
                  <a:lnTo>
                    <a:pt x="32041" y="10502"/>
                  </a:lnTo>
                  <a:cubicBezTo>
                    <a:pt x="34422" y="10502"/>
                    <a:pt x="36339" y="8573"/>
                    <a:pt x="36339" y="6192"/>
                  </a:cubicBezTo>
                  <a:cubicBezTo>
                    <a:pt x="36339" y="3823"/>
                    <a:pt x="34422" y="1894"/>
                    <a:pt x="32041" y="1894"/>
                  </a:cubicBezTo>
                  <a:lnTo>
                    <a:pt x="32041" y="1"/>
                  </a:lnTo>
                  <a:close/>
                </a:path>
              </a:pathLst>
            </a:custGeom>
            <a:solidFill>
              <a:srgbClr val="00919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err="1">
                  <a:solidFill>
                    <a:srgbClr val="FFFFFF"/>
                  </a:solidFill>
                  <a:latin typeface="Fira Sans Extra Condensed Medium"/>
                  <a:ea typeface="Fira Sans Extra Condensed Medium"/>
                  <a:cs typeface="Fira Sans Extra Condensed Medium"/>
                  <a:sym typeface="Fira Sans Extra Condensed Medium"/>
                </a:rPr>
                <a:t>Noviembre</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19" name="Google Shape;1248;p29">
              <a:extLst>
                <a:ext uri="{FF2B5EF4-FFF2-40B4-BE49-F238E27FC236}">
                  <a16:creationId xmlns:a16="http://schemas.microsoft.com/office/drawing/2014/main" id="{7DC55FB6-998F-34CE-060D-F00BF0700BD0}"/>
                </a:ext>
              </a:extLst>
            </p:cNvPr>
            <p:cNvSpPr/>
            <p:nvPr/>
          </p:nvSpPr>
          <p:spPr>
            <a:xfrm>
              <a:off x="5387460" y="3105357"/>
              <a:ext cx="63497" cy="63070"/>
            </a:xfrm>
            <a:custGeom>
              <a:avLst/>
              <a:gdLst/>
              <a:ahLst/>
              <a:cxnLst/>
              <a:rect l="l" t="t" r="r" b="b"/>
              <a:pathLst>
                <a:path w="1787" h="1775" extrusionOk="0">
                  <a:moveTo>
                    <a:pt x="894" y="1"/>
                  </a:moveTo>
                  <a:cubicBezTo>
                    <a:pt x="405" y="1"/>
                    <a:pt x="1" y="394"/>
                    <a:pt x="1" y="882"/>
                  </a:cubicBezTo>
                  <a:cubicBezTo>
                    <a:pt x="1" y="1382"/>
                    <a:pt x="405" y="1775"/>
                    <a:pt x="894" y="1775"/>
                  </a:cubicBezTo>
                  <a:cubicBezTo>
                    <a:pt x="1382" y="1775"/>
                    <a:pt x="1787" y="1382"/>
                    <a:pt x="1787" y="882"/>
                  </a:cubicBezTo>
                  <a:cubicBezTo>
                    <a:pt x="1787" y="394"/>
                    <a:pt x="1382" y="1"/>
                    <a:pt x="8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0" name="Google Shape;1249;p29">
              <a:extLst>
                <a:ext uri="{FF2B5EF4-FFF2-40B4-BE49-F238E27FC236}">
                  <a16:creationId xmlns:a16="http://schemas.microsoft.com/office/drawing/2014/main" id="{1AE4C8F0-E13C-2D24-9A58-7084E1434147}"/>
                </a:ext>
              </a:extLst>
            </p:cNvPr>
            <p:cNvSpPr txBox="1"/>
            <p:nvPr/>
          </p:nvSpPr>
          <p:spPr>
            <a:xfrm>
              <a:off x="4777440" y="4268617"/>
              <a:ext cx="11676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err="1">
                  <a:solidFill>
                    <a:srgbClr val="434343"/>
                  </a:solidFill>
                  <a:latin typeface="+mj-ea"/>
                  <a:ea typeface="+mj-ea"/>
                  <a:cs typeface="+mj-cs"/>
                  <a:sym typeface="Roboto"/>
                </a:rPr>
                <a:t>Troncal</a:t>
              </a:r>
              <a:endParaRPr lang="en" sz="1200">
                <a:solidFill>
                  <a:srgbClr val="434343"/>
                </a:solidFill>
                <a:latin typeface="+mj-ea"/>
                <a:ea typeface="+mj-ea"/>
                <a:cs typeface="+mj-cs"/>
                <a:sym typeface="Roboto"/>
              </a:endParaRPr>
            </a:p>
            <a:p>
              <a:pPr marL="0" lvl="0" indent="0" algn="ctr" rtl="0">
                <a:spcBef>
                  <a:spcPts val="0"/>
                </a:spcBef>
                <a:spcAft>
                  <a:spcPts val="0"/>
                </a:spcAft>
                <a:buNone/>
              </a:pPr>
              <a:r>
                <a:rPr lang="en" sz="1200">
                  <a:solidFill>
                    <a:srgbClr val="434343"/>
                  </a:solidFill>
                  <a:latin typeface="+mj-ea"/>
                  <a:ea typeface="+mj-ea"/>
                  <a:cs typeface="+mj-cs"/>
                  <a:sym typeface="Roboto"/>
                </a:rPr>
                <a:t>Canarias</a:t>
              </a:r>
            </a:p>
            <a:p>
              <a:pPr marL="0" lvl="0" indent="0" algn="ctr" rtl="0">
                <a:spcBef>
                  <a:spcPts val="0"/>
                </a:spcBef>
                <a:spcAft>
                  <a:spcPts val="0"/>
                </a:spcAft>
                <a:buNone/>
              </a:pPr>
              <a:r>
                <a:rPr lang="en" sz="1200">
                  <a:solidFill>
                    <a:srgbClr val="434343"/>
                  </a:solidFill>
                  <a:latin typeface="+mj-ea"/>
                  <a:ea typeface="+mj-ea"/>
                  <a:cs typeface="+mj-cs"/>
                  <a:sym typeface="Roboto"/>
                </a:rPr>
                <a:t>10G &gt; 30G</a:t>
              </a:r>
              <a:endParaRPr sz="1200">
                <a:solidFill>
                  <a:srgbClr val="434343"/>
                </a:solidFill>
                <a:latin typeface="+mj-ea"/>
                <a:ea typeface="+mj-ea"/>
                <a:cs typeface="+mj-cs"/>
                <a:sym typeface="Roboto"/>
              </a:endParaRPr>
            </a:p>
          </p:txBody>
        </p:sp>
        <p:sp>
          <p:nvSpPr>
            <p:cNvPr id="26" name="Google Shape;1251;p29">
              <a:extLst>
                <a:ext uri="{FF2B5EF4-FFF2-40B4-BE49-F238E27FC236}">
                  <a16:creationId xmlns:a16="http://schemas.microsoft.com/office/drawing/2014/main" id="{7D7A3F64-CDD7-24D7-074A-08263972DD91}"/>
                </a:ext>
              </a:extLst>
            </p:cNvPr>
            <p:cNvSpPr/>
            <p:nvPr/>
          </p:nvSpPr>
          <p:spPr>
            <a:xfrm>
              <a:off x="6580939" y="3131154"/>
              <a:ext cx="11441" cy="704858"/>
            </a:xfrm>
            <a:custGeom>
              <a:avLst/>
              <a:gdLst/>
              <a:ahLst/>
              <a:cxnLst/>
              <a:rect l="l" t="t" r="r" b="b"/>
              <a:pathLst>
                <a:path w="322" h="19837" extrusionOk="0">
                  <a:moveTo>
                    <a:pt x="155" y="1"/>
                  </a:moveTo>
                  <a:cubicBezTo>
                    <a:pt x="72" y="1"/>
                    <a:pt x="0" y="72"/>
                    <a:pt x="0" y="156"/>
                  </a:cubicBezTo>
                  <a:lnTo>
                    <a:pt x="0" y="19682"/>
                  </a:lnTo>
                  <a:cubicBezTo>
                    <a:pt x="0" y="19765"/>
                    <a:pt x="72" y="19837"/>
                    <a:pt x="155" y="19837"/>
                  </a:cubicBezTo>
                  <a:cubicBezTo>
                    <a:pt x="250" y="19837"/>
                    <a:pt x="322" y="19765"/>
                    <a:pt x="322" y="19682"/>
                  </a:cubicBezTo>
                  <a:lnTo>
                    <a:pt x="322" y="156"/>
                  </a:lnTo>
                  <a:cubicBezTo>
                    <a:pt x="322" y="72"/>
                    <a:pt x="250" y="1"/>
                    <a:pt x="1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8" name="Google Shape;1264;p29">
              <a:extLst>
                <a:ext uri="{FF2B5EF4-FFF2-40B4-BE49-F238E27FC236}">
                  <a16:creationId xmlns:a16="http://schemas.microsoft.com/office/drawing/2014/main" id="{190BF9EE-BE63-B02F-C9DB-A191DA2DD282}"/>
                </a:ext>
              </a:extLst>
            </p:cNvPr>
            <p:cNvSpPr/>
            <p:nvPr/>
          </p:nvSpPr>
          <p:spPr>
            <a:xfrm>
              <a:off x="5945078" y="3602035"/>
              <a:ext cx="1291180" cy="440034"/>
            </a:xfrm>
            <a:custGeom>
              <a:avLst/>
              <a:gdLst/>
              <a:ahLst/>
              <a:cxnLst/>
              <a:rect l="l" t="t" r="r" b="b"/>
              <a:pathLst>
                <a:path w="36338" h="12384" extrusionOk="0">
                  <a:moveTo>
                    <a:pt x="0" y="1"/>
                  </a:moveTo>
                  <a:lnTo>
                    <a:pt x="0" y="1358"/>
                  </a:lnTo>
                  <a:cubicBezTo>
                    <a:pt x="2417" y="1644"/>
                    <a:pt x="4298" y="3692"/>
                    <a:pt x="4298" y="6192"/>
                  </a:cubicBezTo>
                  <a:cubicBezTo>
                    <a:pt x="4298" y="8692"/>
                    <a:pt x="2417" y="10752"/>
                    <a:pt x="0" y="11038"/>
                  </a:cubicBezTo>
                  <a:lnTo>
                    <a:pt x="0" y="12383"/>
                  </a:lnTo>
                  <a:lnTo>
                    <a:pt x="32040" y="12383"/>
                  </a:lnTo>
                  <a:lnTo>
                    <a:pt x="32040" y="10502"/>
                  </a:lnTo>
                  <a:cubicBezTo>
                    <a:pt x="34409" y="10502"/>
                    <a:pt x="36338" y="8573"/>
                    <a:pt x="36338" y="6192"/>
                  </a:cubicBezTo>
                  <a:cubicBezTo>
                    <a:pt x="36338" y="3823"/>
                    <a:pt x="34409" y="1894"/>
                    <a:pt x="32040" y="1894"/>
                  </a:cubicBezTo>
                  <a:lnTo>
                    <a:pt x="32040" y="1"/>
                  </a:ln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err="1">
                  <a:solidFill>
                    <a:srgbClr val="FFFFFF"/>
                  </a:solidFill>
                  <a:latin typeface="Fira Sans Extra Condensed Medium"/>
                  <a:ea typeface="Fira Sans Extra Condensed Medium"/>
                  <a:cs typeface="Fira Sans Extra Condensed Medium"/>
                  <a:sym typeface="Fira Sans Extra Condensed Medium"/>
                </a:rPr>
                <a:t>Diciembre</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29" name="Google Shape;1265;p29">
              <a:extLst>
                <a:ext uri="{FF2B5EF4-FFF2-40B4-BE49-F238E27FC236}">
                  <a16:creationId xmlns:a16="http://schemas.microsoft.com/office/drawing/2014/main" id="{5258A047-D1E1-ACA9-AC53-D0E2EFD7BD8F}"/>
                </a:ext>
              </a:extLst>
            </p:cNvPr>
            <p:cNvSpPr/>
            <p:nvPr/>
          </p:nvSpPr>
          <p:spPr>
            <a:xfrm>
              <a:off x="6555107" y="3105357"/>
              <a:ext cx="63070" cy="63070"/>
            </a:xfrm>
            <a:custGeom>
              <a:avLst/>
              <a:gdLst/>
              <a:ahLst/>
              <a:cxnLst/>
              <a:rect l="l" t="t" r="r" b="b"/>
              <a:pathLst>
                <a:path w="1775" h="1775" extrusionOk="0">
                  <a:moveTo>
                    <a:pt x="882" y="1"/>
                  </a:moveTo>
                  <a:cubicBezTo>
                    <a:pt x="394" y="1"/>
                    <a:pt x="1" y="394"/>
                    <a:pt x="1" y="882"/>
                  </a:cubicBezTo>
                  <a:cubicBezTo>
                    <a:pt x="1" y="1382"/>
                    <a:pt x="394" y="1775"/>
                    <a:pt x="882" y="1775"/>
                  </a:cubicBezTo>
                  <a:cubicBezTo>
                    <a:pt x="1382" y="1775"/>
                    <a:pt x="1775" y="1382"/>
                    <a:pt x="1775" y="882"/>
                  </a:cubicBezTo>
                  <a:cubicBezTo>
                    <a:pt x="1775" y="394"/>
                    <a:pt x="1382" y="1"/>
                    <a:pt x="8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0" name="Google Shape;1266;p29">
              <a:extLst>
                <a:ext uri="{FF2B5EF4-FFF2-40B4-BE49-F238E27FC236}">
                  <a16:creationId xmlns:a16="http://schemas.microsoft.com/office/drawing/2014/main" id="{05FA3E0C-8F2B-0C6B-B72E-1B8179693F99}"/>
                </a:ext>
              </a:extLst>
            </p:cNvPr>
            <p:cNvSpPr txBox="1"/>
            <p:nvPr/>
          </p:nvSpPr>
          <p:spPr>
            <a:xfrm>
              <a:off x="5944640" y="4268617"/>
              <a:ext cx="12915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a:solidFill>
                    <a:srgbClr val="434343"/>
                  </a:solidFill>
                  <a:latin typeface="+mj-ea"/>
                  <a:ea typeface="+mj-ea"/>
                  <a:cs typeface="+mj-cs"/>
                  <a:sym typeface="Roboto"/>
                </a:rPr>
                <a:t>Troncal</a:t>
              </a:r>
            </a:p>
            <a:p>
              <a:pPr marL="0" lvl="0" indent="0" algn="ctr" rtl="0">
                <a:spcBef>
                  <a:spcPts val="0"/>
                </a:spcBef>
                <a:spcAft>
                  <a:spcPts val="0"/>
                </a:spcAft>
                <a:buNone/>
              </a:pPr>
              <a:r>
                <a:rPr lang="es-ES" sz="1200">
                  <a:solidFill>
                    <a:srgbClr val="434343"/>
                  </a:solidFill>
                  <a:latin typeface="+mj-ea"/>
                  <a:ea typeface="+mj-ea"/>
                  <a:cs typeface="+mj-cs"/>
                  <a:sym typeface="Roboto"/>
                </a:rPr>
                <a:t>Baleares</a:t>
              </a:r>
            </a:p>
            <a:p>
              <a:pPr marL="0" lvl="0" indent="0" algn="ctr" rtl="0">
                <a:spcBef>
                  <a:spcPts val="0"/>
                </a:spcBef>
                <a:spcAft>
                  <a:spcPts val="0"/>
                </a:spcAft>
                <a:buNone/>
              </a:pPr>
              <a:r>
                <a:rPr lang="es-ES" sz="1200">
                  <a:solidFill>
                    <a:srgbClr val="434343"/>
                  </a:solidFill>
                  <a:latin typeface="+mj-ea"/>
                  <a:ea typeface="+mj-ea"/>
                  <a:cs typeface="+mj-cs"/>
                  <a:sym typeface="Roboto"/>
                </a:rPr>
                <a:t>100G &gt; 200G</a:t>
              </a:r>
            </a:p>
          </p:txBody>
        </p:sp>
        <p:sp>
          <p:nvSpPr>
            <p:cNvPr id="43" name="Google Shape;1268;p29">
              <a:extLst>
                <a:ext uri="{FF2B5EF4-FFF2-40B4-BE49-F238E27FC236}">
                  <a16:creationId xmlns:a16="http://schemas.microsoft.com/office/drawing/2014/main" id="{C86DE7A2-E60D-BF4B-4D2B-36B0FED244A4}"/>
                </a:ext>
              </a:extLst>
            </p:cNvPr>
            <p:cNvSpPr/>
            <p:nvPr/>
          </p:nvSpPr>
          <p:spPr>
            <a:xfrm>
              <a:off x="743489" y="3131154"/>
              <a:ext cx="11477" cy="704858"/>
            </a:xfrm>
            <a:custGeom>
              <a:avLst/>
              <a:gdLst/>
              <a:ahLst/>
              <a:cxnLst/>
              <a:rect l="l" t="t" r="r" b="b"/>
              <a:pathLst>
                <a:path w="323" h="19837" extrusionOk="0">
                  <a:moveTo>
                    <a:pt x="167" y="1"/>
                  </a:moveTo>
                  <a:cubicBezTo>
                    <a:pt x="72" y="1"/>
                    <a:pt x="1" y="72"/>
                    <a:pt x="1" y="156"/>
                  </a:cubicBezTo>
                  <a:lnTo>
                    <a:pt x="1" y="19682"/>
                  </a:lnTo>
                  <a:cubicBezTo>
                    <a:pt x="1" y="19765"/>
                    <a:pt x="72" y="19837"/>
                    <a:pt x="167" y="19837"/>
                  </a:cubicBezTo>
                  <a:cubicBezTo>
                    <a:pt x="251" y="19837"/>
                    <a:pt x="322" y="19765"/>
                    <a:pt x="322" y="19682"/>
                  </a:cubicBezTo>
                  <a:lnTo>
                    <a:pt x="322" y="156"/>
                  </a:lnTo>
                  <a:cubicBezTo>
                    <a:pt x="322" y="72"/>
                    <a:pt x="251" y="1"/>
                    <a:pt x="1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7" name="Google Shape;1272;p29">
              <a:extLst>
                <a:ext uri="{FF2B5EF4-FFF2-40B4-BE49-F238E27FC236}">
                  <a16:creationId xmlns:a16="http://schemas.microsoft.com/office/drawing/2014/main" id="{56F08F59-EE80-A27E-4F2F-16D818F0F541}"/>
                </a:ext>
              </a:extLst>
            </p:cNvPr>
            <p:cNvSpPr/>
            <p:nvPr/>
          </p:nvSpPr>
          <p:spPr>
            <a:xfrm>
              <a:off x="107628" y="3602035"/>
              <a:ext cx="1291216" cy="440034"/>
            </a:xfrm>
            <a:custGeom>
              <a:avLst/>
              <a:gdLst/>
              <a:ahLst/>
              <a:cxnLst/>
              <a:rect l="l" t="t" r="r" b="b"/>
              <a:pathLst>
                <a:path w="36339" h="12384" extrusionOk="0">
                  <a:moveTo>
                    <a:pt x="1" y="1"/>
                  </a:moveTo>
                  <a:lnTo>
                    <a:pt x="1" y="1358"/>
                  </a:lnTo>
                  <a:cubicBezTo>
                    <a:pt x="2418" y="1644"/>
                    <a:pt x="4299" y="3692"/>
                    <a:pt x="4299" y="6192"/>
                  </a:cubicBezTo>
                  <a:cubicBezTo>
                    <a:pt x="4299" y="8692"/>
                    <a:pt x="2418" y="10752"/>
                    <a:pt x="1" y="11038"/>
                  </a:cubicBezTo>
                  <a:lnTo>
                    <a:pt x="1" y="12383"/>
                  </a:lnTo>
                  <a:lnTo>
                    <a:pt x="32040" y="12383"/>
                  </a:lnTo>
                  <a:lnTo>
                    <a:pt x="32040" y="10502"/>
                  </a:lnTo>
                  <a:cubicBezTo>
                    <a:pt x="34410" y="10502"/>
                    <a:pt x="36338" y="8573"/>
                    <a:pt x="36338" y="6192"/>
                  </a:cubicBezTo>
                  <a:cubicBezTo>
                    <a:pt x="36338" y="3823"/>
                    <a:pt x="34410" y="1894"/>
                    <a:pt x="32040" y="1894"/>
                  </a:cubicBezTo>
                  <a:lnTo>
                    <a:pt x="32040" y="1"/>
                  </a:lnTo>
                  <a:close/>
                </a:path>
              </a:pathLst>
            </a:custGeom>
            <a:solidFill>
              <a:srgbClr val="941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Fira Sans Extra Condensed Medium"/>
                  <a:ea typeface="Fira Sans Extra Condensed Medium"/>
                  <a:cs typeface="Fira Sans Extra Condensed Medium"/>
                  <a:sym typeface="Fira Sans Extra Condensed Medium"/>
                </a:rPr>
                <a:t>Marzo</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48" name="Google Shape;1273;p29">
              <a:extLst>
                <a:ext uri="{FF2B5EF4-FFF2-40B4-BE49-F238E27FC236}">
                  <a16:creationId xmlns:a16="http://schemas.microsoft.com/office/drawing/2014/main" id="{4146BD1F-BD92-3167-2F65-6672ED09ED15}"/>
                </a:ext>
              </a:extLst>
            </p:cNvPr>
            <p:cNvSpPr/>
            <p:nvPr/>
          </p:nvSpPr>
          <p:spPr>
            <a:xfrm>
              <a:off x="717692" y="3105357"/>
              <a:ext cx="63070" cy="63070"/>
            </a:xfrm>
            <a:custGeom>
              <a:avLst/>
              <a:gdLst/>
              <a:ahLst/>
              <a:cxnLst/>
              <a:rect l="l" t="t" r="r" b="b"/>
              <a:pathLst>
                <a:path w="1775" h="1775" extrusionOk="0">
                  <a:moveTo>
                    <a:pt x="893" y="1"/>
                  </a:moveTo>
                  <a:cubicBezTo>
                    <a:pt x="393" y="1"/>
                    <a:pt x="0" y="394"/>
                    <a:pt x="0" y="882"/>
                  </a:cubicBezTo>
                  <a:cubicBezTo>
                    <a:pt x="0" y="1382"/>
                    <a:pt x="393" y="1775"/>
                    <a:pt x="893" y="1775"/>
                  </a:cubicBezTo>
                  <a:cubicBezTo>
                    <a:pt x="1382" y="1775"/>
                    <a:pt x="1774" y="1382"/>
                    <a:pt x="1774" y="882"/>
                  </a:cubicBezTo>
                  <a:cubicBezTo>
                    <a:pt x="1774" y="394"/>
                    <a:pt x="1382" y="1"/>
                    <a:pt x="8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9" name="Google Shape;1274;p29">
              <a:extLst>
                <a:ext uri="{FF2B5EF4-FFF2-40B4-BE49-F238E27FC236}">
                  <a16:creationId xmlns:a16="http://schemas.microsoft.com/office/drawing/2014/main" id="{085FF423-3BE3-CF2E-662B-50FBC8BA272B}"/>
                </a:ext>
              </a:extLst>
            </p:cNvPr>
            <p:cNvSpPr txBox="1"/>
            <p:nvPr/>
          </p:nvSpPr>
          <p:spPr>
            <a:xfrm>
              <a:off x="107640" y="4268617"/>
              <a:ext cx="1167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j-ea"/>
                  <a:ea typeface="+mj-ea"/>
                  <a:cs typeface="+mj-cs"/>
                  <a:sym typeface="Roboto"/>
                </a:rPr>
                <a:t>Google </a:t>
              </a:r>
            </a:p>
            <a:p>
              <a:pPr marL="0" lvl="0" indent="0" algn="ctr" rtl="0">
                <a:spcBef>
                  <a:spcPts val="0"/>
                </a:spcBef>
                <a:spcAft>
                  <a:spcPts val="0"/>
                </a:spcAft>
                <a:buNone/>
              </a:pPr>
              <a:r>
                <a:rPr lang="en" sz="1200">
                  <a:solidFill>
                    <a:srgbClr val="434343"/>
                  </a:solidFill>
                  <a:latin typeface="+mj-ea"/>
                  <a:ea typeface="+mj-ea"/>
                  <a:cs typeface="+mj-cs"/>
                  <a:sym typeface="Roboto"/>
                </a:rPr>
                <a:t>100G &gt; 200G</a:t>
              </a:r>
              <a:endParaRPr sz="1200">
                <a:solidFill>
                  <a:srgbClr val="434343"/>
                </a:solidFill>
                <a:latin typeface="+mj-ea"/>
                <a:ea typeface="+mj-ea"/>
                <a:cs typeface="+mj-cs"/>
                <a:sym typeface="Roboto"/>
              </a:endParaRPr>
            </a:p>
          </p:txBody>
        </p:sp>
        <p:sp>
          <p:nvSpPr>
            <p:cNvPr id="52" name="Google Shape;1291;p29">
              <a:extLst>
                <a:ext uri="{FF2B5EF4-FFF2-40B4-BE49-F238E27FC236}">
                  <a16:creationId xmlns:a16="http://schemas.microsoft.com/office/drawing/2014/main" id="{150FAB79-F547-5D19-DFC3-21C2AE2E2134}"/>
                </a:ext>
              </a:extLst>
            </p:cNvPr>
            <p:cNvSpPr/>
            <p:nvPr/>
          </p:nvSpPr>
          <p:spPr>
            <a:xfrm>
              <a:off x="1274848" y="3602035"/>
              <a:ext cx="1291642" cy="440034"/>
            </a:xfrm>
            <a:custGeom>
              <a:avLst/>
              <a:gdLst/>
              <a:ahLst/>
              <a:cxnLst/>
              <a:rect l="l" t="t" r="r" b="b"/>
              <a:pathLst>
                <a:path w="36351" h="12384" extrusionOk="0">
                  <a:moveTo>
                    <a:pt x="1" y="1"/>
                  </a:moveTo>
                  <a:lnTo>
                    <a:pt x="1" y="1358"/>
                  </a:lnTo>
                  <a:cubicBezTo>
                    <a:pt x="2430" y="1644"/>
                    <a:pt x="4311" y="3692"/>
                    <a:pt x="4311" y="6192"/>
                  </a:cubicBezTo>
                  <a:cubicBezTo>
                    <a:pt x="4311" y="8692"/>
                    <a:pt x="2430" y="10752"/>
                    <a:pt x="1" y="11038"/>
                  </a:cubicBezTo>
                  <a:lnTo>
                    <a:pt x="1" y="12383"/>
                  </a:lnTo>
                  <a:lnTo>
                    <a:pt x="32041" y="12383"/>
                  </a:lnTo>
                  <a:lnTo>
                    <a:pt x="32041" y="10502"/>
                  </a:lnTo>
                  <a:cubicBezTo>
                    <a:pt x="34422" y="10502"/>
                    <a:pt x="36351" y="8573"/>
                    <a:pt x="36351" y="6192"/>
                  </a:cubicBezTo>
                  <a:cubicBezTo>
                    <a:pt x="36351" y="3823"/>
                    <a:pt x="34422" y="1894"/>
                    <a:pt x="32041" y="1894"/>
                  </a:cubicBezTo>
                  <a:lnTo>
                    <a:pt x="32041" y="1"/>
                  </a:lnTo>
                  <a:close/>
                </a:path>
              </a:pathLst>
            </a:custGeom>
            <a:solidFill>
              <a:srgbClr val="9452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Fira Sans Extra Condensed Medium"/>
                  <a:ea typeface="Fira Sans Extra Condensed Medium"/>
                  <a:cs typeface="Fira Sans Extra Condensed Medium"/>
                  <a:sym typeface="Fira Sans Extra Condensed Medium"/>
                </a:rPr>
                <a:t>Marzo</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53" name="Google Shape;1292;p29">
              <a:extLst>
                <a:ext uri="{FF2B5EF4-FFF2-40B4-BE49-F238E27FC236}">
                  <a16:creationId xmlns:a16="http://schemas.microsoft.com/office/drawing/2014/main" id="{D8D30AD2-994B-B7BE-AC9D-C67651C33C3E}"/>
                </a:ext>
              </a:extLst>
            </p:cNvPr>
            <p:cNvSpPr/>
            <p:nvPr/>
          </p:nvSpPr>
          <p:spPr>
            <a:xfrm>
              <a:off x="1885338" y="3105357"/>
              <a:ext cx="63070" cy="63070"/>
            </a:xfrm>
            <a:custGeom>
              <a:avLst/>
              <a:gdLst/>
              <a:ahLst/>
              <a:cxnLst/>
              <a:rect l="l" t="t" r="r" b="b"/>
              <a:pathLst>
                <a:path w="1775" h="1775" extrusionOk="0">
                  <a:moveTo>
                    <a:pt x="882" y="1"/>
                  </a:moveTo>
                  <a:cubicBezTo>
                    <a:pt x="394" y="1"/>
                    <a:pt x="1" y="394"/>
                    <a:pt x="1" y="882"/>
                  </a:cubicBezTo>
                  <a:cubicBezTo>
                    <a:pt x="1" y="1382"/>
                    <a:pt x="394" y="1775"/>
                    <a:pt x="882" y="1775"/>
                  </a:cubicBezTo>
                  <a:cubicBezTo>
                    <a:pt x="1370" y="1775"/>
                    <a:pt x="1775" y="1382"/>
                    <a:pt x="1775" y="882"/>
                  </a:cubicBezTo>
                  <a:cubicBezTo>
                    <a:pt x="1775" y="394"/>
                    <a:pt x="1370" y="1"/>
                    <a:pt x="8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4" name="Google Shape;1293;p29">
              <a:extLst>
                <a:ext uri="{FF2B5EF4-FFF2-40B4-BE49-F238E27FC236}">
                  <a16:creationId xmlns:a16="http://schemas.microsoft.com/office/drawing/2014/main" id="{DFCDE2DF-07A0-D0FD-D983-5EA1A57C633D}"/>
                </a:ext>
              </a:extLst>
            </p:cNvPr>
            <p:cNvSpPr txBox="1"/>
            <p:nvPr/>
          </p:nvSpPr>
          <p:spPr>
            <a:xfrm>
              <a:off x="1274840" y="4268617"/>
              <a:ext cx="1167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j-ea"/>
                  <a:ea typeface="+mj-ea"/>
                  <a:cs typeface="+mj-cs"/>
                  <a:sym typeface="Roboto"/>
                </a:rPr>
                <a:t>CATNIX</a:t>
              </a:r>
            </a:p>
            <a:p>
              <a:pPr marL="0" lvl="0" indent="0" algn="ctr" rtl="0">
                <a:spcBef>
                  <a:spcPts val="0"/>
                </a:spcBef>
                <a:spcAft>
                  <a:spcPts val="0"/>
                </a:spcAft>
                <a:buNone/>
              </a:pPr>
              <a:r>
                <a:rPr lang="en" sz="1200">
                  <a:solidFill>
                    <a:srgbClr val="434343"/>
                  </a:solidFill>
                  <a:latin typeface="+mj-ea"/>
                  <a:ea typeface="+mj-ea"/>
                  <a:cs typeface="+mj-cs"/>
                  <a:sym typeface="Roboto"/>
                </a:rPr>
                <a:t>10G &gt; 100G</a:t>
              </a:r>
              <a:endParaRPr sz="1200">
                <a:solidFill>
                  <a:srgbClr val="434343"/>
                </a:solidFill>
                <a:latin typeface="+mj-ea"/>
                <a:ea typeface="+mj-ea"/>
                <a:cs typeface="+mj-cs"/>
                <a:sym typeface="Roboto"/>
              </a:endParaRPr>
            </a:p>
          </p:txBody>
        </p:sp>
        <p:sp>
          <p:nvSpPr>
            <p:cNvPr id="326" name="Google Shape;1295;p29">
              <a:extLst>
                <a:ext uri="{FF2B5EF4-FFF2-40B4-BE49-F238E27FC236}">
                  <a16:creationId xmlns:a16="http://schemas.microsoft.com/office/drawing/2014/main" id="{FEC22DFC-B40E-9F01-385B-61389EF19774}"/>
                </a:ext>
              </a:extLst>
            </p:cNvPr>
            <p:cNvSpPr/>
            <p:nvPr/>
          </p:nvSpPr>
          <p:spPr>
            <a:xfrm>
              <a:off x="3078391" y="3131154"/>
              <a:ext cx="11441" cy="704858"/>
            </a:xfrm>
            <a:custGeom>
              <a:avLst/>
              <a:gdLst/>
              <a:ahLst/>
              <a:cxnLst/>
              <a:rect l="l" t="t" r="r" b="b"/>
              <a:pathLst>
                <a:path w="322" h="19837" extrusionOk="0">
                  <a:moveTo>
                    <a:pt x="167" y="1"/>
                  </a:moveTo>
                  <a:cubicBezTo>
                    <a:pt x="72" y="1"/>
                    <a:pt x="0" y="72"/>
                    <a:pt x="0" y="156"/>
                  </a:cubicBezTo>
                  <a:lnTo>
                    <a:pt x="0" y="19682"/>
                  </a:lnTo>
                  <a:cubicBezTo>
                    <a:pt x="0" y="19765"/>
                    <a:pt x="72" y="19837"/>
                    <a:pt x="167" y="19837"/>
                  </a:cubicBezTo>
                  <a:cubicBezTo>
                    <a:pt x="250" y="19837"/>
                    <a:pt x="322" y="19765"/>
                    <a:pt x="322" y="19682"/>
                  </a:cubicBezTo>
                  <a:lnTo>
                    <a:pt x="322" y="156"/>
                  </a:lnTo>
                  <a:cubicBezTo>
                    <a:pt x="322" y="72"/>
                    <a:pt x="250" y="1"/>
                    <a:pt x="1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28" name="Google Shape;1300;p29">
              <a:extLst>
                <a:ext uri="{FF2B5EF4-FFF2-40B4-BE49-F238E27FC236}">
                  <a16:creationId xmlns:a16="http://schemas.microsoft.com/office/drawing/2014/main" id="{75147B55-BDCC-CF91-8CA8-EB496A608DAF}"/>
                </a:ext>
              </a:extLst>
            </p:cNvPr>
            <p:cNvSpPr/>
            <p:nvPr/>
          </p:nvSpPr>
          <p:spPr>
            <a:xfrm>
              <a:off x="2442530" y="3602035"/>
              <a:ext cx="1291216" cy="440034"/>
            </a:xfrm>
            <a:custGeom>
              <a:avLst/>
              <a:gdLst/>
              <a:ahLst/>
              <a:cxnLst/>
              <a:rect l="l" t="t" r="r" b="b"/>
              <a:pathLst>
                <a:path w="36339" h="12384" extrusionOk="0">
                  <a:moveTo>
                    <a:pt x="0" y="1"/>
                  </a:moveTo>
                  <a:lnTo>
                    <a:pt x="0" y="1358"/>
                  </a:lnTo>
                  <a:cubicBezTo>
                    <a:pt x="2417" y="1644"/>
                    <a:pt x="4298" y="3692"/>
                    <a:pt x="4298" y="6192"/>
                  </a:cubicBezTo>
                  <a:cubicBezTo>
                    <a:pt x="4298" y="8692"/>
                    <a:pt x="2417" y="10752"/>
                    <a:pt x="0" y="11038"/>
                  </a:cubicBezTo>
                  <a:lnTo>
                    <a:pt x="0" y="12383"/>
                  </a:lnTo>
                  <a:lnTo>
                    <a:pt x="32040" y="12383"/>
                  </a:lnTo>
                  <a:lnTo>
                    <a:pt x="32040" y="10502"/>
                  </a:lnTo>
                  <a:cubicBezTo>
                    <a:pt x="34409" y="10502"/>
                    <a:pt x="36338" y="8573"/>
                    <a:pt x="36338" y="6192"/>
                  </a:cubicBezTo>
                  <a:cubicBezTo>
                    <a:pt x="36338" y="3823"/>
                    <a:pt x="34409" y="1894"/>
                    <a:pt x="32040" y="1894"/>
                  </a:cubicBezTo>
                  <a:lnTo>
                    <a:pt x="32040" y="1"/>
                  </a:lnTo>
                  <a:close/>
                </a:path>
              </a:pathLst>
            </a:custGeom>
            <a:solidFill>
              <a:srgbClr val="929000"/>
            </a:solidFill>
            <a:ln>
              <a:noFill/>
            </a:ln>
          </p:spPr>
          <p:txBody>
            <a:bodyPr spcFirstLastPara="1" wrap="square" lIns="91425" tIns="91425" rIns="91425" bIns="91425" anchor="ctr" anchorCtr="0">
              <a:noAutofit/>
            </a:bodyPr>
            <a:lstStyle/>
            <a:p>
              <a:pPr lvl="0" algn="ctr"/>
              <a:r>
                <a:rPr lang="en" sz="1200">
                  <a:solidFill>
                    <a:srgbClr val="FFFFFF"/>
                  </a:solidFill>
                  <a:latin typeface="Fira Sans Extra Condensed Medium"/>
                  <a:ea typeface="Fira Sans Extra Condensed Medium"/>
                  <a:cs typeface="Fira Sans Extra Condensed Medium"/>
                  <a:sym typeface="Fira Sans Extra Condensed Medium"/>
                </a:rPr>
                <a:t>Junio</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329" name="Google Shape;1301;p29">
              <a:extLst>
                <a:ext uri="{FF2B5EF4-FFF2-40B4-BE49-F238E27FC236}">
                  <a16:creationId xmlns:a16="http://schemas.microsoft.com/office/drawing/2014/main" id="{C3307E3A-21FA-E314-AB60-01BD9DE87261}"/>
                </a:ext>
              </a:extLst>
            </p:cNvPr>
            <p:cNvSpPr/>
            <p:nvPr/>
          </p:nvSpPr>
          <p:spPr>
            <a:xfrm>
              <a:off x="3052594" y="3105357"/>
              <a:ext cx="63070" cy="63070"/>
            </a:xfrm>
            <a:custGeom>
              <a:avLst/>
              <a:gdLst/>
              <a:ahLst/>
              <a:cxnLst/>
              <a:rect l="l" t="t" r="r" b="b"/>
              <a:pathLst>
                <a:path w="1775" h="1775" extrusionOk="0">
                  <a:moveTo>
                    <a:pt x="893" y="1"/>
                  </a:moveTo>
                  <a:cubicBezTo>
                    <a:pt x="405" y="1"/>
                    <a:pt x="0" y="394"/>
                    <a:pt x="0" y="882"/>
                  </a:cubicBezTo>
                  <a:cubicBezTo>
                    <a:pt x="0" y="1382"/>
                    <a:pt x="405" y="1775"/>
                    <a:pt x="893" y="1775"/>
                  </a:cubicBezTo>
                  <a:cubicBezTo>
                    <a:pt x="1381" y="1775"/>
                    <a:pt x="1774" y="1382"/>
                    <a:pt x="1774" y="882"/>
                  </a:cubicBezTo>
                  <a:cubicBezTo>
                    <a:pt x="1774" y="394"/>
                    <a:pt x="1381" y="1"/>
                    <a:pt x="8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30" name="Google Shape;1302;p29">
              <a:extLst>
                <a:ext uri="{FF2B5EF4-FFF2-40B4-BE49-F238E27FC236}">
                  <a16:creationId xmlns:a16="http://schemas.microsoft.com/office/drawing/2014/main" id="{DC8F0322-45D1-3FCC-F5E8-90B5FD194003}"/>
                </a:ext>
              </a:extLst>
            </p:cNvPr>
            <p:cNvSpPr txBox="1"/>
            <p:nvPr/>
          </p:nvSpPr>
          <p:spPr>
            <a:xfrm>
              <a:off x="2442540" y="4268617"/>
              <a:ext cx="1167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err="1">
                  <a:solidFill>
                    <a:srgbClr val="434343"/>
                  </a:solidFill>
                  <a:latin typeface="+mj-ea"/>
                  <a:ea typeface="+mj-ea"/>
                  <a:cs typeface="+mj-cs"/>
                  <a:sym typeface="Roboto"/>
                </a:rPr>
                <a:t>Géant</a:t>
              </a:r>
              <a:endParaRPr lang="en" sz="1200">
                <a:solidFill>
                  <a:srgbClr val="434343"/>
                </a:solidFill>
                <a:latin typeface="+mj-ea"/>
                <a:ea typeface="+mj-ea"/>
                <a:cs typeface="+mj-cs"/>
                <a:sym typeface="Roboto"/>
              </a:endParaRPr>
            </a:p>
            <a:p>
              <a:pPr marL="0" lvl="0" indent="0" algn="ctr" rtl="0">
                <a:spcBef>
                  <a:spcPts val="0"/>
                </a:spcBef>
                <a:spcAft>
                  <a:spcPts val="0"/>
                </a:spcAft>
                <a:buNone/>
              </a:pPr>
              <a:r>
                <a:rPr lang="en" sz="1200">
                  <a:solidFill>
                    <a:srgbClr val="434343"/>
                  </a:solidFill>
                  <a:latin typeface="+mj-ea"/>
                  <a:ea typeface="+mj-ea"/>
                  <a:cs typeface="+mj-cs"/>
                  <a:sym typeface="Roboto"/>
                </a:rPr>
                <a:t>400G &gt; 600G</a:t>
              </a:r>
              <a:endParaRPr sz="1200">
                <a:solidFill>
                  <a:srgbClr val="434343"/>
                </a:solidFill>
                <a:latin typeface="+mj-ea"/>
                <a:ea typeface="+mj-ea"/>
                <a:cs typeface="+mj-cs"/>
                <a:sym typeface="Roboto"/>
              </a:endParaRPr>
            </a:p>
          </p:txBody>
        </p:sp>
        <p:pic>
          <p:nvPicPr>
            <p:cNvPr id="410" name="Imagen 409" descr="Icono&#10;&#10;Descripción generada automáticamente">
              <a:extLst>
                <a:ext uri="{FF2B5EF4-FFF2-40B4-BE49-F238E27FC236}">
                  <a16:creationId xmlns:a16="http://schemas.microsoft.com/office/drawing/2014/main" id="{0E513895-95D0-52CB-03C5-76B0E72EC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09" y="2367169"/>
              <a:ext cx="609160" cy="609160"/>
            </a:xfrm>
            <a:prstGeom prst="rect">
              <a:avLst/>
            </a:prstGeom>
          </p:spPr>
        </p:pic>
        <p:sp>
          <p:nvSpPr>
            <p:cNvPr id="417" name="Google Shape;1228;p29">
              <a:extLst>
                <a:ext uri="{FF2B5EF4-FFF2-40B4-BE49-F238E27FC236}">
                  <a16:creationId xmlns:a16="http://schemas.microsoft.com/office/drawing/2014/main" id="{2C5CC820-26B7-E646-FB16-B192FA5E52DF}"/>
                </a:ext>
              </a:extLst>
            </p:cNvPr>
            <p:cNvSpPr/>
            <p:nvPr/>
          </p:nvSpPr>
          <p:spPr>
            <a:xfrm>
              <a:off x="10092770" y="3131154"/>
              <a:ext cx="11477" cy="704858"/>
            </a:xfrm>
            <a:custGeom>
              <a:avLst/>
              <a:gdLst/>
              <a:ahLst/>
              <a:cxnLst/>
              <a:rect l="l" t="t" r="r" b="b"/>
              <a:pathLst>
                <a:path w="323" h="19837" extrusionOk="0">
                  <a:moveTo>
                    <a:pt x="156" y="1"/>
                  </a:moveTo>
                  <a:cubicBezTo>
                    <a:pt x="72" y="1"/>
                    <a:pt x="1" y="72"/>
                    <a:pt x="1" y="156"/>
                  </a:cubicBezTo>
                  <a:lnTo>
                    <a:pt x="1" y="19682"/>
                  </a:lnTo>
                  <a:cubicBezTo>
                    <a:pt x="1" y="19765"/>
                    <a:pt x="72" y="19837"/>
                    <a:pt x="156" y="19837"/>
                  </a:cubicBezTo>
                  <a:cubicBezTo>
                    <a:pt x="251" y="19837"/>
                    <a:pt x="322" y="19765"/>
                    <a:pt x="322" y="19682"/>
                  </a:cubicBezTo>
                  <a:lnTo>
                    <a:pt x="322" y="156"/>
                  </a:lnTo>
                  <a:cubicBezTo>
                    <a:pt x="322" y="72"/>
                    <a:pt x="251" y="1"/>
                    <a:pt x="1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30" name="Google Shape;1268;p29">
              <a:extLst>
                <a:ext uri="{FF2B5EF4-FFF2-40B4-BE49-F238E27FC236}">
                  <a16:creationId xmlns:a16="http://schemas.microsoft.com/office/drawing/2014/main" id="{84993FA3-89D8-F082-2082-BBFA41953A4A}"/>
                </a:ext>
              </a:extLst>
            </p:cNvPr>
            <p:cNvSpPr/>
            <p:nvPr/>
          </p:nvSpPr>
          <p:spPr>
            <a:xfrm>
              <a:off x="8925124" y="3131154"/>
              <a:ext cx="11477" cy="704858"/>
            </a:xfrm>
            <a:custGeom>
              <a:avLst/>
              <a:gdLst/>
              <a:ahLst/>
              <a:cxnLst/>
              <a:rect l="l" t="t" r="r" b="b"/>
              <a:pathLst>
                <a:path w="323" h="19837" extrusionOk="0">
                  <a:moveTo>
                    <a:pt x="167" y="1"/>
                  </a:moveTo>
                  <a:cubicBezTo>
                    <a:pt x="72" y="1"/>
                    <a:pt x="1" y="72"/>
                    <a:pt x="1" y="156"/>
                  </a:cubicBezTo>
                  <a:lnTo>
                    <a:pt x="1" y="19682"/>
                  </a:lnTo>
                  <a:cubicBezTo>
                    <a:pt x="1" y="19765"/>
                    <a:pt x="72" y="19837"/>
                    <a:pt x="167" y="19837"/>
                  </a:cubicBezTo>
                  <a:cubicBezTo>
                    <a:pt x="251" y="19837"/>
                    <a:pt x="322" y="19765"/>
                    <a:pt x="322" y="19682"/>
                  </a:cubicBezTo>
                  <a:lnTo>
                    <a:pt x="322" y="156"/>
                  </a:lnTo>
                  <a:cubicBezTo>
                    <a:pt x="322" y="72"/>
                    <a:pt x="251" y="1"/>
                    <a:pt x="1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31" name="Google Shape;1272;p29">
              <a:extLst>
                <a:ext uri="{FF2B5EF4-FFF2-40B4-BE49-F238E27FC236}">
                  <a16:creationId xmlns:a16="http://schemas.microsoft.com/office/drawing/2014/main" id="{D0948D40-D406-2B62-270A-7BC0145D29B3}"/>
                </a:ext>
              </a:extLst>
            </p:cNvPr>
            <p:cNvSpPr/>
            <p:nvPr/>
          </p:nvSpPr>
          <p:spPr>
            <a:xfrm>
              <a:off x="8289263" y="3602035"/>
              <a:ext cx="1291216" cy="440034"/>
            </a:xfrm>
            <a:custGeom>
              <a:avLst/>
              <a:gdLst/>
              <a:ahLst/>
              <a:cxnLst/>
              <a:rect l="l" t="t" r="r" b="b"/>
              <a:pathLst>
                <a:path w="36339" h="12384" extrusionOk="0">
                  <a:moveTo>
                    <a:pt x="1" y="1"/>
                  </a:moveTo>
                  <a:lnTo>
                    <a:pt x="1" y="1358"/>
                  </a:lnTo>
                  <a:cubicBezTo>
                    <a:pt x="2418" y="1644"/>
                    <a:pt x="4299" y="3692"/>
                    <a:pt x="4299" y="6192"/>
                  </a:cubicBezTo>
                  <a:cubicBezTo>
                    <a:pt x="4299" y="8692"/>
                    <a:pt x="2418" y="10752"/>
                    <a:pt x="1" y="11038"/>
                  </a:cubicBezTo>
                  <a:lnTo>
                    <a:pt x="1" y="12383"/>
                  </a:lnTo>
                  <a:lnTo>
                    <a:pt x="32040" y="12383"/>
                  </a:lnTo>
                  <a:lnTo>
                    <a:pt x="32040" y="10502"/>
                  </a:lnTo>
                  <a:cubicBezTo>
                    <a:pt x="34410" y="10502"/>
                    <a:pt x="36338" y="8573"/>
                    <a:pt x="36338" y="6192"/>
                  </a:cubicBezTo>
                  <a:cubicBezTo>
                    <a:pt x="36338" y="3823"/>
                    <a:pt x="34410" y="1894"/>
                    <a:pt x="32040" y="1894"/>
                  </a:cubicBezTo>
                  <a:lnTo>
                    <a:pt x="32040" y="1"/>
                  </a:lnTo>
                  <a:close/>
                </a:path>
              </a:pathLst>
            </a:custGeom>
            <a:solidFill>
              <a:srgbClr val="D883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err="1">
                  <a:solidFill>
                    <a:srgbClr val="FFFFFF"/>
                  </a:solidFill>
                  <a:latin typeface="Fira Sans Extra Condensed Medium"/>
                  <a:ea typeface="Fira Sans Extra Condensed Medium"/>
                  <a:cs typeface="Fira Sans Extra Condensed Medium"/>
                  <a:sym typeface="Fira Sans Extra Condensed Medium"/>
                </a:rPr>
                <a:t>Febrero</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432" name="Google Shape;1273;p29">
              <a:extLst>
                <a:ext uri="{FF2B5EF4-FFF2-40B4-BE49-F238E27FC236}">
                  <a16:creationId xmlns:a16="http://schemas.microsoft.com/office/drawing/2014/main" id="{16F34E10-1ADC-8554-0216-FC94AF9F4A21}"/>
                </a:ext>
              </a:extLst>
            </p:cNvPr>
            <p:cNvSpPr/>
            <p:nvPr/>
          </p:nvSpPr>
          <p:spPr>
            <a:xfrm>
              <a:off x="8899327" y="3105357"/>
              <a:ext cx="63070" cy="63070"/>
            </a:xfrm>
            <a:custGeom>
              <a:avLst/>
              <a:gdLst/>
              <a:ahLst/>
              <a:cxnLst/>
              <a:rect l="l" t="t" r="r" b="b"/>
              <a:pathLst>
                <a:path w="1775" h="1775" extrusionOk="0">
                  <a:moveTo>
                    <a:pt x="893" y="1"/>
                  </a:moveTo>
                  <a:cubicBezTo>
                    <a:pt x="393" y="1"/>
                    <a:pt x="0" y="394"/>
                    <a:pt x="0" y="882"/>
                  </a:cubicBezTo>
                  <a:cubicBezTo>
                    <a:pt x="0" y="1382"/>
                    <a:pt x="393" y="1775"/>
                    <a:pt x="893" y="1775"/>
                  </a:cubicBezTo>
                  <a:cubicBezTo>
                    <a:pt x="1382" y="1775"/>
                    <a:pt x="1774" y="1382"/>
                    <a:pt x="1774" y="882"/>
                  </a:cubicBezTo>
                  <a:cubicBezTo>
                    <a:pt x="1774" y="394"/>
                    <a:pt x="1382" y="1"/>
                    <a:pt x="8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33" name="Google Shape;1274;p29">
              <a:extLst>
                <a:ext uri="{FF2B5EF4-FFF2-40B4-BE49-F238E27FC236}">
                  <a16:creationId xmlns:a16="http://schemas.microsoft.com/office/drawing/2014/main" id="{735B39BD-4C86-AEA4-C722-F1875C680EE2}"/>
                </a:ext>
              </a:extLst>
            </p:cNvPr>
            <p:cNvSpPr txBox="1"/>
            <p:nvPr/>
          </p:nvSpPr>
          <p:spPr>
            <a:xfrm>
              <a:off x="8289275" y="4268617"/>
              <a:ext cx="1167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j-ea"/>
                  <a:ea typeface="+mj-ea"/>
                  <a:cs typeface="+mj-cs"/>
                  <a:sym typeface="Roboto"/>
                </a:rPr>
                <a:t>Meta </a:t>
              </a:r>
            </a:p>
            <a:p>
              <a:pPr marL="0" lvl="0" indent="0" algn="ctr" rtl="0">
                <a:spcBef>
                  <a:spcPts val="0"/>
                </a:spcBef>
                <a:spcAft>
                  <a:spcPts val="0"/>
                </a:spcAft>
                <a:buNone/>
              </a:pPr>
              <a:r>
                <a:rPr lang="en" sz="1200">
                  <a:solidFill>
                    <a:srgbClr val="434343"/>
                  </a:solidFill>
                  <a:latin typeface="+mj-ea"/>
                  <a:ea typeface="+mj-ea"/>
                  <a:cs typeface="+mj-cs"/>
                  <a:sym typeface="Roboto"/>
                </a:rPr>
                <a:t>Nuevo! 100G</a:t>
              </a:r>
              <a:endParaRPr sz="1200">
                <a:solidFill>
                  <a:srgbClr val="434343"/>
                </a:solidFill>
                <a:latin typeface="+mj-ea"/>
                <a:ea typeface="+mj-ea"/>
                <a:cs typeface="+mj-cs"/>
                <a:sym typeface="Roboto"/>
              </a:endParaRPr>
            </a:p>
          </p:txBody>
        </p:sp>
        <p:sp>
          <p:nvSpPr>
            <p:cNvPr id="434" name="Google Shape;1291;p29">
              <a:extLst>
                <a:ext uri="{FF2B5EF4-FFF2-40B4-BE49-F238E27FC236}">
                  <a16:creationId xmlns:a16="http://schemas.microsoft.com/office/drawing/2014/main" id="{5E670E80-FC33-5AB6-F026-C0CE846404D0}"/>
                </a:ext>
              </a:extLst>
            </p:cNvPr>
            <p:cNvSpPr/>
            <p:nvPr/>
          </p:nvSpPr>
          <p:spPr>
            <a:xfrm>
              <a:off x="9456483" y="3602035"/>
              <a:ext cx="1291642" cy="440034"/>
            </a:xfrm>
            <a:custGeom>
              <a:avLst/>
              <a:gdLst/>
              <a:ahLst/>
              <a:cxnLst/>
              <a:rect l="l" t="t" r="r" b="b"/>
              <a:pathLst>
                <a:path w="36351" h="12384" extrusionOk="0">
                  <a:moveTo>
                    <a:pt x="1" y="1"/>
                  </a:moveTo>
                  <a:lnTo>
                    <a:pt x="1" y="1358"/>
                  </a:lnTo>
                  <a:cubicBezTo>
                    <a:pt x="2430" y="1644"/>
                    <a:pt x="4311" y="3692"/>
                    <a:pt x="4311" y="6192"/>
                  </a:cubicBezTo>
                  <a:cubicBezTo>
                    <a:pt x="4311" y="8692"/>
                    <a:pt x="2430" y="10752"/>
                    <a:pt x="1" y="11038"/>
                  </a:cubicBezTo>
                  <a:lnTo>
                    <a:pt x="1" y="12383"/>
                  </a:lnTo>
                  <a:lnTo>
                    <a:pt x="32041" y="12383"/>
                  </a:lnTo>
                  <a:lnTo>
                    <a:pt x="32041" y="10502"/>
                  </a:lnTo>
                  <a:cubicBezTo>
                    <a:pt x="34422" y="10502"/>
                    <a:pt x="36351" y="8573"/>
                    <a:pt x="36351" y="6192"/>
                  </a:cubicBezTo>
                  <a:cubicBezTo>
                    <a:pt x="36351" y="3823"/>
                    <a:pt x="34422" y="1894"/>
                    <a:pt x="32041" y="1894"/>
                  </a:cubicBezTo>
                  <a:lnTo>
                    <a:pt x="32041"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Fira Sans Extra Condensed Medium"/>
                  <a:ea typeface="Fira Sans Extra Condensed Medium"/>
                  <a:cs typeface="Fira Sans Extra Condensed Medium"/>
                  <a:sym typeface="Fira Sans Extra Condensed Medium"/>
                </a:rPr>
                <a:t>Marzo</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435" name="Google Shape;1292;p29">
              <a:extLst>
                <a:ext uri="{FF2B5EF4-FFF2-40B4-BE49-F238E27FC236}">
                  <a16:creationId xmlns:a16="http://schemas.microsoft.com/office/drawing/2014/main" id="{A215D206-BC50-5874-7CF4-A8497FFCED0F}"/>
                </a:ext>
              </a:extLst>
            </p:cNvPr>
            <p:cNvSpPr/>
            <p:nvPr/>
          </p:nvSpPr>
          <p:spPr>
            <a:xfrm>
              <a:off x="10066973" y="3105357"/>
              <a:ext cx="63070" cy="63070"/>
            </a:xfrm>
            <a:custGeom>
              <a:avLst/>
              <a:gdLst/>
              <a:ahLst/>
              <a:cxnLst/>
              <a:rect l="l" t="t" r="r" b="b"/>
              <a:pathLst>
                <a:path w="1775" h="1775" extrusionOk="0">
                  <a:moveTo>
                    <a:pt x="882" y="1"/>
                  </a:moveTo>
                  <a:cubicBezTo>
                    <a:pt x="394" y="1"/>
                    <a:pt x="1" y="394"/>
                    <a:pt x="1" y="882"/>
                  </a:cubicBezTo>
                  <a:cubicBezTo>
                    <a:pt x="1" y="1382"/>
                    <a:pt x="394" y="1775"/>
                    <a:pt x="882" y="1775"/>
                  </a:cubicBezTo>
                  <a:cubicBezTo>
                    <a:pt x="1370" y="1775"/>
                    <a:pt x="1775" y="1382"/>
                    <a:pt x="1775" y="882"/>
                  </a:cubicBezTo>
                  <a:cubicBezTo>
                    <a:pt x="1775" y="394"/>
                    <a:pt x="1370" y="1"/>
                    <a:pt x="8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36" name="Google Shape;1293;p29">
              <a:extLst>
                <a:ext uri="{FF2B5EF4-FFF2-40B4-BE49-F238E27FC236}">
                  <a16:creationId xmlns:a16="http://schemas.microsoft.com/office/drawing/2014/main" id="{B124B374-AA4E-98D7-DEE4-11F2B877D059}"/>
                </a:ext>
              </a:extLst>
            </p:cNvPr>
            <p:cNvSpPr txBox="1"/>
            <p:nvPr/>
          </p:nvSpPr>
          <p:spPr>
            <a:xfrm>
              <a:off x="9456475" y="4268617"/>
              <a:ext cx="1167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j-ea"/>
                  <a:ea typeface="+mj-ea"/>
                  <a:cs typeface="+mj-cs"/>
                  <a:sym typeface="Roboto"/>
                </a:rPr>
                <a:t>Interxion</a:t>
              </a:r>
            </a:p>
            <a:p>
              <a:pPr marL="0" lvl="0" indent="0" algn="ctr" rtl="0">
                <a:spcBef>
                  <a:spcPts val="0"/>
                </a:spcBef>
                <a:spcAft>
                  <a:spcPts val="0"/>
                </a:spcAft>
                <a:buNone/>
              </a:pPr>
              <a:r>
                <a:rPr lang="en" sz="1200">
                  <a:solidFill>
                    <a:srgbClr val="434343"/>
                  </a:solidFill>
                  <a:latin typeface="+mj-ea"/>
                  <a:ea typeface="+mj-ea"/>
                  <a:cs typeface="+mj-cs"/>
                  <a:sym typeface="Roboto"/>
                </a:rPr>
                <a:t>Nuevo! 100G</a:t>
              </a:r>
              <a:endParaRPr sz="1200">
                <a:solidFill>
                  <a:srgbClr val="434343"/>
                </a:solidFill>
                <a:latin typeface="+mj-ea"/>
                <a:ea typeface="+mj-ea"/>
                <a:cs typeface="+mj-cs"/>
                <a:sym typeface="Roboto"/>
              </a:endParaRPr>
            </a:p>
          </p:txBody>
        </p:sp>
        <p:sp>
          <p:nvSpPr>
            <p:cNvPr id="437" name="Google Shape;1295;p29">
              <a:extLst>
                <a:ext uri="{FF2B5EF4-FFF2-40B4-BE49-F238E27FC236}">
                  <a16:creationId xmlns:a16="http://schemas.microsoft.com/office/drawing/2014/main" id="{B940223E-5322-3296-8234-6B8B1EDD1143}"/>
                </a:ext>
              </a:extLst>
            </p:cNvPr>
            <p:cNvSpPr/>
            <p:nvPr/>
          </p:nvSpPr>
          <p:spPr>
            <a:xfrm>
              <a:off x="11260026" y="3131154"/>
              <a:ext cx="11441" cy="704858"/>
            </a:xfrm>
            <a:custGeom>
              <a:avLst/>
              <a:gdLst/>
              <a:ahLst/>
              <a:cxnLst/>
              <a:rect l="l" t="t" r="r" b="b"/>
              <a:pathLst>
                <a:path w="322" h="19837" extrusionOk="0">
                  <a:moveTo>
                    <a:pt x="167" y="1"/>
                  </a:moveTo>
                  <a:cubicBezTo>
                    <a:pt x="72" y="1"/>
                    <a:pt x="0" y="72"/>
                    <a:pt x="0" y="156"/>
                  </a:cubicBezTo>
                  <a:lnTo>
                    <a:pt x="0" y="19682"/>
                  </a:lnTo>
                  <a:cubicBezTo>
                    <a:pt x="0" y="19765"/>
                    <a:pt x="72" y="19837"/>
                    <a:pt x="167" y="19837"/>
                  </a:cubicBezTo>
                  <a:cubicBezTo>
                    <a:pt x="250" y="19837"/>
                    <a:pt x="322" y="19765"/>
                    <a:pt x="322" y="19682"/>
                  </a:cubicBezTo>
                  <a:lnTo>
                    <a:pt x="322" y="156"/>
                  </a:lnTo>
                  <a:cubicBezTo>
                    <a:pt x="322" y="72"/>
                    <a:pt x="250" y="1"/>
                    <a:pt x="1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38" name="Google Shape;1300;p29">
              <a:extLst>
                <a:ext uri="{FF2B5EF4-FFF2-40B4-BE49-F238E27FC236}">
                  <a16:creationId xmlns:a16="http://schemas.microsoft.com/office/drawing/2014/main" id="{09D86D5A-BF09-20B3-BA99-BC87B6CF12DF}"/>
                </a:ext>
              </a:extLst>
            </p:cNvPr>
            <p:cNvSpPr/>
            <p:nvPr/>
          </p:nvSpPr>
          <p:spPr>
            <a:xfrm>
              <a:off x="10624165" y="3602035"/>
              <a:ext cx="1291216" cy="440034"/>
            </a:xfrm>
            <a:custGeom>
              <a:avLst/>
              <a:gdLst/>
              <a:ahLst/>
              <a:cxnLst/>
              <a:rect l="l" t="t" r="r" b="b"/>
              <a:pathLst>
                <a:path w="36339" h="12384" extrusionOk="0">
                  <a:moveTo>
                    <a:pt x="0" y="1"/>
                  </a:moveTo>
                  <a:lnTo>
                    <a:pt x="0" y="1358"/>
                  </a:lnTo>
                  <a:cubicBezTo>
                    <a:pt x="2417" y="1644"/>
                    <a:pt x="4298" y="3692"/>
                    <a:pt x="4298" y="6192"/>
                  </a:cubicBezTo>
                  <a:cubicBezTo>
                    <a:pt x="4298" y="8692"/>
                    <a:pt x="2417" y="10752"/>
                    <a:pt x="0" y="11038"/>
                  </a:cubicBezTo>
                  <a:lnTo>
                    <a:pt x="0" y="12383"/>
                  </a:lnTo>
                  <a:lnTo>
                    <a:pt x="32040" y="12383"/>
                  </a:lnTo>
                  <a:lnTo>
                    <a:pt x="32040" y="10502"/>
                  </a:lnTo>
                  <a:cubicBezTo>
                    <a:pt x="34409" y="10502"/>
                    <a:pt x="36338" y="8573"/>
                    <a:pt x="36338" y="6192"/>
                  </a:cubicBezTo>
                  <a:cubicBezTo>
                    <a:pt x="36338" y="3823"/>
                    <a:pt x="34409" y="1894"/>
                    <a:pt x="32040" y="1894"/>
                  </a:cubicBezTo>
                  <a:lnTo>
                    <a:pt x="32040" y="1"/>
                  </a:lnTo>
                  <a:close/>
                </a:path>
              </a:pathLst>
            </a:custGeom>
            <a:solidFill>
              <a:srgbClr val="869FB2"/>
            </a:solidFill>
            <a:ln>
              <a:noFill/>
            </a:ln>
          </p:spPr>
          <p:txBody>
            <a:bodyPr spcFirstLastPara="1" wrap="square" lIns="91425" tIns="91425" rIns="91425" bIns="91425" anchor="ctr" anchorCtr="0">
              <a:noAutofit/>
            </a:bodyPr>
            <a:lstStyle/>
            <a:p>
              <a:pPr lvl="0" algn="ctr"/>
              <a:r>
                <a:rPr lang="en" sz="1200">
                  <a:solidFill>
                    <a:srgbClr val="FFFFFF"/>
                  </a:solidFill>
                  <a:latin typeface="Fira Sans Extra Condensed Medium"/>
                  <a:ea typeface="Fira Sans Extra Condensed Medium"/>
                  <a:cs typeface="Fira Sans Extra Condensed Medium"/>
                  <a:sym typeface="Fira Sans Extra Condensed Medium"/>
                </a:rPr>
                <a:t>Abril</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439" name="Google Shape;1301;p29">
              <a:extLst>
                <a:ext uri="{FF2B5EF4-FFF2-40B4-BE49-F238E27FC236}">
                  <a16:creationId xmlns:a16="http://schemas.microsoft.com/office/drawing/2014/main" id="{4C3CBD2B-4B52-7A7F-FA5D-82C23AE1200C}"/>
                </a:ext>
              </a:extLst>
            </p:cNvPr>
            <p:cNvSpPr/>
            <p:nvPr/>
          </p:nvSpPr>
          <p:spPr>
            <a:xfrm>
              <a:off x="11234229" y="3105357"/>
              <a:ext cx="63070" cy="63070"/>
            </a:xfrm>
            <a:custGeom>
              <a:avLst/>
              <a:gdLst/>
              <a:ahLst/>
              <a:cxnLst/>
              <a:rect l="l" t="t" r="r" b="b"/>
              <a:pathLst>
                <a:path w="1775" h="1775" extrusionOk="0">
                  <a:moveTo>
                    <a:pt x="893" y="1"/>
                  </a:moveTo>
                  <a:cubicBezTo>
                    <a:pt x="405" y="1"/>
                    <a:pt x="0" y="394"/>
                    <a:pt x="0" y="882"/>
                  </a:cubicBezTo>
                  <a:cubicBezTo>
                    <a:pt x="0" y="1382"/>
                    <a:pt x="405" y="1775"/>
                    <a:pt x="893" y="1775"/>
                  </a:cubicBezTo>
                  <a:cubicBezTo>
                    <a:pt x="1381" y="1775"/>
                    <a:pt x="1774" y="1382"/>
                    <a:pt x="1774" y="882"/>
                  </a:cubicBezTo>
                  <a:cubicBezTo>
                    <a:pt x="1774" y="394"/>
                    <a:pt x="1381" y="1"/>
                    <a:pt x="8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40" name="Google Shape;1302;p29">
              <a:extLst>
                <a:ext uri="{FF2B5EF4-FFF2-40B4-BE49-F238E27FC236}">
                  <a16:creationId xmlns:a16="http://schemas.microsoft.com/office/drawing/2014/main" id="{DE75C5AC-E813-2F93-9E34-BD95EB4C7484}"/>
                </a:ext>
              </a:extLst>
            </p:cNvPr>
            <p:cNvSpPr txBox="1"/>
            <p:nvPr/>
          </p:nvSpPr>
          <p:spPr>
            <a:xfrm>
              <a:off x="10624175" y="4268617"/>
              <a:ext cx="1167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434343"/>
                  </a:solidFill>
                  <a:latin typeface="+mj-ea"/>
                  <a:ea typeface="+mj-ea"/>
                  <a:cs typeface="+mj-cs"/>
                  <a:sym typeface="Roboto"/>
                </a:rPr>
                <a:t>Akamai</a:t>
              </a:r>
            </a:p>
            <a:p>
              <a:pPr marL="0" lvl="0" indent="0" algn="ctr" rtl="0">
                <a:spcBef>
                  <a:spcPts val="0"/>
                </a:spcBef>
                <a:spcAft>
                  <a:spcPts val="0"/>
                </a:spcAft>
                <a:buNone/>
              </a:pPr>
              <a:r>
                <a:rPr lang="en" sz="1200">
                  <a:solidFill>
                    <a:srgbClr val="434343"/>
                  </a:solidFill>
                  <a:latin typeface="+mj-ea"/>
                  <a:ea typeface="+mj-ea"/>
                  <a:cs typeface="+mj-cs"/>
                  <a:sym typeface="Roboto"/>
                </a:rPr>
                <a:t>30G &gt; 100G</a:t>
              </a:r>
              <a:endParaRPr sz="1200">
                <a:solidFill>
                  <a:srgbClr val="434343"/>
                </a:solidFill>
                <a:latin typeface="+mj-ea"/>
                <a:ea typeface="+mj-ea"/>
                <a:cs typeface="+mj-cs"/>
                <a:sym typeface="Roboto"/>
              </a:endParaRPr>
            </a:p>
          </p:txBody>
        </p:sp>
        <p:pic>
          <p:nvPicPr>
            <p:cNvPr id="449" name="Imagen 448" descr="Logotipo, nombre de la empresa&#10;&#10;Descripción generada automáticamente">
              <a:extLst>
                <a:ext uri="{FF2B5EF4-FFF2-40B4-BE49-F238E27FC236}">
                  <a16:creationId xmlns:a16="http://schemas.microsoft.com/office/drawing/2014/main" id="{1795D2C8-3DB9-C794-DC9B-A195FD1958D7}"/>
                </a:ext>
              </a:extLst>
            </p:cNvPr>
            <p:cNvPicPr>
              <a:picLocks noChangeAspect="1"/>
            </p:cNvPicPr>
            <p:nvPr/>
          </p:nvPicPr>
          <p:blipFill>
            <a:blip r:embed="rId3"/>
            <a:stretch>
              <a:fillRect/>
            </a:stretch>
          </p:blipFill>
          <p:spPr>
            <a:xfrm>
              <a:off x="1457270" y="2483266"/>
              <a:ext cx="971900" cy="376964"/>
            </a:xfrm>
            <a:prstGeom prst="rect">
              <a:avLst/>
            </a:prstGeom>
          </p:spPr>
        </p:pic>
        <p:pic>
          <p:nvPicPr>
            <p:cNvPr id="453" name="Imagen 452" descr="Icono&#10;&#10;Descripción generada automáticamente">
              <a:extLst>
                <a:ext uri="{FF2B5EF4-FFF2-40B4-BE49-F238E27FC236}">
                  <a16:creationId xmlns:a16="http://schemas.microsoft.com/office/drawing/2014/main" id="{FEAC5D31-D621-0CD3-7601-3CC5C16F5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9257" y="2367068"/>
              <a:ext cx="1090266" cy="474029"/>
            </a:xfrm>
            <a:prstGeom prst="rect">
              <a:avLst/>
            </a:prstGeom>
          </p:spPr>
        </p:pic>
        <p:pic>
          <p:nvPicPr>
            <p:cNvPr id="455" name="Imagen 454" descr="Logotipo&#10;&#10;Descripción generada automáticamente con confianza media">
              <a:extLst>
                <a:ext uri="{FF2B5EF4-FFF2-40B4-BE49-F238E27FC236}">
                  <a16:creationId xmlns:a16="http://schemas.microsoft.com/office/drawing/2014/main" id="{88EA65ED-2C75-B781-946C-9B8842F62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3593" y="2246889"/>
              <a:ext cx="803955" cy="803955"/>
            </a:xfrm>
            <a:prstGeom prst="rect">
              <a:avLst/>
            </a:prstGeom>
          </p:spPr>
        </p:pic>
        <p:pic>
          <p:nvPicPr>
            <p:cNvPr id="460" name="Imagen 459" descr="Logotipo, Icono&#10;&#10;Descripción generada automáticamente con confianza media">
              <a:extLst>
                <a:ext uri="{FF2B5EF4-FFF2-40B4-BE49-F238E27FC236}">
                  <a16:creationId xmlns:a16="http://schemas.microsoft.com/office/drawing/2014/main" id="{B7D47F79-B105-95BC-A045-851F3FC42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7759" y="2376812"/>
              <a:ext cx="974729" cy="548285"/>
            </a:xfrm>
            <a:prstGeom prst="rect">
              <a:avLst/>
            </a:prstGeom>
          </p:spPr>
        </p:pic>
        <p:pic>
          <p:nvPicPr>
            <p:cNvPr id="462" name="Imagen 461" descr="Logotipo&#10;&#10;Descripción generada automáticamente">
              <a:extLst>
                <a:ext uri="{FF2B5EF4-FFF2-40B4-BE49-F238E27FC236}">
                  <a16:creationId xmlns:a16="http://schemas.microsoft.com/office/drawing/2014/main" id="{93A9ACB1-A94D-C91D-9684-D0799467FA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0956" y="2420196"/>
              <a:ext cx="1077634" cy="440034"/>
            </a:xfrm>
            <a:prstGeom prst="rect">
              <a:avLst/>
            </a:prstGeom>
          </p:spPr>
        </p:pic>
        <p:pic>
          <p:nvPicPr>
            <p:cNvPr id="465" name="Imagen 464" descr="Logotipo&#10;&#10;Descripción generada automáticamente con confianza media">
              <a:extLst>
                <a:ext uri="{FF2B5EF4-FFF2-40B4-BE49-F238E27FC236}">
                  <a16:creationId xmlns:a16="http://schemas.microsoft.com/office/drawing/2014/main" id="{74120F89-6BE7-A6F0-B56F-5DEDFAA3A3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026" y="2246889"/>
              <a:ext cx="803955" cy="803955"/>
            </a:xfrm>
            <a:prstGeom prst="rect">
              <a:avLst/>
            </a:prstGeom>
          </p:spPr>
        </p:pic>
        <p:pic>
          <p:nvPicPr>
            <p:cNvPr id="466" name="Imagen 465" descr="Logotipo&#10;&#10;Descripción generada automáticamente con confianza media">
              <a:extLst>
                <a:ext uri="{FF2B5EF4-FFF2-40B4-BE49-F238E27FC236}">
                  <a16:creationId xmlns:a16="http://schemas.microsoft.com/office/drawing/2014/main" id="{D88F9232-0ED0-031B-5666-A9D246124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8961" y="2226759"/>
              <a:ext cx="803955" cy="803955"/>
            </a:xfrm>
            <a:prstGeom prst="rect">
              <a:avLst/>
            </a:prstGeom>
          </p:spPr>
        </p:pic>
        <p:pic>
          <p:nvPicPr>
            <p:cNvPr id="467" name="Imagen 466" descr="Logotipo&#10;&#10;Descripción generada automáticamente con confianza media">
              <a:extLst>
                <a:ext uri="{FF2B5EF4-FFF2-40B4-BE49-F238E27FC236}">
                  <a16:creationId xmlns:a16="http://schemas.microsoft.com/office/drawing/2014/main" id="{75FE7FED-B404-595F-2EDC-723FEB294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0792" y="2248636"/>
              <a:ext cx="803955" cy="803955"/>
            </a:xfrm>
            <a:prstGeom prst="rect">
              <a:avLst/>
            </a:prstGeom>
          </p:spPr>
        </p:pic>
        <p:sp>
          <p:nvSpPr>
            <p:cNvPr id="7" name="CuadroTexto 6">
              <a:extLst>
                <a:ext uri="{FF2B5EF4-FFF2-40B4-BE49-F238E27FC236}">
                  <a16:creationId xmlns:a16="http://schemas.microsoft.com/office/drawing/2014/main" id="{E6121530-2593-F743-F0BD-38BEE85958AA}"/>
                </a:ext>
              </a:extLst>
            </p:cNvPr>
            <p:cNvSpPr txBox="1"/>
            <p:nvPr/>
          </p:nvSpPr>
          <p:spPr>
            <a:xfrm>
              <a:off x="6258360" y="1168853"/>
              <a:ext cx="611704" cy="4001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2000" b="1" i="0" u="none" strike="noStrike" cap="none" spc="0" normalizeH="0" baseline="0">
                  <a:ln>
                    <a:noFill/>
                  </a:ln>
                  <a:solidFill>
                    <a:schemeClr val="accent1">
                      <a:lumMod val="20000"/>
                      <a:lumOff val="80000"/>
                    </a:schemeClr>
                  </a:solidFill>
                  <a:effectLst/>
                  <a:uFillTx/>
                  <a:latin typeface="Interstate"/>
                  <a:ea typeface="Interstate"/>
                  <a:cs typeface="Interstate"/>
                  <a:sym typeface="Interstate"/>
                </a:rPr>
                <a:t>2023</a:t>
              </a:r>
            </a:p>
          </p:txBody>
        </p:sp>
        <p:sp>
          <p:nvSpPr>
            <p:cNvPr id="11" name="CuadroTexto 10">
              <a:extLst>
                <a:ext uri="{FF2B5EF4-FFF2-40B4-BE49-F238E27FC236}">
                  <a16:creationId xmlns:a16="http://schemas.microsoft.com/office/drawing/2014/main" id="{0CAE4D90-F8C9-C1E6-0408-F215EA3E1874}"/>
                </a:ext>
              </a:extLst>
            </p:cNvPr>
            <p:cNvSpPr txBox="1"/>
            <p:nvPr/>
          </p:nvSpPr>
          <p:spPr>
            <a:xfrm>
              <a:off x="7311699" y="1168853"/>
              <a:ext cx="611704" cy="4001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2000" b="1" i="0" u="none" strike="noStrike" cap="none" spc="0" normalizeH="0" baseline="0">
                  <a:ln>
                    <a:noFill/>
                  </a:ln>
                  <a:solidFill>
                    <a:schemeClr val="accent1">
                      <a:lumMod val="20000"/>
                      <a:lumOff val="80000"/>
                    </a:schemeClr>
                  </a:solidFill>
                  <a:effectLst/>
                  <a:uFillTx/>
                  <a:latin typeface="Interstate"/>
                  <a:ea typeface="Interstate"/>
                  <a:cs typeface="Interstate"/>
                  <a:sym typeface="Interstate"/>
                </a:rPr>
                <a:t>2024</a:t>
              </a:r>
            </a:p>
          </p:txBody>
        </p:sp>
        <p:sp>
          <p:nvSpPr>
            <p:cNvPr id="5" name="Google Shape;1272;p29">
              <a:extLst>
                <a:ext uri="{FF2B5EF4-FFF2-40B4-BE49-F238E27FC236}">
                  <a16:creationId xmlns:a16="http://schemas.microsoft.com/office/drawing/2014/main" id="{552BA77E-7CF5-7FC5-94BD-875CF753D33F}"/>
                </a:ext>
              </a:extLst>
            </p:cNvPr>
            <p:cNvSpPr/>
            <p:nvPr/>
          </p:nvSpPr>
          <p:spPr>
            <a:xfrm>
              <a:off x="7121951" y="3602035"/>
              <a:ext cx="1291216" cy="440034"/>
            </a:xfrm>
            <a:custGeom>
              <a:avLst/>
              <a:gdLst/>
              <a:ahLst/>
              <a:cxnLst/>
              <a:rect l="l" t="t" r="r" b="b"/>
              <a:pathLst>
                <a:path w="36339" h="12384" extrusionOk="0">
                  <a:moveTo>
                    <a:pt x="1" y="1"/>
                  </a:moveTo>
                  <a:lnTo>
                    <a:pt x="1" y="1358"/>
                  </a:lnTo>
                  <a:cubicBezTo>
                    <a:pt x="2418" y="1644"/>
                    <a:pt x="4299" y="3692"/>
                    <a:pt x="4299" y="6192"/>
                  </a:cubicBezTo>
                  <a:cubicBezTo>
                    <a:pt x="4299" y="8692"/>
                    <a:pt x="2418" y="10752"/>
                    <a:pt x="1" y="11038"/>
                  </a:cubicBezTo>
                  <a:lnTo>
                    <a:pt x="1" y="12383"/>
                  </a:lnTo>
                  <a:lnTo>
                    <a:pt x="32040" y="12383"/>
                  </a:lnTo>
                  <a:lnTo>
                    <a:pt x="32040" y="10502"/>
                  </a:lnTo>
                  <a:cubicBezTo>
                    <a:pt x="34410" y="10502"/>
                    <a:pt x="36338" y="8573"/>
                    <a:pt x="36338" y="6192"/>
                  </a:cubicBezTo>
                  <a:cubicBezTo>
                    <a:pt x="36338" y="3823"/>
                    <a:pt x="34410" y="1894"/>
                    <a:pt x="32040" y="1894"/>
                  </a:cubicBezTo>
                  <a:lnTo>
                    <a:pt x="32040" y="1"/>
                  </a:lnTo>
                  <a:close/>
                </a:path>
              </a:pathLst>
            </a:custGeom>
            <a:solidFill>
              <a:schemeClr val="tx1">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err="1">
                  <a:solidFill>
                    <a:srgbClr val="FFFFFF"/>
                  </a:solidFill>
                  <a:latin typeface="Fira Sans Extra Condensed Medium"/>
                  <a:ea typeface="Fira Sans Extra Condensed Medium"/>
                  <a:cs typeface="Fira Sans Extra Condensed Medium"/>
                  <a:sym typeface="Fira Sans Extra Condensed Medium"/>
                </a:rPr>
                <a:t>Enero</a:t>
              </a:r>
              <a:endParaRPr sz="1200">
                <a:solidFill>
                  <a:srgbClr val="FFFFFF"/>
                </a:solidFill>
                <a:latin typeface="Fira Sans Extra Condensed Medium"/>
                <a:ea typeface="Fira Sans Extra Condensed Medium"/>
                <a:cs typeface="Fira Sans Extra Condensed Medium"/>
                <a:sym typeface="Fira Sans Extra Condensed Medium"/>
              </a:endParaRPr>
            </a:p>
          </p:txBody>
        </p:sp>
        <p:sp>
          <p:nvSpPr>
            <p:cNvPr id="12" name="Google Shape;1274;p29">
              <a:extLst>
                <a:ext uri="{FF2B5EF4-FFF2-40B4-BE49-F238E27FC236}">
                  <a16:creationId xmlns:a16="http://schemas.microsoft.com/office/drawing/2014/main" id="{16225011-102D-0118-360F-2F9417EA35EB}"/>
                </a:ext>
              </a:extLst>
            </p:cNvPr>
            <p:cNvSpPr txBox="1"/>
            <p:nvPr/>
          </p:nvSpPr>
          <p:spPr>
            <a:xfrm>
              <a:off x="7121963" y="4268617"/>
              <a:ext cx="1167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err="1">
                  <a:solidFill>
                    <a:srgbClr val="434343"/>
                  </a:solidFill>
                  <a:latin typeface="+mj-ea"/>
                  <a:ea typeface="+mj-ea"/>
                  <a:cs typeface="+mj-cs"/>
                  <a:sym typeface="Roboto"/>
                </a:rPr>
                <a:t>Gigapix</a:t>
              </a:r>
              <a:r>
                <a:rPr lang="en" sz="1200">
                  <a:solidFill>
                    <a:srgbClr val="434343"/>
                  </a:solidFill>
                  <a:latin typeface="+mj-ea"/>
                  <a:ea typeface="+mj-ea"/>
                  <a:cs typeface="+mj-cs"/>
                  <a:sym typeface="Roboto"/>
                </a:rPr>
                <a:t> </a:t>
              </a:r>
              <a:endParaRPr lang="es-ES" sz="1200">
                <a:solidFill>
                  <a:srgbClr val="434343"/>
                </a:solidFill>
                <a:latin typeface="+mj-ea"/>
                <a:ea typeface="+mj-ea"/>
                <a:cs typeface="+mj-cs"/>
                <a:sym typeface="Roboto"/>
              </a:endParaRPr>
            </a:p>
            <a:p>
              <a:pPr marL="0" lvl="0" indent="0" algn="ctr" rtl="0">
                <a:spcBef>
                  <a:spcPts val="0"/>
                </a:spcBef>
                <a:spcAft>
                  <a:spcPts val="0"/>
                </a:spcAft>
                <a:buNone/>
              </a:pPr>
              <a:r>
                <a:rPr lang="en" sz="1200">
                  <a:solidFill>
                    <a:srgbClr val="434343"/>
                  </a:solidFill>
                  <a:latin typeface="+mj-ea"/>
                  <a:ea typeface="+mj-ea"/>
                  <a:cs typeface="+mj-cs"/>
                  <a:sym typeface="Roboto"/>
                </a:rPr>
                <a:t>20G</a:t>
              </a:r>
              <a:r>
                <a:rPr lang="es-ES" sz="1200">
                  <a:solidFill>
                    <a:srgbClr val="434343"/>
                  </a:solidFill>
                  <a:latin typeface="+mj-ea"/>
                  <a:ea typeface="+mj-ea"/>
                  <a:cs typeface="+mj-cs"/>
                  <a:sym typeface="Roboto"/>
                </a:rPr>
                <a:t> &gt; 100G</a:t>
              </a:r>
            </a:p>
          </p:txBody>
        </p:sp>
        <p:pic>
          <p:nvPicPr>
            <p:cNvPr id="14" name="download.png" descr="download.png">
              <a:extLst>
                <a:ext uri="{FF2B5EF4-FFF2-40B4-BE49-F238E27FC236}">
                  <a16:creationId xmlns:a16="http://schemas.microsoft.com/office/drawing/2014/main" id="{B564DC4B-CB3F-30A9-5D26-14089E484E6E}"/>
                </a:ext>
              </a:extLst>
            </p:cNvPr>
            <p:cNvPicPr>
              <a:picLocks noChangeAspect="1"/>
            </p:cNvPicPr>
            <p:nvPr/>
          </p:nvPicPr>
          <p:blipFill>
            <a:blip r:embed="rId8"/>
            <a:stretch>
              <a:fillRect/>
            </a:stretch>
          </p:blipFill>
          <p:spPr>
            <a:xfrm>
              <a:off x="7313749" y="2438241"/>
              <a:ext cx="845706" cy="450312"/>
            </a:xfrm>
            <a:prstGeom prst="rect">
              <a:avLst/>
            </a:prstGeom>
            <a:ln w="12700" cap="flat">
              <a:noFill/>
              <a:miter lim="400000"/>
            </a:ln>
            <a:effectLst/>
          </p:spPr>
        </p:pic>
        <p:sp>
          <p:nvSpPr>
            <p:cNvPr id="21" name="Google Shape;1273;p29">
              <a:extLst>
                <a:ext uri="{FF2B5EF4-FFF2-40B4-BE49-F238E27FC236}">
                  <a16:creationId xmlns:a16="http://schemas.microsoft.com/office/drawing/2014/main" id="{A9BCDC80-E2D3-28AC-3232-77B923CB6C51}"/>
                </a:ext>
              </a:extLst>
            </p:cNvPr>
            <p:cNvSpPr/>
            <p:nvPr/>
          </p:nvSpPr>
          <p:spPr>
            <a:xfrm>
              <a:off x="7721905" y="3105357"/>
              <a:ext cx="63070" cy="63070"/>
            </a:xfrm>
            <a:custGeom>
              <a:avLst/>
              <a:gdLst/>
              <a:ahLst/>
              <a:cxnLst/>
              <a:rect l="l" t="t" r="r" b="b"/>
              <a:pathLst>
                <a:path w="1775" h="1775" extrusionOk="0">
                  <a:moveTo>
                    <a:pt x="893" y="1"/>
                  </a:moveTo>
                  <a:cubicBezTo>
                    <a:pt x="393" y="1"/>
                    <a:pt x="0" y="394"/>
                    <a:pt x="0" y="882"/>
                  </a:cubicBezTo>
                  <a:cubicBezTo>
                    <a:pt x="0" y="1382"/>
                    <a:pt x="393" y="1775"/>
                    <a:pt x="893" y="1775"/>
                  </a:cubicBezTo>
                  <a:cubicBezTo>
                    <a:pt x="1382" y="1775"/>
                    <a:pt x="1774" y="1382"/>
                    <a:pt x="1774" y="882"/>
                  </a:cubicBezTo>
                  <a:cubicBezTo>
                    <a:pt x="1774" y="394"/>
                    <a:pt x="1382" y="1"/>
                    <a:pt x="8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Tree>
    <p:extLst>
      <p:ext uri="{BB962C8B-B14F-4D97-AF65-F5344CB8AC3E}">
        <p14:creationId xmlns:p14="http://schemas.microsoft.com/office/powerpoint/2010/main" val="98526216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0" name="Conector recto 449">
            <a:extLst>
              <a:ext uri="{FF2B5EF4-FFF2-40B4-BE49-F238E27FC236}">
                <a16:creationId xmlns:a16="http://schemas.microsoft.com/office/drawing/2014/main" id="{3B27B60C-61F0-BF33-EF28-FD3D053B0950}"/>
              </a:ext>
            </a:extLst>
          </p:cNvPr>
          <p:cNvCxnSpPr>
            <a:cxnSpLocks/>
            <a:stCxn id="23" idx="3"/>
            <a:endCxn id="3" idx="2"/>
          </p:cNvCxnSpPr>
          <p:nvPr/>
        </p:nvCxnSpPr>
        <p:spPr bwMode="auto">
          <a:xfrm flipV="1">
            <a:off x="7132253" y="4026998"/>
            <a:ext cx="2110010" cy="901671"/>
          </a:xfrm>
          <a:prstGeom prst="line">
            <a:avLst/>
          </a:prstGeom>
          <a:noFill/>
          <a:ln w="63360">
            <a:solidFill>
              <a:srgbClr val="FFC000"/>
            </a:solidFill>
            <a:round/>
            <a:headEnd/>
            <a:tailEnd/>
          </a:ln>
          <a:effectLst/>
        </p:spPr>
      </p:cxnSp>
      <p:sp>
        <p:nvSpPr>
          <p:cNvPr id="55" name="Line 16">
            <a:extLst>
              <a:ext uri="{FF2B5EF4-FFF2-40B4-BE49-F238E27FC236}">
                <a16:creationId xmlns:a16="http://schemas.microsoft.com/office/drawing/2014/main" id="{86F3BC20-47BE-855A-3E3A-989BDFE57C73}"/>
              </a:ext>
            </a:extLst>
          </p:cNvPr>
          <p:cNvSpPr>
            <a:spLocks noChangeShapeType="1"/>
          </p:cNvSpPr>
          <p:nvPr/>
        </p:nvSpPr>
        <p:spPr bwMode="auto">
          <a:xfrm flipH="1" flipV="1">
            <a:off x="6843822" y="3988283"/>
            <a:ext cx="1" cy="653810"/>
          </a:xfrm>
          <a:prstGeom prst="line">
            <a:avLst/>
          </a:prstGeom>
          <a:noFill/>
          <a:ln w="63360">
            <a:solidFill>
              <a:srgbClr val="FFC000"/>
            </a:solidFill>
            <a:round/>
            <a:headEnd/>
            <a:tailEnd/>
          </a:ln>
          <a:effectLst/>
        </p:spPr>
        <p:txBody>
          <a:bodyPr>
            <a:prstTxWarp prst="textNoShape">
              <a:avLst/>
            </a:prstTxWarp>
          </a:bodyPr>
          <a:lstStyle/>
          <a:p>
            <a:endParaRPr lang="es-ES_tradnl">
              <a:solidFill>
                <a:schemeClr val="tx1"/>
              </a:solidFill>
            </a:endParaRPr>
          </a:p>
        </p:txBody>
      </p:sp>
      <p:cxnSp>
        <p:nvCxnSpPr>
          <p:cNvPr id="451" name="Conector recto 450">
            <a:extLst>
              <a:ext uri="{FF2B5EF4-FFF2-40B4-BE49-F238E27FC236}">
                <a16:creationId xmlns:a16="http://schemas.microsoft.com/office/drawing/2014/main" id="{718159EE-18E1-EF2A-0A18-06EC7F18B16E}"/>
              </a:ext>
            </a:extLst>
          </p:cNvPr>
          <p:cNvCxnSpPr>
            <a:cxnSpLocks/>
          </p:cNvCxnSpPr>
          <p:nvPr/>
        </p:nvCxnSpPr>
        <p:spPr bwMode="auto">
          <a:xfrm flipV="1">
            <a:off x="4501040" y="3855916"/>
            <a:ext cx="2085077" cy="1698338"/>
          </a:xfrm>
          <a:prstGeom prst="line">
            <a:avLst/>
          </a:prstGeom>
          <a:noFill/>
          <a:ln w="63360">
            <a:solidFill>
              <a:srgbClr val="92D050"/>
            </a:solidFill>
            <a:round/>
            <a:headEnd/>
            <a:tailEnd/>
          </a:ln>
          <a:effectLst/>
        </p:spPr>
      </p:cxnSp>
      <p:cxnSp>
        <p:nvCxnSpPr>
          <p:cNvPr id="42" name="Conector recto 41">
            <a:extLst>
              <a:ext uri="{FF2B5EF4-FFF2-40B4-BE49-F238E27FC236}">
                <a16:creationId xmlns:a16="http://schemas.microsoft.com/office/drawing/2014/main" id="{E8C0492C-26CC-CB3C-E813-B6CF5727F7BB}"/>
              </a:ext>
            </a:extLst>
          </p:cNvPr>
          <p:cNvCxnSpPr>
            <a:cxnSpLocks/>
            <a:stCxn id="37" idx="0"/>
          </p:cNvCxnSpPr>
          <p:nvPr/>
        </p:nvCxnSpPr>
        <p:spPr bwMode="auto">
          <a:xfrm flipV="1">
            <a:off x="4346766" y="3787437"/>
            <a:ext cx="32146" cy="1542417"/>
          </a:xfrm>
          <a:prstGeom prst="line">
            <a:avLst/>
          </a:prstGeom>
          <a:noFill/>
          <a:ln w="63360">
            <a:solidFill>
              <a:srgbClr val="00B0F0"/>
            </a:solidFill>
            <a:round/>
            <a:headEnd/>
            <a:tailEnd/>
          </a:ln>
          <a:effectLst/>
        </p:spPr>
      </p:cxnSp>
      <p:cxnSp>
        <p:nvCxnSpPr>
          <p:cNvPr id="44" name="Conector recto 43">
            <a:extLst>
              <a:ext uri="{FF2B5EF4-FFF2-40B4-BE49-F238E27FC236}">
                <a16:creationId xmlns:a16="http://schemas.microsoft.com/office/drawing/2014/main" id="{9037E323-9017-ACD3-AED0-959517F06889}"/>
              </a:ext>
            </a:extLst>
          </p:cNvPr>
          <p:cNvCxnSpPr>
            <a:cxnSpLocks/>
          </p:cNvCxnSpPr>
          <p:nvPr/>
        </p:nvCxnSpPr>
        <p:spPr bwMode="auto">
          <a:xfrm flipV="1">
            <a:off x="6365373" y="5066638"/>
            <a:ext cx="414510" cy="386332"/>
          </a:xfrm>
          <a:prstGeom prst="line">
            <a:avLst/>
          </a:prstGeom>
          <a:noFill/>
          <a:ln w="63360">
            <a:solidFill>
              <a:srgbClr val="92D050"/>
            </a:solidFill>
            <a:round/>
            <a:headEnd/>
            <a:tailEnd/>
          </a:ln>
          <a:effectLst/>
        </p:spPr>
      </p:cxnSp>
      <p:sp>
        <p:nvSpPr>
          <p:cNvPr id="463" name="CuadroTexto 11">
            <a:extLst>
              <a:ext uri="{FF2B5EF4-FFF2-40B4-BE49-F238E27FC236}">
                <a16:creationId xmlns:a16="http://schemas.microsoft.com/office/drawing/2014/main" id="{B95EC00C-DAFD-F51B-DCD9-DB97090ADB7F}"/>
              </a:ext>
            </a:extLst>
          </p:cNvPr>
          <p:cNvSpPr txBox="1"/>
          <p:nvPr/>
        </p:nvSpPr>
        <p:spPr>
          <a:xfrm>
            <a:off x="495301" y="165100"/>
            <a:ext cx="4533284" cy="7010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r>
              <a:rPr lang="es-ES"/>
              <a:t>Troncal de la red</a:t>
            </a:r>
            <a:endParaRPr/>
          </a:p>
        </p:txBody>
      </p:sp>
      <p:pic>
        <p:nvPicPr>
          <p:cNvPr id="3" name="Picture 22">
            <a:extLst>
              <a:ext uri="{FF2B5EF4-FFF2-40B4-BE49-F238E27FC236}">
                <a16:creationId xmlns:a16="http://schemas.microsoft.com/office/drawing/2014/main" id="{99E68875-5A58-AC77-8FF6-9E987934B516}"/>
              </a:ext>
            </a:extLst>
          </p:cNvPr>
          <p:cNvPicPr>
            <a:picLocks noChangeAspect="1" noChangeArrowheads="1"/>
          </p:cNvPicPr>
          <p:nvPr/>
        </p:nvPicPr>
        <p:blipFill>
          <a:blip r:embed="rId2"/>
          <a:srcRect/>
          <a:stretch>
            <a:fillRect/>
          </a:stretch>
        </p:blipFill>
        <p:spPr bwMode="auto">
          <a:xfrm>
            <a:off x="8970800" y="3420969"/>
            <a:ext cx="542925" cy="606029"/>
          </a:xfrm>
          <a:prstGeom prst="rect">
            <a:avLst/>
          </a:prstGeom>
          <a:noFill/>
          <a:ln w="9525">
            <a:noFill/>
            <a:round/>
            <a:headEnd/>
            <a:tailEnd/>
          </a:ln>
          <a:effectLst/>
        </p:spPr>
      </p:pic>
      <p:sp>
        <p:nvSpPr>
          <p:cNvPr id="5" name="Line 18">
            <a:extLst>
              <a:ext uri="{FF2B5EF4-FFF2-40B4-BE49-F238E27FC236}">
                <a16:creationId xmlns:a16="http://schemas.microsoft.com/office/drawing/2014/main" id="{783753F6-2DD8-EEAE-A1F8-1F8901923BCD}"/>
              </a:ext>
            </a:extLst>
          </p:cNvPr>
          <p:cNvSpPr>
            <a:spLocks noChangeShapeType="1"/>
          </p:cNvSpPr>
          <p:nvPr/>
        </p:nvSpPr>
        <p:spPr bwMode="auto">
          <a:xfrm flipH="1" flipV="1">
            <a:off x="7063037" y="3908450"/>
            <a:ext cx="822239" cy="1609008"/>
          </a:xfrm>
          <a:prstGeom prst="line">
            <a:avLst/>
          </a:prstGeom>
          <a:noFill/>
          <a:ln w="63360">
            <a:solidFill>
              <a:srgbClr val="008000"/>
            </a:solidFill>
            <a:round/>
            <a:headEnd/>
            <a:tailEnd/>
          </a:ln>
          <a:effectLst/>
        </p:spPr>
        <p:txBody>
          <a:bodyPr>
            <a:prstTxWarp prst="textNoShape">
              <a:avLst/>
            </a:prstTxWarp>
          </a:bodyPr>
          <a:lstStyle/>
          <a:p>
            <a:pPr defTabSz="449263" fontAlgn="base">
              <a:lnSpc>
                <a:spcPct val="93000"/>
              </a:lnSpc>
              <a:spcBef>
                <a:spcPct val="0"/>
              </a:spcBef>
              <a:spcAft>
                <a:spcPct val="0"/>
              </a:spcAft>
              <a:buClr>
                <a:srgbClr val="000000"/>
              </a:buClr>
              <a:buSzPct val="100000"/>
              <a:buFont typeface="Times New Roman" pitchFamily="-1" charset="0"/>
            </a:pPr>
            <a:endParaRPr lang="es-ES_tradnl" kern="1200">
              <a:solidFill>
                <a:schemeClr val="tx1"/>
              </a:solidFill>
              <a:latin typeface="Arial" pitchFamily="-1" charset="0"/>
              <a:ea typeface="+mn-ea"/>
              <a:cs typeface="+mn-cs"/>
            </a:endParaRPr>
          </a:p>
        </p:txBody>
      </p:sp>
      <p:sp>
        <p:nvSpPr>
          <p:cNvPr id="12" name="Line 18">
            <a:extLst>
              <a:ext uri="{FF2B5EF4-FFF2-40B4-BE49-F238E27FC236}">
                <a16:creationId xmlns:a16="http://schemas.microsoft.com/office/drawing/2014/main" id="{992C1CAD-E80E-A0B5-E356-F4BDE8AAA6E6}"/>
              </a:ext>
            </a:extLst>
          </p:cNvPr>
          <p:cNvSpPr>
            <a:spLocks noChangeShapeType="1"/>
          </p:cNvSpPr>
          <p:nvPr/>
        </p:nvSpPr>
        <p:spPr bwMode="auto">
          <a:xfrm>
            <a:off x="7063036" y="5176435"/>
            <a:ext cx="810641" cy="513135"/>
          </a:xfrm>
          <a:prstGeom prst="line">
            <a:avLst/>
          </a:prstGeom>
          <a:noFill/>
          <a:ln w="63360">
            <a:solidFill>
              <a:srgbClr val="008000"/>
            </a:solidFill>
            <a:round/>
            <a:headEnd/>
            <a:tailEnd/>
          </a:ln>
          <a:effectLst/>
        </p:spPr>
        <p:txBody>
          <a:bodyPr>
            <a:prstTxWarp prst="textNoShape">
              <a:avLst/>
            </a:prstTxWarp>
          </a:bodyPr>
          <a:lstStyle/>
          <a:p>
            <a:pPr defTabSz="449263" fontAlgn="base">
              <a:lnSpc>
                <a:spcPct val="93000"/>
              </a:lnSpc>
              <a:spcBef>
                <a:spcPct val="0"/>
              </a:spcBef>
              <a:spcAft>
                <a:spcPct val="0"/>
              </a:spcAft>
              <a:buClr>
                <a:srgbClr val="000000"/>
              </a:buClr>
              <a:buSzPct val="100000"/>
              <a:buFont typeface="Times New Roman" pitchFamily="-1" charset="0"/>
            </a:pPr>
            <a:endParaRPr lang="es-ES_tradnl" kern="1200">
              <a:solidFill>
                <a:schemeClr val="tx1"/>
              </a:solidFill>
              <a:latin typeface="Arial" pitchFamily="-1" charset="0"/>
              <a:ea typeface="+mn-ea"/>
              <a:cs typeface="+mn-cs"/>
            </a:endParaRPr>
          </a:p>
        </p:txBody>
      </p:sp>
      <p:sp>
        <p:nvSpPr>
          <p:cNvPr id="13" name="Line 41">
            <a:extLst>
              <a:ext uri="{FF2B5EF4-FFF2-40B4-BE49-F238E27FC236}">
                <a16:creationId xmlns:a16="http://schemas.microsoft.com/office/drawing/2014/main" id="{17DFD54B-0E86-A650-3BD9-6FA1A5B75448}"/>
              </a:ext>
            </a:extLst>
          </p:cNvPr>
          <p:cNvSpPr>
            <a:spLocks noChangeShapeType="1"/>
          </p:cNvSpPr>
          <p:nvPr/>
        </p:nvSpPr>
        <p:spPr bwMode="auto">
          <a:xfrm flipH="1">
            <a:off x="4481175" y="5484747"/>
            <a:ext cx="1485900" cy="0"/>
          </a:xfrm>
          <a:prstGeom prst="line">
            <a:avLst/>
          </a:prstGeom>
          <a:noFill/>
          <a:ln w="63360">
            <a:solidFill>
              <a:srgbClr val="00B8FF"/>
            </a:solidFill>
            <a:round/>
            <a:headEnd/>
            <a:tailEnd/>
          </a:ln>
          <a:effectLst/>
        </p:spPr>
        <p:txBody>
          <a:bodyPr>
            <a:prstTxWarp prst="textNoShape">
              <a:avLst/>
            </a:prstTxWarp>
          </a:bodyPr>
          <a:lstStyle/>
          <a:p>
            <a:endParaRPr lang="es-ES_tradnl">
              <a:solidFill>
                <a:schemeClr val="bg1"/>
              </a:solidFill>
            </a:endParaRPr>
          </a:p>
        </p:txBody>
      </p:sp>
      <p:sp>
        <p:nvSpPr>
          <p:cNvPr id="14" name="AutoShape 5">
            <a:extLst>
              <a:ext uri="{FF2B5EF4-FFF2-40B4-BE49-F238E27FC236}">
                <a16:creationId xmlns:a16="http://schemas.microsoft.com/office/drawing/2014/main" id="{108367FE-994B-3831-A7BE-89A2D6195556}"/>
              </a:ext>
            </a:extLst>
          </p:cNvPr>
          <p:cNvSpPr>
            <a:spLocks noChangeArrowheads="1"/>
          </p:cNvSpPr>
          <p:nvPr/>
        </p:nvSpPr>
        <p:spPr bwMode="auto">
          <a:xfrm>
            <a:off x="9082292" y="3752046"/>
            <a:ext cx="446485" cy="20835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UV</a:t>
            </a:r>
          </a:p>
        </p:txBody>
      </p:sp>
      <p:pic>
        <p:nvPicPr>
          <p:cNvPr id="15" name="Picture 6">
            <a:extLst>
              <a:ext uri="{FF2B5EF4-FFF2-40B4-BE49-F238E27FC236}">
                <a16:creationId xmlns:a16="http://schemas.microsoft.com/office/drawing/2014/main" id="{A8F82BDF-B2CD-25B8-5FF7-DCFBFE76C768}"/>
              </a:ext>
            </a:extLst>
          </p:cNvPr>
          <p:cNvPicPr>
            <a:picLocks noChangeAspect="1" noChangeArrowheads="1"/>
          </p:cNvPicPr>
          <p:nvPr/>
        </p:nvPicPr>
        <p:blipFill>
          <a:blip r:embed="rId2"/>
          <a:srcRect/>
          <a:stretch>
            <a:fillRect/>
          </a:stretch>
        </p:blipFill>
        <p:spPr bwMode="auto">
          <a:xfrm>
            <a:off x="4203834" y="3384828"/>
            <a:ext cx="542925" cy="606028"/>
          </a:xfrm>
          <a:prstGeom prst="rect">
            <a:avLst/>
          </a:prstGeom>
          <a:noFill/>
          <a:ln w="9525">
            <a:noFill/>
            <a:round/>
            <a:headEnd/>
            <a:tailEnd/>
          </a:ln>
          <a:effectLst/>
        </p:spPr>
      </p:pic>
      <p:pic>
        <p:nvPicPr>
          <p:cNvPr id="17" name="Picture 8">
            <a:extLst>
              <a:ext uri="{FF2B5EF4-FFF2-40B4-BE49-F238E27FC236}">
                <a16:creationId xmlns:a16="http://schemas.microsoft.com/office/drawing/2014/main" id="{6E50E729-F86D-C418-E555-B1F9A04E72DB}"/>
              </a:ext>
            </a:extLst>
          </p:cNvPr>
          <p:cNvPicPr>
            <a:picLocks noChangeAspect="1" noChangeArrowheads="1"/>
          </p:cNvPicPr>
          <p:nvPr/>
        </p:nvPicPr>
        <p:blipFill>
          <a:blip r:embed="rId2"/>
          <a:srcRect/>
          <a:stretch>
            <a:fillRect/>
          </a:stretch>
        </p:blipFill>
        <p:spPr bwMode="auto">
          <a:xfrm>
            <a:off x="5140356" y="2504127"/>
            <a:ext cx="589409" cy="625064"/>
          </a:xfrm>
          <a:prstGeom prst="rect">
            <a:avLst/>
          </a:prstGeom>
          <a:noFill/>
          <a:ln w="9525">
            <a:noFill/>
            <a:round/>
            <a:headEnd/>
            <a:tailEnd/>
          </a:ln>
          <a:effectLst/>
        </p:spPr>
      </p:pic>
      <p:pic>
        <p:nvPicPr>
          <p:cNvPr id="21" name="Picture 10">
            <a:extLst>
              <a:ext uri="{FF2B5EF4-FFF2-40B4-BE49-F238E27FC236}">
                <a16:creationId xmlns:a16="http://schemas.microsoft.com/office/drawing/2014/main" id="{7278FCA4-82C8-9F89-8E20-DC8C5D39C824}"/>
              </a:ext>
            </a:extLst>
          </p:cNvPr>
          <p:cNvPicPr>
            <a:picLocks noChangeAspect="1" noChangeArrowheads="1"/>
          </p:cNvPicPr>
          <p:nvPr/>
        </p:nvPicPr>
        <p:blipFill>
          <a:blip r:embed="rId2"/>
          <a:srcRect/>
          <a:stretch>
            <a:fillRect/>
          </a:stretch>
        </p:blipFill>
        <p:spPr bwMode="auto">
          <a:xfrm>
            <a:off x="8121849" y="1742456"/>
            <a:ext cx="542925" cy="606028"/>
          </a:xfrm>
          <a:prstGeom prst="rect">
            <a:avLst/>
          </a:prstGeom>
          <a:noFill/>
          <a:ln w="9525">
            <a:noFill/>
            <a:round/>
            <a:headEnd/>
            <a:tailEnd/>
          </a:ln>
          <a:effectLst/>
        </p:spPr>
      </p:pic>
      <p:sp>
        <p:nvSpPr>
          <p:cNvPr id="22" name="AutoShape 11">
            <a:extLst>
              <a:ext uri="{FF2B5EF4-FFF2-40B4-BE49-F238E27FC236}">
                <a16:creationId xmlns:a16="http://schemas.microsoft.com/office/drawing/2014/main" id="{82AACBA8-F3E5-B9A1-398D-71C2D410F439}"/>
              </a:ext>
            </a:extLst>
          </p:cNvPr>
          <p:cNvSpPr>
            <a:spLocks noChangeArrowheads="1"/>
          </p:cNvSpPr>
          <p:nvPr/>
        </p:nvSpPr>
        <p:spPr bwMode="auto">
          <a:xfrm>
            <a:off x="8100912" y="2096880"/>
            <a:ext cx="857250" cy="19169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825" b="1">
                <a:solidFill>
                  <a:schemeClr val="bg1"/>
                </a:solidFill>
                <a:latin typeface="Verdana" pitchFamily="-1" charset="0"/>
                <a:ea typeface="WenQuanYi Micro Hei" charset="0"/>
                <a:cs typeface="WenQuanYi Micro Hei" charset="0"/>
              </a:rPr>
              <a:t>UNIZAR</a:t>
            </a:r>
          </a:p>
        </p:txBody>
      </p:sp>
      <p:pic>
        <p:nvPicPr>
          <p:cNvPr id="23" name="Picture 12">
            <a:extLst>
              <a:ext uri="{FF2B5EF4-FFF2-40B4-BE49-F238E27FC236}">
                <a16:creationId xmlns:a16="http://schemas.microsoft.com/office/drawing/2014/main" id="{E504C484-ACE6-B6CB-DDD3-52F141478003}"/>
              </a:ext>
            </a:extLst>
          </p:cNvPr>
          <p:cNvPicPr>
            <a:picLocks noChangeAspect="1" noChangeArrowheads="1"/>
          </p:cNvPicPr>
          <p:nvPr/>
        </p:nvPicPr>
        <p:blipFill>
          <a:blip r:embed="rId2"/>
          <a:srcRect/>
          <a:stretch>
            <a:fillRect/>
          </a:stretch>
        </p:blipFill>
        <p:spPr bwMode="auto">
          <a:xfrm>
            <a:off x="6589328" y="4625654"/>
            <a:ext cx="542925" cy="606029"/>
          </a:xfrm>
          <a:prstGeom prst="rect">
            <a:avLst/>
          </a:prstGeom>
          <a:noFill/>
          <a:ln w="9525">
            <a:noFill/>
            <a:round/>
            <a:headEnd/>
            <a:tailEnd/>
          </a:ln>
          <a:effectLst/>
        </p:spPr>
      </p:pic>
      <p:sp>
        <p:nvSpPr>
          <p:cNvPr id="24" name="AutoShape 13">
            <a:extLst>
              <a:ext uri="{FF2B5EF4-FFF2-40B4-BE49-F238E27FC236}">
                <a16:creationId xmlns:a16="http://schemas.microsoft.com/office/drawing/2014/main" id="{6B45B90F-C7F7-53C9-94F3-1F9BD6D40BCA}"/>
              </a:ext>
            </a:extLst>
          </p:cNvPr>
          <p:cNvSpPr>
            <a:spLocks noChangeArrowheads="1"/>
          </p:cNvSpPr>
          <p:nvPr/>
        </p:nvSpPr>
        <p:spPr bwMode="auto">
          <a:xfrm>
            <a:off x="6632335" y="5021336"/>
            <a:ext cx="798909" cy="19169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CICA</a:t>
            </a:r>
          </a:p>
        </p:txBody>
      </p:sp>
      <p:sp>
        <p:nvSpPr>
          <p:cNvPr id="25" name="Line 16">
            <a:extLst>
              <a:ext uri="{FF2B5EF4-FFF2-40B4-BE49-F238E27FC236}">
                <a16:creationId xmlns:a16="http://schemas.microsoft.com/office/drawing/2014/main" id="{51688FBB-A6CB-0225-4D96-64A53FBDCB6B}"/>
              </a:ext>
            </a:extLst>
          </p:cNvPr>
          <p:cNvSpPr>
            <a:spLocks noChangeShapeType="1"/>
          </p:cNvSpPr>
          <p:nvPr/>
        </p:nvSpPr>
        <p:spPr bwMode="auto">
          <a:xfrm flipH="1">
            <a:off x="2342541" y="5019400"/>
            <a:ext cx="4231480" cy="55696"/>
          </a:xfrm>
          <a:prstGeom prst="line">
            <a:avLst/>
          </a:prstGeom>
          <a:noFill/>
          <a:ln w="63360">
            <a:solidFill>
              <a:srgbClr val="FFC000"/>
            </a:solidFill>
            <a:round/>
            <a:headEnd/>
            <a:tailEnd/>
          </a:ln>
          <a:effectLst/>
        </p:spPr>
        <p:txBody>
          <a:bodyPr>
            <a:prstTxWarp prst="textNoShape">
              <a:avLst/>
            </a:prstTxWarp>
          </a:bodyPr>
          <a:lstStyle/>
          <a:p>
            <a:endParaRPr lang="es-ES_tradnl">
              <a:solidFill>
                <a:schemeClr val="tx1"/>
              </a:solidFill>
            </a:endParaRPr>
          </a:p>
        </p:txBody>
      </p:sp>
      <p:pic>
        <p:nvPicPr>
          <p:cNvPr id="32" name="Picture 22">
            <a:extLst>
              <a:ext uri="{FF2B5EF4-FFF2-40B4-BE49-F238E27FC236}">
                <a16:creationId xmlns:a16="http://schemas.microsoft.com/office/drawing/2014/main" id="{7178B905-0F46-B48D-F3C3-73E3169BF116}"/>
              </a:ext>
            </a:extLst>
          </p:cNvPr>
          <p:cNvPicPr>
            <a:picLocks noChangeAspect="1" noChangeArrowheads="1"/>
          </p:cNvPicPr>
          <p:nvPr/>
        </p:nvPicPr>
        <p:blipFill>
          <a:blip r:embed="rId2"/>
          <a:srcRect/>
          <a:stretch>
            <a:fillRect/>
          </a:stretch>
        </p:blipFill>
        <p:spPr bwMode="auto">
          <a:xfrm>
            <a:off x="9487104" y="2281623"/>
            <a:ext cx="542925" cy="606029"/>
          </a:xfrm>
          <a:prstGeom prst="rect">
            <a:avLst/>
          </a:prstGeom>
          <a:noFill/>
          <a:ln w="9525">
            <a:noFill/>
            <a:round/>
            <a:headEnd/>
            <a:tailEnd/>
          </a:ln>
          <a:effectLst/>
        </p:spPr>
      </p:pic>
      <p:sp>
        <p:nvSpPr>
          <p:cNvPr id="33" name="AutoShape 23">
            <a:extLst>
              <a:ext uri="{FF2B5EF4-FFF2-40B4-BE49-F238E27FC236}">
                <a16:creationId xmlns:a16="http://schemas.microsoft.com/office/drawing/2014/main" id="{81F96C4F-9E56-BFF6-8240-881F07B13C4F}"/>
              </a:ext>
            </a:extLst>
          </p:cNvPr>
          <p:cNvSpPr>
            <a:spLocks noChangeArrowheads="1"/>
          </p:cNvSpPr>
          <p:nvPr/>
        </p:nvSpPr>
        <p:spPr bwMode="auto">
          <a:xfrm>
            <a:off x="9601404" y="2642383"/>
            <a:ext cx="514350" cy="23693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UIB</a:t>
            </a:r>
          </a:p>
        </p:txBody>
      </p:sp>
      <p:sp>
        <p:nvSpPr>
          <p:cNvPr id="34" name="Line 28">
            <a:extLst>
              <a:ext uri="{FF2B5EF4-FFF2-40B4-BE49-F238E27FC236}">
                <a16:creationId xmlns:a16="http://schemas.microsoft.com/office/drawing/2014/main" id="{5EF15A7F-1AA0-0490-94EF-34AD89A9FCB8}"/>
              </a:ext>
            </a:extLst>
          </p:cNvPr>
          <p:cNvSpPr>
            <a:spLocks noChangeShapeType="1"/>
          </p:cNvSpPr>
          <p:nvPr/>
        </p:nvSpPr>
        <p:spPr bwMode="auto">
          <a:xfrm flipH="1" flipV="1">
            <a:off x="4481175" y="5695600"/>
            <a:ext cx="1543051" cy="1"/>
          </a:xfrm>
          <a:prstGeom prst="line">
            <a:avLst/>
          </a:prstGeom>
          <a:noFill/>
          <a:ln w="63360">
            <a:solidFill>
              <a:srgbClr val="92D050"/>
            </a:solidFill>
            <a:round/>
            <a:headEnd/>
            <a:tailEnd/>
          </a:ln>
          <a:effectLst/>
        </p:spPr>
        <p:txBody>
          <a:bodyPr>
            <a:prstTxWarp prst="textNoShape">
              <a:avLst/>
            </a:prstTxWarp>
          </a:bodyPr>
          <a:lstStyle/>
          <a:p>
            <a:endParaRPr lang="es-ES_tradnl">
              <a:solidFill>
                <a:schemeClr val="bg1"/>
              </a:solidFill>
            </a:endParaRPr>
          </a:p>
        </p:txBody>
      </p:sp>
      <p:sp>
        <p:nvSpPr>
          <p:cNvPr id="36" name="AutoShape 33">
            <a:extLst>
              <a:ext uri="{FF2B5EF4-FFF2-40B4-BE49-F238E27FC236}">
                <a16:creationId xmlns:a16="http://schemas.microsoft.com/office/drawing/2014/main" id="{03A3ECFB-00E0-CB9A-EAA7-0C6591C212B5}"/>
              </a:ext>
            </a:extLst>
          </p:cNvPr>
          <p:cNvSpPr>
            <a:spLocks noChangeArrowheads="1"/>
          </p:cNvSpPr>
          <p:nvPr/>
        </p:nvSpPr>
        <p:spPr bwMode="auto">
          <a:xfrm>
            <a:off x="4151363" y="3710914"/>
            <a:ext cx="783431" cy="17383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telmadrt3</a:t>
            </a:r>
          </a:p>
        </p:txBody>
      </p:sp>
      <p:pic>
        <p:nvPicPr>
          <p:cNvPr id="37" name="Picture 37">
            <a:extLst>
              <a:ext uri="{FF2B5EF4-FFF2-40B4-BE49-F238E27FC236}">
                <a16:creationId xmlns:a16="http://schemas.microsoft.com/office/drawing/2014/main" id="{D2A681C2-71DB-0577-F3E6-6CD0359487F6}"/>
              </a:ext>
            </a:extLst>
          </p:cNvPr>
          <p:cNvPicPr>
            <a:picLocks noChangeAspect="1" noChangeArrowheads="1"/>
          </p:cNvPicPr>
          <p:nvPr/>
        </p:nvPicPr>
        <p:blipFill>
          <a:blip r:embed="rId2"/>
          <a:srcRect/>
          <a:stretch>
            <a:fillRect/>
          </a:stretch>
        </p:blipFill>
        <p:spPr bwMode="auto">
          <a:xfrm>
            <a:off x="4075303" y="5329854"/>
            <a:ext cx="542925" cy="606029"/>
          </a:xfrm>
          <a:prstGeom prst="rect">
            <a:avLst/>
          </a:prstGeom>
          <a:noFill/>
          <a:ln w="9525">
            <a:noFill/>
            <a:round/>
            <a:headEnd/>
            <a:tailEnd/>
          </a:ln>
          <a:effectLst/>
        </p:spPr>
      </p:pic>
      <p:sp>
        <p:nvSpPr>
          <p:cNvPr id="38" name="AutoShape 38">
            <a:extLst>
              <a:ext uri="{FF2B5EF4-FFF2-40B4-BE49-F238E27FC236}">
                <a16:creationId xmlns:a16="http://schemas.microsoft.com/office/drawing/2014/main" id="{7B42EC46-FA64-C51A-4A8B-EADD0DF8F176}"/>
              </a:ext>
            </a:extLst>
          </p:cNvPr>
          <p:cNvSpPr>
            <a:spLocks noChangeArrowheads="1"/>
          </p:cNvSpPr>
          <p:nvPr/>
        </p:nvSpPr>
        <p:spPr bwMode="auto">
          <a:xfrm>
            <a:off x="4156556" y="5702974"/>
            <a:ext cx="507206" cy="23693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IAC</a:t>
            </a:r>
          </a:p>
        </p:txBody>
      </p:sp>
      <p:pic>
        <p:nvPicPr>
          <p:cNvPr id="39" name="Picture 39">
            <a:extLst>
              <a:ext uri="{FF2B5EF4-FFF2-40B4-BE49-F238E27FC236}">
                <a16:creationId xmlns:a16="http://schemas.microsoft.com/office/drawing/2014/main" id="{B17B900E-9CC2-991E-191F-F108E10DE387}"/>
              </a:ext>
            </a:extLst>
          </p:cNvPr>
          <p:cNvPicPr>
            <a:picLocks noChangeAspect="1" noChangeArrowheads="1"/>
          </p:cNvPicPr>
          <p:nvPr/>
        </p:nvPicPr>
        <p:blipFill>
          <a:blip r:embed="rId2"/>
          <a:srcRect/>
          <a:stretch>
            <a:fillRect/>
          </a:stretch>
        </p:blipFill>
        <p:spPr bwMode="auto">
          <a:xfrm>
            <a:off x="5967075" y="5335920"/>
            <a:ext cx="542925" cy="606028"/>
          </a:xfrm>
          <a:prstGeom prst="rect">
            <a:avLst/>
          </a:prstGeom>
          <a:noFill/>
          <a:ln w="9525">
            <a:noFill/>
            <a:round/>
            <a:headEnd/>
            <a:tailEnd/>
          </a:ln>
          <a:effectLst/>
        </p:spPr>
      </p:pic>
      <p:sp>
        <p:nvSpPr>
          <p:cNvPr id="40" name="AutoShape 40">
            <a:extLst>
              <a:ext uri="{FF2B5EF4-FFF2-40B4-BE49-F238E27FC236}">
                <a16:creationId xmlns:a16="http://schemas.microsoft.com/office/drawing/2014/main" id="{E487DD1B-FC46-2909-F94F-C4529F503E6F}"/>
              </a:ext>
            </a:extLst>
          </p:cNvPr>
          <p:cNvSpPr>
            <a:spLocks noChangeArrowheads="1"/>
          </p:cNvSpPr>
          <p:nvPr/>
        </p:nvSpPr>
        <p:spPr bwMode="auto">
          <a:xfrm>
            <a:off x="6024226" y="5656197"/>
            <a:ext cx="783431" cy="20002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ESMI</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1050" b="1">
              <a:solidFill>
                <a:schemeClr val="bg1"/>
              </a:solidFill>
              <a:latin typeface="Verdana" pitchFamily="-1" charset="0"/>
              <a:ea typeface="WenQuanYi Micro Hei" charset="0"/>
              <a:cs typeface="WenQuanYi Micro Hei" charset="0"/>
            </a:endParaRPr>
          </a:p>
        </p:txBody>
      </p:sp>
      <p:sp>
        <p:nvSpPr>
          <p:cNvPr id="45" name="AutoShape 21">
            <a:extLst>
              <a:ext uri="{FF2B5EF4-FFF2-40B4-BE49-F238E27FC236}">
                <a16:creationId xmlns:a16="http://schemas.microsoft.com/office/drawing/2014/main" id="{4F8AE4DC-B940-4D6D-2B86-AC74A299CEA8}"/>
              </a:ext>
            </a:extLst>
          </p:cNvPr>
          <p:cNvSpPr>
            <a:spLocks noChangeArrowheads="1"/>
          </p:cNvSpPr>
          <p:nvPr/>
        </p:nvSpPr>
        <p:spPr bwMode="auto">
          <a:xfrm>
            <a:off x="9548682" y="4628199"/>
            <a:ext cx="1560396" cy="122802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200Gbps (2 x 100 GE)</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100Gbps (100 GE)</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30Gbps (3 x 10GE)</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10Gbps (capacidad CANALINK)</a:t>
            </a: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a:solidFill>
                  <a:schemeClr val="tx1"/>
                </a:solidFill>
                <a:latin typeface="Trebuchet MS" pitchFamily="-1" charset="0"/>
                <a:ea typeface="WenQuanYi Micro Hei" charset="0"/>
                <a:cs typeface="WenQuanYi Micro Hei" charset="0"/>
              </a:rPr>
              <a:t>10Gbps</a:t>
            </a:r>
          </a:p>
        </p:txBody>
      </p:sp>
      <p:pic>
        <p:nvPicPr>
          <p:cNvPr id="46" name="Picture 12">
            <a:extLst>
              <a:ext uri="{FF2B5EF4-FFF2-40B4-BE49-F238E27FC236}">
                <a16:creationId xmlns:a16="http://schemas.microsoft.com/office/drawing/2014/main" id="{19D9AAF8-D420-CE1E-38D7-FC746D6BFF13}"/>
              </a:ext>
            </a:extLst>
          </p:cNvPr>
          <p:cNvPicPr>
            <a:picLocks noChangeAspect="1" noChangeArrowheads="1"/>
          </p:cNvPicPr>
          <p:nvPr/>
        </p:nvPicPr>
        <p:blipFill>
          <a:blip r:embed="rId2"/>
          <a:srcRect/>
          <a:stretch>
            <a:fillRect/>
          </a:stretch>
        </p:blipFill>
        <p:spPr bwMode="auto">
          <a:xfrm>
            <a:off x="7654332" y="5329938"/>
            <a:ext cx="542925" cy="606029"/>
          </a:xfrm>
          <a:prstGeom prst="rect">
            <a:avLst/>
          </a:prstGeom>
          <a:noFill/>
          <a:ln w="9525">
            <a:noFill/>
            <a:round/>
            <a:headEnd/>
            <a:tailEnd/>
          </a:ln>
          <a:effectLst/>
        </p:spPr>
      </p:pic>
      <p:sp>
        <p:nvSpPr>
          <p:cNvPr id="50" name="AutoShape 13">
            <a:extLst>
              <a:ext uri="{FF2B5EF4-FFF2-40B4-BE49-F238E27FC236}">
                <a16:creationId xmlns:a16="http://schemas.microsoft.com/office/drawing/2014/main" id="{2E87DC1F-5DE5-6762-A4C8-0159504E1855}"/>
              </a:ext>
            </a:extLst>
          </p:cNvPr>
          <p:cNvSpPr>
            <a:spLocks noChangeArrowheads="1"/>
          </p:cNvSpPr>
          <p:nvPr/>
        </p:nvSpPr>
        <p:spPr bwMode="auto">
          <a:xfrm>
            <a:off x="7654332" y="5683033"/>
            <a:ext cx="798909" cy="19169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CTMEL</a:t>
            </a:r>
          </a:p>
        </p:txBody>
      </p:sp>
      <p:sp>
        <p:nvSpPr>
          <p:cNvPr id="56" name="Rectángulo 55">
            <a:extLst>
              <a:ext uri="{FF2B5EF4-FFF2-40B4-BE49-F238E27FC236}">
                <a16:creationId xmlns:a16="http://schemas.microsoft.com/office/drawing/2014/main" id="{726CAA3D-5E18-5CDC-4E06-14FB9992A38A}"/>
              </a:ext>
            </a:extLst>
          </p:cNvPr>
          <p:cNvSpPr/>
          <p:nvPr/>
        </p:nvSpPr>
        <p:spPr bwMode="auto">
          <a:xfrm>
            <a:off x="8788552" y="4536676"/>
            <a:ext cx="2347357" cy="1338048"/>
          </a:xfrm>
          <a:prstGeom prst="rect">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a:endParaRPr lang="es-ES">
              <a:solidFill>
                <a:schemeClr val="bg1"/>
              </a:solidFill>
              <a:latin typeface="Arial" pitchFamily="-1" charset="0"/>
            </a:endParaRPr>
          </a:p>
        </p:txBody>
      </p:sp>
      <p:pic>
        <p:nvPicPr>
          <p:cNvPr id="57" name="Picture 2">
            <a:extLst>
              <a:ext uri="{FF2B5EF4-FFF2-40B4-BE49-F238E27FC236}">
                <a16:creationId xmlns:a16="http://schemas.microsoft.com/office/drawing/2014/main" id="{01114DF2-C8D3-49BB-017F-37CC75A47C85}"/>
              </a:ext>
            </a:extLst>
          </p:cNvPr>
          <p:cNvPicPr>
            <a:picLocks noChangeAspect="1" noChangeArrowheads="1"/>
          </p:cNvPicPr>
          <p:nvPr/>
        </p:nvPicPr>
        <p:blipFill>
          <a:blip r:embed="rId2"/>
          <a:srcRect/>
          <a:stretch>
            <a:fillRect/>
          </a:stretch>
        </p:blipFill>
        <p:spPr bwMode="auto">
          <a:xfrm>
            <a:off x="6593369" y="1733969"/>
            <a:ext cx="542925" cy="606028"/>
          </a:xfrm>
          <a:prstGeom prst="rect">
            <a:avLst/>
          </a:prstGeom>
          <a:noFill/>
          <a:ln w="9525">
            <a:noFill/>
            <a:round/>
            <a:headEnd/>
            <a:tailEnd/>
          </a:ln>
          <a:effectLst/>
        </p:spPr>
      </p:pic>
      <p:sp>
        <p:nvSpPr>
          <p:cNvPr id="58" name="AutoShape 3">
            <a:extLst>
              <a:ext uri="{FF2B5EF4-FFF2-40B4-BE49-F238E27FC236}">
                <a16:creationId xmlns:a16="http://schemas.microsoft.com/office/drawing/2014/main" id="{83E2B7F8-C490-D383-5915-85227051BF85}"/>
              </a:ext>
            </a:extLst>
          </p:cNvPr>
          <p:cNvSpPr>
            <a:spLocks noChangeArrowheads="1"/>
          </p:cNvSpPr>
          <p:nvPr/>
        </p:nvSpPr>
        <p:spPr bwMode="auto">
          <a:xfrm>
            <a:off x="6656444" y="2106040"/>
            <a:ext cx="492025" cy="184547"/>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900" b="1">
                <a:solidFill>
                  <a:schemeClr val="bg1"/>
                </a:solidFill>
                <a:latin typeface="Verdana" pitchFamily="-1" charset="0"/>
                <a:ea typeface="WenQuanYi Micro Hei" charset="0"/>
                <a:cs typeface="WenQuanYi Micro Hei" charset="0"/>
              </a:rPr>
              <a:t>EHU</a:t>
            </a:r>
          </a:p>
        </p:txBody>
      </p:sp>
      <p:sp>
        <p:nvSpPr>
          <p:cNvPr id="59" name="AutoShape 21">
            <a:extLst>
              <a:ext uri="{FF2B5EF4-FFF2-40B4-BE49-F238E27FC236}">
                <a16:creationId xmlns:a16="http://schemas.microsoft.com/office/drawing/2014/main" id="{B3548CA1-82E1-D191-CBCC-1F442CFF77FB}"/>
              </a:ext>
            </a:extLst>
          </p:cNvPr>
          <p:cNvSpPr>
            <a:spLocks noChangeArrowheads="1"/>
          </p:cNvSpPr>
          <p:nvPr/>
        </p:nvSpPr>
        <p:spPr bwMode="auto">
          <a:xfrm>
            <a:off x="9497504" y="4657689"/>
            <a:ext cx="1236500" cy="146537"/>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rgbClr val="000000"/>
              </a:solidFill>
              <a:latin typeface="Trebuchet MS" pitchFamily="-1" charset="0"/>
              <a:ea typeface="WenQuanYi Micro Hei" charset="0"/>
              <a:cs typeface="WenQuanYi Micro Hei" charset="0"/>
            </a:endParaRPr>
          </a:p>
        </p:txBody>
      </p:sp>
      <p:sp>
        <p:nvSpPr>
          <p:cNvPr id="60" name="Line 20">
            <a:extLst>
              <a:ext uri="{FF2B5EF4-FFF2-40B4-BE49-F238E27FC236}">
                <a16:creationId xmlns:a16="http://schemas.microsoft.com/office/drawing/2014/main" id="{7364BAB7-8A06-0CCE-5611-F077AFFB828C}"/>
              </a:ext>
            </a:extLst>
          </p:cNvPr>
          <p:cNvSpPr>
            <a:spLocks noChangeShapeType="1"/>
          </p:cNvSpPr>
          <p:nvPr/>
        </p:nvSpPr>
        <p:spPr bwMode="auto">
          <a:xfrm flipH="1" flipV="1">
            <a:off x="8967992" y="4701913"/>
            <a:ext cx="452780" cy="3172"/>
          </a:xfrm>
          <a:prstGeom prst="line">
            <a:avLst/>
          </a:prstGeom>
          <a:noFill/>
          <a:ln w="63360">
            <a:solidFill>
              <a:srgbClr val="FFC000"/>
            </a:solidFill>
            <a:round/>
            <a:headEnd/>
            <a:tailEnd/>
          </a:ln>
          <a:effectLst/>
        </p:spPr>
        <p:txBody>
          <a:bodyPr>
            <a:prstTxWarp prst="textNoShape">
              <a:avLst/>
            </a:prstTxWarp>
          </a:bodyPr>
          <a:lstStyle/>
          <a:p>
            <a:endParaRPr lang="es-ES_tradnl">
              <a:solidFill>
                <a:schemeClr val="tx1"/>
              </a:solidFill>
            </a:endParaRPr>
          </a:p>
        </p:txBody>
      </p:sp>
      <p:pic>
        <p:nvPicPr>
          <p:cNvPr id="61" name="Picture 6">
            <a:extLst>
              <a:ext uri="{FF2B5EF4-FFF2-40B4-BE49-F238E27FC236}">
                <a16:creationId xmlns:a16="http://schemas.microsoft.com/office/drawing/2014/main" id="{3ADE2423-55B9-F405-EC4A-B750CE5E0AB6}"/>
              </a:ext>
            </a:extLst>
          </p:cNvPr>
          <p:cNvPicPr>
            <a:picLocks noChangeAspect="1" noChangeArrowheads="1"/>
          </p:cNvPicPr>
          <p:nvPr/>
        </p:nvPicPr>
        <p:blipFill>
          <a:blip r:embed="rId2"/>
          <a:srcRect/>
          <a:stretch>
            <a:fillRect/>
          </a:stretch>
        </p:blipFill>
        <p:spPr bwMode="auto">
          <a:xfrm>
            <a:off x="4200664" y="1733969"/>
            <a:ext cx="542925" cy="606028"/>
          </a:xfrm>
          <a:prstGeom prst="rect">
            <a:avLst/>
          </a:prstGeom>
          <a:noFill/>
          <a:ln w="9525">
            <a:noFill/>
            <a:round/>
            <a:headEnd/>
            <a:tailEnd/>
          </a:ln>
          <a:effectLst/>
        </p:spPr>
      </p:pic>
      <p:sp>
        <p:nvSpPr>
          <p:cNvPr id="62" name="AutoShape 33">
            <a:extLst>
              <a:ext uri="{FF2B5EF4-FFF2-40B4-BE49-F238E27FC236}">
                <a16:creationId xmlns:a16="http://schemas.microsoft.com/office/drawing/2014/main" id="{6D237055-6C5D-ACAA-33BA-7010DC900AB0}"/>
              </a:ext>
            </a:extLst>
          </p:cNvPr>
          <p:cNvSpPr>
            <a:spLocks noChangeArrowheads="1"/>
          </p:cNvSpPr>
          <p:nvPr/>
        </p:nvSpPr>
        <p:spPr bwMode="auto">
          <a:xfrm>
            <a:off x="4151364" y="2082670"/>
            <a:ext cx="783431" cy="17383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telmadrt1</a:t>
            </a:r>
          </a:p>
        </p:txBody>
      </p:sp>
      <p:cxnSp>
        <p:nvCxnSpPr>
          <p:cNvPr id="63" name="Conector recto 62">
            <a:extLst>
              <a:ext uri="{FF2B5EF4-FFF2-40B4-BE49-F238E27FC236}">
                <a16:creationId xmlns:a16="http://schemas.microsoft.com/office/drawing/2014/main" id="{7F78CA23-9DB0-1BAF-F4AB-586C68A11B5E}"/>
              </a:ext>
            </a:extLst>
          </p:cNvPr>
          <p:cNvCxnSpPr>
            <a:cxnSpLocks/>
          </p:cNvCxnSpPr>
          <p:nvPr/>
        </p:nvCxnSpPr>
        <p:spPr bwMode="auto">
          <a:xfrm flipH="1" flipV="1">
            <a:off x="2342541" y="2034222"/>
            <a:ext cx="11249" cy="3026319"/>
          </a:xfrm>
          <a:prstGeom prst="line">
            <a:avLst/>
          </a:prstGeom>
          <a:noFill/>
          <a:ln w="63360">
            <a:solidFill>
              <a:srgbClr val="FFC000"/>
            </a:solidFill>
            <a:round/>
            <a:headEnd/>
            <a:tailEnd/>
          </a:ln>
          <a:effectLst/>
        </p:spPr>
      </p:cxnSp>
      <p:cxnSp>
        <p:nvCxnSpPr>
          <p:cNvPr id="448" name="Conector angular 447">
            <a:extLst>
              <a:ext uri="{FF2B5EF4-FFF2-40B4-BE49-F238E27FC236}">
                <a16:creationId xmlns:a16="http://schemas.microsoft.com/office/drawing/2014/main" id="{911CA636-6AE9-34F7-3049-B1CDB17EB728}"/>
              </a:ext>
            </a:extLst>
          </p:cNvPr>
          <p:cNvCxnSpPr>
            <a:cxnSpLocks/>
            <a:endCxn id="61" idx="1"/>
          </p:cNvCxnSpPr>
          <p:nvPr/>
        </p:nvCxnSpPr>
        <p:spPr bwMode="auto">
          <a:xfrm flipV="1">
            <a:off x="2342542" y="2036983"/>
            <a:ext cx="1858122" cy="3129"/>
          </a:xfrm>
          <a:prstGeom prst="bentConnector3">
            <a:avLst>
              <a:gd name="adj1" fmla="val 50000"/>
            </a:avLst>
          </a:prstGeom>
          <a:noFill/>
          <a:ln w="63360">
            <a:solidFill>
              <a:srgbClr val="FFC000"/>
            </a:solidFill>
            <a:round/>
            <a:headEnd/>
            <a:tailEnd/>
          </a:ln>
          <a:effectLst/>
        </p:spPr>
      </p:cxnSp>
      <p:cxnSp>
        <p:nvCxnSpPr>
          <p:cNvPr id="452" name="Conector recto 451">
            <a:extLst>
              <a:ext uri="{FF2B5EF4-FFF2-40B4-BE49-F238E27FC236}">
                <a16:creationId xmlns:a16="http://schemas.microsoft.com/office/drawing/2014/main" id="{BAB9569D-1C6E-6A58-AECF-69A4889573C2}"/>
              </a:ext>
            </a:extLst>
          </p:cNvPr>
          <p:cNvCxnSpPr>
            <a:cxnSpLocks/>
          </p:cNvCxnSpPr>
          <p:nvPr/>
        </p:nvCxnSpPr>
        <p:spPr bwMode="auto">
          <a:xfrm>
            <a:off x="7105020" y="3680268"/>
            <a:ext cx="1815346" cy="7485"/>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54" name="Conector recto 453">
            <a:extLst>
              <a:ext uri="{FF2B5EF4-FFF2-40B4-BE49-F238E27FC236}">
                <a16:creationId xmlns:a16="http://schemas.microsoft.com/office/drawing/2014/main" id="{B72D2491-237F-DF72-746D-774905DCFCCD}"/>
              </a:ext>
            </a:extLst>
          </p:cNvPr>
          <p:cNvCxnSpPr>
            <a:cxnSpLocks/>
            <a:endCxn id="32" idx="2"/>
          </p:cNvCxnSpPr>
          <p:nvPr/>
        </p:nvCxnSpPr>
        <p:spPr bwMode="auto">
          <a:xfrm flipV="1">
            <a:off x="9494340" y="2887652"/>
            <a:ext cx="264227" cy="566388"/>
          </a:xfrm>
          <a:prstGeom prst="line">
            <a:avLst/>
          </a:prstGeom>
          <a:noFill/>
          <a:ln w="63360">
            <a:solidFill>
              <a:srgbClr val="FFC000"/>
            </a:solidFill>
            <a:round/>
            <a:headEnd/>
            <a:tailEnd/>
          </a:ln>
          <a:effectLst/>
        </p:spPr>
      </p:cxnSp>
      <p:cxnSp>
        <p:nvCxnSpPr>
          <p:cNvPr id="456" name="Conector recto 455">
            <a:extLst>
              <a:ext uri="{FF2B5EF4-FFF2-40B4-BE49-F238E27FC236}">
                <a16:creationId xmlns:a16="http://schemas.microsoft.com/office/drawing/2014/main" id="{ED3F8D5D-E334-BBF2-CCC5-6D87C09D25CA}"/>
              </a:ext>
            </a:extLst>
          </p:cNvPr>
          <p:cNvCxnSpPr>
            <a:cxnSpLocks/>
            <a:endCxn id="21" idx="3"/>
          </p:cNvCxnSpPr>
          <p:nvPr/>
        </p:nvCxnSpPr>
        <p:spPr bwMode="auto">
          <a:xfrm flipH="1" flipV="1">
            <a:off x="8664774" y="2045470"/>
            <a:ext cx="864394" cy="370932"/>
          </a:xfrm>
          <a:prstGeom prst="line">
            <a:avLst/>
          </a:prstGeom>
          <a:noFill/>
          <a:ln w="63360">
            <a:solidFill>
              <a:srgbClr val="FFC000"/>
            </a:solidFill>
            <a:round/>
            <a:headEnd/>
            <a:tailEnd/>
          </a:ln>
          <a:effectLst/>
        </p:spPr>
      </p:cxnSp>
      <p:sp>
        <p:nvSpPr>
          <p:cNvPr id="457" name="AutoShape 33">
            <a:extLst>
              <a:ext uri="{FF2B5EF4-FFF2-40B4-BE49-F238E27FC236}">
                <a16:creationId xmlns:a16="http://schemas.microsoft.com/office/drawing/2014/main" id="{A69F03ED-A117-3B41-2B43-E942E6ABB389}"/>
              </a:ext>
            </a:extLst>
          </p:cNvPr>
          <p:cNvSpPr>
            <a:spLocks noChangeArrowheads="1"/>
          </p:cNvSpPr>
          <p:nvPr/>
        </p:nvSpPr>
        <p:spPr bwMode="auto">
          <a:xfrm>
            <a:off x="5129003" y="2890526"/>
            <a:ext cx="783431" cy="17383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telmadrt5</a:t>
            </a:r>
          </a:p>
        </p:txBody>
      </p:sp>
      <p:cxnSp>
        <p:nvCxnSpPr>
          <p:cNvPr id="458" name="Conector recto 457">
            <a:extLst>
              <a:ext uri="{FF2B5EF4-FFF2-40B4-BE49-F238E27FC236}">
                <a16:creationId xmlns:a16="http://schemas.microsoft.com/office/drawing/2014/main" id="{A344234D-DB4A-B70F-AB00-355AF4E7EF3A}"/>
              </a:ext>
            </a:extLst>
          </p:cNvPr>
          <p:cNvCxnSpPr>
            <a:cxnSpLocks/>
            <a:stCxn id="21" idx="1"/>
            <a:endCxn id="57" idx="3"/>
          </p:cNvCxnSpPr>
          <p:nvPr/>
        </p:nvCxnSpPr>
        <p:spPr bwMode="auto">
          <a:xfrm flipH="1" flipV="1">
            <a:off x="7136294" y="2036983"/>
            <a:ext cx="985555" cy="8487"/>
          </a:xfrm>
          <a:prstGeom prst="line">
            <a:avLst/>
          </a:prstGeom>
          <a:solidFill>
            <a:srgbClr val="00B8FF"/>
          </a:solidFill>
          <a:ln w="63500" cap="flat" cmpd="sng" algn="ctr">
            <a:solidFill>
              <a:srgbClr val="FFC000"/>
            </a:solidFill>
            <a:prstDash val="solid"/>
            <a:round/>
            <a:headEnd type="none" w="med" len="med"/>
            <a:tailEnd type="none" w="med" len="med"/>
          </a:ln>
          <a:effectLst/>
        </p:spPr>
      </p:cxnSp>
      <p:sp>
        <p:nvSpPr>
          <p:cNvPr id="461" name="AutoShape 21">
            <a:extLst>
              <a:ext uri="{FF2B5EF4-FFF2-40B4-BE49-F238E27FC236}">
                <a16:creationId xmlns:a16="http://schemas.microsoft.com/office/drawing/2014/main" id="{74951236-AC0B-1B99-5CEF-AE90A81F2AC7}"/>
              </a:ext>
            </a:extLst>
          </p:cNvPr>
          <p:cNvSpPr>
            <a:spLocks noChangeArrowheads="1"/>
          </p:cNvSpPr>
          <p:nvPr/>
        </p:nvSpPr>
        <p:spPr bwMode="auto">
          <a:xfrm>
            <a:off x="10036105" y="5056375"/>
            <a:ext cx="991791" cy="179784"/>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endParaRPr lang="es-ES" sz="750">
              <a:solidFill>
                <a:schemeClr val="tx1"/>
              </a:solidFill>
              <a:latin typeface="Trebuchet MS" pitchFamily="-1" charset="0"/>
              <a:ea typeface="WenQuanYi Micro Hei" charset="0"/>
              <a:cs typeface="WenQuanYi Micro Hei" charset="0"/>
            </a:endParaRPr>
          </a:p>
        </p:txBody>
      </p:sp>
      <p:cxnSp>
        <p:nvCxnSpPr>
          <p:cNvPr id="464" name="Conector recto 463">
            <a:extLst>
              <a:ext uri="{FF2B5EF4-FFF2-40B4-BE49-F238E27FC236}">
                <a16:creationId xmlns:a16="http://schemas.microsoft.com/office/drawing/2014/main" id="{5D47EF27-DBC0-69E0-53DF-9DDFD6CD84A5}"/>
              </a:ext>
            </a:extLst>
          </p:cNvPr>
          <p:cNvCxnSpPr>
            <a:cxnSpLocks/>
            <a:stCxn id="57" idx="1"/>
            <a:endCxn id="61" idx="3"/>
          </p:cNvCxnSpPr>
          <p:nvPr/>
        </p:nvCxnSpPr>
        <p:spPr bwMode="auto">
          <a:xfrm flipH="1">
            <a:off x="4743589" y="2036983"/>
            <a:ext cx="1849780" cy="0"/>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68" name="Conector recto 467">
            <a:extLst>
              <a:ext uri="{FF2B5EF4-FFF2-40B4-BE49-F238E27FC236}">
                <a16:creationId xmlns:a16="http://schemas.microsoft.com/office/drawing/2014/main" id="{B1C31E6B-FB86-E5DE-2DCF-3D22A799A788}"/>
              </a:ext>
            </a:extLst>
          </p:cNvPr>
          <p:cNvCxnSpPr>
            <a:cxnSpLocks/>
            <a:stCxn id="57" idx="2"/>
          </p:cNvCxnSpPr>
          <p:nvPr/>
        </p:nvCxnSpPr>
        <p:spPr bwMode="auto">
          <a:xfrm>
            <a:off x="6864832" y="2339997"/>
            <a:ext cx="4860" cy="1000801"/>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69" name="Conector recto 468">
            <a:extLst>
              <a:ext uri="{FF2B5EF4-FFF2-40B4-BE49-F238E27FC236}">
                <a16:creationId xmlns:a16="http://schemas.microsoft.com/office/drawing/2014/main" id="{D4CA306D-020F-AE68-A044-B4C8DF29B849}"/>
              </a:ext>
            </a:extLst>
          </p:cNvPr>
          <p:cNvCxnSpPr>
            <a:cxnSpLocks/>
          </p:cNvCxnSpPr>
          <p:nvPr/>
        </p:nvCxnSpPr>
        <p:spPr bwMode="auto">
          <a:xfrm>
            <a:off x="5754223" y="2957293"/>
            <a:ext cx="823270" cy="467594"/>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70" name="Conector recto 469">
            <a:extLst>
              <a:ext uri="{FF2B5EF4-FFF2-40B4-BE49-F238E27FC236}">
                <a16:creationId xmlns:a16="http://schemas.microsoft.com/office/drawing/2014/main" id="{81B68D2D-4FB8-69A5-C6F7-BED8220C960B}"/>
              </a:ext>
            </a:extLst>
          </p:cNvPr>
          <p:cNvCxnSpPr>
            <a:cxnSpLocks/>
            <a:stCxn id="15" idx="2"/>
          </p:cNvCxnSpPr>
          <p:nvPr/>
        </p:nvCxnSpPr>
        <p:spPr bwMode="auto">
          <a:xfrm>
            <a:off x="4475297" y="3990856"/>
            <a:ext cx="2516" cy="324332"/>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1" name="Conector recto 470">
            <a:extLst>
              <a:ext uri="{FF2B5EF4-FFF2-40B4-BE49-F238E27FC236}">
                <a16:creationId xmlns:a16="http://schemas.microsoft.com/office/drawing/2014/main" id="{A8585219-6A6F-5079-6BCD-ABB228E5BB9C}"/>
              </a:ext>
            </a:extLst>
          </p:cNvPr>
          <p:cNvCxnSpPr>
            <a:cxnSpLocks/>
          </p:cNvCxnSpPr>
          <p:nvPr/>
        </p:nvCxnSpPr>
        <p:spPr bwMode="auto">
          <a:xfrm flipH="1">
            <a:off x="4504125" y="4222337"/>
            <a:ext cx="3587872" cy="64193"/>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2" name="Conector recto 471">
            <a:extLst>
              <a:ext uri="{FF2B5EF4-FFF2-40B4-BE49-F238E27FC236}">
                <a16:creationId xmlns:a16="http://schemas.microsoft.com/office/drawing/2014/main" id="{46FC99C4-EF5E-236D-B72E-E22B1AD87596}"/>
              </a:ext>
            </a:extLst>
          </p:cNvPr>
          <p:cNvCxnSpPr>
            <a:cxnSpLocks/>
          </p:cNvCxnSpPr>
          <p:nvPr/>
        </p:nvCxnSpPr>
        <p:spPr bwMode="auto">
          <a:xfrm flipV="1">
            <a:off x="8079786" y="3839558"/>
            <a:ext cx="888206" cy="376832"/>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3" name="Conector recto 472">
            <a:extLst>
              <a:ext uri="{FF2B5EF4-FFF2-40B4-BE49-F238E27FC236}">
                <a16:creationId xmlns:a16="http://schemas.microsoft.com/office/drawing/2014/main" id="{ED578A40-46AC-0C8F-87F4-2C6EC0FF647C}"/>
              </a:ext>
            </a:extLst>
          </p:cNvPr>
          <p:cNvCxnSpPr>
            <a:cxnSpLocks/>
            <a:endCxn id="498" idx="1"/>
          </p:cNvCxnSpPr>
          <p:nvPr/>
        </p:nvCxnSpPr>
        <p:spPr bwMode="auto">
          <a:xfrm>
            <a:off x="4777151" y="3666809"/>
            <a:ext cx="1776876" cy="4747"/>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4" name="Conector recto 473">
            <a:extLst>
              <a:ext uri="{FF2B5EF4-FFF2-40B4-BE49-F238E27FC236}">
                <a16:creationId xmlns:a16="http://schemas.microsoft.com/office/drawing/2014/main" id="{D2C77C1A-9607-5C9C-B54B-0E9194F86FB6}"/>
              </a:ext>
            </a:extLst>
          </p:cNvPr>
          <p:cNvCxnSpPr>
            <a:cxnSpLocks/>
          </p:cNvCxnSpPr>
          <p:nvPr/>
        </p:nvCxnSpPr>
        <p:spPr bwMode="auto">
          <a:xfrm>
            <a:off x="8333760" y="1507029"/>
            <a:ext cx="0" cy="195838"/>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5" name="Conector recto 474">
            <a:extLst>
              <a:ext uri="{FF2B5EF4-FFF2-40B4-BE49-F238E27FC236}">
                <a16:creationId xmlns:a16="http://schemas.microsoft.com/office/drawing/2014/main" id="{0F12F1D1-D3E7-A7C0-0C45-FF6C9DE7BA75}"/>
              </a:ext>
            </a:extLst>
          </p:cNvPr>
          <p:cNvCxnSpPr>
            <a:cxnSpLocks/>
          </p:cNvCxnSpPr>
          <p:nvPr/>
        </p:nvCxnSpPr>
        <p:spPr bwMode="auto">
          <a:xfrm flipH="1">
            <a:off x="3645999" y="1507028"/>
            <a:ext cx="4687761" cy="17724"/>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6" name="Conector recto 475">
            <a:extLst>
              <a:ext uri="{FF2B5EF4-FFF2-40B4-BE49-F238E27FC236}">
                <a16:creationId xmlns:a16="http://schemas.microsoft.com/office/drawing/2014/main" id="{72704DA0-4A1D-19A7-FFD4-8DE6717384DE}"/>
              </a:ext>
            </a:extLst>
          </p:cNvPr>
          <p:cNvCxnSpPr>
            <a:cxnSpLocks/>
          </p:cNvCxnSpPr>
          <p:nvPr/>
        </p:nvCxnSpPr>
        <p:spPr bwMode="auto">
          <a:xfrm>
            <a:off x="3645999" y="1507028"/>
            <a:ext cx="0" cy="2213864"/>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7" name="Conector recto 476">
            <a:extLst>
              <a:ext uri="{FF2B5EF4-FFF2-40B4-BE49-F238E27FC236}">
                <a16:creationId xmlns:a16="http://schemas.microsoft.com/office/drawing/2014/main" id="{C01FE93B-973C-4DCD-855D-7CF307BA29CA}"/>
              </a:ext>
            </a:extLst>
          </p:cNvPr>
          <p:cNvCxnSpPr>
            <a:cxnSpLocks/>
            <a:endCxn id="15" idx="1"/>
          </p:cNvCxnSpPr>
          <p:nvPr/>
        </p:nvCxnSpPr>
        <p:spPr bwMode="auto">
          <a:xfrm flipV="1">
            <a:off x="3645999" y="3687841"/>
            <a:ext cx="557835" cy="5358"/>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8" name="Conector recto 477">
            <a:extLst>
              <a:ext uri="{FF2B5EF4-FFF2-40B4-BE49-F238E27FC236}">
                <a16:creationId xmlns:a16="http://schemas.microsoft.com/office/drawing/2014/main" id="{DC57628A-82E8-F95E-998A-8F30DC267FFC}"/>
              </a:ext>
            </a:extLst>
          </p:cNvPr>
          <p:cNvCxnSpPr>
            <a:cxnSpLocks/>
          </p:cNvCxnSpPr>
          <p:nvPr/>
        </p:nvCxnSpPr>
        <p:spPr bwMode="auto">
          <a:xfrm>
            <a:off x="6358072" y="2471830"/>
            <a:ext cx="511620" cy="868968"/>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79" name="Conector recto 478">
            <a:extLst>
              <a:ext uri="{FF2B5EF4-FFF2-40B4-BE49-F238E27FC236}">
                <a16:creationId xmlns:a16="http://schemas.microsoft.com/office/drawing/2014/main" id="{52849286-DA6F-0A98-35D0-5597C3DB9359}"/>
              </a:ext>
            </a:extLst>
          </p:cNvPr>
          <p:cNvCxnSpPr>
            <a:cxnSpLocks/>
          </p:cNvCxnSpPr>
          <p:nvPr/>
        </p:nvCxnSpPr>
        <p:spPr bwMode="auto">
          <a:xfrm>
            <a:off x="4739233" y="2078525"/>
            <a:ext cx="1624738" cy="385687"/>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80" name="Conector recto 479">
            <a:extLst>
              <a:ext uri="{FF2B5EF4-FFF2-40B4-BE49-F238E27FC236}">
                <a16:creationId xmlns:a16="http://schemas.microsoft.com/office/drawing/2014/main" id="{A649CF4F-68D9-4AB4-EA71-1851828AD3C7}"/>
              </a:ext>
            </a:extLst>
          </p:cNvPr>
          <p:cNvCxnSpPr>
            <a:cxnSpLocks/>
            <a:stCxn id="61" idx="2"/>
            <a:endCxn id="15" idx="0"/>
          </p:cNvCxnSpPr>
          <p:nvPr/>
        </p:nvCxnSpPr>
        <p:spPr bwMode="auto">
          <a:xfrm>
            <a:off x="4472127" y="2339997"/>
            <a:ext cx="3170" cy="1044831"/>
          </a:xfrm>
          <a:prstGeom prst="line">
            <a:avLst/>
          </a:prstGeom>
          <a:solidFill>
            <a:srgbClr val="00B8FF"/>
          </a:solidFill>
          <a:ln w="63500" cap="flat" cmpd="sng" algn="ctr">
            <a:solidFill>
              <a:srgbClr val="FFC000"/>
            </a:solidFill>
            <a:prstDash val="solid"/>
            <a:round/>
            <a:headEnd type="none" w="med" len="med"/>
            <a:tailEnd type="none" w="med" len="med"/>
          </a:ln>
          <a:effectLst/>
        </p:spPr>
      </p:cxnSp>
      <p:cxnSp>
        <p:nvCxnSpPr>
          <p:cNvPr id="481" name="Conector recto 480">
            <a:extLst>
              <a:ext uri="{FF2B5EF4-FFF2-40B4-BE49-F238E27FC236}">
                <a16:creationId xmlns:a16="http://schemas.microsoft.com/office/drawing/2014/main" id="{EC08F978-9612-4DF7-8F23-2BFA61FAE066}"/>
              </a:ext>
            </a:extLst>
          </p:cNvPr>
          <p:cNvCxnSpPr>
            <a:cxnSpLocks/>
          </p:cNvCxnSpPr>
          <p:nvPr/>
        </p:nvCxnSpPr>
        <p:spPr bwMode="auto">
          <a:xfrm flipH="1">
            <a:off x="4762682" y="3122770"/>
            <a:ext cx="482105" cy="441193"/>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82" name="Conector recto 481">
            <a:extLst>
              <a:ext uri="{FF2B5EF4-FFF2-40B4-BE49-F238E27FC236}">
                <a16:creationId xmlns:a16="http://schemas.microsoft.com/office/drawing/2014/main" id="{8E280B42-40A1-9AEB-B1C3-FBCC1C1C670A}"/>
              </a:ext>
            </a:extLst>
          </p:cNvPr>
          <p:cNvCxnSpPr>
            <a:cxnSpLocks/>
          </p:cNvCxnSpPr>
          <p:nvPr/>
        </p:nvCxnSpPr>
        <p:spPr bwMode="auto">
          <a:xfrm>
            <a:off x="4636734" y="2286494"/>
            <a:ext cx="496386" cy="331422"/>
          </a:xfrm>
          <a:prstGeom prst="line">
            <a:avLst/>
          </a:prstGeom>
          <a:solidFill>
            <a:srgbClr val="00B8FF"/>
          </a:solidFill>
          <a:ln w="63500" cap="flat" cmpd="sng" algn="ctr">
            <a:solidFill>
              <a:srgbClr val="ED30CD"/>
            </a:solidFill>
            <a:prstDash val="solid"/>
            <a:round/>
            <a:headEnd type="none" w="med" len="med"/>
            <a:tailEnd type="none" w="med" len="med"/>
          </a:ln>
          <a:effectLst/>
        </p:spPr>
      </p:cxnSp>
      <p:pic>
        <p:nvPicPr>
          <p:cNvPr id="483" name="Picture 22">
            <a:extLst>
              <a:ext uri="{FF2B5EF4-FFF2-40B4-BE49-F238E27FC236}">
                <a16:creationId xmlns:a16="http://schemas.microsoft.com/office/drawing/2014/main" id="{9B758EF2-27D6-830E-3CC3-108A9E86DA47}"/>
              </a:ext>
            </a:extLst>
          </p:cNvPr>
          <p:cNvPicPr>
            <a:picLocks noChangeAspect="1" noChangeArrowheads="1"/>
          </p:cNvPicPr>
          <p:nvPr/>
        </p:nvPicPr>
        <p:blipFill>
          <a:blip r:embed="rId2"/>
          <a:srcRect/>
          <a:stretch>
            <a:fillRect/>
          </a:stretch>
        </p:blipFill>
        <p:spPr bwMode="auto">
          <a:xfrm>
            <a:off x="2575493" y="962201"/>
            <a:ext cx="542925" cy="606029"/>
          </a:xfrm>
          <a:prstGeom prst="rect">
            <a:avLst/>
          </a:prstGeom>
          <a:noFill/>
          <a:ln w="9525">
            <a:noFill/>
            <a:round/>
            <a:headEnd/>
            <a:tailEnd/>
          </a:ln>
          <a:effectLst/>
        </p:spPr>
      </p:pic>
      <p:sp>
        <p:nvSpPr>
          <p:cNvPr id="484" name="AutoShape 23">
            <a:extLst>
              <a:ext uri="{FF2B5EF4-FFF2-40B4-BE49-F238E27FC236}">
                <a16:creationId xmlns:a16="http://schemas.microsoft.com/office/drawing/2014/main" id="{42CF9683-B3EB-9B94-26D8-75BE68098867}"/>
              </a:ext>
            </a:extLst>
          </p:cNvPr>
          <p:cNvSpPr>
            <a:spLocks noChangeArrowheads="1"/>
          </p:cNvSpPr>
          <p:nvPr/>
        </p:nvSpPr>
        <p:spPr bwMode="auto">
          <a:xfrm>
            <a:off x="2558027" y="1312486"/>
            <a:ext cx="730097" cy="20845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interx.rt1</a:t>
            </a:r>
          </a:p>
        </p:txBody>
      </p:sp>
      <p:pic>
        <p:nvPicPr>
          <p:cNvPr id="485" name="Picture 22">
            <a:extLst>
              <a:ext uri="{FF2B5EF4-FFF2-40B4-BE49-F238E27FC236}">
                <a16:creationId xmlns:a16="http://schemas.microsoft.com/office/drawing/2014/main" id="{485568E0-9857-8B41-FBE7-8AF3217AF0BD}"/>
              </a:ext>
            </a:extLst>
          </p:cNvPr>
          <p:cNvPicPr>
            <a:picLocks noChangeAspect="1" noChangeArrowheads="1"/>
          </p:cNvPicPr>
          <p:nvPr/>
        </p:nvPicPr>
        <p:blipFill>
          <a:blip r:embed="rId2"/>
          <a:srcRect/>
          <a:stretch>
            <a:fillRect/>
          </a:stretch>
        </p:blipFill>
        <p:spPr bwMode="auto">
          <a:xfrm>
            <a:off x="2577558" y="2603299"/>
            <a:ext cx="542925" cy="606029"/>
          </a:xfrm>
          <a:prstGeom prst="rect">
            <a:avLst/>
          </a:prstGeom>
          <a:noFill/>
          <a:ln w="9525">
            <a:noFill/>
            <a:round/>
            <a:headEnd/>
            <a:tailEnd/>
          </a:ln>
          <a:effectLst/>
        </p:spPr>
      </p:pic>
      <p:sp>
        <p:nvSpPr>
          <p:cNvPr id="486" name="AutoShape 23">
            <a:extLst>
              <a:ext uri="{FF2B5EF4-FFF2-40B4-BE49-F238E27FC236}">
                <a16:creationId xmlns:a16="http://schemas.microsoft.com/office/drawing/2014/main" id="{463382E9-C8D8-6DDB-211A-789DEDE10862}"/>
              </a:ext>
            </a:extLst>
          </p:cNvPr>
          <p:cNvSpPr>
            <a:spLocks noChangeArrowheads="1"/>
          </p:cNvSpPr>
          <p:nvPr/>
        </p:nvSpPr>
        <p:spPr bwMode="auto">
          <a:xfrm>
            <a:off x="2537448" y="2957293"/>
            <a:ext cx="730097" cy="20845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750" b="1">
                <a:solidFill>
                  <a:schemeClr val="bg1"/>
                </a:solidFill>
                <a:latin typeface="Verdana" pitchFamily="-1" charset="0"/>
                <a:ea typeface="WenQuanYi Micro Hei" charset="0"/>
                <a:cs typeface="WenQuanYi Micro Hei" charset="0"/>
              </a:rPr>
              <a:t>interx.rt5</a:t>
            </a:r>
          </a:p>
        </p:txBody>
      </p:sp>
      <p:cxnSp>
        <p:nvCxnSpPr>
          <p:cNvPr id="487" name="Conector recto 486">
            <a:extLst>
              <a:ext uri="{FF2B5EF4-FFF2-40B4-BE49-F238E27FC236}">
                <a16:creationId xmlns:a16="http://schemas.microsoft.com/office/drawing/2014/main" id="{8A25B3B9-B7EF-894B-4233-535EB9D3B2CB}"/>
              </a:ext>
            </a:extLst>
          </p:cNvPr>
          <p:cNvCxnSpPr>
            <a:cxnSpLocks/>
            <a:stCxn id="485" idx="0"/>
            <a:endCxn id="483" idx="2"/>
          </p:cNvCxnSpPr>
          <p:nvPr/>
        </p:nvCxnSpPr>
        <p:spPr bwMode="auto">
          <a:xfrm flipH="1" flipV="1">
            <a:off x="2846956" y="1568230"/>
            <a:ext cx="2065" cy="1035069"/>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88" name="Conector recto 487">
            <a:extLst>
              <a:ext uri="{FF2B5EF4-FFF2-40B4-BE49-F238E27FC236}">
                <a16:creationId xmlns:a16="http://schemas.microsoft.com/office/drawing/2014/main" id="{CBF47956-DF63-0FC0-CD61-E3F9456FC601}"/>
              </a:ext>
            </a:extLst>
          </p:cNvPr>
          <p:cNvCxnSpPr>
            <a:cxnSpLocks/>
          </p:cNvCxnSpPr>
          <p:nvPr/>
        </p:nvCxnSpPr>
        <p:spPr bwMode="auto">
          <a:xfrm flipH="1">
            <a:off x="2835933" y="3186964"/>
            <a:ext cx="2488" cy="726576"/>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1" name="Conector recto 490">
            <a:extLst>
              <a:ext uri="{FF2B5EF4-FFF2-40B4-BE49-F238E27FC236}">
                <a16:creationId xmlns:a16="http://schemas.microsoft.com/office/drawing/2014/main" id="{2E3717A3-B5A8-FE75-49E0-1F10D65086DD}"/>
              </a:ext>
            </a:extLst>
          </p:cNvPr>
          <p:cNvCxnSpPr>
            <a:cxnSpLocks/>
          </p:cNvCxnSpPr>
          <p:nvPr/>
        </p:nvCxnSpPr>
        <p:spPr bwMode="auto">
          <a:xfrm flipH="1">
            <a:off x="3091447" y="1249447"/>
            <a:ext cx="1409593" cy="1519"/>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0" name="Conector recto 489">
            <a:extLst>
              <a:ext uri="{FF2B5EF4-FFF2-40B4-BE49-F238E27FC236}">
                <a16:creationId xmlns:a16="http://schemas.microsoft.com/office/drawing/2014/main" id="{7492D261-4B3A-2DAC-0BC8-697436413536}"/>
              </a:ext>
            </a:extLst>
          </p:cNvPr>
          <p:cNvCxnSpPr>
            <a:cxnSpLocks/>
          </p:cNvCxnSpPr>
          <p:nvPr/>
        </p:nvCxnSpPr>
        <p:spPr bwMode="auto">
          <a:xfrm flipV="1">
            <a:off x="4465019" y="1249447"/>
            <a:ext cx="8693" cy="493009"/>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2" name="Conector recto 491">
            <a:extLst>
              <a:ext uri="{FF2B5EF4-FFF2-40B4-BE49-F238E27FC236}">
                <a16:creationId xmlns:a16="http://schemas.microsoft.com/office/drawing/2014/main" id="{983AC736-AD6E-AE7F-1A2A-70EC78195811}"/>
              </a:ext>
            </a:extLst>
          </p:cNvPr>
          <p:cNvCxnSpPr>
            <a:cxnSpLocks/>
          </p:cNvCxnSpPr>
          <p:nvPr/>
        </p:nvCxnSpPr>
        <p:spPr bwMode="auto">
          <a:xfrm>
            <a:off x="2821135" y="3896311"/>
            <a:ext cx="1449222" cy="6694"/>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3" name="Conector recto 492">
            <a:extLst>
              <a:ext uri="{FF2B5EF4-FFF2-40B4-BE49-F238E27FC236}">
                <a16:creationId xmlns:a16="http://schemas.microsoft.com/office/drawing/2014/main" id="{0B8B8E41-08B3-2B2B-7075-A0830278BEEA}"/>
              </a:ext>
            </a:extLst>
          </p:cNvPr>
          <p:cNvCxnSpPr>
            <a:cxnSpLocks/>
          </p:cNvCxnSpPr>
          <p:nvPr/>
        </p:nvCxnSpPr>
        <p:spPr bwMode="auto">
          <a:xfrm flipH="1">
            <a:off x="3100143" y="1037433"/>
            <a:ext cx="4332981" cy="28374"/>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4" name="Conector recto 493">
            <a:extLst>
              <a:ext uri="{FF2B5EF4-FFF2-40B4-BE49-F238E27FC236}">
                <a16:creationId xmlns:a16="http://schemas.microsoft.com/office/drawing/2014/main" id="{D8EA16D8-B487-469E-32AC-3E897AD1E11E}"/>
              </a:ext>
            </a:extLst>
          </p:cNvPr>
          <p:cNvCxnSpPr>
            <a:cxnSpLocks/>
          </p:cNvCxnSpPr>
          <p:nvPr/>
        </p:nvCxnSpPr>
        <p:spPr bwMode="auto">
          <a:xfrm flipV="1">
            <a:off x="7425887" y="1007508"/>
            <a:ext cx="0" cy="2421492"/>
          </a:xfrm>
          <a:prstGeom prst="line">
            <a:avLst/>
          </a:prstGeom>
          <a:solidFill>
            <a:srgbClr val="00B8FF"/>
          </a:solidFill>
          <a:ln w="63500" cap="flat" cmpd="sng" algn="ctr">
            <a:solidFill>
              <a:srgbClr val="ED30CD"/>
            </a:solidFill>
            <a:prstDash val="solid"/>
            <a:round/>
            <a:headEnd type="none" w="med" len="med"/>
            <a:tailEnd type="none" w="med" len="med"/>
          </a:ln>
          <a:effectLst/>
        </p:spPr>
      </p:cxnSp>
      <p:cxnSp>
        <p:nvCxnSpPr>
          <p:cNvPr id="495" name="Conector recto 494">
            <a:extLst>
              <a:ext uri="{FF2B5EF4-FFF2-40B4-BE49-F238E27FC236}">
                <a16:creationId xmlns:a16="http://schemas.microsoft.com/office/drawing/2014/main" id="{C6D0B5C7-A576-5986-F69E-DD298D220775}"/>
              </a:ext>
            </a:extLst>
          </p:cNvPr>
          <p:cNvCxnSpPr>
            <a:cxnSpLocks/>
          </p:cNvCxnSpPr>
          <p:nvPr/>
        </p:nvCxnSpPr>
        <p:spPr bwMode="auto">
          <a:xfrm flipH="1" flipV="1">
            <a:off x="7088488" y="3460128"/>
            <a:ext cx="344636" cy="2873"/>
          </a:xfrm>
          <a:prstGeom prst="line">
            <a:avLst/>
          </a:prstGeom>
          <a:solidFill>
            <a:srgbClr val="00B8FF"/>
          </a:solidFill>
          <a:ln w="63500" cap="flat" cmpd="sng" algn="ctr">
            <a:solidFill>
              <a:srgbClr val="ED30CD"/>
            </a:solidFill>
            <a:prstDash val="solid"/>
            <a:round/>
            <a:headEnd type="none" w="med" len="med"/>
            <a:tailEnd type="none" w="med" len="med"/>
          </a:ln>
          <a:effectLst/>
        </p:spPr>
      </p:cxnSp>
      <p:pic>
        <p:nvPicPr>
          <p:cNvPr id="498" name="Picture 2">
            <a:extLst>
              <a:ext uri="{FF2B5EF4-FFF2-40B4-BE49-F238E27FC236}">
                <a16:creationId xmlns:a16="http://schemas.microsoft.com/office/drawing/2014/main" id="{A755F35F-719B-1ACB-F725-35D2CCF8765C}"/>
              </a:ext>
            </a:extLst>
          </p:cNvPr>
          <p:cNvPicPr>
            <a:picLocks noChangeAspect="1" noChangeArrowheads="1"/>
          </p:cNvPicPr>
          <p:nvPr/>
        </p:nvPicPr>
        <p:blipFill>
          <a:blip r:embed="rId2"/>
          <a:srcRect/>
          <a:stretch>
            <a:fillRect/>
          </a:stretch>
        </p:blipFill>
        <p:spPr bwMode="auto">
          <a:xfrm>
            <a:off x="6554027" y="3368542"/>
            <a:ext cx="542925" cy="606028"/>
          </a:xfrm>
          <a:prstGeom prst="rect">
            <a:avLst/>
          </a:prstGeom>
          <a:noFill/>
          <a:ln w="9525">
            <a:noFill/>
            <a:round/>
            <a:headEnd/>
            <a:tailEnd/>
          </a:ln>
          <a:effectLst/>
        </p:spPr>
      </p:pic>
      <p:sp>
        <p:nvSpPr>
          <p:cNvPr id="499" name="AutoShape 7">
            <a:extLst>
              <a:ext uri="{FF2B5EF4-FFF2-40B4-BE49-F238E27FC236}">
                <a16:creationId xmlns:a16="http://schemas.microsoft.com/office/drawing/2014/main" id="{161D5713-848F-4464-662A-499047E40A8D}"/>
              </a:ext>
            </a:extLst>
          </p:cNvPr>
          <p:cNvSpPr>
            <a:spLocks noChangeArrowheads="1"/>
          </p:cNvSpPr>
          <p:nvPr/>
        </p:nvSpPr>
        <p:spPr bwMode="auto">
          <a:xfrm>
            <a:off x="6526098" y="3736338"/>
            <a:ext cx="677465" cy="18156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67500" tIns="33750" rIns="67500" bIns="33750">
            <a:prstTxWarp prst="textNoShape">
              <a:avLst/>
            </a:prstTxWarp>
          </a:bodyPr>
          <a:lstStyle/>
          <a:p>
            <a:pPr marL="160735" indent="-160735">
              <a:tabLst>
                <a:tab pos="160735" algn="l"/>
                <a:tab pos="496491" algn="l"/>
                <a:tab pos="833438" algn="l"/>
                <a:tab pos="1170385" algn="l"/>
                <a:tab pos="1507331" algn="l"/>
                <a:tab pos="1844279" algn="l"/>
                <a:tab pos="2181225" algn="l"/>
                <a:tab pos="2518172" algn="l"/>
                <a:tab pos="2855119" algn="l"/>
                <a:tab pos="3192066" algn="l"/>
                <a:tab pos="3529013" algn="l"/>
                <a:tab pos="3865960" algn="l"/>
                <a:tab pos="4202906" algn="l"/>
                <a:tab pos="4539854" algn="l"/>
                <a:tab pos="4876800" algn="l"/>
                <a:tab pos="5213747" algn="l"/>
                <a:tab pos="5550694" algn="l"/>
                <a:tab pos="5887641" algn="l"/>
                <a:tab pos="6224588" algn="l"/>
                <a:tab pos="6561535" algn="l"/>
                <a:tab pos="6898481" algn="l"/>
              </a:tabLst>
            </a:pPr>
            <a:r>
              <a:rPr lang="es-ES" sz="825" b="1">
                <a:solidFill>
                  <a:schemeClr val="bg1"/>
                </a:solidFill>
                <a:latin typeface="Verdana" pitchFamily="-1" charset="0"/>
                <a:ea typeface="WenQuanYi Micro Hei" charset="0"/>
                <a:cs typeface="WenQuanYi Micro Hei" charset="0"/>
              </a:rPr>
              <a:t>CIEMAT</a:t>
            </a:r>
          </a:p>
        </p:txBody>
      </p:sp>
      <p:sp>
        <p:nvSpPr>
          <p:cNvPr id="501" name="Line 20">
            <a:extLst>
              <a:ext uri="{FF2B5EF4-FFF2-40B4-BE49-F238E27FC236}">
                <a16:creationId xmlns:a16="http://schemas.microsoft.com/office/drawing/2014/main" id="{135130E0-F991-6710-0DA1-EA8F001D07A4}"/>
              </a:ext>
            </a:extLst>
          </p:cNvPr>
          <p:cNvSpPr>
            <a:spLocks noChangeShapeType="1"/>
          </p:cNvSpPr>
          <p:nvPr/>
        </p:nvSpPr>
        <p:spPr bwMode="auto">
          <a:xfrm flipH="1" flipV="1">
            <a:off x="8967992" y="4928668"/>
            <a:ext cx="452780" cy="3172"/>
          </a:xfrm>
          <a:prstGeom prst="line">
            <a:avLst/>
          </a:prstGeom>
          <a:solidFill>
            <a:srgbClr val="00B8FF"/>
          </a:solidFill>
          <a:ln w="63500" cap="flat" cmpd="sng" algn="ctr">
            <a:solidFill>
              <a:srgbClr val="ED30CD"/>
            </a:solidFill>
            <a:prstDash val="solid"/>
            <a:round/>
            <a:headEnd type="none" w="med" len="med"/>
            <a:tailEnd type="none" w="med" len="med"/>
          </a:ln>
          <a:effectLst/>
        </p:spPr>
        <p:txBody>
          <a:bodyPr>
            <a:prstTxWarp prst="textNoShape">
              <a:avLst/>
            </a:prstTxWarp>
          </a:bodyPr>
          <a:lstStyle/>
          <a:p>
            <a:endParaRPr lang="es-ES_tradnl">
              <a:solidFill>
                <a:schemeClr val="tx1"/>
              </a:solidFill>
            </a:endParaRPr>
          </a:p>
        </p:txBody>
      </p:sp>
      <p:sp>
        <p:nvSpPr>
          <p:cNvPr id="502" name="Line 20">
            <a:extLst>
              <a:ext uri="{FF2B5EF4-FFF2-40B4-BE49-F238E27FC236}">
                <a16:creationId xmlns:a16="http://schemas.microsoft.com/office/drawing/2014/main" id="{EAF1CBB0-C02E-5C93-60BB-5135C431B561}"/>
              </a:ext>
            </a:extLst>
          </p:cNvPr>
          <p:cNvSpPr>
            <a:spLocks noChangeShapeType="1"/>
          </p:cNvSpPr>
          <p:nvPr/>
        </p:nvSpPr>
        <p:spPr bwMode="auto">
          <a:xfrm flipH="1" flipV="1">
            <a:off x="8967992" y="5155555"/>
            <a:ext cx="452780" cy="3172"/>
          </a:xfrm>
          <a:prstGeom prst="line">
            <a:avLst/>
          </a:prstGeom>
          <a:noFill/>
          <a:ln w="63360">
            <a:solidFill>
              <a:srgbClr val="92D050"/>
            </a:solidFill>
            <a:round/>
            <a:headEnd/>
            <a:tailEnd/>
          </a:ln>
          <a:effectLst/>
        </p:spPr>
        <p:txBody>
          <a:bodyPr>
            <a:prstTxWarp prst="textNoShape">
              <a:avLst/>
            </a:prstTxWarp>
          </a:bodyPr>
          <a:lstStyle/>
          <a:p>
            <a:endParaRPr lang="es-ES_tradnl">
              <a:solidFill>
                <a:schemeClr val="tx1"/>
              </a:solidFill>
            </a:endParaRPr>
          </a:p>
        </p:txBody>
      </p:sp>
      <p:sp>
        <p:nvSpPr>
          <p:cNvPr id="503" name="Line 20">
            <a:extLst>
              <a:ext uri="{FF2B5EF4-FFF2-40B4-BE49-F238E27FC236}">
                <a16:creationId xmlns:a16="http://schemas.microsoft.com/office/drawing/2014/main" id="{1102E0F8-51DD-1441-E349-92C0067F6E21}"/>
              </a:ext>
            </a:extLst>
          </p:cNvPr>
          <p:cNvSpPr>
            <a:spLocks noChangeShapeType="1"/>
          </p:cNvSpPr>
          <p:nvPr/>
        </p:nvSpPr>
        <p:spPr bwMode="auto">
          <a:xfrm flipH="1" flipV="1">
            <a:off x="8967992" y="5390458"/>
            <a:ext cx="452780" cy="3172"/>
          </a:xfrm>
          <a:prstGeom prst="line">
            <a:avLst/>
          </a:prstGeom>
          <a:noFill/>
          <a:ln w="63360">
            <a:solidFill>
              <a:srgbClr val="00B8FF"/>
            </a:solidFill>
            <a:round/>
            <a:headEnd/>
            <a:tailEnd/>
          </a:ln>
          <a:effectLst/>
        </p:spPr>
        <p:txBody>
          <a:bodyPr>
            <a:prstTxWarp prst="textNoShape">
              <a:avLst/>
            </a:prstTxWarp>
          </a:bodyPr>
          <a:lstStyle/>
          <a:p>
            <a:endParaRPr lang="es-ES_tradnl">
              <a:solidFill>
                <a:schemeClr val="bg1"/>
              </a:solidFill>
            </a:endParaRPr>
          </a:p>
        </p:txBody>
      </p:sp>
      <p:sp>
        <p:nvSpPr>
          <p:cNvPr id="506" name="Line 20">
            <a:extLst>
              <a:ext uri="{FF2B5EF4-FFF2-40B4-BE49-F238E27FC236}">
                <a16:creationId xmlns:a16="http://schemas.microsoft.com/office/drawing/2014/main" id="{51B8DF57-F5F6-DDC6-A92B-1378DC17258D}"/>
              </a:ext>
            </a:extLst>
          </p:cNvPr>
          <p:cNvSpPr>
            <a:spLocks noChangeShapeType="1"/>
          </p:cNvSpPr>
          <p:nvPr/>
        </p:nvSpPr>
        <p:spPr bwMode="auto">
          <a:xfrm flipH="1" flipV="1">
            <a:off x="8958162" y="5623775"/>
            <a:ext cx="452780" cy="3172"/>
          </a:xfrm>
          <a:prstGeom prst="line">
            <a:avLst/>
          </a:prstGeom>
          <a:noFill/>
          <a:ln w="63360">
            <a:solidFill>
              <a:srgbClr val="008000"/>
            </a:solidFill>
            <a:round/>
            <a:headEnd/>
            <a:tailEnd/>
          </a:ln>
          <a:effectLst/>
        </p:spPr>
        <p:txBody>
          <a:bodyPr>
            <a:prstTxWarp prst="textNoShape">
              <a:avLst/>
            </a:prstTxWarp>
          </a:bodyPr>
          <a:lstStyle/>
          <a:p>
            <a:pPr defTabSz="449263" fontAlgn="base">
              <a:lnSpc>
                <a:spcPct val="93000"/>
              </a:lnSpc>
              <a:spcBef>
                <a:spcPct val="0"/>
              </a:spcBef>
              <a:spcAft>
                <a:spcPct val="0"/>
              </a:spcAft>
              <a:buClr>
                <a:srgbClr val="000000"/>
              </a:buClr>
              <a:buSzPct val="100000"/>
              <a:buFont typeface="Times New Roman" pitchFamily="-1" charset="0"/>
            </a:pPr>
            <a:endParaRPr lang="es-ES_tradnl" kern="1200">
              <a:solidFill>
                <a:schemeClr val="tx1"/>
              </a:solidFill>
              <a:latin typeface="Arial" pitchFamily="-1" charset="0"/>
              <a:ea typeface="+mn-ea"/>
              <a:cs typeface="+mn-cs"/>
            </a:endParaRPr>
          </a:p>
        </p:txBody>
      </p:sp>
    </p:spTree>
    <p:extLst>
      <p:ext uri="{BB962C8B-B14F-4D97-AF65-F5344CB8AC3E}">
        <p14:creationId xmlns:p14="http://schemas.microsoft.com/office/powerpoint/2010/main" val="388720609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Conexiones externas actuales</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19</a:t>
            </a:fld>
            <a:endParaRPr/>
          </a:p>
        </p:txBody>
      </p:sp>
      <p:pic>
        <p:nvPicPr>
          <p:cNvPr id="54" name="Picture 2" descr="Lumen duplica la cantidad de clientes latinoamericanos que contratan  servicios Edge en 2021">
            <a:extLst>
              <a:ext uri="{FF2B5EF4-FFF2-40B4-BE49-F238E27FC236}">
                <a16:creationId xmlns:a16="http://schemas.microsoft.com/office/drawing/2014/main" id="{F3CA32F0-9683-DE68-3879-A7E94C439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314" y="-2783986"/>
            <a:ext cx="947674" cy="800786"/>
          </a:xfrm>
          <a:prstGeom prst="rect">
            <a:avLst/>
          </a:prstGeom>
          <a:noFill/>
          <a:extLst>
            <a:ext uri="{909E8E84-426E-40DD-AFC4-6F175D3DCCD1}">
              <a14:hiddenFill xmlns:a14="http://schemas.microsoft.com/office/drawing/2010/main">
                <a:solidFill>
                  <a:srgbClr val="FFFFFF"/>
                </a:solidFill>
              </a14:hiddenFill>
            </a:ext>
          </a:extLst>
        </p:spPr>
      </p:pic>
      <p:grpSp>
        <p:nvGrpSpPr>
          <p:cNvPr id="407" name="Grupo 406">
            <a:extLst>
              <a:ext uri="{FF2B5EF4-FFF2-40B4-BE49-F238E27FC236}">
                <a16:creationId xmlns:a16="http://schemas.microsoft.com/office/drawing/2014/main" id="{CF406385-6F5E-101A-4D38-19F72587904B}"/>
              </a:ext>
            </a:extLst>
          </p:cNvPr>
          <p:cNvGrpSpPr/>
          <p:nvPr/>
        </p:nvGrpSpPr>
        <p:grpSpPr>
          <a:xfrm>
            <a:off x="415071" y="1842807"/>
            <a:ext cx="11206353" cy="3565768"/>
            <a:chOff x="635542" y="1814169"/>
            <a:chExt cx="11206353" cy="3565768"/>
          </a:xfrm>
        </p:grpSpPr>
        <p:sp>
          <p:nvSpPr>
            <p:cNvPr id="396" name="Línea">
              <a:extLst>
                <a:ext uri="{FF2B5EF4-FFF2-40B4-BE49-F238E27FC236}">
                  <a16:creationId xmlns:a16="http://schemas.microsoft.com/office/drawing/2014/main" id="{351E5BC4-2B3F-6E9A-7A8F-AC18F9A0D83E}"/>
                </a:ext>
              </a:extLst>
            </p:cNvPr>
            <p:cNvSpPr/>
            <p:nvPr/>
          </p:nvSpPr>
          <p:spPr>
            <a:xfrm flipV="1">
              <a:off x="8052179" y="2684155"/>
              <a:ext cx="0" cy="757497"/>
            </a:xfrm>
            <a:prstGeom prst="line">
              <a:avLst/>
            </a:prstGeom>
            <a:noFill/>
            <a:ln w="50800" cap="flat">
              <a:solidFill>
                <a:srgbClr val="3C858C"/>
              </a:solidFill>
              <a:prstDash val="solid"/>
              <a:round/>
            </a:ln>
            <a:effectLst/>
          </p:spPr>
          <p:txBody>
            <a:bodyPr wrap="square" lIns="45718" tIns="45718" rIns="45718" bIns="45718" numCol="1" anchor="t">
              <a:noAutofit/>
            </a:bodyPr>
            <a:lstStyle/>
            <a:p>
              <a:endParaRPr/>
            </a:p>
          </p:txBody>
        </p:sp>
        <p:sp>
          <p:nvSpPr>
            <p:cNvPr id="388" name="Línea">
              <a:extLst>
                <a:ext uri="{FF2B5EF4-FFF2-40B4-BE49-F238E27FC236}">
                  <a16:creationId xmlns:a16="http://schemas.microsoft.com/office/drawing/2014/main" id="{013A5C7A-D940-7B35-EC9D-69EF26090940}"/>
                </a:ext>
              </a:extLst>
            </p:cNvPr>
            <p:cNvSpPr/>
            <p:nvPr/>
          </p:nvSpPr>
          <p:spPr>
            <a:xfrm flipV="1">
              <a:off x="8051492" y="3432666"/>
              <a:ext cx="0" cy="757497"/>
            </a:xfrm>
            <a:prstGeom prst="line">
              <a:avLst/>
            </a:prstGeom>
            <a:noFill/>
            <a:ln w="50800" cap="flat">
              <a:solidFill>
                <a:srgbClr val="3C858C"/>
              </a:solidFill>
              <a:prstDash val="solid"/>
              <a:round/>
            </a:ln>
            <a:effectLst/>
          </p:spPr>
          <p:txBody>
            <a:bodyPr wrap="square" lIns="45718" tIns="45718" rIns="45718" bIns="45718" numCol="1" anchor="t">
              <a:noAutofit/>
            </a:bodyPr>
            <a:lstStyle/>
            <a:p>
              <a:endParaRPr/>
            </a:p>
          </p:txBody>
        </p:sp>
        <p:sp>
          <p:nvSpPr>
            <p:cNvPr id="369" name="Rectángulo redondeado">
              <a:extLst>
                <a:ext uri="{FF2B5EF4-FFF2-40B4-BE49-F238E27FC236}">
                  <a16:creationId xmlns:a16="http://schemas.microsoft.com/office/drawing/2014/main" id="{1A783F4F-FE5A-B259-AEC2-2CE9F4812040}"/>
                </a:ext>
              </a:extLst>
            </p:cNvPr>
            <p:cNvSpPr/>
            <p:nvPr/>
          </p:nvSpPr>
          <p:spPr>
            <a:xfrm>
              <a:off x="6128951" y="1817538"/>
              <a:ext cx="3845081" cy="1211162"/>
            </a:xfrm>
            <a:prstGeom prst="roundRect">
              <a:avLst>
                <a:gd name="adj" fmla="val 15494"/>
              </a:avLst>
            </a:prstGeom>
            <a:solidFill>
              <a:srgbClr val="FCE9E3"/>
            </a:solidFill>
            <a:ln w="38100" cap="flat">
              <a:solidFill>
                <a:srgbClr val="F29062"/>
              </a:solidFill>
              <a:custDash>
                <a:ds d="200000" sp="200000"/>
              </a:custDash>
              <a:miter lim="400000"/>
            </a:ln>
            <a:effectLst>
              <a:outerShdw blurRad="50800" dist="25400" dir="5400000" rotWithShape="0">
                <a:srgbClr val="000000">
                  <a:alpha val="50000"/>
                </a:srgbClr>
              </a:outerShdw>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56" name="√">
              <a:extLst>
                <a:ext uri="{FF2B5EF4-FFF2-40B4-BE49-F238E27FC236}">
                  <a16:creationId xmlns:a16="http://schemas.microsoft.com/office/drawing/2014/main" id="{75B34B0B-1CBA-3BAE-38ED-0F77DF12154B}"/>
                </a:ext>
              </a:extLst>
            </p:cNvPr>
            <p:cNvSpPr txBox="1"/>
            <p:nvPr/>
          </p:nvSpPr>
          <p:spPr>
            <a:xfrm>
              <a:off x="3191896" y="3739225"/>
              <a:ext cx="1457412" cy="1432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914400">
                <a:defRPr sz="1400">
                  <a:latin typeface="Calibri"/>
                  <a:ea typeface="Calibri"/>
                  <a:cs typeface="Calibri"/>
                  <a:sym typeface="Calibri"/>
                </a:defRPr>
              </a:lvl1pPr>
            </a:lstStyle>
            <a:p>
              <a:r>
                <a:t>√</a:t>
              </a:r>
            </a:p>
          </p:txBody>
        </p:sp>
        <p:sp>
          <p:nvSpPr>
            <p:cNvPr id="57" name="Internet académica…">
              <a:extLst>
                <a:ext uri="{FF2B5EF4-FFF2-40B4-BE49-F238E27FC236}">
                  <a16:creationId xmlns:a16="http://schemas.microsoft.com/office/drawing/2014/main" id="{DF963729-3374-74E5-47D3-69DA1C804182}"/>
                </a:ext>
              </a:extLst>
            </p:cNvPr>
            <p:cNvSpPr txBox="1"/>
            <p:nvPr/>
          </p:nvSpPr>
          <p:spPr>
            <a:xfrm rot="16200000">
              <a:off x="-5438" y="3257514"/>
              <a:ext cx="1785249" cy="5032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55000" lnSpcReduction="20000"/>
            </a:bodyPr>
            <a:lstStyle/>
            <a:p>
              <a:pPr algn="ctr" defTabSz="796884">
                <a:lnSpc>
                  <a:spcPct val="80000"/>
                </a:lnSpc>
                <a:defRPr sz="2900">
                  <a:solidFill>
                    <a:srgbClr val="3C858C"/>
                  </a:solidFill>
                  <a:latin typeface="DINPro-Bold"/>
                  <a:ea typeface="DINPro-Bold"/>
                  <a:cs typeface="DINPro-Bold"/>
                  <a:sym typeface="DINPro-Bold"/>
                </a:defRPr>
              </a:pPr>
              <a:r>
                <a:rPr lang="es-ES"/>
                <a:t>Intranet académica</a:t>
              </a:r>
            </a:p>
            <a:p>
              <a:pPr algn="ctr" defTabSz="796884">
                <a:lnSpc>
                  <a:spcPct val="80000"/>
                </a:lnSpc>
                <a:defRPr sz="2900">
                  <a:solidFill>
                    <a:srgbClr val="3C858C"/>
                  </a:solidFill>
                  <a:latin typeface="DINPro-Bold"/>
                  <a:ea typeface="DINPro-Bold"/>
                  <a:cs typeface="DINPro-Bold"/>
                  <a:sym typeface="DINPro-Bold"/>
                </a:defRPr>
              </a:pPr>
              <a:r>
                <a:rPr lang="es-ES"/>
                <a:t>y de investigación</a:t>
              </a:r>
            </a:p>
          </p:txBody>
        </p:sp>
        <p:sp>
          <p:nvSpPr>
            <p:cNvPr id="58" name="Rectángulo redondeado">
              <a:extLst>
                <a:ext uri="{FF2B5EF4-FFF2-40B4-BE49-F238E27FC236}">
                  <a16:creationId xmlns:a16="http://schemas.microsoft.com/office/drawing/2014/main" id="{D205EF14-6AC5-DDBE-0D98-51EE5E50151F}"/>
                </a:ext>
              </a:extLst>
            </p:cNvPr>
            <p:cNvSpPr/>
            <p:nvPr/>
          </p:nvSpPr>
          <p:spPr>
            <a:xfrm>
              <a:off x="1292550" y="1814169"/>
              <a:ext cx="4190589" cy="3565768"/>
            </a:xfrm>
            <a:prstGeom prst="roundRect">
              <a:avLst>
                <a:gd name="adj" fmla="val 7110"/>
              </a:avLst>
            </a:prstGeom>
            <a:solidFill>
              <a:srgbClr val="EBF5F5"/>
            </a:solidFill>
            <a:ln w="38100" cap="flat">
              <a:solidFill>
                <a:srgbClr val="3C858C"/>
              </a:solidFill>
              <a:custDash>
                <a:ds d="200000" sp="200000"/>
              </a:custDash>
              <a:miter lim="400000"/>
            </a:ln>
            <a:effectLst>
              <a:outerShdw blurRad="50800" dist="25400" dir="5400000" rotWithShape="0">
                <a:srgbClr val="000000">
                  <a:alpha val="50000"/>
                </a:srgbClr>
              </a:outerShdw>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59" name="Rectángulo redondeado">
              <a:extLst>
                <a:ext uri="{FF2B5EF4-FFF2-40B4-BE49-F238E27FC236}">
                  <a16:creationId xmlns:a16="http://schemas.microsoft.com/office/drawing/2014/main" id="{EC771561-F7D4-7E72-DC40-102D00FD68BB}"/>
                </a:ext>
              </a:extLst>
            </p:cNvPr>
            <p:cNvSpPr/>
            <p:nvPr/>
          </p:nvSpPr>
          <p:spPr>
            <a:xfrm>
              <a:off x="5777540" y="4181179"/>
              <a:ext cx="5852267" cy="1168277"/>
            </a:xfrm>
            <a:prstGeom prst="roundRect">
              <a:avLst>
                <a:gd name="adj" fmla="val 15494"/>
              </a:avLst>
            </a:prstGeom>
            <a:solidFill>
              <a:srgbClr val="FCE9E3"/>
            </a:solidFill>
            <a:ln w="38100" cap="flat">
              <a:solidFill>
                <a:srgbClr val="F29062"/>
              </a:solidFill>
              <a:custDash>
                <a:ds d="200000" sp="200000"/>
              </a:custDash>
              <a:miter lim="400000"/>
            </a:ln>
            <a:effectLst>
              <a:outerShdw blurRad="50800" dist="25400" dir="5400000" rotWithShape="0">
                <a:srgbClr val="000000">
                  <a:alpha val="50000"/>
                </a:srgbClr>
              </a:outerShdw>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60" name="Línea">
              <a:extLst>
                <a:ext uri="{FF2B5EF4-FFF2-40B4-BE49-F238E27FC236}">
                  <a16:creationId xmlns:a16="http://schemas.microsoft.com/office/drawing/2014/main" id="{E8676133-01E5-6FF6-1D67-645D66659F80}"/>
                </a:ext>
              </a:extLst>
            </p:cNvPr>
            <p:cNvSpPr/>
            <p:nvPr/>
          </p:nvSpPr>
          <p:spPr>
            <a:xfrm>
              <a:off x="2091791" y="3910896"/>
              <a:ext cx="1" cy="838018"/>
            </a:xfrm>
            <a:prstGeom prst="line">
              <a:avLst/>
            </a:prstGeom>
            <a:noFill/>
            <a:ln w="50800" cap="flat">
              <a:solidFill>
                <a:srgbClr val="3C858C"/>
              </a:solidFill>
              <a:prstDash val="solid"/>
              <a:round/>
            </a:ln>
            <a:effectLst/>
          </p:spPr>
          <p:txBody>
            <a:bodyPr wrap="square" lIns="45718" tIns="45718" rIns="45718" bIns="45718" numCol="1" anchor="t">
              <a:noAutofit/>
            </a:bodyPr>
            <a:lstStyle/>
            <a:p>
              <a:endParaRPr/>
            </a:p>
          </p:txBody>
        </p:sp>
        <p:sp>
          <p:nvSpPr>
            <p:cNvPr id="61" name="Línea">
              <a:extLst>
                <a:ext uri="{FF2B5EF4-FFF2-40B4-BE49-F238E27FC236}">
                  <a16:creationId xmlns:a16="http://schemas.microsoft.com/office/drawing/2014/main" id="{3A3ED16E-F6EC-B2F8-632F-960FC567B471}"/>
                </a:ext>
              </a:extLst>
            </p:cNvPr>
            <p:cNvSpPr/>
            <p:nvPr/>
          </p:nvSpPr>
          <p:spPr>
            <a:xfrm>
              <a:off x="2104526" y="4248566"/>
              <a:ext cx="2362416" cy="1"/>
            </a:xfrm>
            <a:prstGeom prst="line">
              <a:avLst/>
            </a:prstGeom>
            <a:noFill/>
            <a:ln w="50800" cap="flat">
              <a:solidFill>
                <a:srgbClr val="3C858C"/>
              </a:solidFill>
              <a:prstDash val="solid"/>
              <a:round/>
            </a:ln>
            <a:effectLst/>
          </p:spPr>
          <p:txBody>
            <a:bodyPr wrap="square" lIns="45718" tIns="45718" rIns="45718" bIns="45718" numCol="1" anchor="t">
              <a:noAutofit/>
            </a:bodyPr>
            <a:lstStyle/>
            <a:p>
              <a:endParaRPr/>
            </a:p>
          </p:txBody>
        </p:sp>
        <p:sp>
          <p:nvSpPr>
            <p:cNvPr id="62" name="Línea">
              <a:extLst>
                <a:ext uri="{FF2B5EF4-FFF2-40B4-BE49-F238E27FC236}">
                  <a16:creationId xmlns:a16="http://schemas.microsoft.com/office/drawing/2014/main" id="{7658FC04-25F9-ED6E-62D2-862CBBB177E8}"/>
                </a:ext>
              </a:extLst>
            </p:cNvPr>
            <p:cNvSpPr/>
            <p:nvPr/>
          </p:nvSpPr>
          <p:spPr>
            <a:xfrm>
              <a:off x="4462627" y="4235890"/>
              <a:ext cx="1" cy="503290"/>
            </a:xfrm>
            <a:prstGeom prst="line">
              <a:avLst/>
            </a:prstGeom>
            <a:noFill/>
            <a:ln w="50800" cap="flat">
              <a:solidFill>
                <a:srgbClr val="3C858C"/>
              </a:solidFill>
              <a:prstDash val="solid"/>
              <a:round/>
            </a:ln>
            <a:effectLst/>
          </p:spPr>
          <p:txBody>
            <a:bodyPr wrap="square" lIns="45718" tIns="45718" rIns="45718" bIns="45718" numCol="1" anchor="t">
              <a:noAutofit/>
            </a:bodyPr>
            <a:lstStyle/>
            <a:p>
              <a:endParaRPr/>
            </a:p>
          </p:txBody>
        </p:sp>
        <p:sp>
          <p:nvSpPr>
            <p:cNvPr id="63" name="Línea">
              <a:extLst>
                <a:ext uri="{FF2B5EF4-FFF2-40B4-BE49-F238E27FC236}">
                  <a16:creationId xmlns:a16="http://schemas.microsoft.com/office/drawing/2014/main" id="{F9FA582A-1524-9455-B344-8D13E945EA52}"/>
                </a:ext>
              </a:extLst>
            </p:cNvPr>
            <p:cNvSpPr/>
            <p:nvPr/>
          </p:nvSpPr>
          <p:spPr>
            <a:xfrm>
              <a:off x="3105910" y="2980466"/>
              <a:ext cx="1538592" cy="1"/>
            </a:xfrm>
            <a:prstGeom prst="line">
              <a:avLst/>
            </a:prstGeom>
            <a:noFill/>
            <a:ln w="50800" cap="flat">
              <a:solidFill>
                <a:srgbClr val="3C858C"/>
              </a:solidFill>
              <a:prstDash val="solid"/>
              <a:round/>
            </a:ln>
            <a:effectLst/>
          </p:spPr>
          <p:txBody>
            <a:bodyPr wrap="square" lIns="45718" tIns="45718" rIns="45718" bIns="45718" numCol="1" anchor="t">
              <a:noAutofit/>
            </a:bodyPr>
            <a:lstStyle/>
            <a:p>
              <a:endParaRPr/>
            </a:p>
          </p:txBody>
        </p:sp>
        <p:sp>
          <p:nvSpPr>
            <p:cNvPr id="256" name="Línea">
              <a:extLst>
                <a:ext uri="{FF2B5EF4-FFF2-40B4-BE49-F238E27FC236}">
                  <a16:creationId xmlns:a16="http://schemas.microsoft.com/office/drawing/2014/main" id="{1FB81ED1-C999-8C2F-1D41-A43EEA7B4DF6}"/>
                </a:ext>
              </a:extLst>
            </p:cNvPr>
            <p:cNvSpPr/>
            <p:nvPr/>
          </p:nvSpPr>
          <p:spPr>
            <a:xfrm>
              <a:off x="4906571" y="3401388"/>
              <a:ext cx="3145608" cy="11236"/>
            </a:xfrm>
            <a:prstGeom prst="line">
              <a:avLst/>
            </a:prstGeom>
            <a:noFill/>
            <a:ln w="50800" cap="flat">
              <a:solidFill>
                <a:srgbClr val="3C858C"/>
              </a:solidFill>
              <a:prstDash val="solid"/>
              <a:round/>
            </a:ln>
            <a:effectLst/>
          </p:spPr>
          <p:txBody>
            <a:bodyPr wrap="square" lIns="45718" tIns="45718" rIns="45718" bIns="45718" numCol="1" anchor="t">
              <a:noAutofit/>
            </a:bodyPr>
            <a:lstStyle/>
            <a:p>
              <a:endParaRPr/>
            </a:p>
          </p:txBody>
        </p:sp>
        <p:sp>
          <p:nvSpPr>
            <p:cNvPr id="268" name="Rectángulo redondeado">
              <a:extLst>
                <a:ext uri="{FF2B5EF4-FFF2-40B4-BE49-F238E27FC236}">
                  <a16:creationId xmlns:a16="http://schemas.microsoft.com/office/drawing/2014/main" id="{EC6155FE-D1C1-A68D-002B-7C28211FD5F1}"/>
                </a:ext>
              </a:extLst>
            </p:cNvPr>
            <p:cNvSpPr/>
            <p:nvPr/>
          </p:nvSpPr>
          <p:spPr>
            <a:xfrm>
              <a:off x="3942970" y="2600589"/>
              <a:ext cx="1211224" cy="1176412"/>
            </a:xfrm>
            <a:prstGeom prst="roundRect">
              <a:avLst>
                <a:gd name="adj" fmla="val 13694"/>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269" name="Rectángulo redondeado">
              <a:extLst>
                <a:ext uri="{FF2B5EF4-FFF2-40B4-BE49-F238E27FC236}">
                  <a16:creationId xmlns:a16="http://schemas.microsoft.com/office/drawing/2014/main" id="{74454DA7-3C0D-57D7-A299-7D808DCB7BF3}"/>
                </a:ext>
              </a:extLst>
            </p:cNvPr>
            <p:cNvSpPr/>
            <p:nvPr/>
          </p:nvSpPr>
          <p:spPr>
            <a:xfrm>
              <a:off x="1588315" y="2018154"/>
              <a:ext cx="2005446" cy="2045381"/>
            </a:xfrm>
            <a:prstGeom prst="roundRect">
              <a:avLst>
                <a:gd name="adj" fmla="val 12641"/>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270" name="Rectángulo redondeado">
              <a:extLst>
                <a:ext uri="{FF2B5EF4-FFF2-40B4-BE49-F238E27FC236}">
                  <a16:creationId xmlns:a16="http://schemas.microsoft.com/office/drawing/2014/main" id="{1DA32ABB-4D31-DBDC-5CCB-20B838FA6ABE}"/>
                </a:ext>
              </a:extLst>
            </p:cNvPr>
            <p:cNvSpPr/>
            <p:nvPr/>
          </p:nvSpPr>
          <p:spPr>
            <a:xfrm>
              <a:off x="1586951" y="4446197"/>
              <a:ext cx="1065359" cy="679441"/>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271" name="Rectángulo redondeado">
              <a:extLst>
                <a:ext uri="{FF2B5EF4-FFF2-40B4-BE49-F238E27FC236}">
                  <a16:creationId xmlns:a16="http://schemas.microsoft.com/office/drawing/2014/main" id="{62D1A1BE-060F-CA04-2853-555B0F33B7FE}"/>
                </a:ext>
              </a:extLst>
            </p:cNvPr>
            <p:cNvSpPr/>
            <p:nvPr/>
          </p:nvSpPr>
          <p:spPr>
            <a:xfrm>
              <a:off x="2761986" y="4446197"/>
              <a:ext cx="1065360" cy="679441"/>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272" name="Rectángulo redondeado">
              <a:extLst>
                <a:ext uri="{FF2B5EF4-FFF2-40B4-BE49-F238E27FC236}">
                  <a16:creationId xmlns:a16="http://schemas.microsoft.com/office/drawing/2014/main" id="{D20987A3-CEFB-8E6B-8FB3-ADE0D5851B36}"/>
                </a:ext>
              </a:extLst>
            </p:cNvPr>
            <p:cNvSpPr/>
            <p:nvPr/>
          </p:nvSpPr>
          <p:spPr>
            <a:xfrm>
              <a:off x="3937021" y="4446197"/>
              <a:ext cx="1065360" cy="679441"/>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273" name="Servicio IP 3 x 10G">
              <a:extLst>
                <a:ext uri="{FF2B5EF4-FFF2-40B4-BE49-F238E27FC236}">
                  <a16:creationId xmlns:a16="http://schemas.microsoft.com/office/drawing/2014/main" id="{664BD44E-C450-64E8-CBD3-4C35872693A6}"/>
                </a:ext>
              </a:extLst>
            </p:cNvPr>
            <p:cNvSpPr txBox="1"/>
            <p:nvPr/>
          </p:nvSpPr>
          <p:spPr>
            <a:xfrm>
              <a:off x="3914848" y="3780714"/>
              <a:ext cx="1374782" cy="3453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70000" lnSpcReduction="20000"/>
            </a:bodyPr>
            <a:lstStyle>
              <a:lvl1pPr defTabSz="450854">
                <a:defRPr sz="1300">
                  <a:solidFill>
                    <a:srgbClr val="3B858C"/>
                  </a:solidFill>
                  <a:latin typeface="DINPro-Bold"/>
                  <a:ea typeface="DINPro-Bold"/>
                  <a:cs typeface="DINPro-Bold"/>
                  <a:sym typeface="DINPro-Bold"/>
                </a:defRPr>
              </a:lvl1pPr>
            </a:lstStyle>
            <a:p>
              <a:pPr algn="ctr"/>
              <a:r>
                <a:rPr lang="es-ES" sz="1600"/>
                <a:t>300 Gbps + 300 Gbps </a:t>
              </a:r>
              <a:endParaRPr sz="1600"/>
            </a:p>
          </p:txBody>
        </p:sp>
        <p:pic>
          <p:nvPicPr>
            <p:cNvPr id="275" name="Imagen 55" descr="Imagen 55">
              <a:extLst>
                <a:ext uri="{FF2B5EF4-FFF2-40B4-BE49-F238E27FC236}">
                  <a16:creationId xmlns:a16="http://schemas.microsoft.com/office/drawing/2014/main" id="{DE5ACD3D-E20D-51F3-5F47-8DDC894EAFFC}"/>
                </a:ext>
              </a:extLst>
            </p:cNvPr>
            <p:cNvPicPr>
              <a:picLocks noChangeAspect="1"/>
            </p:cNvPicPr>
            <p:nvPr/>
          </p:nvPicPr>
          <p:blipFill>
            <a:blip r:embed="rId3"/>
            <a:stretch>
              <a:fillRect/>
            </a:stretch>
          </p:blipFill>
          <p:spPr>
            <a:xfrm>
              <a:off x="2033622" y="2224690"/>
              <a:ext cx="1190451" cy="472490"/>
            </a:xfrm>
            <a:prstGeom prst="rect">
              <a:avLst/>
            </a:prstGeom>
            <a:ln w="12700" cap="flat">
              <a:noFill/>
              <a:miter lim="400000"/>
            </a:ln>
            <a:effectLst/>
          </p:spPr>
        </p:pic>
        <p:pic>
          <p:nvPicPr>
            <p:cNvPr id="276" name="17 Imagen" descr="17 Imagen">
              <a:extLst>
                <a:ext uri="{FF2B5EF4-FFF2-40B4-BE49-F238E27FC236}">
                  <a16:creationId xmlns:a16="http://schemas.microsoft.com/office/drawing/2014/main" id="{55280CB4-B406-5A3E-247B-11C846808C92}"/>
                </a:ext>
              </a:extLst>
            </p:cNvPr>
            <p:cNvPicPr>
              <a:picLocks noChangeAspect="1"/>
            </p:cNvPicPr>
            <p:nvPr/>
          </p:nvPicPr>
          <p:blipFill>
            <a:blip r:embed="rId4"/>
            <a:stretch>
              <a:fillRect/>
            </a:stretch>
          </p:blipFill>
          <p:spPr>
            <a:xfrm>
              <a:off x="1943331" y="3239336"/>
              <a:ext cx="632851" cy="202317"/>
            </a:xfrm>
            <a:prstGeom prst="rect">
              <a:avLst/>
            </a:prstGeom>
            <a:ln w="12700" cap="flat">
              <a:noFill/>
              <a:miter lim="400000"/>
            </a:ln>
            <a:effectLst/>
          </p:spPr>
        </p:pic>
        <p:pic>
          <p:nvPicPr>
            <p:cNvPr id="277" name="Imagen 75" descr="Imagen 75">
              <a:extLst>
                <a:ext uri="{FF2B5EF4-FFF2-40B4-BE49-F238E27FC236}">
                  <a16:creationId xmlns:a16="http://schemas.microsoft.com/office/drawing/2014/main" id="{0F88EA2B-096B-C7CA-5F63-D62DC43026A6}"/>
                </a:ext>
              </a:extLst>
            </p:cNvPr>
            <p:cNvPicPr>
              <a:picLocks noChangeAspect="1"/>
            </p:cNvPicPr>
            <p:nvPr/>
          </p:nvPicPr>
          <p:blipFill>
            <a:blip r:embed="rId5"/>
            <a:stretch>
              <a:fillRect/>
            </a:stretch>
          </p:blipFill>
          <p:spPr>
            <a:xfrm>
              <a:off x="1961680" y="3641658"/>
              <a:ext cx="398571" cy="204624"/>
            </a:xfrm>
            <a:prstGeom prst="rect">
              <a:avLst/>
            </a:prstGeom>
            <a:ln w="12700" cap="flat">
              <a:noFill/>
              <a:miter lim="400000"/>
            </a:ln>
            <a:effectLst/>
          </p:spPr>
        </p:pic>
        <p:pic>
          <p:nvPicPr>
            <p:cNvPr id="278" name="Imagen 76" descr="Imagen 76">
              <a:extLst>
                <a:ext uri="{FF2B5EF4-FFF2-40B4-BE49-F238E27FC236}">
                  <a16:creationId xmlns:a16="http://schemas.microsoft.com/office/drawing/2014/main" id="{EBD44977-301C-4C7E-EADB-FEA9D6ED8966}"/>
                </a:ext>
              </a:extLst>
            </p:cNvPr>
            <p:cNvPicPr>
              <a:picLocks noChangeAspect="1"/>
            </p:cNvPicPr>
            <p:nvPr/>
          </p:nvPicPr>
          <p:blipFill>
            <a:blip r:embed="rId6"/>
            <a:stretch>
              <a:fillRect/>
            </a:stretch>
          </p:blipFill>
          <p:spPr>
            <a:xfrm>
              <a:off x="2720847" y="3673067"/>
              <a:ext cx="484005" cy="183931"/>
            </a:xfrm>
            <a:prstGeom prst="rect">
              <a:avLst/>
            </a:prstGeom>
            <a:ln w="12700" cap="flat">
              <a:noFill/>
              <a:miter lim="400000"/>
            </a:ln>
            <a:effectLst/>
          </p:spPr>
        </p:pic>
        <p:pic>
          <p:nvPicPr>
            <p:cNvPr id="279" name="Imagen 79" descr="Imagen 79">
              <a:extLst>
                <a:ext uri="{FF2B5EF4-FFF2-40B4-BE49-F238E27FC236}">
                  <a16:creationId xmlns:a16="http://schemas.microsoft.com/office/drawing/2014/main" id="{4684C4A1-90F9-AFFE-1890-5EF307FC90F3}"/>
                </a:ext>
              </a:extLst>
            </p:cNvPr>
            <p:cNvPicPr>
              <a:picLocks noChangeAspect="1"/>
            </p:cNvPicPr>
            <p:nvPr/>
          </p:nvPicPr>
          <p:blipFill>
            <a:blip r:embed="rId7"/>
            <a:stretch>
              <a:fillRect/>
            </a:stretch>
          </p:blipFill>
          <p:spPr>
            <a:xfrm>
              <a:off x="2741023" y="3293259"/>
              <a:ext cx="443654" cy="181631"/>
            </a:xfrm>
            <a:prstGeom prst="rect">
              <a:avLst/>
            </a:prstGeom>
            <a:ln w="12700" cap="flat">
              <a:noFill/>
              <a:miter lim="400000"/>
            </a:ln>
            <a:effectLst/>
          </p:spPr>
        </p:pic>
        <p:pic>
          <p:nvPicPr>
            <p:cNvPr id="280" name="Picture 24" descr="Picture 24">
              <a:extLst>
                <a:ext uri="{FF2B5EF4-FFF2-40B4-BE49-F238E27FC236}">
                  <a16:creationId xmlns:a16="http://schemas.microsoft.com/office/drawing/2014/main" id="{12CA91F1-F129-7B25-D735-D91CF44400E1}"/>
                </a:ext>
              </a:extLst>
            </p:cNvPr>
            <p:cNvPicPr>
              <a:picLocks noChangeAspect="1"/>
            </p:cNvPicPr>
            <p:nvPr/>
          </p:nvPicPr>
          <p:blipFill>
            <a:blip r:embed="rId8"/>
            <a:stretch>
              <a:fillRect/>
            </a:stretch>
          </p:blipFill>
          <p:spPr>
            <a:xfrm>
              <a:off x="1992195" y="2890369"/>
              <a:ext cx="337541" cy="231568"/>
            </a:xfrm>
            <a:prstGeom prst="rect">
              <a:avLst/>
            </a:prstGeom>
            <a:ln w="12700" cap="flat">
              <a:noFill/>
              <a:miter lim="400000"/>
            </a:ln>
            <a:effectLst/>
          </p:spPr>
        </p:pic>
        <p:pic>
          <p:nvPicPr>
            <p:cNvPr id="281" name="Imagen 77" descr="Imagen 77">
              <a:extLst>
                <a:ext uri="{FF2B5EF4-FFF2-40B4-BE49-F238E27FC236}">
                  <a16:creationId xmlns:a16="http://schemas.microsoft.com/office/drawing/2014/main" id="{7135D72E-8A65-230B-77F4-0E34B75E4D2A}"/>
                </a:ext>
              </a:extLst>
            </p:cNvPr>
            <p:cNvPicPr>
              <a:picLocks noChangeAspect="1"/>
            </p:cNvPicPr>
            <p:nvPr/>
          </p:nvPicPr>
          <p:blipFill>
            <a:blip r:embed="rId9"/>
            <a:stretch>
              <a:fillRect/>
            </a:stretch>
          </p:blipFill>
          <p:spPr>
            <a:xfrm>
              <a:off x="2686955" y="2898682"/>
              <a:ext cx="551791" cy="214943"/>
            </a:xfrm>
            <a:prstGeom prst="rect">
              <a:avLst/>
            </a:prstGeom>
            <a:ln w="12700" cap="flat">
              <a:noFill/>
              <a:miter lim="400000"/>
            </a:ln>
            <a:effectLst/>
          </p:spPr>
        </p:pic>
        <p:pic>
          <p:nvPicPr>
            <p:cNvPr id="282" name="Imagen 42" descr="Imagen 42">
              <a:extLst>
                <a:ext uri="{FF2B5EF4-FFF2-40B4-BE49-F238E27FC236}">
                  <a16:creationId xmlns:a16="http://schemas.microsoft.com/office/drawing/2014/main" id="{EA7C6651-5F72-5B6A-19B2-BB62B098C48F}"/>
                </a:ext>
              </a:extLst>
            </p:cNvPr>
            <p:cNvPicPr>
              <a:picLocks noChangeAspect="1"/>
            </p:cNvPicPr>
            <p:nvPr/>
          </p:nvPicPr>
          <p:blipFill>
            <a:blip r:embed="rId10"/>
            <a:stretch>
              <a:fillRect/>
            </a:stretch>
          </p:blipFill>
          <p:spPr>
            <a:xfrm>
              <a:off x="4098855" y="2765703"/>
              <a:ext cx="899455" cy="786830"/>
            </a:xfrm>
            <a:prstGeom prst="rect">
              <a:avLst/>
            </a:prstGeom>
            <a:ln w="12700" cap="flat">
              <a:noFill/>
              <a:miter lim="400000"/>
            </a:ln>
            <a:effectLst/>
          </p:spPr>
        </p:pic>
        <p:grpSp>
          <p:nvGrpSpPr>
            <p:cNvPr id="283" name="Picture 11">
              <a:extLst>
                <a:ext uri="{FF2B5EF4-FFF2-40B4-BE49-F238E27FC236}">
                  <a16:creationId xmlns:a16="http://schemas.microsoft.com/office/drawing/2014/main" id="{7C94DCB2-F9C1-AEDC-64AC-C418177752B9}"/>
                </a:ext>
              </a:extLst>
            </p:cNvPr>
            <p:cNvGrpSpPr/>
            <p:nvPr/>
          </p:nvGrpSpPr>
          <p:grpSpPr>
            <a:xfrm>
              <a:off x="3020874" y="4570714"/>
              <a:ext cx="569599" cy="440041"/>
              <a:chOff x="-1" y="-2"/>
              <a:chExt cx="1116858" cy="862824"/>
            </a:xfrm>
          </p:grpSpPr>
          <p:sp>
            <p:nvSpPr>
              <p:cNvPr id="295" name="Rectángulo">
                <a:extLst>
                  <a:ext uri="{FF2B5EF4-FFF2-40B4-BE49-F238E27FC236}">
                    <a16:creationId xmlns:a16="http://schemas.microsoft.com/office/drawing/2014/main" id="{5C9063EA-A33F-5899-6AAD-E2364FB68918}"/>
                  </a:ext>
                </a:extLst>
              </p:cNvPr>
              <p:cNvSpPr/>
              <p:nvPr/>
            </p:nvSpPr>
            <p:spPr>
              <a:xfrm>
                <a:off x="-1" y="-2"/>
                <a:ext cx="1116858" cy="862822"/>
              </a:xfrm>
              <a:prstGeom prst="rect">
                <a:avLst/>
              </a:prstGeom>
              <a:solidFill>
                <a:srgbClr val="FFFFFF"/>
              </a:solidFill>
              <a:ln w="12700" cap="flat">
                <a:noFill/>
                <a:miter lim="400000"/>
              </a:ln>
              <a:effectLst/>
            </p:spPr>
            <p:txBody>
              <a:bodyPr wrap="square" lIns="71434" tIns="71434" rIns="71434" bIns="71434" numCol="1" anchor="ctr">
                <a:noAutofit/>
              </a:bodyPr>
              <a:lstStyle/>
              <a:p>
                <a:pPr defTabSz="914400">
                  <a:defRPr sz="1800">
                    <a:solidFill>
                      <a:srgbClr val="000000"/>
                    </a:solidFill>
                    <a:latin typeface="Calibri"/>
                    <a:ea typeface="Calibri"/>
                    <a:cs typeface="Calibri"/>
                    <a:sym typeface="Calibri"/>
                  </a:defRPr>
                </a:pPr>
                <a:endParaRPr/>
              </a:p>
            </p:txBody>
          </p:sp>
          <p:pic>
            <p:nvPicPr>
              <p:cNvPr id="301" name="image37.png" descr="image37.png">
                <a:extLst>
                  <a:ext uri="{FF2B5EF4-FFF2-40B4-BE49-F238E27FC236}">
                    <a16:creationId xmlns:a16="http://schemas.microsoft.com/office/drawing/2014/main" id="{477600EB-3B45-66ED-775F-3CA59A935AAC}"/>
                  </a:ext>
                </a:extLst>
              </p:cNvPr>
              <p:cNvPicPr>
                <a:picLocks noChangeAspect="1"/>
              </p:cNvPicPr>
              <p:nvPr/>
            </p:nvPicPr>
            <p:blipFill>
              <a:blip r:embed="rId11"/>
              <a:stretch>
                <a:fillRect/>
              </a:stretch>
            </p:blipFill>
            <p:spPr>
              <a:xfrm>
                <a:off x="0" y="-1"/>
                <a:ext cx="1116857" cy="862823"/>
              </a:xfrm>
              <a:prstGeom prst="rect">
                <a:avLst/>
              </a:prstGeom>
              <a:ln w="12700" cap="flat">
                <a:noFill/>
                <a:miter lim="400000"/>
              </a:ln>
              <a:effectLst/>
            </p:spPr>
          </p:pic>
        </p:grpSp>
        <p:pic>
          <p:nvPicPr>
            <p:cNvPr id="284" name="2 Imagen" descr="2 Imagen">
              <a:extLst>
                <a:ext uri="{FF2B5EF4-FFF2-40B4-BE49-F238E27FC236}">
                  <a16:creationId xmlns:a16="http://schemas.microsoft.com/office/drawing/2014/main" id="{F7698126-E56F-93E6-0AC7-6F99CEA659E5}"/>
                </a:ext>
              </a:extLst>
            </p:cNvPr>
            <p:cNvPicPr>
              <a:picLocks noChangeAspect="1"/>
            </p:cNvPicPr>
            <p:nvPr/>
          </p:nvPicPr>
          <p:blipFill>
            <a:blip r:embed="rId12"/>
            <a:stretch>
              <a:fillRect/>
            </a:stretch>
          </p:blipFill>
          <p:spPr>
            <a:xfrm>
              <a:off x="4200978" y="4689825"/>
              <a:ext cx="537447" cy="201817"/>
            </a:xfrm>
            <a:prstGeom prst="rect">
              <a:avLst/>
            </a:prstGeom>
            <a:ln w="12700" cap="flat">
              <a:noFill/>
              <a:miter lim="400000"/>
            </a:ln>
            <a:effectLst/>
          </p:spPr>
        </p:pic>
        <p:pic>
          <p:nvPicPr>
            <p:cNvPr id="285" name="3 Imagen" descr="3 Imagen">
              <a:extLst>
                <a:ext uri="{FF2B5EF4-FFF2-40B4-BE49-F238E27FC236}">
                  <a16:creationId xmlns:a16="http://schemas.microsoft.com/office/drawing/2014/main" id="{53B9DA5A-705C-6113-EAD4-968C2CF40335}"/>
                </a:ext>
              </a:extLst>
            </p:cNvPr>
            <p:cNvPicPr>
              <a:picLocks noChangeAspect="1"/>
            </p:cNvPicPr>
            <p:nvPr/>
          </p:nvPicPr>
          <p:blipFill>
            <a:blip r:embed="rId13"/>
            <a:stretch>
              <a:fillRect/>
            </a:stretch>
          </p:blipFill>
          <p:spPr>
            <a:xfrm>
              <a:off x="1770046" y="4713249"/>
              <a:ext cx="640420" cy="217611"/>
            </a:xfrm>
            <a:prstGeom prst="rect">
              <a:avLst/>
            </a:prstGeom>
            <a:ln w="12700" cap="flat">
              <a:noFill/>
              <a:miter lim="400000"/>
            </a:ln>
            <a:effectLst/>
          </p:spPr>
        </p:pic>
        <p:sp>
          <p:nvSpPr>
            <p:cNvPr id="286" name="Rectángulo redondeado">
              <a:extLst>
                <a:ext uri="{FF2B5EF4-FFF2-40B4-BE49-F238E27FC236}">
                  <a16:creationId xmlns:a16="http://schemas.microsoft.com/office/drawing/2014/main" id="{A5F04843-7752-2D8B-E22F-5E7CCB01D14E}"/>
                </a:ext>
              </a:extLst>
            </p:cNvPr>
            <p:cNvSpPr/>
            <p:nvPr/>
          </p:nvSpPr>
          <p:spPr>
            <a:xfrm>
              <a:off x="7013037" y="4340752"/>
              <a:ext cx="1039142" cy="679441"/>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287" name="Rectángulo redondeado">
              <a:extLst>
                <a:ext uri="{FF2B5EF4-FFF2-40B4-BE49-F238E27FC236}">
                  <a16:creationId xmlns:a16="http://schemas.microsoft.com/office/drawing/2014/main" id="{3D93A2B7-FEED-9D80-040F-D12ADA3C1480}"/>
                </a:ext>
              </a:extLst>
            </p:cNvPr>
            <p:cNvSpPr/>
            <p:nvPr/>
          </p:nvSpPr>
          <p:spPr>
            <a:xfrm>
              <a:off x="5868329" y="4343640"/>
              <a:ext cx="1065359" cy="679440"/>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288" name="Rectángulo redondeado">
              <a:extLst>
                <a:ext uri="{FF2B5EF4-FFF2-40B4-BE49-F238E27FC236}">
                  <a16:creationId xmlns:a16="http://schemas.microsoft.com/office/drawing/2014/main" id="{7F187811-28D1-8620-EE1C-5C265676E9DC}"/>
                </a:ext>
              </a:extLst>
            </p:cNvPr>
            <p:cNvSpPr/>
            <p:nvPr/>
          </p:nvSpPr>
          <p:spPr>
            <a:xfrm>
              <a:off x="8190688" y="4348192"/>
              <a:ext cx="1065359" cy="679441"/>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290" name="Rectángulo redondeado">
              <a:extLst>
                <a:ext uri="{FF2B5EF4-FFF2-40B4-BE49-F238E27FC236}">
                  <a16:creationId xmlns:a16="http://schemas.microsoft.com/office/drawing/2014/main" id="{EDDA45E3-9C91-6762-E868-8533626DC464}"/>
                </a:ext>
              </a:extLst>
            </p:cNvPr>
            <p:cNvSpPr/>
            <p:nvPr/>
          </p:nvSpPr>
          <p:spPr>
            <a:xfrm>
              <a:off x="6426694" y="2207472"/>
              <a:ext cx="1065359" cy="679441"/>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pic>
          <p:nvPicPr>
            <p:cNvPr id="291" name="Imagen 49" descr="Imagen 49">
              <a:extLst>
                <a:ext uri="{FF2B5EF4-FFF2-40B4-BE49-F238E27FC236}">
                  <a16:creationId xmlns:a16="http://schemas.microsoft.com/office/drawing/2014/main" id="{59E16AB9-911F-0F24-439B-5C7E2A9F422A}"/>
                </a:ext>
              </a:extLst>
            </p:cNvPr>
            <p:cNvPicPr>
              <a:picLocks noChangeAspect="1"/>
            </p:cNvPicPr>
            <p:nvPr/>
          </p:nvPicPr>
          <p:blipFill>
            <a:blip r:embed="rId14"/>
            <a:stretch>
              <a:fillRect/>
            </a:stretch>
          </p:blipFill>
          <p:spPr>
            <a:xfrm>
              <a:off x="7002712" y="4599800"/>
              <a:ext cx="1040775" cy="210264"/>
            </a:xfrm>
            <a:prstGeom prst="rect">
              <a:avLst/>
            </a:prstGeom>
            <a:ln w="12700" cap="flat">
              <a:noFill/>
              <a:miter lim="400000"/>
            </a:ln>
            <a:effectLst/>
          </p:spPr>
        </p:pic>
        <p:pic>
          <p:nvPicPr>
            <p:cNvPr id="292" name="image43.png" descr="image43.png">
              <a:extLst>
                <a:ext uri="{FF2B5EF4-FFF2-40B4-BE49-F238E27FC236}">
                  <a16:creationId xmlns:a16="http://schemas.microsoft.com/office/drawing/2014/main" id="{AF8D1494-6788-1715-E565-5FB13EC4CD61}"/>
                </a:ext>
              </a:extLst>
            </p:cNvPr>
            <p:cNvPicPr>
              <a:picLocks noChangeAspect="1"/>
            </p:cNvPicPr>
            <p:nvPr/>
          </p:nvPicPr>
          <p:blipFill>
            <a:blip r:embed="rId15"/>
            <a:stretch>
              <a:fillRect/>
            </a:stretch>
          </p:blipFill>
          <p:spPr>
            <a:xfrm>
              <a:off x="8236352" y="4593743"/>
              <a:ext cx="972949" cy="212550"/>
            </a:xfrm>
            <a:prstGeom prst="rect">
              <a:avLst/>
            </a:prstGeom>
            <a:ln w="12700" cap="flat">
              <a:noFill/>
              <a:miter lim="400000"/>
            </a:ln>
            <a:effectLst/>
          </p:spPr>
        </p:pic>
        <p:sp>
          <p:nvSpPr>
            <p:cNvPr id="354" name="Rectángulo redondeado">
              <a:extLst>
                <a:ext uri="{FF2B5EF4-FFF2-40B4-BE49-F238E27FC236}">
                  <a16:creationId xmlns:a16="http://schemas.microsoft.com/office/drawing/2014/main" id="{7FE7F5A3-0848-E77B-F9F0-7E5C569AC2F8}"/>
                </a:ext>
              </a:extLst>
            </p:cNvPr>
            <p:cNvSpPr/>
            <p:nvPr/>
          </p:nvSpPr>
          <p:spPr>
            <a:xfrm>
              <a:off x="7569577" y="2232055"/>
              <a:ext cx="1065359" cy="651820"/>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355" name="Rectángulo redondeado">
              <a:extLst>
                <a:ext uri="{FF2B5EF4-FFF2-40B4-BE49-F238E27FC236}">
                  <a16:creationId xmlns:a16="http://schemas.microsoft.com/office/drawing/2014/main" id="{7D91255F-B6DF-3FBA-D1D9-0C00648B4BA2}"/>
                </a:ext>
              </a:extLst>
            </p:cNvPr>
            <p:cNvSpPr/>
            <p:nvPr/>
          </p:nvSpPr>
          <p:spPr>
            <a:xfrm>
              <a:off x="8712461" y="2237995"/>
              <a:ext cx="995500" cy="660688"/>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sp>
          <p:nvSpPr>
            <p:cNvPr id="356" name="Rectángulo redondeado">
              <a:extLst>
                <a:ext uri="{FF2B5EF4-FFF2-40B4-BE49-F238E27FC236}">
                  <a16:creationId xmlns:a16="http://schemas.microsoft.com/office/drawing/2014/main" id="{E5CF163B-825C-5DE5-7FDC-424CB0E3F4BF}"/>
                </a:ext>
              </a:extLst>
            </p:cNvPr>
            <p:cNvSpPr/>
            <p:nvPr/>
          </p:nvSpPr>
          <p:spPr>
            <a:xfrm>
              <a:off x="10465327" y="4331079"/>
              <a:ext cx="1065359" cy="679441"/>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pic>
          <p:nvPicPr>
            <p:cNvPr id="358" name="Imagen 357" descr="Icono&#10;&#10;Descripción generada automáticamente">
              <a:extLst>
                <a:ext uri="{FF2B5EF4-FFF2-40B4-BE49-F238E27FC236}">
                  <a16:creationId xmlns:a16="http://schemas.microsoft.com/office/drawing/2014/main" id="{D56C26A9-6767-8BF0-AB4C-838D53AFBF1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93484" y="2308300"/>
              <a:ext cx="443117" cy="443117"/>
            </a:xfrm>
            <a:prstGeom prst="rect">
              <a:avLst/>
            </a:prstGeom>
          </p:spPr>
        </p:pic>
        <p:pic>
          <p:nvPicPr>
            <p:cNvPr id="359" name="Imagen 358" descr="Logotipo, Icono&#10;&#10;Descripción generada automáticamente con confianza media">
              <a:extLst>
                <a:ext uri="{FF2B5EF4-FFF2-40B4-BE49-F238E27FC236}">
                  <a16:creationId xmlns:a16="http://schemas.microsoft.com/office/drawing/2014/main" id="{3363F14A-F778-9D1E-521A-0E89A925E50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15338" y="2336010"/>
              <a:ext cx="773836" cy="435283"/>
            </a:xfrm>
            <a:prstGeom prst="rect">
              <a:avLst/>
            </a:prstGeom>
          </p:spPr>
        </p:pic>
        <p:pic>
          <p:nvPicPr>
            <p:cNvPr id="360" name="Imagen 359" descr="Logotipo&#10;&#10;Descripción generada automáticamente">
              <a:extLst>
                <a:ext uri="{FF2B5EF4-FFF2-40B4-BE49-F238E27FC236}">
                  <a16:creationId xmlns:a16="http://schemas.microsoft.com/office/drawing/2014/main" id="{B90DDFB1-9D48-2626-4574-BB86268118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50902" y="2406075"/>
              <a:ext cx="788473" cy="321960"/>
            </a:xfrm>
            <a:prstGeom prst="rect">
              <a:avLst/>
            </a:prstGeom>
          </p:spPr>
        </p:pic>
        <p:pic>
          <p:nvPicPr>
            <p:cNvPr id="361" name="Picture 2" descr="Lumen duplica la cantidad de clientes latinoamericanos que contratan  servicios Edge en 2021">
              <a:extLst>
                <a:ext uri="{FF2B5EF4-FFF2-40B4-BE49-F238E27FC236}">
                  <a16:creationId xmlns:a16="http://schemas.microsoft.com/office/drawing/2014/main" id="{7209B112-9C20-DB1A-A1D3-6F82EE3AC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927" y="4365613"/>
              <a:ext cx="767021" cy="648133"/>
            </a:xfrm>
            <a:prstGeom prst="rect">
              <a:avLst/>
            </a:prstGeom>
            <a:noFill/>
            <a:extLst>
              <a:ext uri="{909E8E84-426E-40DD-AFC4-6F175D3DCCD1}">
                <a14:hiddenFill xmlns:a14="http://schemas.microsoft.com/office/drawing/2010/main">
                  <a:solidFill>
                    <a:srgbClr val="FFFFFF"/>
                  </a:solidFill>
                </a14:hiddenFill>
              </a:ext>
            </a:extLst>
          </p:spPr>
        </p:pic>
        <p:sp>
          <p:nvSpPr>
            <p:cNvPr id="387" name="Rectángulo redondeado">
              <a:extLst>
                <a:ext uri="{FF2B5EF4-FFF2-40B4-BE49-F238E27FC236}">
                  <a16:creationId xmlns:a16="http://schemas.microsoft.com/office/drawing/2014/main" id="{33C07097-514D-4195-78FC-AA9CFE7A642D}"/>
                </a:ext>
              </a:extLst>
            </p:cNvPr>
            <p:cNvSpPr/>
            <p:nvPr/>
          </p:nvSpPr>
          <p:spPr>
            <a:xfrm>
              <a:off x="9346836" y="4348631"/>
              <a:ext cx="1065359" cy="679441"/>
            </a:xfrm>
            <a:prstGeom prst="roundRect">
              <a:avLst>
                <a:gd name="adj" fmla="val 27592"/>
              </a:avLst>
            </a:prstGeom>
            <a:solidFill>
              <a:srgbClr val="FFFFFF"/>
            </a:solidFill>
            <a:ln w="12700" cap="flat">
              <a:noFill/>
              <a:miter lim="400000"/>
            </a:ln>
            <a:effectLst/>
          </p:spPr>
          <p:txBody>
            <a:bodyPr wrap="square" lIns="71434" tIns="71434" rIns="71434" bIns="71434" numCol="1" anchor="ctr">
              <a:noAutofit/>
            </a:bodyPr>
            <a:lstStyle/>
            <a:p>
              <a:pPr>
                <a:defRPr>
                  <a:latin typeface="+mn-lt"/>
                  <a:ea typeface="+mn-ea"/>
                  <a:cs typeface="+mn-cs"/>
                  <a:sym typeface="Helvetica"/>
                </a:defRPr>
              </a:pPr>
              <a:endParaRPr/>
            </a:p>
          </p:txBody>
        </p:sp>
        <p:pic>
          <p:nvPicPr>
            <p:cNvPr id="294" name="download.png" descr="download.png">
              <a:extLst>
                <a:ext uri="{FF2B5EF4-FFF2-40B4-BE49-F238E27FC236}">
                  <a16:creationId xmlns:a16="http://schemas.microsoft.com/office/drawing/2014/main" id="{FB767A48-2F8B-AD41-8334-20D6BBC28B34}"/>
                </a:ext>
              </a:extLst>
            </p:cNvPr>
            <p:cNvPicPr>
              <a:picLocks noChangeAspect="1"/>
            </p:cNvPicPr>
            <p:nvPr/>
          </p:nvPicPr>
          <p:blipFill>
            <a:blip r:embed="rId19"/>
            <a:stretch>
              <a:fillRect/>
            </a:stretch>
          </p:blipFill>
          <p:spPr>
            <a:xfrm>
              <a:off x="10575153" y="4470378"/>
              <a:ext cx="845706" cy="450312"/>
            </a:xfrm>
            <a:prstGeom prst="rect">
              <a:avLst/>
            </a:prstGeom>
            <a:ln w="12700" cap="flat">
              <a:noFill/>
              <a:miter lim="400000"/>
            </a:ln>
            <a:effectLst/>
          </p:spPr>
        </p:pic>
        <p:sp>
          <p:nvSpPr>
            <p:cNvPr id="394" name="Internet…">
              <a:extLst>
                <a:ext uri="{FF2B5EF4-FFF2-40B4-BE49-F238E27FC236}">
                  <a16:creationId xmlns:a16="http://schemas.microsoft.com/office/drawing/2014/main" id="{8C07C554-9C61-A41C-E154-0EEB83B3D6E3}"/>
                </a:ext>
              </a:extLst>
            </p:cNvPr>
            <p:cNvSpPr txBox="1"/>
            <p:nvPr/>
          </p:nvSpPr>
          <p:spPr>
            <a:xfrm>
              <a:off x="5290919" y="3826116"/>
              <a:ext cx="2376912" cy="298837"/>
            </a:xfrm>
            <a:prstGeom prst="rect">
              <a:avLst/>
            </a:prstGeom>
            <a:ln w="12700">
              <a:miter lim="400000"/>
            </a:ln>
            <a:extLst>
              <a:ext uri="{C572A759-6A51-4108-AA02-DFA0A04FC94B}">
                <ma14:wrappingTextBoxFlag xmlns="" xmlns:ma14="http://schemas.microsoft.com/office/mac/drawingml/2011/main" val="1"/>
              </a:ext>
            </a:extLst>
          </p:spPr>
          <p:txBody>
            <a:bodyPr wrap="none" lIns="71434" tIns="71434" rIns="71434" bIns="71434">
              <a:normAutofit fontScale="47500" lnSpcReduction="20000"/>
            </a:bodyPr>
            <a:lstStyle/>
            <a:p>
              <a:pPr algn="ctr">
                <a:lnSpc>
                  <a:spcPct val="80000"/>
                </a:lnSpc>
                <a:defRPr sz="3000">
                  <a:solidFill>
                    <a:srgbClr val="F29062"/>
                  </a:solidFill>
                  <a:latin typeface="DINPro-Bold"/>
                  <a:ea typeface="DINPro-Bold"/>
                  <a:cs typeface="DINPro-Bold"/>
                  <a:sym typeface="DINPro-Bold"/>
                </a:defRPr>
              </a:pPr>
              <a:r>
                <a:rPr lang="es-ES"/>
                <a:t>Internet </a:t>
              </a:r>
              <a:r>
                <a:t>Global</a:t>
              </a:r>
            </a:p>
          </p:txBody>
        </p:sp>
        <p:sp>
          <p:nvSpPr>
            <p:cNvPr id="398" name="3 x 10G">
              <a:extLst>
                <a:ext uri="{FF2B5EF4-FFF2-40B4-BE49-F238E27FC236}">
                  <a16:creationId xmlns:a16="http://schemas.microsoft.com/office/drawing/2014/main" id="{21F53055-767F-D367-5BA7-2536D1F6EE86}"/>
                </a:ext>
              </a:extLst>
            </p:cNvPr>
            <p:cNvSpPr txBox="1"/>
            <p:nvPr/>
          </p:nvSpPr>
          <p:spPr>
            <a:xfrm>
              <a:off x="8278260" y="5004850"/>
              <a:ext cx="1052108" cy="2790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92500"/>
            </a:bodyPr>
            <a:lstStyle>
              <a:lvl1pPr defTabSz="440275">
                <a:lnSpc>
                  <a:spcPct val="102000"/>
                </a:lnSpc>
                <a:tabLst>
                  <a:tab pos="431800" algn="l"/>
                  <a:tab pos="863600" algn="l"/>
                  <a:tab pos="1308100" algn="l"/>
                  <a:tab pos="1752600" algn="l"/>
                  <a:tab pos="2184400" algn="l"/>
                  <a:tab pos="2628900" algn="l"/>
                  <a:tab pos="3073400" algn="l"/>
                  <a:tab pos="3505200" algn="l"/>
                  <a:tab pos="3949700" algn="l"/>
                  <a:tab pos="4381500" algn="l"/>
                  <a:tab pos="4838700" algn="l"/>
                  <a:tab pos="5270500" algn="l"/>
                  <a:tab pos="5702300" algn="l"/>
                  <a:tab pos="6159500" algn="l"/>
                  <a:tab pos="6591300" algn="l"/>
                  <a:tab pos="7023100" algn="l"/>
                  <a:tab pos="7467600" algn="l"/>
                  <a:tab pos="7912100" algn="l"/>
                  <a:tab pos="8356600" algn="l"/>
                  <a:tab pos="8788400" algn="l"/>
                </a:tabLst>
                <a:defRPr sz="1900">
                  <a:solidFill>
                    <a:srgbClr val="215968"/>
                  </a:solidFill>
                  <a:latin typeface="DINPro-Regular"/>
                  <a:ea typeface="DINPro-Regular"/>
                  <a:cs typeface="DINPro-Regular"/>
                  <a:sym typeface="DINPro-Regular"/>
                </a:defRPr>
              </a:lvl1pPr>
            </a:lstStyle>
            <a:p>
              <a:r>
                <a:rPr sz="1000"/>
                <a:t>10</a:t>
              </a:r>
              <a:r>
                <a:rPr lang="es-ES" sz="1000"/>
                <a:t>0 </a:t>
              </a:r>
              <a:r>
                <a:rPr sz="1000"/>
                <a:t>G</a:t>
              </a:r>
              <a:r>
                <a:rPr lang="es-ES" sz="1000"/>
                <a:t>E + 100 GE</a:t>
              </a:r>
              <a:endParaRPr sz="1000"/>
            </a:p>
          </p:txBody>
        </p:sp>
        <p:sp>
          <p:nvSpPr>
            <p:cNvPr id="399" name="3 x 10G">
              <a:extLst>
                <a:ext uri="{FF2B5EF4-FFF2-40B4-BE49-F238E27FC236}">
                  <a16:creationId xmlns:a16="http://schemas.microsoft.com/office/drawing/2014/main" id="{96529006-C097-8673-BB23-21BC42C3C6DF}"/>
                </a:ext>
              </a:extLst>
            </p:cNvPr>
            <p:cNvSpPr txBox="1"/>
            <p:nvPr/>
          </p:nvSpPr>
          <p:spPr>
            <a:xfrm>
              <a:off x="6517469" y="1930542"/>
              <a:ext cx="1052108" cy="2790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92500"/>
            </a:bodyPr>
            <a:lstStyle>
              <a:lvl1pPr defTabSz="440275">
                <a:lnSpc>
                  <a:spcPct val="102000"/>
                </a:lnSpc>
                <a:tabLst>
                  <a:tab pos="431800" algn="l"/>
                  <a:tab pos="863600" algn="l"/>
                  <a:tab pos="1308100" algn="l"/>
                  <a:tab pos="1752600" algn="l"/>
                  <a:tab pos="2184400" algn="l"/>
                  <a:tab pos="2628900" algn="l"/>
                  <a:tab pos="3073400" algn="l"/>
                  <a:tab pos="3505200" algn="l"/>
                  <a:tab pos="3949700" algn="l"/>
                  <a:tab pos="4381500" algn="l"/>
                  <a:tab pos="4838700" algn="l"/>
                  <a:tab pos="5270500" algn="l"/>
                  <a:tab pos="5702300" algn="l"/>
                  <a:tab pos="6159500" algn="l"/>
                  <a:tab pos="6591300" algn="l"/>
                  <a:tab pos="7023100" algn="l"/>
                  <a:tab pos="7467600" algn="l"/>
                  <a:tab pos="7912100" algn="l"/>
                  <a:tab pos="8356600" algn="l"/>
                  <a:tab pos="8788400" algn="l"/>
                </a:tabLst>
                <a:defRPr sz="1900">
                  <a:solidFill>
                    <a:srgbClr val="215968"/>
                  </a:solidFill>
                  <a:latin typeface="DINPro-Regular"/>
                  <a:ea typeface="DINPro-Regular"/>
                  <a:cs typeface="DINPro-Regular"/>
                  <a:sym typeface="DINPro-Regular"/>
                </a:defRPr>
              </a:lvl1pPr>
            </a:lstStyle>
            <a:p>
              <a:r>
                <a:rPr sz="1000"/>
                <a:t>10</a:t>
              </a:r>
              <a:r>
                <a:rPr lang="es-ES" sz="1000"/>
                <a:t>0 </a:t>
              </a:r>
              <a:r>
                <a:rPr sz="1000"/>
                <a:t>G</a:t>
              </a:r>
              <a:r>
                <a:rPr lang="es-ES" sz="1000"/>
                <a:t>E + 100 GE</a:t>
              </a:r>
              <a:endParaRPr sz="1000"/>
            </a:p>
          </p:txBody>
        </p:sp>
        <p:sp>
          <p:nvSpPr>
            <p:cNvPr id="400" name="3 x 10G">
              <a:extLst>
                <a:ext uri="{FF2B5EF4-FFF2-40B4-BE49-F238E27FC236}">
                  <a16:creationId xmlns:a16="http://schemas.microsoft.com/office/drawing/2014/main" id="{067562B7-C18A-675D-85B0-5AEB5B7E859E}"/>
                </a:ext>
              </a:extLst>
            </p:cNvPr>
            <p:cNvSpPr txBox="1"/>
            <p:nvPr/>
          </p:nvSpPr>
          <p:spPr>
            <a:xfrm>
              <a:off x="6211216" y="5010038"/>
              <a:ext cx="1052108" cy="2790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92500"/>
            </a:bodyPr>
            <a:lstStyle>
              <a:lvl1pPr defTabSz="440275">
                <a:lnSpc>
                  <a:spcPct val="102000"/>
                </a:lnSpc>
                <a:tabLst>
                  <a:tab pos="431800" algn="l"/>
                  <a:tab pos="863600" algn="l"/>
                  <a:tab pos="1308100" algn="l"/>
                  <a:tab pos="1752600" algn="l"/>
                  <a:tab pos="2184400" algn="l"/>
                  <a:tab pos="2628900" algn="l"/>
                  <a:tab pos="3073400" algn="l"/>
                  <a:tab pos="3505200" algn="l"/>
                  <a:tab pos="3949700" algn="l"/>
                  <a:tab pos="4381500" algn="l"/>
                  <a:tab pos="4838700" algn="l"/>
                  <a:tab pos="5270500" algn="l"/>
                  <a:tab pos="5702300" algn="l"/>
                  <a:tab pos="6159500" algn="l"/>
                  <a:tab pos="6591300" algn="l"/>
                  <a:tab pos="7023100" algn="l"/>
                  <a:tab pos="7467600" algn="l"/>
                  <a:tab pos="7912100" algn="l"/>
                  <a:tab pos="8356600" algn="l"/>
                  <a:tab pos="8788400" algn="l"/>
                </a:tabLst>
                <a:defRPr sz="1900">
                  <a:solidFill>
                    <a:srgbClr val="215968"/>
                  </a:solidFill>
                  <a:latin typeface="DINPro-Regular"/>
                  <a:ea typeface="DINPro-Regular"/>
                  <a:cs typeface="DINPro-Regular"/>
                  <a:sym typeface="DINPro-Regular"/>
                </a:defRPr>
              </a:lvl1pPr>
            </a:lstStyle>
            <a:p>
              <a:r>
                <a:rPr sz="1000"/>
                <a:t>10</a:t>
              </a:r>
              <a:r>
                <a:rPr lang="es-ES" sz="1000"/>
                <a:t>0 </a:t>
              </a:r>
              <a:r>
                <a:rPr sz="1000"/>
                <a:t>G</a:t>
              </a:r>
              <a:r>
                <a:rPr lang="es-ES" sz="1000"/>
                <a:t>E</a:t>
              </a:r>
              <a:endParaRPr sz="1000"/>
            </a:p>
          </p:txBody>
        </p:sp>
        <p:sp>
          <p:nvSpPr>
            <p:cNvPr id="401" name="3 x 10G">
              <a:extLst>
                <a:ext uri="{FF2B5EF4-FFF2-40B4-BE49-F238E27FC236}">
                  <a16:creationId xmlns:a16="http://schemas.microsoft.com/office/drawing/2014/main" id="{7378CA10-19DE-2CDB-62C9-645244715C7C}"/>
                </a:ext>
              </a:extLst>
            </p:cNvPr>
            <p:cNvSpPr txBox="1"/>
            <p:nvPr/>
          </p:nvSpPr>
          <p:spPr>
            <a:xfrm>
              <a:off x="7310251" y="5015071"/>
              <a:ext cx="1052108" cy="2790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92500"/>
            </a:bodyPr>
            <a:lstStyle>
              <a:lvl1pPr defTabSz="440275">
                <a:lnSpc>
                  <a:spcPct val="102000"/>
                </a:lnSpc>
                <a:tabLst>
                  <a:tab pos="431800" algn="l"/>
                  <a:tab pos="863600" algn="l"/>
                  <a:tab pos="1308100" algn="l"/>
                  <a:tab pos="1752600" algn="l"/>
                  <a:tab pos="2184400" algn="l"/>
                  <a:tab pos="2628900" algn="l"/>
                  <a:tab pos="3073400" algn="l"/>
                  <a:tab pos="3505200" algn="l"/>
                  <a:tab pos="3949700" algn="l"/>
                  <a:tab pos="4381500" algn="l"/>
                  <a:tab pos="4838700" algn="l"/>
                  <a:tab pos="5270500" algn="l"/>
                  <a:tab pos="5702300" algn="l"/>
                  <a:tab pos="6159500" algn="l"/>
                  <a:tab pos="6591300" algn="l"/>
                  <a:tab pos="7023100" algn="l"/>
                  <a:tab pos="7467600" algn="l"/>
                  <a:tab pos="7912100" algn="l"/>
                  <a:tab pos="8356600" algn="l"/>
                  <a:tab pos="8788400" algn="l"/>
                </a:tabLst>
                <a:defRPr sz="1900">
                  <a:solidFill>
                    <a:srgbClr val="215968"/>
                  </a:solidFill>
                  <a:latin typeface="DINPro-Regular"/>
                  <a:ea typeface="DINPro-Regular"/>
                  <a:cs typeface="DINPro-Regular"/>
                  <a:sym typeface="DINPro-Regular"/>
                </a:defRPr>
              </a:lvl1pPr>
            </a:lstStyle>
            <a:p>
              <a:r>
                <a:rPr sz="1000"/>
                <a:t>10</a:t>
              </a:r>
              <a:r>
                <a:rPr lang="es-ES" sz="1000"/>
                <a:t>0 </a:t>
              </a:r>
              <a:r>
                <a:rPr sz="1000"/>
                <a:t>G</a:t>
              </a:r>
              <a:r>
                <a:rPr lang="es-ES" sz="1000"/>
                <a:t>E</a:t>
              </a:r>
              <a:endParaRPr sz="1000"/>
            </a:p>
          </p:txBody>
        </p:sp>
        <p:sp>
          <p:nvSpPr>
            <p:cNvPr id="402" name="3 x 10G">
              <a:extLst>
                <a:ext uri="{FF2B5EF4-FFF2-40B4-BE49-F238E27FC236}">
                  <a16:creationId xmlns:a16="http://schemas.microsoft.com/office/drawing/2014/main" id="{F43E3DAE-3AAF-F68E-AFBE-51024DA02A7F}"/>
                </a:ext>
              </a:extLst>
            </p:cNvPr>
            <p:cNvSpPr txBox="1"/>
            <p:nvPr/>
          </p:nvSpPr>
          <p:spPr>
            <a:xfrm>
              <a:off x="9707960" y="5002158"/>
              <a:ext cx="1052108" cy="2790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92500"/>
            </a:bodyPr>
            <a:lstStyle>
              <a:lvl1pPr defTabSz="440275">
                <a:lnSpc>
                  <a:spcPct val="102000"/>
                </a:lnSpc>
                <a:tabLst>
                  <a:tab pos="431800" algn="l"/>
                  <a:tab pos="863600" algn="l"/>
                  <a:tab pos="1308100" algn="l"/>
                  <a:tab pos="1752600" algn="l"/>
                  <a:tab pos="2184400" algn="l"/>
                  <a:tab pos="2628900" algn="l"/>
                  <a:tab pos="3073400" algn="l"/>
                  <a:tab pos="3505200" algn="l"/>
                  <a:tab pos="3949700" algn="l"/>
                  <a:tab pos="4381500" algn="l"/>
                  <a:tab pos="4838700" algn="l"/>
                  <a:tab pos="5270500" algn="l"/>
                  <a:tab pos="5702300" algn="l"/>
                  <a:tab pos="6159500" algn="l"/>
                  <a:tab pos="6591300" algn="l"/>
                  <a:tab pos="7023100" algn="l"/>
                  <a:tab pos="7467600" algn="l"/>
                  <a:tab pos="7912100" algn="l"/>
                  <a:tab pos="8356600" algn="l"/>
                  <a:tab pos="8788400" algn="l"/>
                </a:tabLst>
                <a:defRPr sz="1900">
                  <a:solidFill>
                    <a:srgbClr val="215968"/>
                  </a:solidFill>
                  <a:latin typeface="DINPro-Regular"/>
                  <a:ea typeface="DINPro-Regular"/>
                  <a:cs typeface="DINPro-Regular"/>
                  <a:sym typeface="DINPro-Regular"/>
                </a:defRPr>
              </a:lvl1pPr>
            </a:lstStyle>
            <a:p>
              <a:r>
                <a:rPr sz="1000"/>
                <a:t>10</a:t>
              </a:r>
              <a:r>
                <a:rPr lang="es-ES" sz="1000"/>
                <a:t>0 </a:t>
              </a:r>
              <a:r>
                <a:rPr sz="1000"/>
                <a:t>G</a:t>
              </a:r>
              <a:r>
                <a:rPr lang="es-ES" sz="1000"/>
                <a:t>E</a:t>
              </a:r>
              <a:endParaRPr sz="1000"/>
            </a:p>
          </p:txBody>
        </p:sp>
        <p:sp>
          <p:nvSpPr>
            <p:cNvPr id="403" name="3 x 10G">
              <a:extLst>
                <a:ext uri="{FF2B5EF4-FFF2-40B4-BE49-F238E27FC236}">
                  <a16:creationId xmlns:a16="http://schemas.microsoft.com/office/drawing/2014/main" id="{7C584494-B407-6EB5-684D-8F047DFB7211}"/>
                </a:ext>
              </a:extLst>
            </p:cNvPr>
            <p:cNvSpPr txBox="1"/>
            <p:nvPr/>
          </p:nvSpPr>
          <p:spPr>
            <a:xfrm>
              <a:off x="10789787" y="5019053"/>
              <a:ext cx="1052108" cy="2790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92500"/>
            </a:bodyPr>
            <a:lstStyle>
              <a:lvl1pPr defTabSz="440275">
                <a:lnSpc>
                  <a:spcPct val="102000"/>
                </a:lnSpc>
                <a:tabLst>
                  <a:tab pos="431800" algn="l"/>
                  <a:tab pos="863600" algn="l"/>
                  <a:tab pos="1308100" algn="l"/>
                  <a:tab pos="1752600" algn="l"/>
                  <a:tab pos="2184400" algn="l"/>
                  <a:tab pos="2628900" algn="l"/>
                  <a:tab pos="3073400" algn="l"/>
                  <a:tab pos="3505200" algn="l"/>
                  <a:tab pos="3949700" algn="l"/>
                  <a:tab pos="4381500" algn="l"/>
                  <a:tab pos="4838700" algn="l"/>
                  <a:tab pos="5270500" algn="l"/>
                  <a:tab pos="5702300" algn="l"/>
                  <a:tab pos="6159500" algn="l"/>
                  <a:tab pos="6591300" algn="l"/>
                  <a:tab pos="7023100" algn="l"/>
                  <a:tab pos="7467600" algn="l"/>
                  <a:tab pos="7912100" algn="l"/>
                  <a:tab pos="8356600" algn="l"/>
                  <a:tab pos="8788400" algn="l"/>
                </a:tabLst>
                <a:defRPr sz="1900">
                  <a:solidFill>
                    <a:srgbClr val="215968"/>
                  </a:solidFill>
                  <a:latin typeface="DINPro-Regular"/>
                  <a:ea typeface="DINPro-Regular"/>
                  <a:cs typeface="DINPro-Regular"/>
                  <a:sym typeface="DINPro-Regular"/>
                </a:defRPr>
              </a:lvl1pPr>
            </a:lstStyle>
            <a:p>
              <a:r>
                <a:rPr sz="1000"/>
                <a:t>1</a:t>
              </a:r>
              <a:r>
                <a:rPr lang="es-ES" sz="1000"/>
                <a:t>0</a:t>
              </a:r>
              <a:r>
                <a:rPr sz="1000"/>
                <a:t>0</a:t>
              </a:r>
              <a:r>
                <a:rPr lang="es-ES" sz="1000"/>
                <a:t> </a:t>
              </a:r>
              <a:r>
                <a:rPr sz="1000"/>
                <a:t>G</a:t>
              </a:r>
              <a:r>
                <a:rPr lang="es-ES" sz="1000"/>
                <a:t>E</a:t>
              </a:r>
              <a:endParaRPr sz="1000"/>
            </a:p>
          </p:txBody>
        </p:sp>
        <p:sp>
          <p:nvSpPr>
            <p:cNvPr id="404" name="3 x 10G">
              <a:extLst>
                <a:ext uri="{FF2B5EF4-FFF2-40B4-BE49-F238E27FC236}">
                  <a16:creationId xmlns:a16="http://schemas.microsoft.com/office/drawing/2014/main" id="{5BD6C861-30ED-2003-A3F7-ECF10B259606}"/>
                </a:ext>
              </a:extLst>
            </p:cNvPr>
            <p:cNvSpPr txBox="1"/>
            <p:nvPr/>
          </p:nvSpPr>
          <p:spPr>
            <a:xfrm>
              <a:off x="7882432" y="1931129"/>
              <a:ext cx="1052108" cy="2790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92500"/>
            </a:bodyPr>
            <a:lstStyle>
              <a:lvl1pPr defTabSz="440275">
                <a:lnSpc>
                  <a:spcPct val="102000"/>
                </a:lnSpc>
                <a:tabLst>
                  <a:tab pos="431800" algn="l"/>
                  <a:tab pos="863600" algn="l"/>
                  <a:tab pos="1308100" algn="l"/>
                  <a:tab pos="1752600" algn="l"/>
                  <a:tab pos="2184400" algn="l"/>
                  <a:tab pos="2628900" algn="l"/>
                  <a:tab pos="3073400" algn="l"/>
                  <a:tab pos="3505200" algn="l"/>
                  <a:tab pos="3949700" algn="l"/>
                  <a:tab pos="4381500" algn="l"/>
                  <a:tab pos="4838700" algn="l"/>
                  <a:tab pos="5270500" algn="l"/>
                  <a:tab pos="5702300" algn="l"/>
                  <a:tab pos="6159500" algn="l"/>
                  <a:tab pos="6591300" algn="l"/>
                  <a:tab pos="7023100" algn="l"/>
                  <a:tab pos="7467600" algn="l"/>
                  <a:tab pos="7912100" algn="l"/>
                  <a:tab pos="8356600" algn="l"/>
                  <a:tab pos="8788400" algn="l"/>
                </a:tabLst>
                <a:defRPr sz="1900">
                  <a:solidFill>
                    <a:srgbClr val="215968"/>
                  </a:solidFill>
                  <a:latin typeface="DINPro-Regular"/>
                  <a:ea typeface="DINPro-Regular"/>
                  <a:cs typeface="DINPro-Regular"/>
                  <a:sym typeface="DINPro-Regular"/>
                </a:defRPr>
              </a:lvl1pPr>
            </a:lstStyle>
            <a:p>
              <a:r>
                <a:rPr sz="1000"/>
                <a:t>10</a:t>
              </a:r>
              <a:r>
                <a:rPr lang="es-ES" sz="1000"/>
                <a:t>0 </a:t>
              </a:r>
              <a:r>
                <a:rPr sz="1000"/>
                <a:t>G</a:t>
              </a:r>
              <a:r>
                <a:rPr lang="es-ES" sz="1000"/>
                <a:t>E</a:t>
              </a:r>
              <a:endParaRPr sz="1000"/>
            </a:p>
          </p:txBody>
        </p:sp>
        <p:sp>
          <p:nvSpPr>
            <p:cNvPr id="405" name="3 x 10G">
              <a:extLst>
                <a:ext uri="{FF2B5EF4-FFF2-40B4-BE49-F238E27FC236}">
                  <a16:creationId xmlns:a16="http://schemas.microsoft.com/office/drawing/2014/main" id="{8C83FCF0-9346-DA6D-E699-D4FE24E18636}"/>
                </a:ext>
              </a:extLst>
            </p:cNvPr>
            <p:cNvSpPr txBox="1"/>
            <p:nvPr/>
          </p:nvSpPr>
          <p:spPr>
            <a:xfrm>
              <a:off x="8992686" y="1944806"/>
              <a:ext cx="1052108" cy="2790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4" tIns="71434" rIns="71434" bIns="71434" numCol="1" anchor="t">
              <a:normAutofit fontScale="92500"/>
            </a:bodyPr>
            <a:lstStyle>
              <a:lvl1pPr defTabSz="440275">
                <a:lnSpc>
                  <a:spcPct val="102000"/>
                </a:lnSpc>
                <a:tabLst>
                  <a:tab pos="431800" algn="l"/>
                  <a:tab pos="863600" algn="l"/>
                  <a:tab pos="1308100" algn="l"/>
                  <a:tab pos="1752600" algn="l"/>
                  <a:tab pos="2184400" algn="l"/>
                  <a:tab pos="2628900" algn="l"/>
                  <a:tab pos="3073400" algn="l"/>
                  <a:tab pos="3505200" algn="l"/>
                  <a:tab pos="3949700" algn="l"/>
                  <a:tab pos="4381500" algn="l"/>
                  <a:tab pos="4838700" algn="l"/>
                  <a:tab pos="5270500" algn="l"/>
                  <a:tab pos="5702300" algn="l"/>
                  <a:tab pos="6159500" algn="l"/>
                  <a:tab pos="6591300" algn="l"/>
                  <a:tab pos="7023100" algn="l"/>
                  <a:tab pos="7467600" algn="l"/>
                  <a:tab pos="7912100" algn="l"/>
                  <a:tab pos="8356600" algn="l"/>
                  <a:tab pos="8788400" algn="l"/>
                </a:tabLst>
                <a:defRPr sz="1900">
                  <a:solidFill>
                    <a:srgbClr val="215968"/>
                  </a:solidFill>
                  <a:latin typeface="DINPro-Regular"/>
                  <a:ea typeface="DINPro-Regular"/>
                  <a:cs typeface="DINPro-Regular"/>
                  <a:sym typeface="DINPro-Regular"/>
                </a:defRPr>
              </a:lvl1pPr>
            </a:lstStyle>
            <a:p>
              <a:r>
                <a:rPr sz="1000"/>
                <a:t>10</a:t>
              </a:r>
              <a:r>
                <a:rPr lang="es-ES" sz="1000"/>
                <a:t>0 </a:t>
              </a:r>
              <a:r>
                <a:rPr sz="1000"/>
                <a:t>G</a:t>
              </a:r>
              <a:r>
                <a:rPr lang="es-ES" sz="1000"/>
                <a:t>E</a:t>
              </a:r>
              <a:endParaRPr sz="1000"/>
            </a:p>
          </p:txBody>
        </p:sp>
        <p:pic>
          <p:nvPicPr>
            <p:cNvPr id="406" name="Imagen 405" descr="Logotipo, nombre de la empresa&#10;&#10;Descripción generada automáticamente">
              <a:extLst>
                <a:ext uri="{FF2B5EF4-FFF2-40B4-BE49-F238E27FC236}">
                  <a16:creationId xmlns:a16="http://schemas.microsoft.com/office/drawing/2014/main" id="{8F283C9D-D521-36BF-2B3F-BDCAAB24F926}"/>
                </a:ext>
              </a:extLst>
            </p:cNvPr>
            <p:cNvPicPr>
              <a:picLocks noChangeAspect="1"/>
            </p:cNvPicPr>
            <p:nvPr/>
          </p:nvPicPr>
          <p:blipFill>
            <a:blip r:embed="rId20"/>
            <a:stretch>
              <a:fillRect/>
            </a:stretch>
          </p:blipFill>
          <p:spPr>
            <a:xfrm>
              <a:off x="9399297" y="4497804"/>
              <a:ext cx="971900" cy="376964"/>
            </a:xfrm>
            <a:prstGeom prst="rect">
              <a:avLst/>
            </a:prstGeom>
          </p:spPr>
        </p:pic>
      </p:grpSp>
    </p:spTree>
    <p:extLst>
      <p:ext uri="{BB962C8B-B14F-4D97-AF65-F5344CB8AC3E}">
        <p14:creationId xmlns:p14="http://schemas.microsoft.com/office/powerpoint/2010/main" val="268866495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adroTexto 7"/>
          <p:cNvSpPr txBox="1"/>
          <p:nvPr/>
        </p:nvSpPr>
        <p:spPr>
          <a:xfrm>
            <a:off x="657887" y="1618181"/>
            <a:ext cx="10708059" cy="255454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3200">
                <a:solidFill>
                  <a:srgbClr val="FFFFFF"/>
                </a:solidFill>
                <a:latin typeface="Interstate Light"/>
                <a:ea typeface="Interstate Light"/>
                <a:cs typeface="Interstate Light"/>
                <a:sym typeface="Interstate Light"/>
              </a:defRPr>
            </a:pPr>
            <a:r>
              <a:t>01. </a:t>
            </a:r>
            <a:r>
              <a:rPr lang="es-ES"/>
              <a:t>INTERXION – Nuevo </a:t>
            </a:r>
            <a:r>
              <a:rPr lang="es-ES" err="1"/>
              <a:t>PdP</a:t>
            </a:r>
            <a:endParaRPr lang="es-ES"/>
          </a:p>
          <a:p>
            <a:pPr>
              <a:defRPr sz="3200">
                <a:solidFill>
                  <a:srgbClr val="FFFFFF"/>
                </a:solidFill>
                <a:latin typeface="Interstate Light"/>
                <a:ea typeface="Interstate Light"/>
                <a:cs typeface="Interstate Light"/>
                <a:sym typeface="Interstate Light"/>
              </a:defRPr>
            </a:pPr>
            <a:r>
              <a:rPr lang="es-ES"/>
              <a:t>02. Nuevo servicio de </a:t>
            </a:r>
            <a:r>
              <a:rPr lang="es-ES" err="1"/>
              <a:t>VPNs</a:t>
            </a:r>
            <a:endParaRPr lang="es-ES"/>
          </a:p>
          <a:p>
            <a:pPr>
              <a:defRPr sz="3200">
                <a:solidFill>
                  <a:srgbClr val="FFFFFF"/>
                </a:solidFill>
                <a:latin typeface="Interstate Light"/>
                <a:ea typeface="Interstate Light"/>
                <a:cs typeface="Interstate Light"/>
                <a:sym typeface="Interstate Light"/>
              </a:defRPr>
            </a:pPr>
            <a:r>
              <a:rPr lang="es-ES"/>
              <a:t>03. Ampliación capacidad de la red</a:t>
            </a:r>
            <a:endParaRPr/>
          </a:p>
          <a:p>
            <a:pPr>
              <a:defRPr sz="3200">
                <a:solidFill>
                  <a:srgbClr val="FFFFFF"/>
                </a:solidFill>
                <a:latin typeface="Interstate Light"/>
                <a:ea typeface="Interstate Light"/>
                <a:cs typeface="Interstate Light"/>
                <a:sym typeface="Interstate Light"/>
              </a:defRPr>
            </a:pPr>
            <a:r>
              <a:t>0</a:t>
            </a:r>
            <a:r>
              <a:rPr lang="es-ES"/>
              <a:t>4</a:t>
            </a:r>
            <a:r>
              <a:t>. </a:t>
            </a:r>
            <a:r>
              <a:rPr lang="es-ES" sz="3200">
                <a:solidFill>
                  <a:srgbClr val="FFFFFF"/>
                </a:solidFill>
                <a:latin typeface="Interstate Light"/>
              </a:rPr>
              <a:t>Actualidad servicios DNS</a:t>
            </a:r>
            <a:endParaRPr lang="es-ES"/>
          </a:p>
          <a:p>
            <a:pPr>
              <a:defRPr sz="3200">
                <a:solidFill>
                  <a:srgbClr val="FFFFFF"/>
                </a:solidFill>
                <a:latin typeface="Interstate Light"/>
                <a:ea typeface="Interstate Light"/>
                <a:cs typeface="Interstate Light"/>
                <a:sym typeface="Interstate Light"/>
              </a:defRPr>
            </a:pPr>
            <a:r>
              <a:rPr lang="es-ES"/>
              <a:t>05. Estado ejecución </a:t>
            </a:r>
            <a:r>
              <a:rPr lang="es-ES" sz="3200">
                <a:solidFill>
                  <a:srgbClr val="FFFFFF"/>
                </a:solidFill>
                <a:latin typeface="Interstate Light"/>
              </a:rPr>
              <a:t>UNI-DIGITAL Infraestructuras</a:t>
            </a:r>
            <a:endParaRPr sz="3200">
              <a:solidFill>
                <a:srgbClr val="FFFFFF"/>
              </a:solidFill>
              <a:latin typeface="Interstate Light"/>
            </a:endParaRPr>
          </a:p>
        </p:txBody>
      </p:sp>
      <p:sp>
        <p:nvSpPr>
          <p:cNvPr id="124" name="Marcador de número de diapositiva 2"/>
          <p:cNvSpPr txBox="1">
            <a:spLocks noGrp="1"/>
          </p:cNvSpPr>
          <p:nvPr>
            <p:ph type="sldNum" sz="quarter" idx="2"/>
          </p:nvPr>
        </p:nvSpPr>
        <p:spPr>
          <a:xfrm>
            <a:off x="11720308" y="6385242"/>
            <a:ext cx="203024"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a:t>
            </a:fld>
            <a:endParaRPr/>
          </a:p>
        </p:txBody>
      </p:sp>
    </p:spTree>
    <p:extLst>
      <p:ext uri="{BB962C8B-B14F-4D97-AF65-F5344CB8AC3E}">
        <p14:creationId xmlns:p14="http://schemas.microsoft.com/office/powerpoint/2010/main" val="1621558540"/>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Próximas ampliaciones</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298" name="Recursos bibliográficos…"/>
          <p:cNvSpPr txBox="1"/>
          <p:nvPr/>
        </p:nvSpPr>
        <p:spPr>
          <a:xfrm>
            <a:off x="869825" y="1981298"/>
            <a:ext cx="6601092" cy="1096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Nueva conexión directa con Microsoft</a:t>
            </a:r>
          </a:p>
          <a:p>
            <a:pPr marL="228600" indent="-228600">
              <a:lnSpc>
                <a:spcPct val="120000"/>
              </a:lnSpc>
              <a:buSzPct val="100000"/>
              <a:buChar char="•"/>
              <a:defRPr sz="2800" b="0">
                <a:solidFill>
                  <a:srgbClr val="414141"/>
                </a:solidFill>
                <a:latin typeface="+mj-lt"/>
                <a:ea typeface="+mj-ea"/>
                <a:cs typeface="+mj-cs"/>
                <a:sym typeface="Helvetica"/>
              </a:defRPr>
            </a:pPr>
            <a:r>
              <a:rPr lang="es-ES"/>
              <a:t>Ampliación conexión con </a:t>
            </a:r>
            <a:r>
              <a:rPr lang="es-ES" err="1"/>
              <a:t>Akamai</a:t>
            </a:r>
            <a:endParaRPr/>
          </a:p>
        </p:txBody>
      </p:sp>
    </p:spTree>
    <p:extLst>
      <p:ext uri="{BB962C8B-B14F-4D97-AF65-F5344CB8AC3E}">
        <p14:creationId xmlns:p14="http://schemas.microsoft.com/office/powerpoint/2010/main" val="323057312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uadroTexto 13"/>
          <p:cNvSpPr txBox="1"/>
          <p:nvPr/>
        </p:nvSpPr>
        <p:spPr>
          <a:xfrm>
            <a:off x="3782402" y="2382559"/>
            <a:ext cx="3026563" cy="207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3000">
                <a:solidFill>
                  <a:srgbClr val="FFFFFF"/>
                </a:solidFill>
              </a:defRPr>
            </a:lvl1pPr>
          </a:lstStyle>
          <a:p>
            <a:r>
              <a:t>0</a:t>
            </a:r>
            <a:r>
              <a:rPr lang="es-ES"/>
              <a:t>4</a:t>
            </a:r>
            <a:r>
              <a:t>.</a:t>
            </a:r>
          </a:p>
        </p:txBody>
      </p:sp>
      <p:sp>
        <p:nvSpPr>
          <p:cNvPr id="127" name="CuadroTexto 1"/>
          <p:cNvSpPr txBox="1"/>
          <p:nvPr/>
        </p:nvSpPr>
        <p:spPr>
          <a:xfrm>
            <a:off x="3846608" y="4151129"/>
            <a:ext cx="6981081"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500">
                <a:solidFill>
                  <a:srgbClr val="FFFFFF"/>
                </a:solidFill>
                <a:latin typeface="Interstate Light"/>
                <a:ea typeface="Interstate Light"/>
                <a:cs typeface="Interstate Light"/>
                <a:sym typeface="Interstate Light"/>
              </a:defRPr>
            </a:lvl1pPr>
          </a:lstStyle>
          <a:p>
            <a:r>
              <a:rPr lang="es-ES"/>
              <a:t>Actualidad servicios DNS</a:t>
            </a:r>
            <a:endParaRPr/>
          </a:p>
        </p:txBody>
      </p:sp>
      <p:sp>
        <p:nvSpPr>
          <p:cNvPr id="128" name="Marcador de número de diapositiva 3"/>
          <p:cNvSpPr txBox="1">
            <a:spLocks noGrp="1"/>
          </p:cNvSpPr>
          <p:nvPr>
            <p:ph type="sldNum" sz="quarter" idx="2"/>
          </p:nvPr>
        </p:nvSpPr>
        <p:spPr>
          <a:xfrm>
            <a:off x="11720308" y="6385242"/>
            <a:ext cx="203024"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adroTexto 4"/>
          <p:cNvSpPr txBox="1"/>
          <p:nvPr/>
        </p:nvSpPr>
        <p:spPr>
          <a:xfrm>
            <a:off x="495583" y="162028"/>
            <a:ext cx="8628637"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err="1"/>
              <a:t>RedIRIS</a:t>
            </a:r>
            <a:r>
              <a:t>: </a:t>
            </a:r>
            <a:r>
              <a:rPr err="1"/>
              <a:t>los</a:t>
            </a:r>
            <a:r>
              <a:t> </a:t>
            </a:r>
            <a:r>
              <a:rPr err="1"/>
              <a:t>servicios</a:t>
            </a:r>
            <a:r>
              <a:rPr lang="es-ES"/>
              <a:t> DNS</a:t>
            </a:r>
            <a:endParaRPr/>
          </a:p>
        </p:txBody>
      </p:sp>
      <p:pic>
        <p:nvPicPr>
          <p:cNvPr id="138" name="Imagen 11" descr="Imagen 11"/>
          <p:cNvPicPr>
            <a:picLocks noChangeAspect="1"/>
          </p:cNvPicPr>
          <p:nvPr/>
        </p:nvPicPr>
        <p:blipFill>
          <a:blip r:embed="rId2"/>
          <a:stretch>
            <a:fillRect/>
          </a:stretch>
        </p:blipFill>
        <p:spPr>
          <a:xfrm>
            <a:off x="5812971" y="1887014"/>
            <a:ext cx="5343500" cy="204024"/>
          </a:xfrm>
          <a:prstGeom prst="rect">
            <a:avLst/>
          </a:prstGeom>
          <a:ln w="12700">
            <a:miter lim="400000"/>
          </a:ln>
        </p:spPr>
      </p:pic>
      <p:sp>
        <p:nvSpPr>
          <p:cNvPr id="139" name="Marcador de número de diapositiva 3"/>
          <p:cNvSpPr txBox="1">
            <a:spLocks noGrp="1"/>
          </p:cNvSpPr>
          <p:nvPr>
            <p:ph type="sldNum" sz="quarter" idx="2"/>
          </p:nvPr>
        </p:nvSpPr>
        <p:spPr>
          <a:xfrm>
            <a:off x="11720308" y="6385242"/>
            <a:ext cx="203024"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pic>
        <p:nvPicPr>
          <p:cNvPr id="141" name="Rectángulo redondeado Rectángulo redondeado" descr="Rectángulo redondeado Rectángulo redondeado"/>
          <p:cNvPicPr>
            <a:picLocks/>
          </p:cNvPicPr>
          <p:nvPr/>
        </p:nvPicPr>
        <p:blipFill>
          <a:blip r:embed="rId3"/>
          <a:stretch>
            <a:fillRect/>
          </a:stretch>
        </p:blipFill>
        <p:spPr>
          <a:xfrm>
            <a:off x="6573250" y="3022692"/>
            <a:ext cx="2627225" cy="215901"/>
          </a:xfrm>
          <a:prstGeom prst="rect">
            <a:avLst/>
          </a:prstGeom>
        </p:spPr>
      </p:pic>
      <p:pic>
        <p:nvPicPr>
          <p:cNvPr id="143" name="Rectángulo redondeado Rectángulo redondeado" descr="Rectángulo redondeado Rectángulo redondeado"/>
          <p:cNvPicPr>
            <a:picLocks/>
          </p:cNvPicPr>
          <p:nvPr/>
        </p:nvPicPr>
        <p:blipFill>
          <a:blip r:embed="rId4"/>
          <a:stretch>
            <a:fillRect/>
          </a:stretch>
        </p:blipFill>
        <p:spPr>
          <a:xfrm>
            <a:off x="9961833" y="3815779"/>
            <a:ext cx="1292385" cy="307341"/>
          </a:xfrm>
          <a:prstGeom prst="rect">
            <a:avLst/>
          </a:prstGeom>
        </p:spPr>
      </p:pic>
      <p:sp>
        <p:nvSpPr>
          <p:cNvPr id="145" name="Catálogo de servicios…"/>
          <p:cNvSpPr txBox="1"/>
          <p:nvPr/>
        </p:nvSpPr>
        <p:spPr>
          <a:xfrm>
            <a:off x="457641" y="3676742"/>
            <a:ext cx="4997520"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0">
                <a:latin typeface="+mj-lt"/>
                <a:ea typeface="+mj-ea"/>
                <a:cs typeface="+mj-cs"/>
                <a:sym typeface="Helvetica"/>
              </a:defRPr>
            </a:pPr>
            <a:r>
              <a:rPr err="1"/>
              <a:t>Catálogo</a:t>
            </a:r>
            <a:r>
              <a:t> de </a:t>
            </a:r>
            <a:r>
              <a:rPr err="1"/>
              <a:t>servicios</a:t>
            </a:r>
            <a:endParaRPr/>
          </a:p>
          <a:p>
            <a:pPr>
              <a:defRPr b="0">
                <a:latin typeface="+mj-lt"/>
                <a:ea typeface="+mj-ea"/>
                <a:cs typeface="+mj-cs"/>
                <a:sym typeface="Helvetica"/>
              </a:defRPr>
            </a:pPr>
            <a:r>
              <a:t>de </a:t>
            </a:r>
            <a:r>
              <a:rPr err="1"/>
              <a:t>RedIRIS</a:t>
            </a:r>
            <a:endParaRPr lang="es-ES"/>
          </a:p>
          <a:p>
            <a:pPr>
              <a:defRPr b="0">
                <a:latin typeface="+mj-lt"/>
                <a:ea typeface="+mj-ea"/>
                <a:cs typeface="+mj-cs"/>
                <a:sym typeface="Helvetica"/>
              </a:defRPr>
            </a:pPr>
            <a:r>
              <a:rPr lang="es-ES" sz="1200"/>
              <a:t>https://</a:t>
            </a:r>
            <a:r>
              <a:rPr lang="es-ES" sz="1200" err="1"/>
              <a:t>www.rediris.es</a:t>
            </a:r>
            <a:r>
              <a:rPr lang="es-ES" sz="1200"/>
              <a:t>/servicios/</a:t>
            </a:r>
            <a:endParaRPr sz="1200"/>
          </a:p>
        </p:txBody>
      </p:sp>
      <p:pic>
        <p:nvPicPr>
          <p:cNvPr id="3" name="Imagen 2" descr="Interfaz de usuario gráfica, Texto, Aplicación, Chat o mensaje de texto&#10;&#10;Descripción generada automáticamente">
            <a:extLst>
              <a:ext uri="{FF2B5EF4-FFF2-40B4-BE49-F238E27FC236}">
                <a16:creationId xmlns:a16="http://schemas.microsoft.com/office/drawing/2014/main" id="{F200F406-EC04-4284-7D6E-6569DBAF97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9183" y="162028"/>
            <a:ext cx="5642583" cy="6281366"/>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P spid="143"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Número de diapositiva"/>
          <p:cNvSpPr txBox="1">
            <a:spLocks noGrp="1"/>
          </p:cNvSpPr>
          <p:nvPr>
            <p:ph type="sldNum" sz="quarter" idx="2"/>
          </p:nvPr>
        </p:nvSpPr>
        <p:spPr>
          <a:xfrm>
            <a:off x="11720308" y="6385242"/>
            <a:ext cx="203024"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23</a:t>
            </a:fld>
            <a:endParaRPr/>
          </a:p>
        </p:txBody>
      </p:sp>
      <p:sp>
        <p:nvSpPr>
          <p:cNvPr id="148" name="CuadroTexto 4"/>
          <p:cNvSpPr txBox="1"/>
          <p:nvPr/>
        </p:nvSpPr>
        <p:spPr>
          <a:xfrm>
            <a:off x="495583" y="162028"/>
            <a:ext cx="8628637"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a:solidFill>
                  <a:srgbClr val="006271"/>
                </a:solidFill>
              </a:defRPr>
            </a:lvl1pPr>
          </a:lstStyle>
          <a:p>
            <a:r>
              <a:rPr lang="es-ES"/>
              <a:t>DNS: Publicación y Resolución</a:t>
            </a:r>
            <a:endParaRPr/>
          </a:p>
        </p:txBody>
      </p:sp>
      <p:grpSp>
        <p:nvGrpSpPr>
          <p:cNvPr id="2" name="Grupo 1">
            <a:extLst>
              <a:ext uri="{FF2B5EF4-FFF2-40B4-BE49-F238E27FC236}">
                <a16:creationId xmlns:a16="http://schemas.microsoft.com/office/drawing/2014/main" id="{898C48E7-5E3C-42FE-82CA-54747DC36CD5}"/>
              </a:ext>
            </a:extLst>
          </p:cNvPr>
          <p:cNvGrpSpPr/>
          <p:nvPr/>
        </p:nvGrpSpPr>
        <p:grpSpPr>
          <a:xfrm>
            <a:off x="2963863" y="2439916"/>
            <a:ext cx="7304465" cy="2169262"/>
            <a:chOff x="2312244" y="2305899"/>
            <a:chExt cx="7304465" cy="2169262"/>
          </a:xfrm>
        </p:grpSpPr>
        <p:pic>
          <p:nvPicPr>
            <p:cNvPr id="3" name="Imagen 2" descr="Forma&#10;&#10;Descripción generada automáticamente con confianza baja">
              <a:extLst>
                <a:ext uri="{FF2B5EF4-FFF2-40B4-BE49-F238E27FC236}">
                  <a16:creationId xmlns:a16="http://schemas.microsoft.com/office/drawing/2014/main" id="{1BB5B558-85A7-8500-338F-DA8F6C58F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30669" y="2802650"/>
              <a:ext cx="952132" cy="952132"/>
            </a:xfrm>
            <a:prstGeom prst="rect">
              <a:avLst/>
            </a:prstGeom>
          </p:spPr>
        </p:pic>
        <p:pic>
          <p:nvPicPr>
            <p:cNvPr id="4" name="Imagen 3" descr="Forma&#10;&#10;Descripción generada automáticamente con confianza baja">
              <a:extLst>
                <a:ext uri="{FF2B5EF4-FFF2-40B4-BE49-F238E27FC236}">
                  <a16:creationId xmlns:a16="http://schemas.microsoft.com/office/drawing/2014/main" id="{872E58C4-90C0-82AD-C05D-520CC1439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214883" y="2824193"/>
              <a:ext cx="952132" cy="952132"/>
            </a:xfrm>
            <a:prstGeom prst="rect">
              <a:avLst/>
            </a:prstGeom>
            <a:noFill/>
            <a:ln>
              <a:noFill/>
            </a:ln>
          </p:spPr>
          <p:style>
            <a:lnRef idx="0">
              <a:scrgbClr r="0" g="0" b="0"/>
            </a:lnRef>
            <a:fillRef idx="0">
              <a:scrgbClr r="0" g="0" b="0"/>
            </a:fillRef>
            <a:effectRef idx="0">
              <a:scrgbClr r="0" g="0" b="0"/>
            </a:effectRef>
            <a:fontRef idx="minor">
              <a:schemeClr val="accent2"/>
            </a:fontRef>
          </p:style>
        </p:pic>
        <p:pic>
          <p:nvPicPr>
            <p:cNvPr id="5" name="Imagen 4" descr="Forma&#10;&#10;Descripción generada automáticamente con confianza baja">
              <a:extLst>
                <a:ext uri="{FF2B5EF4-FFF2-40B4-BE49-F238E27FC236}">
                  <a16:creationId xmlns:a16="http://schemas.microsoft.com/office/drawing/2014/main" id="{8F975D27-7005-437C-117A-83BCC581D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63138" y="2640815"/>
              <a:ext cx="1120666" cy="1120666"/>
            </a:xfrm>
            <a:prstGeom prst="rect">
              <a:avLst/>
            </a:prstGeom>
          </p:spPr>
        </p:pic>
        <p:sp>
          <p:nvSpPr>
            <p:cNvPr id="6" name="Flecha en U 5">
              <a:extLst>
                <a:ext uri="{FF2B5EF4-FFF2-40B4-BE49-F238E27FC236}">
                  <a16:creationId xmlns:a16="http://schemas.microsoft.com/office/drawing/2014/main" id="{2C1A3B27-A037-9772-98FE-59C4BD31B3B3}"/>
                </a:ext>
              </a:extLst>
            </p:cNvPr>
            <p:cNvSpPr/>
            <p:nvPr/>
          </p:nvSpPr>
          <p:spPr>
            <a:xfrm>
              <a:off x="3666526" y="2473672"/>
              <a:ext cx="1397463" cy="701041"/>
            </a:xfrm>
            <a:custGeom>
              <a:avLst/>
              <a:gdLst>
                <a:gd name="connsiteX0" fmla="*/ 0 w 1397463"/>
                <a:gd name="connsiteY0" fmla="*/ 701041 h 701041"/>
                <a:gd name="connsiteX1" fmla="*/ 0 w 1397463"/>
                <a:gd name="connsiteY1" fmla="*/ 383280 h 701041"/>
                <a:gd name="connsiteX2" fmla="*/ 383280 w 1397463"/>
                <a:gd name="connsiteY2" fmla="*/ 0 h 701041"/>
                <a:gd name="connsiteX3" fmla="*/ 871833 w 1397463"/>
                <a:gd name="connsiteY3" fmla="*/ 0 h 701041"/>
                <a:gd name="connsiteX4" fmla="*/ 1255113 w 1397463"/>
                <a:gd name="connsiteY4" fmla="*/ 383280 h 701041"/>
                <a:gd name="connsiteX5" fmla="*/ 1255113 w 1397463"/>
                <a:gd name="connsiteY5" fmla="*/ 383280 h 701041"/>
                <a:gd name="connsiteX6" fmla="*/ 1397463 w 1397463"/>
                <a:gd name="connsiteY6" fmla="*/ 383280 h 701041"/>
                <a:gd name="connsiteX7" fmla="*/ 1222203 w 1397463"/>
                <a:gd name="connsiteY7" fmla="*/ 701041 h 701041"/>
                <a:gd name="connsiteX8" fmla="*/ 1046943 w 1397463"/>
                <a:gd name="connsiteY8" fmla="*/ 383280 h 701041"/>
                <a:gd name="connsiteX9" fmla="*/ 1189292 w 1397463"/>
                <a:gd name="connsiteY9" fmla="*/ 383280 h 701041"/>
                <a:gd name="connsiteX10" fmla="*/ 1189292 w 1397463"/>
                <a:gd name="connsiteY10" fmla="*/ 383280 h 701041"/>
                <a:gd name="connsiteX11" fmla="*/ 871833 w 1397463"/>
                <a:gd name="connsiteY11" fmla="*/ 65821 h 701041"/>
                <a:gd name="connsiteX12" fmla="*/ 383280 w 1397463"/>
                <a:gd name="connsiteY12" fmla="*/ 65821 h 701041"/>
                <a:gd name="connsiteX13" fmla="*/ 65821 w 1397463"/>
                <a:gd name="connsiteY13" fmla="*/ 383280 h 701041"/>
                <a:gd name="connsiteX14" fmla="*/ 65821 w 1397463"/>
                <a:gd name="connsiteY14" fmla="*/ 701041 h 701041"/>
                <a:gd name="connsiteX15" fmla="*/ 0 w 1397463"/>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3" h="701041" extrusionOk="0">
                  <a:moveTo>
                    <a:pt x="0" y="701041"/>
                  </a:moveTo>
                  <a:cubicBezTo>
                    <a:pt x="25125" y="664005"/>
                    <a:pt x="-13939" y="417197"/>
                    <a:pt x="0" y="383280"/>
                  </a:cubicBezTo>
                  <a:cubicBezTo>
                    <a:pt x="13921" y="174531"/>
                    <a:pt x="160538" y="352"/>
                    <a:pt x="383280" y="0"/>
                  </a:cubicBezTo>
                  <a:cubicBezTo>
                    <a:pt x="447036" y="-4203"/>
                    <a:pt x="713519" y="-35390"/>
                    <a:pt x="871833" y="0"/>
                  </a:cubicBezTo>
                  <a:cubicBezTo>
                    <a:pt x="1068860" y="-8017"/>
                    <a:pt x="1292169" y="189306"/>
                    <a:pt x="1255113" y="383280"/>
                  </a:cubicBezTo>
                  <a:lnTo>
                    <a:pt x="1255113" y="383280"/>
                  </a:lnTo>
                  <a:cubicBezTo>
                    <a:pt x="1281378" y="377782"/>
                    <a:pt x="1331931" y="395418"/>
                    <a:pt x="1397463" y="383280"/>
                  </a:cubicBezTo>
                  <a:cubicBezTo>
                    <a:pt x="1369013" y="485677"/>
                    <a:pt x="1236823" y="628687"/>
                    <a:pt x="1222203" y="701041"/>
                  </a:cubicBezTo>
                  <a:cubicBezTo>
                    <a:pt x="1191566" y="618155"/>
                    <a:pt x="1046451" y="446143"/>
                    <a:pt x="1046943" y="383280"/>
                  </a:cubicBezTo>
                  <a:cubicBezTo>
                    <a:pt x="1075256" y="372382"/>
                    <a:pt x="1147324" y="391475"/>
                    <a:pt x="1189292" y="383280"/>
                  </a:cubicBezTo>
                  <a:lnTo>
                    <a:pt x="1189292" y="383280"/>
                  </a:lnTo>
                  <a:cubicBezTo>
                    <a:pt x="1179802" y="206417"/>
                    <a:pt x="1051137" y="69073"/>
                    <a:pt x="871833" y="65821"/>
                  </a:cubicBezTo>
                  <a:cubicBezTo>
                    <a:pt x="751299" y="33349"/>
                    <a:pt x="442050" y="78162"/>
                    <a:pt x="383280" y="65821"/>
                  </a:cubicBezTo>
                  <a:cubicBezTo>
                    <a:pt x="221393" y="86525"/>
                    <a:pt x="72152" y="215707"/>
                    <a:pt x="65821" y="383280"/>
                  </a:cubicBezTo>
                  <a:cubicBezTo>
                    <a:pt x="68897" y="430456"/>
                    <a:pt x="58888" y="572230"/>
                    <a:pt x="65821" y="701041"/>
                  </a:cubicBezTo>
                  <a:cubicBezTo>
                    <a:pt x="41545" y="695322"/>
                    <a:pt x="21279" y="701814"/>
                    <a:pt x="0" y="701041"/>
                  </a:cubicBezTo>
                  <a:close/>
                </a:path>
              </a:pathLst>
            </a:custGeom>
            <a:noFill/>
            <a:ln w="2857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219033472">
                    <a:prstGeom prst="uturnArrow">
                      <a:avLst>
                        <a:gd name="adj1" fmla="val 9389"/>
                        <a:gd name="adj2" fmla="val 25000"/>
                        <a:gd name="adj3" fmla="val 45327"/>
                        <a:gd name="adj4" fmla="val 54673"/>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7" name="CuadroTexto 6">
              <a:extLst>
                <a:ext uri="{FF2B5EF4-FFF2-40B4-BE49-F238E27FC236}">
                  <a16:creationId xmlns:a16="http://schemas.microsoft.com/office/drawing/2014/main" id="{2D4D929F-C953-A550-03F0-CC5037472558}"/>
                </a:ext>
              </a:extLst>
            </p:cNvPr>
            <p:cNvSpPr txBox="1"/>
            <p:nvPr/>
          </p:nvSpPr>
          <p:spPr>
            <a:xfrm>
              <a:off x="5048222" y="2334836"/>
              <a:ext cx="123206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600" b="0">
                  <a:solidFill>
                    <a:schemeClr val="tx2"/>
                  </a:solidFill>
                  <a:latin typeface="Cavolini" panose="020B0604020202020204" pitchFamily="34" charset="0"/>
                  <a:ea typeface="Interstate"/>
                  <a:cs typeface="Cavolini" panose="020B0604020202020204" pitchFamily="34" charset="0"/>
                </a:defRPr>
              </a:lvl1pPr>
              <a:lvl2pPr>
                <a:defRPr>
                  <a:solidFill>
                    <a:srgbClr val="377E80"/>
                  </a:solidFill>
                  <a:latin typeface="Interstate"/>
                  <a:ea typeface="Interstate"/>
                  <a:cs typeface="Interstate"/>
                </a:defRPr>
              </a:lvl2pPr>
              <a:lvl3pPr>
                <a:defRPr>
                  <a:solidFill>
                    <a:srgbClr val="377E80"/>
                  </a:solidFill>
                  <a:latin typeface="Interstate"/>
                  <a:ea typeface="Interstate"/>
                  <a:cs typeface="Interstate"/>
                </a:defRPr>
              </a:lvl3pPr>
              <a:lvl4pPr>
                <a:defRPr>
                  <a:solidFill>
                    <a:srgbClr val="377E80"/>
                  </a:solidFill>
                  <a:latin typeface="Interstate"/>
                  <a:ea typeface="Interstate"/>
                  <a:cs typeface="Interstate"/>
                </a:defRPr>
              </a:lvl4pPr>
              <a:lvl5pPr>
                <a:defRPr>
                  <a:solidFill>
                    <a:srgbClr val="377E80"/>
                  </a:solidFill>
                  <a:latin typeface="Interstate"/>
                  <a:ea typeface="Interstate"/>
                  <a:cs typeface="Interstate"/>
                </a:defRPr>
              </a:lvl5pPr>
              <a:lvl6pPr>
                <a:defRPr>
                  <a:solidFill>
                    <a:srgbClr val="377E80"/>
                  </a:solidFill>
                  <a:latin typeface="Interstate"/>
                  <a:ea typeface="Interstate"/>
                  <a:cs typeface="Interstate"/>
                </a:defRPr>
              </a:lvl6pPr>
              <a:lvl7pPr>
                <a:defRPr>
                  <a:solidFill>
                    <a:srgbClr val="377E80"/>
                  </a:solidFill>
                  <a:latin typeface="Interstate"/>
                  <a:ea typeface="Interstate"/>
                  <a:cs typeface="Interstate"/>
                </a:defRPr>
              </a:lvl7pPr>
              <a:lvl8pPr>
                <a:defRPr>
                  <a:solidFill>
                    <a:srgbClr val="377E80"/>
                  </a:solidFill>
                  <a:latin typeface="Interstate"/>
                  <a:ea typeface="Interstate"/>
                  <a:cs typeface="Interstate"/>
                </a:defRPr>
              </a:lvl8pPr>
              <a:lvl9pPr>
                <a:defRPr>
                  <a:solidFill>
                    <a:srgbClr val="377E80"/>
                  </a:solidFill>
                  <a:latin typeface="Interstate"/>
                  <a:ea typeface="Interstate"/>
                  <a:cs typeface="Interstate"/>
                </a:defRPr>
              </a:lvl9pPr>
            </a:lstStyle>
            <a:p>
              <a:r>
                <a:rPr lang="es-ES" b="1"/>
                <a:t>RESOLVER</a:t>
              </a:r>
            </a:p>
          </p:txBody>
        </p:sp>
        <p:sp>
          <p:nvSpPr>
            <p:cNvPr id="8" name="CuadroTexto 7">
              <a:extLst>
                <a:ext uri="{FF2B5EF4-FFF2-40B4-BE49-F238E27FC236}">
                  <a16:creationId xmlns:a16="http://schemas.microsoft.com/office/drawing/2014/main" id="{35EBA65C-E962-34F4-FA51-9AF321D8BCF7}"/>
                </a:ext>
              </a:extLst>
            </p:cNvPr>
            <p:cNvSpPr txBox="1"/>
            <p:nvPr/>
          </p:nvSpPr>
          <p:spPr>
            <a:xfrm>
              <a:off x="7794737" y="2332640"/>
              <a:ext cx="182197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sz="1600">
                  <a:solidFill>
                    <a:schemeClr val="tx2"/>
                  </a:solidFill>
                  <a:latin typeface="Cavolini" panose="020B0604020202020204" pitchFamily="34" charset="0"/>
                  <a:cs typeface="Cavolini" panose="020B0604020202020204" pitchFamily="34" charset="0"/>
                </a:rPr>
                <a:t>AUTHORITATIVE</a:t>
              </a:r>
            </a:p>
          </p:txBody>
        </p:sp>
        <p:sp>
          <p:nvSpPr>
            <p:cNvPr id="14" name="CuadroTexto 13">
              <a:extLst>
                <a:ext uri="{FF2B5EF4-FFF2-40B4-BE49-F238E27FC236}">
                  <a16:creationId xmlns:a16="http://schemas.microsoft.com/office/drawing/2014/main" id="{BD4A36C3-06D5-5B0E-8C58-C7F8621E61AA}"/>
                </a:ext>
              </a:extLst>
            </p:cNvPr>
            <p:cNvSpPr txBox="1"/>
            <p:nvPr/>
          </p:nvSpPr>
          <p:spPr>
            <a:xfrm>
              <a:off x="2312244" y="2305899"/>
              <a:ext cx="102047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600" i="0" u="none" strike="noStrike" cap="none" spc="0" normalizeH="0" baseline="0">
                  <a:ln>
                    <a:noFill/>
                  </a:ln>
                  <a:solidFill>
                    <a:schemeClr val="tx2"/>
                  </a:solidFill>
                  <a:effectLst/>
                  <a:uFillTx/>
                  <a:latin typeface="Cavolini" panose="020B0604020202020204" pitchFamily="34" charset="0"/>
                  <a:cs typeface="Cavolini" panose="020B0604020202020204" pitchFamily="34" charset="0"/>
                  <a:sym typeface="Interstate"/>
                </a:rPr>
                <a:t>CLIENTE</a:t>
              </a:r>
            </a:p>
          </p:txBody>
        </p:sp>
        <p:sp>
          <p:nvSpPr>
            <p:cNvPr id="19" name="Flecha en U 18">
              <a:extLst>
                <a:ext uri="{FF2B5EF4-FFF2-40B4-BE49-F238E27FC236}">
                  <a16:creationId xmlns:a16="http://schemas.microsoft.com/office/drawing/2014/main" id="{3FA419C6-DB59-D213-1F2E-4734FC9A46B2}"/>
                </a:ext>
              </a:extLst>
            </p:cNvPr>
            <p:cNvSpPr/>
            <p:nvPr/>
          </p:nvSpPr>
          <p:spPr>
            <a:xfrm rot="10800000">
              <a:off x="3650760" y="3745876"/>
              <a:ext cx="1397462" cy="701041"/>
            </a:xfrm>
            <a:custGeom>
              <a:avLst/>
              <a:gdLst>
                <a:gd name="connsiteX0" fmla="*/ 0 w 1397462"/>
                <a:gd name="connsiteY0" fmla="*/ 701041 h 701041"/>
                <a:gd name="connsiteX1" fmla="*/ 0 w 1397462"/>
                <a:gd name="connsiteY1" fmla="*/ 383280 h 701041"/>
                <a:gd name="connsiteX2" fmla="*/ 383280 w 1397462"/>
                <a:gd name="connsiteY2" fmla="*/ 0 h 701041"/>
                <a:gd name="connsiteX3" fmla="*/ 871832 w 1397462"/>
                <a:gd name="connsiteY3" fmla="*/ 0 h 701041"/>
                <a:gd name="connsiteX4" fmla="*/ 1255112 w 1397462"/>
                <a:gd name="connsiteY4" fmla="*/ 383280 h 701041"/>
                <a:gd name="connsiteX5" fmla="*/ 1255112 w 1397462"/>
                <a:gd name="connsiteY5" fmla="*/ 383280 h 701041"/>
                <a:gd name="connsiteX6" fmla="*/ 1397462 w 1397462"/>
                <a:gd name="connsiteY6" fmla="*/ 383280 h 701041"/>
                <a:gd name="connsiteX7" fmla="*/ 1222202 w 1397462"/>
                <a:gd name="connsiteY7" fmla="*/ 701041 h 701041"/>
                <a:gd name="connsiteX8" fmla="*/ 1046942 w 1397462"/>
                <a:gd name="connsiteY8" fmla="*/ 383280 h 701041"/>
                <a:gd name="connsiteX9" fmla="*/ 1189291 w 1397462"/>
                <a:gd name="connsiteY9" fmla="*/ 383280 h 701041"/>
                <a:gd name="connsiteX10" fmla="*/ 1189291 w 1397462"/>
                <a:gd name="connsiteY10" fmla="*/ 383280 h 701041"/>
                <a:gd name="connsiteX11" fmla="*/ 871832 w 1397462"/>
                <a:gd name="connsiteY11" fmla="*/ 65821 h 701041"/>
                <a:gd name="connsiteX12" fmla="*/ 383280 w 1397462"/>
                <a:gd name="connsiteY12" fmla="*/ 65821 h 701041"/>
                <a:gd name="connsiteX13" fmla="*/ 65821 w 1397462"/>
                <a:gd name="connsiteY13" fmla="*/ 383280 h 701041"/>
                <a:gd name="connsiteX14" fmla="*/ 65821 w 1397462"/>
                <a:gd name="connsiteY14" fmla="*/ 701041 h 701041"/>
                <a:gd name="connsiteX15" fmla="*/ 0 w 1397462"/>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2" h="701041" extrusionOk="0">
                  <a:moveTo>
                    <a:pt x="0" y="701041"/>
                  </a:moveTo>
                  <a:cubicBezTo>
                    <a:pt x="-1740" y="634294"/>
                    <a:pt x="-22962" y="535592"/>
                    <a:pt x="0" y="383280"/>
                  </a:cubicBezTo>
                  <a:cubicBezTo>
                    <a:pt x="12443" y="183802"/>
                    <a:pt x="189613" y="-9990"/>
                    <a:pt x="383280" y="0"/>
                  </a:cubicBezTo>
                  <a:cubicBezTo>
                    <a:pt x="490326" y="-10487"/>
                    <a:pt x="630341" y="6250"/>
                    <a:pt x="871832" y="0"/>
                  </a:cubicBezTo>
                  <a:cubicBezTo>
                    <a:pt x="1082078" y="-4711"/>
                    <a:pt x="1259797" y="175961"/>
                    <a:pt x="1255112" y="383280"/>
                  </a:cubicBezTo>
                  <a:lnTo>
                    <a:pt x="1255112" y="383280"/>
                  </a:lnTo>
                  <a:cubicBezTo>
                    <a:pt x="1312817" y="377577"/>
                    <a:pt x="1347737" y="379845"/>
                    <a:pt x="1397462" y="383280"/>
                  </a:cubicBezTo>
                  <a:cubicBezTo>
                    <a:pt x="1330569" y="514226"/>
                    <a:pt x="1246967" y="632597"/>
                    <a:pt x="1222202" y="701041"/>
                  </a:cubicBezTo>
                  <a:cubicBezTo>
                    <a:pt x="1152968" y="564147"/>
                    <a:pt x="1112136" y="449623"/>
                    <a:pt x="1046942" y="383280"/>
                  </a:cubicBezTo>
                  <a:cubicBezTo>
                    <a:pt x="1108757" y="384824"/>
                    <a:pt x="1151587" y="391920"/>
                    <a:pt x="1189291" y="383280"/>
                  </a:cubicBezTo>
                  <a:lnTo>
                    <a:pt x="1189291" y="383280"/>
                  </a:lnTo>
                  <a:cubicBezTo>
                    <a:pt x="1186389" y="203725"/>
                    <a:pt x="1070419" y="73204"/>
                    <a:pt x="871832" y="65821"/>
                  </a:cubicBezTo>
                  <a:cubicBezTo>
                    <a:pt x="755724" y="55418"/>
                    <a:pt x="580095" y="55203"/>
                    <a:pt x="383280" y="65821"/>
                  </a:cubicBezTo>
                  <a:cubicBezTo>
                    <a:pt x="215692" y="67094"/>
                    <a:pt x="61248" y="240567"/>
                    <a:pt x="65821" y="383280"/>
                  </a:cubicBezTo>
                  <a:cubicBezTo>
                    <a:pt x="52387" y="448401"/>
                    <a:pt x="40949" y="629547"/>
                    <a:pt x="65821" y="701041"/>
                  </a:cubicBezTo>
                  <a:cubicBezTo>
                    <a:pt x="56189" y="704348"/>
                    <a:pt x="29297" y="695552"/>
                    <a:pt x="0" y="701041"/>
                  </a:cubicBezTo>
                  <a:close/>
                </a:path>
              </a:pathLst>
            </a:custGeom>
            <a:noFill/>
            <a:ln w="28575"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705000160">
                    <a:prstGeom prst="uturnArrow">
                      <a:avLst>
                        <a:gd name="adj1" fmla="val 9389"/>
                        <a:gd name="adj2" fmla="val 25000"/>
                        <a:gd name="adj3" fmla="val 45327"/>
                        <a:gd name="adj4" fmla="val 75000"/>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20" name="Flecha en U 19">
              <a:extLst>
                <a:ext uri="{FF2B5EF4-FFF2-40B4-BE49-F238E27FC236}">
                  <a16:creationId xmlns:a16="http://schemas.microsoft.com/office/drawing/2014/main" id="{B0361EBA-FC75-EFB0-A339-36827CF1D759}"/>
                </a:ext>
              </a:extLst>
            </p:cNvPr>
            <p:cNvSpPr/>
            <p:nvPr/>
          </p:nvSpPr>
          <p:spPr>
            <a:xfrm>
              <a:off x="6336796" y="2501916"/>
              <a:ext cx="1397463" cy="701041"/>
            </a:xfrm>
            <a:custGeom>
              <a:avLst/>
              <a:gdLst>
                <a:gd name="connsiteX0" fmla="*/ 0 w 1397463"/>
                <a:gd name="connsiteY0" fmla="*/ 701041 h 701041"/>
                <a:gd name="connsiteX1" fmla="*/ 0 w 1397463"/>
                <a:gd name="connsiteY1" fmla="*/ 383280 h 701041"/>
                <a:gd name="connsiteX2" fmla="*/ 383280 w 1397463"/>
                <a:gd name="connsiteY2" fmla="*/ 0 h 701041"/>
                <a:gd name="connsiteX3" fmla="*/ 871833 w 1397463"/>
                <a:gd name="connsiteY3" fmla="*/ 0 h 701041"/>
                <a:gd name="connsiteX4" fmla="*/ 1255113 w 1397463"/>
                <a:gd name="connsiteY4" fmla="*/ 383280 h 701041"/>
                <a:gd name="connsiteX5" fmla="*/ 1255113 w 1397463"/>
                <a:gd name="connsiteY5" fmla="*/ 383280 h 701041"/>
                <a:gd name="connsiteX6" fmla="*/ 1397463 w 1397463"/>
                <a:gd name="connsiteY6" fmla="*/ 383280 h 701041"/>
                <a:gd name="connsiteX7" fmla="*/ 1222203 w 1397463"/>
                <a:gd name="connsiteY7" fmla="*/ 701041 h 701041"/>
                <a:gd name="connsiteX8" fmla="*/ 1046943 w 1397463"/>
                <a:gd name="connsiteY8" fmla="*/ 383280 h 701041"/>
                <a:gd name="connsiteX9" fmla="*/ 1189292 w 1397463"/>
                <a:gd name="connsiteY9" fmla="*/ 383280 h 701041"/>
                <a:gd name="connsiteX10" fmla="*/ 1189292 w 1397463"/>
                <a:gd name="connsiteY10" fmla="*/ 383280 h 701041"/>
                <a:gd name="connsiteX11" fmla="*/ 871833 w 1397463"/>
                <a:gd name="connsiteY11" fmla="*/ 65821 h 701041"/>
                <a:gd name="connsiteX12" fmla="*/ 383280 w 1397463"/>
                <a:gd name="connsiteY12" fmla="*/ 65821 h 701041"/>
                <a:gd name="connsiteX13" fmla="*/ 65821 w 1397463"/>
                <a:gd name="connsiteY13" fmla="*/ 383280 h 701041"/>
                <a:gd name="connsiteX14" fmla="*/ 65821 w 1397463"/>
                <a:gd name="connsiteY14" fmla="*/ 701041 h 701041"/>
                <a:gd name="connsiteX15" fmla="*/ 0 w 1397463"/>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3" h="701041" extrusionOk="0">
                  <a:moveTo>
                    <a:pt x="0" y="701041"/>
                  </a:moveTo>
                  <a:cubicBezTo>
                    <a:pt x="25125" y="664005"/>
                    <a:pt x="-13939" y="417197"/>
                    <a:pt x="0" y="383280"/>
                  </a:cubicBezTo>
                  <a:cubicBezTo>
                    <a:pt x="13921" y="174531"/>
                    <a:pt x="160538" y="352"/>
                    <a:pt x="383280" y="0"/>
                  </a:cubicBezTo>
                  <a:cubicBezTo>
                    <a:pt x="447036" y="-4203"/>
                    <a:pt x="713519" y="-35390"/>
                    <a:pt x="871833" y="0"/>
                  </a:cubicBezTo>
                  <a:cubicBezTo>
                    <a:pt x="1068860" y="-8017"/>
                    <a:pt x="1292169" y="189306"/>
                    <a:pt x="1255113" y="383280"/>
                  </a:cubicBezTo>
                  <a:lnTo>
                    <a:pt x="1255113" y="383280"/>
                  </a:lnTo>
                  <a:cubicBezTo>
                    <a:pt x="1281378" y="377782"/>
                    <a:pt x="1331931" y="395418"/>
                    <a:pt x="1397463" y="383280"/>
                  </a:cubicBezTo>
                  <a:cubicBezTo>
                    <a:pt x="1369013" y="485677"/>
                    <a:pt x="1236823" y="628687"/>
                    <a:pt x="1222203" y="701041"/>
                  </a:cubicBezTo>
                  <a:cubicBezTo>
                    <a:pt x="1191566" y="618155"/>
                    <a:pt x="1046451" y="446143"/>
                    <a:pt x="1046943" y="383280"/>
                  </a:cubicBezTo>
                  <a:cubicBezTo>
                    <a:pt x="1075256" y="372382"/>
                    <a:pt x="1147324" y="391475"/>
                    <a:pt x="1189292" y="383280"/>
                  </a:cubicBezTo>
                  <a:lnTo>
                    <a:pt x="1189292" y="383280"/>
                  </a:lnTo>
                  <a:cubicBezTo>
                    <a:pt x="1179802" y="206417"/>
                    <a:pt x="1051137" y="69073"/>
                    <a:pt x="871833" y="65821"/>
                  </a:cubicBezTo>
                  <a:cubicBezTo>
                    <a:pt x="751299" y="33349"/>
                    <a:pt x="442050" y="78162"/>
                    <a:pt x="383280" y="65821"/>
                  </a:cubicBezTo>
                  <a:cubicBezTo>
                    <a:pt x="221393" y="86525"/>
                    <a:pt x="72152" y="215707"/>
                    <a:pt x="65821" y="383280"/>
                  </a:cubicBezTo>
                  <a:cubicBezTo>
                    <a:pt x="68897" y="430456"/>
                    <a:pt x="58888" y="572230"/>
                    <a:pt x="65821" y="701041"/>
                  </a:cubicBezTo>
                  <a:cubicBezTo>
                    <a:pt x="41545" y="695322"/>
                    <a:pt x="21279" y="701814"/>
                    <a:pt x="0" y="701041"/>
                  </a:cubicBezTo>
                  <a:close/>
                </a:path>
              </a:pathLst>
            </a:custGeom>
            <a:noFill/>
            <a:ln w="2857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219033472">
                    <a:prstGeom prst="uturnArrow">
                      <a:avLst>
                        <a:gd name="adj1" fmla="val 9389"/>
                        <a:gd name="adj2" fmla="val 25000"/>
                        <a:gd name="adj3" fmla="val 45327"/>
                        <a:gd name="adj4" fmla="val 54673"/>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21" name="Flecha en U 20">
              <a:extLst>
                <a:ext uri="{FF2B5EF4-FFF2-40B4-BE49-F238E27FC236}">
                  <a16:creationId xmlns:a16="http://schemas.microsoft.com/office/drawing/2014/main" id="{17161C39-E624-C3EF-3CB8-8334A16E64F8}"/>
                </a:ext>
              </a:extLst>
            </p:cNvPr>
            <p:cNvSpPr/>
            <p:nvPr/>
          </p:nvSpPr>
          <p:spPr>
            <a:xfrm rot="10800000">
              <a:off x="6321030" y="3774120"/>
              <a:ext cx="1397462" cy="701041"/>
            </a:xfrm>
            <a:custGeom>
              <a:avLst/>
              <a:gdLst>
                <a:gd name="connsiteX0" fmla="*/ 0 w 1397462"/>
                <a:gd name="connsiteY0" fmla="*/ 701041 h 701041"/>
                <a:gd name="connsiteX1" fmla="*/ 0 w 1397462"/>
                <a:gd name="connsiteY1" fmla="*/ 383280 h 701041"/>
                <a:gd name="connsiteX2" fmla="*/ 383280 w 1397462"/>
                <a:gd name="connsiteY2" fmla="*/ 0 h 701041"/>
                <a:gd name="connsiteX3" fmla="*/ 871832 w 1397462"/>
                <a:gd name="connsiteY3" fmla="*/ 0 h 701041"/>
                <a:gd name="connsiteX4" fmla="*/ 1255112 w 1397462"/>
                <a:gd name="connsiteY4" fmla="*/ 383280 h 701041"/>
                <a:gd name="connsiteX5" fmla="*/ 1255112 w 1397462"/>
                <a:gd name="connsiteY5" fmla="*/ 383280 h 701041"/>
                <a:gd name="connsiteX6" fmla="*/ 1397462 w 1397462"/>
                <a:gd name="connsiteY6" fmla="*/ 383280 h 701041"/>
                <a:gd name="connsiteX7" fmla="*/ 1222202 w 1397462"/>
                <a:gd name="connsiteY7" fmla="*/ 701041 h 701041"/>
                <a:gd name="connsiteX8" fmla="*/ 1046942 w 1397462"/>
                <a:gd name="connsiteY8" fmla="*/ 383280 h 701041"/>
                <a:gd name="connsiteX9" fmla="*/ 1189291 w 1397462"/>
                <a:gd name="connsiteY9" fmla="*/ 383280 h 701041"/>
                <a:gd name="connsiteX10" fmla="*/ 1189291 w 1397462"/>
                <a:gd name="connsiteY10" fmla="*/ 383280 h 701041"/>
                <a:gd name="connsiteX11" fmla="*/ 871832 w 1397462"/>
                <a:gd name="connsiteY11" fmla="*/ 65821 h 701041"/>
                <a:gd name="connsiteX12" fmla="*/ 383280 w 1397462"/>
                <a:gd name="connsiteY12" fmla="*/ 65821 h 701041"/>
                <a:gd name="connsiteX13" fmla="*/ 65821 w 1397462"/>
                <a:gd name="connsiteY13" fmla="*/ 383280 h 701041"/>
                <a:gd name="connsiteX14" fmla="*/ 65821 w 1397462"/>
                <a:gd name="connsiteY14" fmla="*/ 701041 h 701041"/>
                <a:gd name="connsiteX15" fmla="*/ 0 w 1397462"/>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2" h="701041" extrusionOk="0">
                  <a:moveTo>
                    <a:pt x="0" y="701041"/>
                  </a:moveTo>
                  <a:cubicBezTo>
                    <a:pt x="-1740" y="634294"/>
                    <a:pt x="-22962" y="535592"/>
                    <a:pt x="0" y="383280"/>
                  </a:cubicBezTo>
                  <a:cubicBezTo>
                    <a:pt x="12443" y="183802"/>
                    <a:pt x="189613" y="-9990"/>
                    <a:pt x="383280" y="0"/>
                  </a:cubicBezTo>
                  <a:cubicBezTo>
                    <a:pt x="490326" y="-10487"/>
                    <a:pt x="630341" y="6250"/>
                    <a:pt x="871832" y="0"/>
                  </a:cubicBezTo>
                  <a:cubicBezTo>
                    <a:pt x="1082078" y="-4711"/>
                    <a:pt x="1259797" y="175961"/>
                    <a:pt x="1255112" y="383280"/>
                  </a:cubicBezTo>
                  <a:lnTo>
                    <a:pt x="1255112" y="383280"/>
                  </a:lnTo>
                  <a:cubicBezTo>
                    <a:pt x="1312817" y="377577"/>
                    <a:pt x="1347737" y="379845"/>
                    <a:pt x="1397462" y="383280"/>
                  </a:cubicBezTo>
                  <a:cubicBezTo>
                    <a:pt x="1330569" y="514226"/>
                    <a:pt x="1246967" y="632597"/>
                    <a:pt x="1222202" y="701041"/>
                  </a:cubicBezTo>
                  <a:cubicBezTo>
                    <a:pt x="1152968" y="564147"/>
                    <a:pt x="1112136" y="449623"/>
                    <a:pt x="1046942" y="383280"/>
                  </a:cubicBezTo>
                  <a:cubicBezTo>
                    <a:pt x="1108757" y="384824"/>
                    <a:pt x="1151587" y="391920"/>
                    <a:pt x="1189291" y="383280"/>
                  </a:cubicBezTo>
                  <a:lnTo>
                    <a:pt x="1189291" y="383280"/>
                  </a:lnTo>
                  <a:cubicBezTo>
                    <a:pt x="1186389" y="203725"/>
                    <a:pt x="1070419" y="73204"/>
                    <a:pt x="871832" y="65821"/>
                  </a:cubicBezTo>
                  <a:cubicBezTo>
                    <a:pt x="755724" y="55418"/>
                    <a:pt x="580095" y="55203"/>
                    <a:pt x="383280" y="65821"/>
                  </a:cubicBezTo>
                  <a:cubicBezTo>
                    <a:pt x="215692" y="67094"/>
                    <a:pt x="61248" y="240567"/>
                    <a:pt x="65821" y="383280"/>
                  </a:cubicBezTo>
                  <a:cubicBezTo>
                    <a:pt x="52387" y="448401"/>
                    <a:pt x="40949" y="629547"/>
                    <a:pt x="65821" y="701041"/>
                  </a:cubicBezTo>
                  <a:cubicBezTo>
                    <a:pt x="56189" y="704348"/>
                    <a:pt x="29297" y="695552"/>
                    <a:pt x="0" y="701041"/>
                  </a:cubicBezTo>
                  <a:close/>
                </a:path>
              </a:pathLst>
            </a:custGeom>
            <a:noFill/>
            <a:ln w="28575"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705000160">
                    <a:prstGeom prst="uturnArrow">
                      <a:avLst>
                        <a:gd name="adj1" fmla="val 9389"/>
                        <a:gd name="adj2" fmla="val 25000"/>
                        <a:gd name="adj3" fmla="val 45327"/>
                        <a:gd name="adj4" fmla="val 75000"/>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grpSp>
    </p:spTree>
    <p:extLst>
      <p:ext uri="{BB962C8B-B14F-4D97-AF65-F5344CB8AC3E}">
        <p14:creationId xmlns:p14="http://schemas.microsoft.com/office/powerpoint/2010/main" val="3782047137"/>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Número de diapositiva"/>
          <p:cNvSpPr txBox="1">
            <a:spLocks noGrp="1"/>
          </p:cNvSpPr>
          <p:nvPr>
            <p:ph type="sldNum" sz="quarter" idx="2"/>
          </p:nvPr>
        </p:nvSpPr>
        <p:spPr>
          <a:xfrm>
            <a:off x="11988976" y="6388631"/>
            <a:ext cx="203024"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148" name="CuadroTexto 4"/>
          <p:cNvSpPr txBox="1"/>
          <p:nvPr/>
        </p:nvSpPr>
        <p:spPr>
          <a:xfrm>
            <a:off x="495583" y="162028"/>
            <a:ext cx="8628637"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006271"/>
                </a:solidFill>
              </a:defRPr>
            </a:lvl1pPr>
          </a:lstStyle>
          <a:p>
            <a:r>
              <a:rPr lang="es-ES"/>
              <a:t>DNS: Publicación y Resolución</a:t>
            </a:r>
            <a:endParaRPr/>
          </a:p>
        </p:txBody>
      </p:sp>
      <p:grpSp>
        <p:nvGrpSpPr>
          <p:cNvPr id="21" name="Grupo 20">
            <a:extLst>
              <a:ext uri="{FF2B5EF4-FFF2-40B4-BE49-F238E27FC236}">
                <a16:creationId xmlns:a16="http://schemas.microsoft.com/office/drawing/2014/main" id="{04140D20-2021-06E7-9DD4-5970FC5E9532}"/>
              </a:ext>
            </a:extLst>
          </p:cNvPr>
          <p:cNvGrpSpPr/>
          <p:nvPr/>
        </p:nvGrpSpPr>
        <p:grpSpPr>
          <a:xfrm>
            <a:off x="2963863" y="2428041"/>
            <a:ext cx="7304465" cy="2169262"/>
            <a:chOff x="2312244" y="2305899"/>
            <a:chExt cx="7304465" cy="2169262"/>
          </a:xfrm>
        </p:grpSpPr>
        <p:pic>
          <p:nvPicPr>
            <p:cNvPr id="3" name="Imagen 2" descr="Forma&#10;&#10;Descripción generada automáticamente con confianza baja">
              <a:extLst>
                <a:ext uri="{FF2B5EF4-FFF2-40B4-BE49-F238E27FC236}">
                  <a16:creationId xmlns:a16="http://schemas.microsoft.com/office/drawing/2014/main" id="{BC959C15-51EC-985F-4A86-7408FAA47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30669" y="2802650"/>
              <a:ext cx="952132" cy="952132"/>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AF016BE6-BEE8-2B57-9A73-1D7292D32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214883" y="2824193"/>
              <a:ext cx="952132" cy="952132"/>
            </a:xfrm>
            <a:prstGeom prst="rect">
              <a:avLst/>
            </a:prstGeom>
            <a:noFill/>
            <a:ln>
              <a:noFill/>
            </a:ln>
          </p:spPr>
          <p:style>
            <a:lnRef idx="0">
              <a:scrgbClr r="0" g="0" b="0"/>
            </a:lnRef>
            <a:fillRef idx="0">
              <a:scrgbClr r="0" g="0" b="0"/>
            </a:fillRef>
            <a:effectRef idx="0">
              <a:scrgbClr r="0" g="0" b="0"/>
            </a:effectRef>
            <a:fontRef idx="minor">
              <a:schemeClr val="accent2"/>
            </a:fontRef>
          </p:style>
        </p:pic>
        <p:pic>
          <p:nvPicPr>
            <p:cNvPr id="7" name="Imagen 6" descr="Forma&#10;&#10;Descripción generada automáticamente con confianza baja">
              <a:extLst>
                <a:ext uri="{FF2B5EF4-FFF2-40B4-BE49-F238E27FC236}">
                  <a16:creationId xmlns:a16="http://schemas.microsoft.com/office/drawing/2014/main" id="{39551808-0312-334E-CF96-C10F5ADDD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63138" y="2640815"/>
              <a:ext cx="1120666" cy="1120666"/>
            </a:xfrm>
            <a:prstGeom prst="rect">
              <a:avLst/>
            </a:prstGeom>
          </p:spPr>
        </p:pic>
        <p:sp>
          <p:nvSpPr>
            <p:cNvPr id="8" name="Flecha en U 7">
              <a:extLst>
                <a:ext uri="{FF2B5EF4-FFF2-40B4-BE49-F238E27FC236}">
                  <a16:creationId xmlns:a16="http://schemas.microsoft.com/office/drawing/2014/main" id="{CCFC6616-3AF3-BD41-BC2C-F7DC959BBEDC}"/>
                </a:ext>
              </a:extLst>
            </p:cNvPr>
            <p:cNvSpPr/>
            <p:nvPr/>
          </p:nvSpPr>
          <p:spPr>
            <a:xfrm>
              <a:off x="3666526" y="2473672"/>
              <a:ext cx="1397463" cy="701041"/>
            </a:xfrm>
            <a:custGeom>
              <a:avLst/>
              <a:gdLst>
                <a:gd name="connsiteX0" fmla="*/ 0 w 1397463"/>
                <a:gd name="connsiteY0" fmla="*/ 701041 h 701041"/>
                <a:gd name="connsiteX1" fmla="*/ 0 w 1397463"/>
                <a:gd name="connsiteY1" fmla="*/ 383280 h 701041"/>
                <a:gd name="connsiteX2" fmla="*/ 383280 w 1397463"/>
                <a:gd name="connsiteY2" fmla="*/ 0 h 701041"/>
                <a:gd name="connsiteX3" fmla="*/ 871833 w 1397463"/>
                <a:gd name="connsiteY3" fmla="*/ 0 h 701041"/>
                <a:gd name="connsiteX4" fmla="*/ 1255113 w 1397463"/>
                <a:gd name="connsiteY4" fmla="*/ 383280 h 701041"/>
                <a:gd name="connsiteX5" fmla="*/ 1255113 w 1397463"/>
                <a:gd name="connsiteY5" fmla="*/ 383280 h 701041"/>
                <a:gd name="connsiteX6" fmla="*/ 1397463 w 1397463"/>
                <a:gd name="connsiteY6" fmla="*/ 383280 h 701041"/>
                <a:gd name="connsiteX7" fmla="*/ 1222203 w 1397463"/>
                <a:gd name="connsiteY7" fmla="*/ 701041 h 701041"/>
                <a:gd name="connsiteX8" fmla="*/ 1046943 w 1397463"/>
                <a:gd name="connsiteY8" fmla="*/ 383280 h 701041"/>
                <a:gd name="connsiteX9" fmla="*/ 1189292 w 1397463"/>
                <a:gd name="connsiteY9" fmla="*/ 383280 h 701041"/>
                <a:gd name="connsiteX10" fmla="*/ 1189292 w 1397463"/>
                <a:gd name="connsiteY10" fmla="*/ 383280 h 701041"/>
                <a:gd name="connsiteX11" fmla="*/ 871833 w 1397463"/>
                <a:gd name="connsiteY11" fmla="*/ 65821 h 701041"/>
                <a:gd name="connsiteX12" fmla="*/ 383280 w 1397463"/>
                <a:gd name="connsiteY12" fmla="*/ 65821 h 701041"/>
                <a:gd name="connsiteX13" fmla="*/ 65821 w 1397463"/>
                <a:gd name="connsiteY13" fmla="*/ 383280 h 701041"/>
                <a:gd name="connsiteX14" fmla="*/ 65821 w 1397463"/>
                <a:gd name="connsiteY14" fmla="*/ 701041 h 701041"/>
                <a:gd name="connsiteX15" fmla="*/ 0 w 1397463"/>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3" h="701041" extrusionOk="0">
                  <a:moveTo>
                    <a:pt x="0" y="701041"/>
                  </a:moveTo>
                  <a:cubicBezTo>
                    <a:pt x="25125" y="664005"/>
                    <a:pt x="-13939" y="417197"/>
                    <a:pt x="0" y="383280"/>
                  </a:cubicBezTo>
                  <a:cubicBezTo>
                    <a:pt x="13921" y="174531"/>
                    <a:pt x="160538" y="352"/>
                    <a:pt x="383280" y="0"/>
                  </a:cubicBezTo>
                  <a:cubicBezTo>
                    <a:pt x="447036" y="-4203"/>
                    <a:pt x="713519" y="-35390"/>
                    <a:pt x="871833" y="0"/>
                  </a:cubicBezTo>
                  <a:cubicBezTo>
                    <a:pt x="1068860" y="-8017"/>
                    <a:pt x="1292169" y="189306"/>
                    <a:pt x="1255113" y="383280"/>
                  </a:cubicBezTo>
                  <a:lnTo>
                    <a:pt x="1255113" y="383280"/>
                  </a:lnTo>
                  <a:cubicBezTo>
                    <a:pt x="1281378" y="377782"/>
                    <a:pt x="1331931" y="395418"/>
                    <a:pt x="1397463" y="383280"/>
                  </a:cubicBezTo>
                  <a:cubicBezTo>
                    <a:pt x="1369013" y="485677"/>
                    <a:pt x="1236823" y="628687"/>
                    <a:pt x="1222203" y="701041"/>
                  </a:cubicBezTo>
                  <a:cubicBezTo>
                    <a:pt x="1191566" y="618155"/>
                    <a:pt x="1046451" y="446143"/>
                    <a:pt x="1046943" y="383280"/>
                  </a:cubicBezTo>
                  <a:cubicBezTo>
                    <a:pt x="1075256" y="372382"/>
                    <a:pt x="1147324" y="391475"/>
                    <a:pt x="1189292" y="383280"/>
                  </a:cubicBezTo>
                  <a:lnTo>
                    <a:pt x="1189292" y="383280"/>
                  </a:lnTo>
                  <a:cubicBezTo>
                    <a:pt x="1179802" y="206417"/>
                    <a:pt x="1051137" y="69073"/>
                    <a:pt x="871833" y="65821"/>
                  </a:cubicBezTo>
                  <a:cubicBezTo>
                    <a:pt x="751299" y="33349"/>
                    <a:pt x="442050" y="78162"/>
                    <a:pt x="383280" y="65821"/>
                  </a:cubicBezTo>
                  <a:cubicBezTo>
                    <a:pt x="221393" y="86525"/>
                    <a:pt x="72152" y="215707"/>
                    <a:pt x="65821" y="383280"/>
                  </a:cubicBezTo>
                  <a:cubicBezTo>
                    <a:pt x="68897" y="430456"/>
                    <a:pt x="58888" y="572230"/>
                    <a:pt x="65821" y="701041"/>
                  </a:cubicBezTo>
                  <a:cubicBezTo>
                    <a:pt x="41545" y="695322"/>
                    <a:pt x="21279" y="701814"/>
                    <a:pt x="0" y="701041"/>
                  </a:cubicBezTo>
                  <a:close/>
                </a:path>
              </a:pathLst>
            </a:custGeom>
            <a:noFill/>
            <a:ln w="2857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219033472">
                    <a:prstGeom prst="uturnArrow">
                      <a:avLst>
                        <a:gd name="adj1" fmla="val 9389"/>
                        <a:gd name="adj2" fmla="val 25000"/>
                        <a:gd name="adj3" fmla="val 45327"/>
                        <a:gd name="adj4" fmla="val 54673"/>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2" name="CuadroTexto 1">
              <a:extLst>
                <a:ext uri="{FF2B5EF4-FFF2-40B4-BE49-F238E27FC236}">
                  <a16:creationId xmlns:a16="http://schemas.microsoft.com/office/drawing/2014/main" id="{1EDA655C-53D7-21FA-4B44-61C311AF69A6}"/>
                </a:ext>
              </a:extLst>
            </p:cNvPr>
            <p:cNvSpPr txBox="1"/>
            <p:nvPr/>
          </p:nvSpPr>
          <p:spPr>
            <a:xfrm>
              <a:off x="5048222" y="2334836"/>
              <a:ext cx="123206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600" b="0">
                  <a:solidFill>
                    <a:schemeClr val="tx2"/>
                  </a:solidFill>
                  <a:latin typeface="Cavolini" panose="020B0604020202020204" pitchFamily="34" charset="0"/>
                  <a:ea typeface="Interstate"/>
                  <a:cs typeface="Cavolini" panose="020B0604020202020204" pitchFamily="34" charset="0"/>
                </a:defRPr>
              </a:lvl1pPr>
              <a:lvl2pPr>
                <a:defRPr>
                  <a:solidFill>
                    <a:srgbClr val="377E80"/>
                  </a:solidFill>
                  <a:latin typeface="Interstate"/>
                  <a:ea typeface="Interstate"/>
                  <a:cs typeface="Interstate"/>
                </a:defRPr>
              </a:lvl2pPr>
              <a:lvl3pPr>
                <a:defRPr>
                  <a:solidFill>
                    <a:srgbClr val="377E80"/>
                  </a:solidFill>
                  <a:latin typeface="Interstate"/>
                  <a:ea typeface="Interstate"/>
                  <a:cs typeface="Interstate"/>
                </a:defRPr>
              </a:lvl3pPr>
              <a:lvl4pPr>
                <a:defRPr>
                  <a:solidFill>
                    <a:srgbClr val="377E80"/>
                  </a:solidFill>
                  <a:latin typeface="Interstate"/>
                  <a:ea typeface="Interstate"/>
                  <a:cs typeface="Interstate"/>
                </a:defRPr>
              </a:lvl4pPr>
              <a:lvl5pPr>
                <a:defRPr>
                  <a:solidFill>
                    <a:srgbClr val="377E80"/>
                  </a:solidFill>
                  <a:latin typeface="Interstate"/>
                  <a:ea typeface="Interstate"/>
                  <a:cs typeface="Interstate"/>
                </a:defRPr>
              </a:lvl5pPr>
              <a:lvl6pPr>
                <a:defRPr>
                  <a:solidFill>
                    <a:srgbClr val="377E80"/>
                  </a:solidFill>
                  <a:latin typeface="Interstate"/>
                  <a:ea typeface="Interstate"/>
                  <a:cs typeface="Interstate"/>
                </a:defRPr>
              </a:lvl6pPr>
              <a:lvl7pPr>
                <a:defRPr>
                  <a:solidFill>
                    <a:srgbClr val="377E80"/>
                  </a:solidFill>
                  <a:latin typeface="Interstate"/>
                  <a:ea typeface="Interstate"/>
                  <a:cs typeface="Interstate"/>
                </a:defRPr>
              </a:lvl7pPr>
              <a:lvl8pPr>
                <a:defRPr>
                  <a:solidFill>
                    <a:srgbClr val="377E80"/>
                  </a:solidFill>
                  <a:latin typeface="Interstate"/>
                  <a:ea typeface="Interstate"/>
                  <a:cs typeface="Interstate"/>
                </a:defRPr>
              </a:lvl8pPr>
              <a:lvl9pPr>
                <a:defRPr>
                  <a:solidFill>
                    <a:srgbClr val="377E80"/>
                  </a:solidFill>
                  <a:latin typeface="Interstate"/>
                  <a:ea typeface="Interstate"/>
                  <a:cs typeface="Interstate"/>
                </a:defRPr>
              </a:lvl9pPr>
            </a:lstStyle>
            <a:p>
              <a:r>
                <a:rPr lang="es-ES" b="1"/>
                <a:t>RESOLVER</a:t>
              </a:r>
            </a:p>
          </p:txBody>
        </p:sp>
        <p:sp>
          <p:nvSpPr>
            <p:cNvPr id="4" name="CuadroTexto 3">
              <a:extLst>
                <a:ext uri="{FF2B5EF4-FFF2-40B4-BE49-F238E27FC236}">
                  <a16:creationId xmlns:a16="http://schemas.microsoft.com/office/drawing/2014/main" id="{1942FE2D-E6C3-F29E-34F2-903DC537ACFE}"/>
                </a:ext>
              </a:extLst>
            </p:cNvPr>
            <p:cNvSpPr txBox="1"/>
            <p:nvPr/>
          </p:nvSpPr>
          <p:spPr>
            <a:xfrm>
              <a:off x="7794737" y="2332640"/>
              <a:ext cx="182197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sz="1600">
                  <a:solidFill>
                    <a:schemeClr val="tx2"/>
                  </a:solidFill>
                  <a:latin typeface="Cavolini" panose="020B0604020202020204" pitchFamily="34" charset="0"/>
                  <a:cs typeface="Cavolini" panose="020B0604020202020204" pitchFamily="34" charset="0"/>
                </a:rPr>
                <a:t>AUTHORITATIVE</a:t>
              </a:r>
            </a:p>
          </p:txBody>
        </p:sp>
        <p:sp>
          <p:nvSpPr>
            <p:cNvPr id="6" name="CuadroTexto 5">
              <a:extLst>
                <a:ext uri="{FF2B5EF4-FFF2-40B4-BE49-F238E27FC236}">
                  <a16:creationId xmlns:a16="http://schemas.microsoft.com/office/drawing/2014/main" id="{E9E973C4-4200-4FEE-FD1B-13A6286AA0D3}"/>
                </a:ext>
              </a:extLst>
            </p:cNvPr>
            <p:cNvSpPr txBox="1"/>
            <p:nvPr/>
          </p:nvSpPr>
          <p:spPr>
            <a:xfrm>
              <a:off x="2312244" y="2305899"/>
              <a:ext cx="102047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600" i="0" u="none" strike="noStrike" cap="none" spc="0" normalizeH="0" baseline="0">
                  <a:ln>
                    <a:noFill/>
                  </a:ln>
                  <a:solidFill>
                    <a:schemeClr val="tx2"/>
                  </a:solidFill>
                  <a:effectLst/>
                  <a:uFillTx/>
                  <a:latin typeface="Cavolini" panose="020B0604020202020204" pitchFamily="34" charset="0"/>
                  <a:cs typeface="Cavolini" panose="020B0604020202020204" pitchFamily="34" charset="0"/>
                  <a:sym typeface="Interstate"/>
                </a:rPr>
                <a:t>CLIENTE</a:t>
              </a:r>
            </a:p>
          </p:txBody>
        </p:sp>
        <p:sp>
          <p:nvSpPr>
            <p:cNvPr id="14" name="Flecha en U 13">
              <a:extLst>
                <a:ext uri="{FF2B5EF4-FFF2-40B4-BE49-F238E27FC236}">
                  <a16:creationId xmlns:a16="http://schemas.microsoft.com/office/drawing/2014/main" id="{1B1445A2-29BD-6289-C43C-64FED82A353B}"/>
                </a:ext>
              </a:extLst>
            </p:cNvPr>
            <p:cNvSpPr/>
            <p:nvPr/>
          </p:nvSpPr>
          <p:spPr>
            <a:xfrm rot="10800000">
              <a:off x="3650760" y="3745876"/>
              <a:ext cx="1397462" cy="701041"/>
            </a:xfrm>
            <a:custGeom>
              <a:avLst/>
              <a:gdLst>
                <a:gd name="connsiteX0" fmla="*/ 0 w 1397462"/>
                <a:gd name="connsiteY0" fmla="*/ 701041 h 701041"/>
                <a:gd name="connsiteX1" fmla="*/ 0 w 1397462"/>
                <a:gd name="connsiteY1" fmla="*/ 383280 h 701041"/>
                <a:gd name="connsiteX2" fmla="*/ 383280 w 1397462"/>
                <a:gd name="connsiteY2" fmla="*/ 0 h 701041"/>
                <a:gd name="connsiteX3" fmla="*/ 871832 w 1397462"/>
                <a:gd name="connsiteY3" fmla="*/ 0 h 701041"/>
                <a:gd name="connsiteX4" fmla="*/ 1255112 w 1397462"/>
                <a:gd name="connsiteY4" fmla="*/ 383280 h 701041"/>
                <a:gd name="connsiteX5" fmla="*/ 1255112 w 1397462"/>
                <a:gd name="connsiteY5" fmla="*/ 383280 h 701041"/>
                <a:gd name="connsiteX6" fmla="*/ 1397462 w 1397462"/>
                <a:gd name="connsiteY6" fmla="*/ 383280 h 701041"/>
                <a:gd name="connsiteX7" fmla="*/ 1222202 w 1397462"/>
                <a:gd name="connsiteY7" fmla="*/ 701041 h 701041"/>
                <a:gd name="connsiteX8" fmla="*/ 1046942 w 1397462"/>
                <a:gd name="connsiteY8" fmla="*/ 383280 h 701041"/>
                <a:gd name="connsiteX9" fmla="*/ 1189291 w 1397462"/>
                <a:gd name="connsiteY9" fmla="*/ 383280 h 701041"/>
                <a:gd name="connsiteX10" fmla="*/ 1189291 w 1397462"/>
                <a:gd name="connsiteY10" fmla="*/ 383280 h 701041"/>
                <a:gd name="connsiteX11" fmla="*/ 871832 w 1397462"/>
                <a:gd name="connsiteY11" fmla="*/ 65821 h 701041"/>
                <a:gd name="connsiteX12" fmla="*/ 383280 w 1397462"/>
                <a:gd name="connsiteY12" fmla="*/ 65821 h 701041"/>
                <a:gd name="connsiteX13" fmla="*/ 65821 w 1397462"/>
                <a:gd name="connsiteY13" fmla="*/ 383280 h 701041"/>
                <a:gd name="connsiteX14" fmla="*/ 65821 w 1397462"/>
                <a:gd name="connsiteY14" fmla="*/ 701041 h 701041"/>
                <a:gd name="connsiteX15" fmla="*/ 0 w 1397462"/>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2" h="701041" extrusionOk="0">
                  <a:moveTo>
                    <a:pt x="0" y="701041"/>
                  </a:moveTo>
                  <a:cubicBezTo>
                    <a:pt x="-1740" y="634294"/>
                    <a:pt x="-22962" y="535592"/>
                    <a:pt x="0" y="383280"/>
                  </a:cubicBezTo>
                  <a:cubicBezTo>
                    <a:pt x="12443" y="183802"/>
                    <a:pt x="189613" y="-9990"/>
                    <a:pt x="383280" y="0"/>
                  </a:cubicBezTo>
                  <a:cubicBezTo>
                    <a:pt x="490326" y="-10487"/>
                    <a:pt x="630341" y="6250"/>
                    <a:pt x="871832" y="0"/>
                  </a:cubicBezTo>
                  <a:cubicBezTo>
                    <a:pt x="1082078" y="-4711"/>
                    <a:pt x="1259797" y="175961"/>
                    <a:pt x="1255112" y="383280"/>
                  </a:cubicBezTo>
                  <a:lnTo>
                    <a:pt x="1255112" y="383280"/>
                  </a:lnTo>
                  <a:cubicBezTo>
                    <a:pt x="1312817" y="377577"/>
                    <a:pt x="1347737" y="379845"/>
                    <a:pt x="1397462" y="383280"/>
                  </a:cubicBezTo>
                  <a:cubicBezTo>
                    <a:pt x="1330569" y="514226"/>
                    <a:pt x="1246967" y="632597"/>
                    <a:pt x="1222202" y="701041"/>
                  </a:cubicBezTo>
                  <a:cubicBezTo>
                    <a:pt x="1152968" y="564147"/>
                    <a:pt x="1112136" y="449623"/>
                    <a:pt x="1046942" y="383280"/>
                  </a:cubicBezTo>
                  <a:cubicBezTo>
                    <a:pt x="1108757" y="384824"/>
                    <a:pt x="1151587" y="391920"/>
                    <a:pt x="1189291" y="383280"/>
                  </a:cubicBezTo>
                  <a:lnTo>
                    <a:pt x="1189291" y="383280"/>
                  </a:lnTo>
                  <a:cubicBezTo>
                    <a:pt x="1186389" y="203725"/>
                    <a:pt x="1070419" y="73204"/>
                    <a:pt x="871832" y="65821"/>
                  </a:cubicBezTo>
                  <a:cubicBezTo>
                    <a:pt x="755724" y="55418"/>
                    <a:pt x="580095" y="55203"/>
                    <a:pt x="383280" y="65821"/>
                  </a:cubicBezTo>
                  <a:cubicBezTo>
                    <a:pt x="215692" y="67094"/>
                    <a:pt x="61248" y="240567"/>
                    <a:pt x="65821" y="383280"/>
                  </a:cubicBezTo>
                  <a:cubicBezTo>
                    <a:pt x="52387" y="448401"/>
                    <a:pt x="40949" y="629547"/>
                    <a:pt x="65821" y="701041"/>
                  </a:cubicBezTo>
                  <a:cubicBezTo>
                    <a:pt x="56189" y="704348"/>
                    <a:pt x="29297" y="695552"/>
                    <a:pt x="0" y="701041"/>
                  </a:cubicBezTo>
                  <a:close/>
                </a:path>
              </a:pathLst>
            </a:custGeom>
            <a:noFill/>
            <a:ln w="28575"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705000160">
                    <a:prstGeom prst="uturnArrow">
                      <a:avLst>
                        <a:gd name="adj1" fmla="val 9389"/>
                        <a:gd name="adj2" fmla="val 25000"/>
                        <a:gd name="adj3" fmla="val 45327"/>
                        <a:gd name="adj4" fmla="val 75000"/>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19" name="Flecha en U 18">
              <a:extLst>
                <a:ext uri="{FF2B5EF4-FFF2-40B4-BE49-F238E27FC236}">
                  <a16:creationId xmlns:a16="http://schemas.microsoft.com/office/drawing/2014/main" id="{D3A822C4-D82D-01A5-A4F6-B9E8067754D7}"/>
                </a:ext>
              </a:extLst>
            </p:cNvPr>
            <p:cNvSpPr/>
            <p:nvPr/>
          </p:nvSpPr>
          <p:spPr>
            <a:xfrm>
              <a:off x="6336796" y="2501916"/>
              <a:ext cx="1397463" cy="701041"/>
            </a:xfrm>
            <a:custGeom>
              <a:avLst/>
              <a:gdLst>
                <a:gd name="connsiteX0" fmla="*/ 0 w 1397463"/>
                <a:gd name="connsiteY0" fmla="*/ 701041 h 701041"/>
                <a:gd name="connsiteX1" fmla="*/ 0 w 1397463"/>
                <a:gd name="connsiteY1" fmla="*/ 383280 h 701041"/>
                <a:gd name="connsiteX2" fmla="*/ 383280 w 1397463"/>
                <a:gd name="connsiteY2" fmla="*/ 0 h 701041"/>
                <a:gd name="connsiteX3" fmla="*/ 871833 w 1397463"/>
                <a:gd name="connsiteY3" fmla="*/ 0 h 701041"/>
                <a:gd name="connsiteX4" fmla="*/ 1255113 w 1397463"/>
                <a:gd name="connsiteY4" fmla="*/ 383280 h 701041"/>
                <a:gd name="connsiteX5" fmla="*/ 1255113 w 1397463"/>
                <a:gd name="connsiteY5" fmla="*/ 383280 h 701041"/>
                <a:gd name="connsiteX6" fmla="*/ 1397463 w 1397463"/>
                <a:gd name="connsiteY6" fmla="*/ 383280 h 701041"/>
                <a:gd name="connsiteX7" fmla="*/ 1222203 w 1397463"/>
                <a:gd name="connsiteY7" fmla="*/ 701041 h 701041"/>
                <a:gd name="connsiteX8" fmla="*/ 1046943 w 1397463"/>
                <a:gd name="connsiteY8" fmla="*/ 383280 h 701041"/>
                <a:gd name="connsiteX9" fmla="*/ 1189292 w 1397463"/>
                <a:gd name="connsiteY9" fmla="*/ 383280 h 701041"/>
                <a:gd name="connsiteX10" fmla="*/ 1189292 w 1397463"/>
                <a:gd name="connsiteY10" fmla="*/ 383280 h 701041"/>
                <a:gd name="connsiteX11" fmla="*/ 871833 w 1397463"/>
                <a:gd name="connsiteY11" fmla="*/ 65821 h 701041"/>
                <a:gd name="connsiteX12" fmla="*/ 383280 w 1397463"/>
                <a:gd name="connsiteY12" fmla="*/ 65821 h 701041"/>
                <a:gd name="connsiteX13" fmla="*/ 65821 w 1397463"/>
                <a:gd name="connsiteY13" fmla="*/ 383280 h 701041"/>
                <a:gd name="connsiteX14" fmla="*/ 65821 w 1397463"/>
                <a:gd name="connsiteY14" fmla="*/ 701041 h 701041"/>
                <a:gd name="connsiteX15" fmla="*/ 0 w 1397463"/>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3" h="701041" extrusionOk="0">
                  <a:moveTo>
                    <a:pt x="0" y="701041"/>
                  </a:moveTo>
                  <a:cubicBezTo>
                    <a:pt x="25125" y="664005"/>
                    <a:pt x="-13939" y="417197"/>
                    <a:pt x="0" y="383280"/>
                  </a:cubicBezTo>
                  <a:cubicBezTo>
                    <a:pt x="13921" y="174531"/>
                    <a:pt x="160538" y="352"/>
                    <a:pt x="383280" y="0"/>
                  </a:cubicBezTo>
                  <a:cubicBezTo>
                    <a:pt x="447036" y="-4203"/>
                    <a:pt x="713519" y="-35390"/>
                    <a:pt x="871833" y="0"/>
                  </a:cubicBezTo>
                  <a:cubicBezTo>
                    <a:pt x="1068860" y="-8017"/>
                    <a:pt x="1292169" y="189306"/>
                    <a:pt x="1255113" y="383280"/>
                  </a:cubicBezTo>
                  <a:lnTo>
                    <a:pt x="1255113" y="383280"/>
                  </a:lnTo>
                  <a:cubicBezTo>
                    <a:pt x="1281378" y="377782"/>
                    <a:pt x="1331931" y="395418"/>
                    <a:pt x="1397463" y="383280"/>
                  </a:cubicBezTo>
                  <a:cubicBezTo>
                    <a:pt x="1369013" y="485677"/>
                    <a:pt x="1236823" y="628687"/>
                    <a:pt x="1222203" y="701041"/>
                  </a:cubicBezTo>
                  <a:cubicBezTo>
                    <a:pt x="1191566" y="618155"/>
                    <a:pt x="1046451" y="446143"/>
                    <a:pt x="1046943" y="383280"/>
                  </a:cubicBezTo>
                  <a:cubicBezTo>
                    <a:pt x="1075256" y="372382"/>
                    <a:pt x="1147324" y="391475"/>
                    <a:pt x="1189292" y="383280"/>
                  </a:cubicBezTo>
                  <a:lnTo>
                    <a:pt x="1189292" y="383280"/>
                  </a:lnTo>
                  <a:cubicBezTo>
                    <a:pt x="1179802" y="206417"/>
                    <a:pt x="1051137" y="69073"/>
                    <a:pt x="871833" y="65821"/>
                  </a:cubicBezTo>
                  <a:cubicBezTo>
                    <a:pt x="751299" y="33349"/>
                    <a:pt x="442050" y="78162"/>
                    <a:pt x="383280" y="65821"/>
                  </a:cubicBezTo>
                  <a:cubicBezTo>
                    <a:pt x="221393" y="86525"/>
                    <a:pt x="72152" y="215707"/>
                    <a:pt x="65821" y="383280"/>
                  </a:cubicBezTo>
                  <a:cubicBezTo>
                    <a:pt x="68897" y="430456"/>
                    <a:pt x="58888" y="572230"/>
                    <a:pt x="65821" y="701041"/>
                  </a:cubicBezTo>
                  <a:cubicBezTo>
                    <a:pt x="41545" y="695322"/>
                    <a:pt x="21279" y="701814"/>
                    <a:pt x="0" y="701041"/>
                  </a:cubicBezTo>
                  <a:close/>
                </a:path>
              </a:pathLst>
            </a:custGeom>
            <a:noFill/>
            <a:ln w="2857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219033472">
                    <a:prstGeom prst="uturnArrow">
                      <a:avLst>
                        <a:gd name="adj1" fmla="val 9389"/>
                        <a:gd name="adj2" fmla="val 25000"/>
                        <a:gd name="adj3" fmla="val 45327"/>
                        <a:gd name="adj4" fmla="val 54673"/>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20" name="Flecha en U 19">
              <a:extLst>
                <a:ext uri="{FF2B5EF4-FFF2-40B4-BE49-F238E27FC236}">
                  <a16:creationId xmlns:a16="http://schemas.microsoft.com/office/drawing/2014/main" id="{9762200A-EBBD-DA4F-4292-B8DB0DDCE0BA}"/>
                </a:ext>
              </a:extLst>
            </p:cNvPr>
            <p:cNvSpPr/>
            <p:nvPr/>
          </p:nvSpPr>
          <p:spPr>
            <a:xfrm rot="10800000">
              <a:off x="6321030" y="3774120"/>
              <a:ext cx="1397462" cy="701041"/>
            </a:xfrm>
            <a:custGeom>
              <a:avLst/>
              <a:gdLst>
                <a:gd name="connsiteX0" fmla="*/ 0 w 1397462"/>
                <a:gd name="connsiteY0" fmla="*/ 701041 h 701041"/>
                <a:gd name="connsiteX1" fmla="*/ 0 w 1397462"/>
                <a:gd name="connsiteY1" fmla="*/ 383280 h 701041"/>
                <a:gd name="connsiteX2" fmla="*/ 383280 w 1397462"/>
                <a:gd name="connsiteY2" fmla="*/ 0 h 701041"/>
                <a:gd name="connsiteX3" fmla="*/ 871832 w 1397462"/>
                <a:gd name="connsiteY3" fmla="*/ 0 h 701041"/>
                <a:gd name="connsiteX4" fmla="*/ 1255112 w 1397462"/>
                <a:gd name="connsiteY4" fmla="*/ 383280 h 701041"/>
                <a:gd name="connsiteX5" fmla="*/ 1255112 w 1397462"/>
                <a:gd name="connsiteY5" fmla="*/ 383280 h 701041"/>
                <a:gd name="connsiteX6" fmla="*/ 1397462 w 1397462"/>
                <a:gd name="connsiteY6" fmla="*/ 383280 h 701041"/>
                <a:gd name="connsiteX7" fmla="*/ 1222202 w 1397462"/>
                <a:gd name="connsiteY7" fmla="*/ 701041 h 701041"/>
                <a:gd name="connsiteX8" fmla="*/ 1046942 w 1397462"/>
                <a:gd name="connsiteY8" fmla="*/ 383280 h 701041"/>
                <a:gd name="connsiteX9" fmla="*/ 1189291 w 1397462"/>
                <a:gd name="connsiteY9" fmla="*/ 383280 h 701041"/>
                <a:gd name="connsiteX10" fmla="*/ 1189291 w 1397462"/>
                <a:gd name="connsiteY10" fmla="*/ 383280 h 701041"/>
                <a:gd name="connsiteX11" fmla="*/ 871832 w 1397462"/>
                <a:gd name="connsiteY11" fmla="*/ 65821 h 701041"/>
                <a:gd name="connsiteX12" fmla="*/ 383280 w 1397462"/>
                <a:gd name="connsiteY12" fmla="*/ 65821 h 701041"/>
                <a:gd name="connsiteX13" fmla="*/ 65821 w 1397462"/>
                <a:gd name="connsiteY13" fmla="*/ 383280 h 701041"/>
                <a:gd name="connsiteX14" fmla="*/ 65821 w 1397462"/>
                <a:gd name="connsiteY14" fmla="*/ 701041 h 701041"/>
                <a:gd name="connsiteX15" fmla="*/ 0 w 1397462"/>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2" h="701041" extrusionOk="0">
                  <a:moveTo>
                    <a:pt x="0" y="701041"/>
                  </a:moveTo>
                  <a:cubicBezTo>
                    <a:pt x="-1740" y="634294"/>
                    <a:pt x="-22962" y="535592"/>
                    <a:pt x="0" y="383280"/>
                  </a:cubicBezTo>
                  <a:cubicBezTo>
                    <a:pt x="12443" y="183802"/>
                    <a:pt x="189613" y="-9990"/>
                    <a:pt x="383280" y="0"/>
                  </a:cubicBezTo>
                  <a:cubicBezTo>
                    <a:pt x="490326" y="-10487"/>
                    <a:pt x="630341" y="6250"/>
                    <a:pt x="871832" y="0"/>
                  </a:cubicBezTo>
                  <a:cubicBezTo>
                    <a:pt x="1082078" y="-4711"/>
                    <a:pt x="1259797" y="175961"/>
                    <a:pt x="1255112" y="383280"/>
                  </a:cubicBezTo>
                  <a:lnTo>
                    <a:pt x="1255112" y="383280"/>
                  </a:lnTo>
                  <a:cubicBezTo>
                    <a:pt x="1312817" y="377577"/>
                    <a:pt x="1347737" y="379845"/>
                    <a:pt x="1397462" y="383280"/>
                  </a:cubicBezTo>
                  <a:cubicBezTo>
                    <a:pt x="1330569" y="514226"/>
                    <a:pt x="1246967" y="632597"/>
                    <a:pt x="1222202" y="701041"/>
                  </a:cubicBezTo>
                  <a:cubicBezTo>
                    <a:pt x="1152968" y="564147"/>
                    <a:pt x="1112136" y="449623"/>
                    <a:pt x="1046942" y="383280"/>
                  </a:cubicBezTo>
                  <a:cubicBezTo>
                    <a:pt x="1108757" y="384824"/>
                    <a:pt x="1151587" y="391920"/>
                    <a:pt x="1189291" y="383280"/>
                  </a:cubicBezTo>
                  <a:lnTo>
                    <a:pt x="1189291" y="383280"/>
                  </a:lnTo>
                  <a:cubicBezTo>
                    <a:pt x="1186389" y="203725"/>
                    <a:pt x="1070419" y="73204"/>
                    <a:pt x="871832" y="65821"/>
                  </a:cubicBezTo>
                  <a:cubicBezTo>
                    <a:pt x="755724" y="55418"/>
                    <a:pt x="580095" y="55203"/>
                    <a:pt x="383280" y="65821"/>
                  </a:cubicBezTo>
                  <a:cubicBezTo>
                    <a:pt x="215692" y="67094"/>
                    <a:pt x="61248" y="240567"/>
                    <a:pt x="65821" y="383280"/>
                  </a:cubicBezTo>
                  <a:cubicBezTo>
                    <a:pt x="52387" y="448401"/>
                    <a:pt x="40949" y="629547"/>
                    <a:pt x="65821" y="701041"/>
                  </a:cubicBezTo>
                  <a:cubicBezTo>
                    <a:pt x="56189" y="704348"/>
                    <a:pt x="29297" y="695552"/>
                    <a:pt x="0" y="701041"/>
                  </a:cubicBezTo>
                  <a:close/>
                </a:path>
              </a:pathLst>
            </a:custGeom>
            <a:noFill/>
            <a:ln w="28575"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705000160">
                    <a:prstGeom prst="uturnArrow">
                      <a:avLst>
                        <a:gd name="adj1" fmla="val 9389"/>
                        <a:gd name="adj2" fmla="val 25000"/>
                        <a:gd name="adj3" fmla="val 45327"/>
                        <a:gd name="adj4" fmla="val 75000"/>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grpSp>
      <p:sp>
        <p:nvSpPr>
          <p:cNvPr id="10" name="Explosión 1 9">
            <a:extLst>
              <a:ext uri="{FF2B5EF4-FFF2-40B4-BE49-F238E27FC236}">
                <a16:creationId xmlns:a16="http://schemas.microsoft.com/office/drawing/2014/main" id="{8E9BCA19-3036-4A33-7C4D-C94C89E5F320}"/>
              </a:ext>
            </a:extLst>
          </p:cNvPr>
          <p:cNvSpPr/>
          <p:nvPr/>
        </p:nvSpPr>
        <p:spPr>
          <a:xfrm>
            <a:off x="4002962" y="1508440"/>
            <a:ext cx="2897313" cy="1037267"/>
          </a:xfrm>
          <a:custGeom>
            <a:avLst/>
            <a:gdLst>
              <a:gd name="connsiteX0" fmla="*/ 1448656 w 2897313"/>
              <a:gd name="connsiteY0" fmla="*/ 278525 h 1037267"/>
              <a:gd name="connsiteX1" fmla="*/ 1947906 w 2897313"/>
              <a:gd name="connsiteY1" fmla="*/ 0 h 1037267"/>
              <a:gd name="connsiteX2" fmla="*/ 1898678 w 2897313"/>
              <a:gd name="connsiteY2" fmla="*/ 255715 h 1037267"/>
              <a:gd name="connsiteX3" fmla="*/ 2465398 w 2897313"/>
              <a:gd name="connsiteY3" fmla="*/ 214032 h 1037267"/>
              <a:gd name="connsiteX4" fmla="*/ 2240320 w 2897313"/>
              <a:gd name="connsiteY4" fmla="*/ 351278 h 1037267"/>
              <a:gd name="connsiteX5" fmla="*/ 2829843 w 2897313"/>
              <a:gd name="connsiteY5" fmla="*/ 390751 h 1037267"/>
              <a:gd name="connsiteX6" fmla="*/ 2361712 w 2897313"/>
              <a:gd name="connsiteY6" fmla="*/ 503026 h 1037267"/>
              <a:gd name="connsiteX7" fmla="*/ 2897313 w 2897313"/>
              <a:gd name="connsiteY7" fmla="*/ 638207 h 1037267"/>
              <a:gd name="connsiteX8" fmla="*/ 2258428 w 2897313"/>
              <a:gd name="connsiteY8" fmla="*/ 621495 h 1037267"/>
              <a:gd name="connsiteX9" fmla="*/ 2433877 w 2897313"/>
              <a:gd name="connsiteY9" fmla="*/ 868951 h 1037267"/>
              <a:gd name="connsiteX10" fmla="*/ 1880570 w 2897313"/>
              <a:gd name="connsiteY10" fmla="*/ 694248 h 1037267"/>
              <a:gd name="connsiteX11" fmla="*/ 1776884 w 2897313"/>
              <a:gd name="connsiteY11" fmla="*/ 947802 h 1037267"/>
              <a:gd name="connsiteX12" fmla="*/ 1412708 w 2897313"/>
              <a:gd name="connsiteY12" fmla="*/ 717202 h 1037267"/>
              <a:gd name="connsiteX13" fmla="*/ 1138134 w 2897313"/>
              <a:gd name="connsiteY13" fmla="*/ 1037267 h 1037267"/>
              <a:gd name="connsiteX14" fmla="*/ 1034850 w 2897313"/>
              <a:gd name="connsiteY14" fmla="*/ 750433 h 1037267"/>
              <a:gd name="connsiteX15" fmla="*/ 638750 w 2897313"/>
              <a:gd name="connsiteY15" fmla="*/ 845996 h 1037267"/>
              <a:gd name="connsiteX16" fmla="*/ 760142 w 2897313"/>
              <a:gd name="connsiteY16" fmla="*/ 669277 h 1037267"/>
              <a:gd name="connsiteX17" fmla="*/ 18108 w 2897313"/>
              <a:gd name="connsiteY17" fmla="*/ 700491 h 1037267"/>
              <a:gd name="connsiteX18" fmla="*/ 499249 w 2897313"/>
              <a:gd name="connsiteY18" fmla="*/ 565454 h 1037267"/>
              <a:gd name="connsiteX19" fmla="*/ 0 w 2897313"/>
              <a:gd name="connsiteY19" fmla="*/ 413706 h 1037267"/>
              <a:gd name="connsiteX20" fmla="*/ 620642 w 2897313"/>
              <a:gd name="connsiteY20" fmla="*/ 365780 h 1037267"/>
              <a:gd name="connsiteX21" fmla="*/ 49629 w 2897313"/>
              <a:gd name="connsiteY21" fmla="*/ 110209 h 1037267"/>
              <a:gd name="connsiteX22" fmla="*/ 980794 w 2897313"/>
              <a:gd name="connsiteY22" fmla="*/ 303496 h 1037267"/>
              <a:gd name="connsiteX23" fmla="*/ 1120294 w 2897313"/>
              <a:gd name="connsiteY23" fmla="*/ 110209 h 1037267"/>
              <a:gd name="connsiteX24" fmla="*/ 1448656 w 2897313"/>
              <a:gd name="connsiteY24" fmla="*/ 278525 h 103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97313" h="1037267" fill="none" extrusionOk="0">
                <a:moveTo>
                  <a:pt x="1448656" y="278525"/>
                </a:moveTo>
                <a:cubicBezTo>
                  <a:pt x="1619723" y="133277"/>
                  <a:pt x="1747329" y="154639"/>
                  <a:pt x="1947906" y="0"/>
                </a:cubicBezTo>
                <a:cubicBezTo>
                  <a:pt x="1936427" y="80074"/>
                  <a:pt x="1899737" y="173181"/>
                  <a:pt x="1898678" y="255715"/>
                </a:cubicBezTo>
                <a:cubicBezTo>
                  <a:pt x="2070545" y="209910"/>
                  <a:pt x="2194798" y="190677"/>
                  <a:pt x="2465398" y="214032"/>
                </a:cubicBezTo>
                <a:cubicBezTo>
                  <a:pt x="2380389" y="249580"/>
                  <a:pt x="2283647" y="337802"/>
                  <a:pt x="2240320" y="351278"/>
                </a:cubicBezTo>
                <a:cubicBezTo>
                  <a:pt x="2452821" y="344020"/>
                  <a:pt x="2750564" y="395701"/>
                  <a:pt x="2829843" y="390751"/>
                </a:cubicBezTo>
                <a:cubicBezTo>
                  <a:pt x="2626632" y="406971"/>
                  <a:pt x="2424900" y="479949"/>
                  <a:pt x="2361712" y="503026"/>
                </a:cubicBezTo>
                <a:cubicBezTo>
                  <a:pt x="2504506" y="525854"/>
                  <a:pt x="2788281" y="621142"/>
                  <a:pt x="2897313" y="638207"/>
                </a:cubicBezTo>
                <a:cubicBezTo>
                  <a:pt x="2582293" y="669012"/>
                  <a:pt x="2328184" y="581022"/>
                  <a:pt x="2258428" y="621495"/>
                </a:cubicBezTo>
                <a:cubicBezTo>
                  <a:pt x="2346516" y="703170"/>
                  <a:pt x="2338614" y="755029"/>
                  <a:pt x="2433877" y="868951"/>
                </a:cubicBezTo>
                <a:cubicBezTo>
                  <a:pt x="2254896" y="762668"/>
                  <a:pt x="2085808" y="720024"/>
                  <a:pt x="1880570" y="694248"/>
                </a:cubicBezTo>
                <a:cubicBezTo>
                  <a:pt x="1860955" y="751029"/>
                  <a:pt x="1801238" y="876868"/>
                  <a:pt x="1776884" y="947802"/>
                </a:cubicBezTo>
                <a:cubicBezTo>
                  <a:pt x="1735571" y="913604"/>
                  <a:pt x="1496647" y="738058"/>
                  <a:pt x="1412708" y="717202"/>
                </a:cubicBezTo>
                <a:cubicBezTo>
                  <a:pt x="1289968" y="851040"/>
                  <a:pt x="1259045" y="883600"/>
                  <a:pt x="1138134" y="1037267"/>
                </a:cubicBezTo>
                <a:cubicBezTo>
                  <a:pt x="1097053" y="912911"/>
                  <a:pt x="1057683" y="834378"/>
                  <a:pt x="1034850" y="750433"/>
                </a:cubicBezTo>
                <a:cubicBezTo>
                  <a:pt x="934128" y="796098"/>
                  <a:pt x="683227" y="818939"/>
                  <a:pt x="638750" y="845996"/>
                </a:cubicBezTo>
                <a:cubicBezTo>
                  <a:pt x="688269" y="807361"/>
                  <a:pt x="710248" y="752654"/>
                  <a:pt x="760142" y="669277"/>
                </a:cubicBezTo>
                <a:cubicBezTo>
                  <a:pt x="624134" y="648157"/>
                  <a:pt x="302396" y="732371"/>
                  <a:pt x="18108" y="700491"/>
                </a:cubicBezTo>
                <a:cubicBezTo>
                  <a:pt x="242206" y="619658"/>
                  <a:pt x="272208" y="626305"/>
                  <a:pt x="499249" y="565454"/>
                </a:cubicBezTo>
                <a:cubicBezTo>
                  <a:pt x="432342" y="592379"/>
                  <a:pt x="207155" y="435187"/>
                  <a:pt x="0" y="413706"/>
                </a:cubicBezTo>
                <a:cubicBezTo>
                  <a:pt x="80060" y="454448"/>
                  <a:pt x="511133" y="423709"/>
                  <a:pt x="620642" y="365780"/>
                </a:cubicBezTo>
                <a:cubicBezTo>
                  <a:pt x="538534" y="278485"/>
                  <a:pt x="92261" y="189018"/>
                  <a:pt x="49629" y="110209"/>
                </a:cubicBezTo>
                <a:cubicBezTo>
                  <a:pt x="173271" y="166743"/>
                  <a:pt x="562084" y="227799"/>
                  <a:pt x="980794" y="303496"/>
                </a:cubicBezTo>
                <a:cubicBezTo>
                  <a:pt x="1038682" y="249697"/>
                  <a:pt x="1082478" y="168996"/>
                  <a:pt x="1120294" y="110209"/>
                </a:cubicBezTo>
                <a:cubicBezTo>
                  <a:pt x="1289618" y="182458"/>
                  <a:pt x="1397340" y="279415"/>
                  <a:pt x="1448656" y="278525"/>
                </a:cubicBezTo>
                <a:close/>
              </a:path>
              <a:path w="2897313" h="1037267" stroke="0" extrusionOk="0">
                <a:moveTo>
                  <a:pt x="1448656" y="278525"/>
                </a:moveTo>
                <a:cubicBezTo>
                  <a:pt x="1506610" y="222967"/>
                  <a:pt x="1791498" y="126237"/>
                  <a:pt x="1947906" y="0"/>
                </a:cubicBezTo>
                <a:cubicBezTo>
                  <a:pt x="1932707" y="84172"/>
                  <a:pt x="1909719" y="160374"/>
                  <a:pt x="1898678" y="255715"/>
                </a:cubicBezTo>
                <a:cubicBezTo>
                  <a:pt x="2058272" y="234418"/>
                  <a:pt x="2364078" y="190274"/>
                  <a:pt x="2465398" y="214032"/>
                </a:cubicBezTo>
                <a:cubicBezTo>
                  <a:pt x="2379727" y="239053"/>
                  <a:pt x="2308292" y="312771"/>
                  <a:pt x="2240320" y="351278"/>
                </a:cubicBezTo>
                <a:cubicBezTo>
                  <a:pt x="2496271" y="385190"/>
                  <a:pt x="2685991" y="345357"/>
                  <a:pt x="2829843" y="390751"/>
                </a:cubicBezTo>
                <a:cubicBezTo>
                  <a:pt x="2624407" y="473910"/>
                  <a:pt x="2593529" y="440406"/>
                  <a:pt x="2361712" y="503026"/>
                </a:cubicBezTo>
                <a:cubicBezTo>
                  <a:pt x="2450607" y="517465"/>
                  <a:pt x="2826243" y="574013"/>
                  <a:pt x="2897313" y="638207"/>
                </a:cubicBezTo>
                <a:cubicBezTo>
                  <a:pt x="2773615" y="680508"/>
                  <a:pt x="2457170" y="676703"/>
                  <a:pt x="2258428" y="621495"/>
                </a:cubicBezTo>
                <a:cubicBezTo>
                  <a:pt x="2308042" y="698711"/>
                  <a:pt x="2329801" y="766440"/>
                  <a:pt x="2433877" y="868951"/>
                </a:cubicBezTo>
                <a:cubicBezTo>
                  <a:pt x="2227676" y="791462"/>
                  <a:pt x="2132123" y="745027"/>
                  <a:pt x="1880570" y="694248"/>
                </a:cubicBezTo>
                <a:cubicBezTo>
                  <a:pt x="1812281" y="804357"/>
                  <a:pt x="1789934" y="896515"/>
                  <a:pt x="1776884" y="947802"/>
                </a:cubicBezTo>
                <a:cubicBezTo>
                  <a:pt x="1692653" y="875132"/>
                  <a:pt x="1508772" y="808720"/>
                  <a:pt x="1412708" y="717202"/>
                </a:cubicBezTo>
                <a:cubicBezTo>
                  <a:pt x="1357987" y="801663"/>
                  <a:pt x="1281266" y="922959"/>
                  <a:pt x="1138134" y="1037267"/>
                </a:cubicBezTo>
                <a:cubicBezTo>
                  <a:pt x="1082580" y="899681"/>
                  <a:pt x="1032034" y="822561"/>
                  <a:pt x="1034850" y="750433"/>
                </a:cubicBezTo>
                <a:cubicBezTo>
                  <a:pt x="981628" y="741792"/>
                  <a:pt x="707317" y="832096"/>
                  <a:pt x="638750" y="845996"/>
                </a:cubicBezTo>
                <a:cubicBezTo>
                  <a:pt x="681023" y="800513"/>
                  <a:pt x="716860" y="744577"/>
                  <a:pt x="760142" y="669277"/>
                </a:cubicBezTo>
                <a:cubicBezTo>
                  <a:pt x="456562" y="659236"/>
                  <a:pt x="359213" y="689940"/>
                  <a:pt x="18108" y="700491"/>
                </a:cubicBezTo>
                <a:cubicBezTo>
                  <a:pt x="200064" y="657328"/>
                  <a:pt x="403989" y="567310"/>
                  <a:pt x="499249" y="565454"/>
                </a:cubicBezTo>
                <a:cubicBezTo>
                  <a:pt x="402792" y="542086"/>
                  <a:pt x="53568" y="459694"/>
                  <a:pt x="0" y="413706"/>
                </a:cubicBezTo>
                <a:cubicBezTo>
                  <a:pt x="227226" y="430283"/>
                  <a:pt x="487086" y="328673"/>
                  <a:pt x="620642" y="365780"/>
                </a:cubicBezTo>
                <a:cubicBezTo>
                  <a:pt x="419253" y="323824"/>
                  <a:pt x="292613" y="261259"/>
                  <a:pt x="49629" y="110209"/>
                </a:cubicBezTo>
                <a:cubicBezTo>
                  <a:pt x="165721" y="68874"/>
                  <a:pt x="527880" y="263180"/>
                  <a:pt x="980794" y="303496"/>
                </a:cubicBezTo>
                <a:cubicBezTo>
                  <a:pt x="1011941" y="274787"/>
                  <a:pt x="1047853" y="193814"/>
                  <a:pt x="1120294" y="110209"/>
                </a:cubicBezTo>
                <a:cubicBezTo>
                  <a:pt x="1171165" y="163034"/>
                  <a:pt x="1403399" y="219640"/>
                  <a:pt x="1448656" y="278525"/>
                </a:cubicBezTo>
                <a:close/>
              </a:path>
            </a:pathLst>
          </a:custGeom>
          <a:solidFill>
            <a:srgbClr val="B30000"/>
          </a:solidFill>
          <a:ln w="28575" cap="flat">
            <a:solidFill>
              <a:srgbClr val="B30000"/>
            </a:solidFill>
            <a:prstDash val="solid"/>
            <a:miter lim="800000"/>
            <a:extLst>
              <a:ext uri="{C807C97D-BFC1-408E-A445-0C87EB9F89A2}">
                <ask:lineSketchStyleProps xmlns:ask="http://schemas.microsoft.com/office/drawing/2018/sketchyshapes" sd="158228927">
                  <a:prstGeom prst="irregularSeal1">
                    <a:avLst/>
                  </a:prstGeom>
                  <ask:type>
                    <ask:lineSketchCurve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800" b="0" i="0" u="none" strike="noStrike" cap="none" spc="0" normalizeH="0" baseline="0">
                <a:ln>
                  <a:noFill/>
                </a:ln>
                <a:solidFill>
                  <a:schemeClr val="bg1"/>
                </a:solidFill>
                <a:effectLst/>
                <a:uFillTx/>
                <a:latin typeface="+mn-lt"/>
                <a:ea typeface="+mn-ea"/>
                <a:cs typeface="+mn-cs"/>
                <a:sym typeface="Calibri"/>
              </a:rPr>
              <a:t>AMPLIFICATION</a:t>
            </a:r>
          </a:p>
        </p:txBody>
      </p:sp>
      <p:sp>
        <p:nvSpPr>
          <p:cNvPr id="15" name="Explosión 1 14">
            <a:extLst>
              <a:ext uri="{FF2B5EF4-FFF2-40B4-BE49-F238E27FC236}">
                <a16:creationId xmlns:a16="http://schemas.microsoft.com/office/drawing/2014/main" id="{315DE683-6403-58DB-4630-ED9BDB942761}"/>
              </a:ext>
            </a:extLst>
          </p:cNvPr>
          <p:cNvSpPr/>
          <p:nvPr/>
        </p:nvSpPr>
        <p:spPr>
          <a:xfrm>
            <a:off x="4157650" y="4708028"/>
            <a:ext cx="2430197" cy="864388"/>
          </a:xfrm>
          <a:custGeom>
            <a:avLst/>
            <a:gdLst>
              <a:gd name="connsiteX0" fmla="*/ 1215098 w 2430197"/>
              <a:gd name="connsiteY0" fmla="*/ 232104 h 864388"/>
              <a:gd name="connsiteX1" fmla="*/ 1633857 w 2430197"/>
              <a:gd name="connsiteY1" fmla="*/ 0 h 864388"/>
              <a:gd name="connsiteX2" fmla="*/ 1592566 w 2430197"/>
              <a:gd name="connsiteY2" fmla="*/ 213095 h 864388"/>
              <a:gd name="connsiteX3" fmla="*/ 2067917 w 2430197"/>
              <a:gd name="connsiteY3" fmla="*/ 178360 h 864388"/>
              <a:gd name="connsiteX4" fmla="*/ 1879127 w 2430197"/>
              <a:gd name="connsiteY4" fmla="*/ 292731 h 864388"/>
              <a:gd name="connsiteX5" fmla="*/ 2373604 w 2430197"/>
              <a:gd name="connsiteY5" fmla="*/ 325626 h 864388"/>
              <a:gd name="connsiteX6" fmla="*/ 1980948 w 2430197"/>
              <a:gd name="connsiteY6" fmla="*/ 419188 h 864388"/>
              <a:gd name="connsiteX7" fmla="*/ 2430197 w 2430197"/>
              <a:gd name="connsiteY7" fmla="*/ 531838 h 864388"/>
              <a:gd name="connsiteX8" fmla="*/ 1894316 w 2430197"/>
              <a:gd name="connsiteY8" fmla="*/ 517912 h 864388"/>
              <a:gd name="connsiteX9" fmla="*/ 2041477 w 2430197"/>
              <a:gd name="connsiteY9" fmla="*/ 724125 h 864388"/>
              <a:gd name="connsiteX10" fmla="*/ 1577377 w 2430197"/>
              <a:gd name="connsiteY10" fmla="*/ 578539 h 864388"/>
              <a:gd name="connsiteX11" fmla="*/ 1490408 w 2430197"/>
              <a:gd name="connsiteY11" fmla="*/ 789834 h 864388"/>
              <a:gd name="connsiteX12" fmla="*/ 1184946 w 2430197"/>
              <a:gd name="connsiteY12" fmla="*/ 597668 h 864388"/>
              <a:gd name="connsiteX13" fmla="*/ 954639 w 2430197"/>
              <a:gd name="connsiteY13" fmla="*/ 864388 h 864388"/>
              <a:gd name="connsiteX14" fmla="*/ 868007 w 2430197"/>
              <a:gd name="connsiteY14" fmla="*/ 625360 h 864388"/>
              <a:gd name="connsiteX15" fmla="*/ 535768 w 2430197"/>
              <a:gd name="connsiteY15" fmla="*/ 704996 h 864388"/>
              <a:gd name="connsiteX16" fmla="*/ 637589 w 2430197"/>
              <a:gd name="connsiteY16" fmla="*/ 557730 h 864388"/>
              <a:gd name="connsiteX17" fmla="*/ 15188 w 2430197"/>
              <a:gd name="connsiteY17" fmla="*/ 583742 h 864388"/>
              <a:gd name="connsiteX18" fmla="*/ 418758 w 2430197"/>
              <a:gd name="connsiteY18" fmla="*/ 471211 h 864388"/>
              <a:gd name="connsiteX19" fmla="*/ 0 w 2430197"/>
              <a:gd name="connsiteY19" fmla="*/ 344754 h 864388"/>
              <a:gd name="connsiteX20" fmla="*/ 520579 w 2430197"/>
              <a:gd name="connsiteY20" fmla="*/ 304816 h 864388"/>
              <a:gd name="connsiteX21" fmla="*/ 41628 w 2430197"/>
              <a:gd name="connsiteY21" fmla="*/ 91841 h 864388"/>
              <a:gd name="connsiteX22" fmla="*/ 822666 w 2430197"/>
              <a:gd name="connsiteY22" fmla="*/ 252913 h 864388"/>
              <a:gd name="connsiteX23" fmla="*/ 939676 w 2430197"/>
              <a:gd name="connsiteY23" fmla="*/ 91841 h 864388"/>
              <a:gd name="connsiteX24" fmla="*/ 1215098 w 2430197"/>
              <a:gd name="connsiteY24" fmla="*/ 232104 h 8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30197" h="864388" fill="none" extrusionOk="0">
                <a:moveTo>
                  <a:pt x="1215098" y="232104"/>
                </a:moveTo>
                <a:cubicBezTo>
                  <a:pt x="1284529" y="150680"/>
                  <a:pt x="1443155" y="127885"/>
                  <a:pt x="1633857" y="0"/>
                </a:cubicBezTo>
                <a:cubicBezTo>
                  <a:pt x="1607400" y="72844"/>
                  <a:pt x="1598138" y="147918"/>
                  <a:pt x="1592566" y="213095"/>
                </a:cubicBezTo>
                <a:cubicBezTo>
                  <a:pt x="1650959" y="189531"/>
                  <a:pt x="1991478" y="153444"/>
                  <a:pt x="2067917" y="178360"/>
                </a:cubicBezTo>
                <a:cubicBezTo>
                  <a:pt x="1987624" y="208609"/>
                  <a:pt x="1925114" y="255227"/>
                  <a:pt x="1879127" y="292731"/>
                </a:cubicBezTo>
                <a:cubicBezTo>
                  <a:pt x="2123273" y="351528"/>
                  <a:pt x="2133626" y="282629"/>
                  <a:pt x="2373604" y="325626"/>
                </a:cubicBezTo>
                <a:cubicBezTo>
                  <a:pt x="2232970" y="340160"/>
                  <a:pt x="2123439" y="416808"/>
                  <a:pt x="1980948" y="419188"/>
                </a:cubicBezTo>
                <a:cubicBezTo>
                  <a:pt x="2133229" y="498684"/>
                  <a:pt x="2229890" y="459710"/>
                  <a:pt x="2430197" y="531838"/>
                </a:cubicBezTo>
                <a:cubicBezTo>
                  <a:pt x="2312187" y="569015"/>
                  <a:pt x="2032197" y="513147"/>
                  <a:pt x="1894316" y="517912"/>
                </a:cubicBezTo>
                <a:cubicBezTo>
                  <a:pt x="1940264" y="551259"/>
                  <a:pt x="1966618" y="650178"/>
                  <a:pt x="2041477" y="724125"/>
                </a:cubicBezTo>
                <a:cubicBezTo>
                  <a:pt x="1860357" y="666791"/>
                  <a:pt x="1738372" y="647944"/>
                  <a:pt x="1577377" y="578539"/>
                </a:cubicBezTo>
                <a:cubicBezTo>
                  <a:pt x="1557179" y="639797"/>
                  <a:pt x="1509590" y="719905"/>
                  <a:pt x="1490408" y="789834"/>
                </a:cubicBezTo>
                <a:cubicBezTo>
                  <a:pt x="1406288" y="774447"/>
                  <a:pt x="1275142" y="637558"/>
                  <a:pt x="1184946" y="597668"/>
                </a:cubicBezTo>
                <a:cubicBezTo>
                  <a:pt x="1125549" y="687722"/>
                  <a:pt x="1036912" y="786782"/>
                  <a:pt x="954639" y="864388"/>
                </a:cubicBezTo>
                <a:cubicBezTo>
                  <a:pt x="945808" y="809419"/>
                  <a:pt x="870956" y="679791"/>
                  <a:pt x="868007" y="625360"/>
                </a:cubicBezTo>
                <a:cubicBezTo>
                  <a:pt x="700950" y="659093"/>
                  <a:pt x="641337" y="701955"/>
                  <a:pt x="535768" y="704996"/>
                </a:cubicBezTo>
                <a:cubicBezTo>
                  <a:pt x="571143" y="675199"/>
                  <a:pt x="586012" y="605473"/>
                  <a:pt x="637589" y="557730"/>
                </a:cubicBezTo>
                <a:cubicBezTo>
                  <a:pt x="505301" y="581423"/>
                  <a:pt x="324138" y="520701"/>
                  <a:pt x="15188" y="583742"/>
                </a:cubicBezTo>
                <a:cubicBezTo>
                  <a:pt x="156058" y="562304"/>
                  <a:pt x="315199" y="470476"/>
                  <a:pt x="418758" y="471211"/>
                </a:cubicBezTo>
                <a:cubicBezTo>
                  <a:pt x="216623" y="394418"/>
                  <a:pt x="155918" y="382283"/>
                  <a:pt x="0" y="344754"/>
                </a:cubicBezTo>
                <a:cubicBezTo>
                  <a:pt x="141286" y="377036"/>
                  <a:pt x="374009" y="356063"/>
                  <a:pt x="520579" y="304816"/>
                </a:cubicBezTo>
                <a:cubicBezTo>
                  <a:pt x="388395" y="263943"/>
                  <a:pt x="182680" y="138748"/>
                  <a:pt x="41628" y="91841"/>
                </a:cubicBezTo>
                <a:cubicBezTo>
                  <a:pt x="182374" y="102379"/>
                  <a:pt x="581269" y="273507"/>
                  <a:pt x="822666" y="252913"/>
                </a:cubicBezTo>
                <a:cubicBezTo>
                  <a:pt x="841725" y="215190"/>
                  <a:pt x="908689" y="154573"/>
                  <a:pt x="939676" y="91841"/>
                </a:cubicBezTo>
                <a:cubicBezTo>
                  <a:pt x="1048350" y="145508"/>
                  <a:pt x="1118956" y="185976"/>
                  <a:pt x="1215098" y="232104"/>
                </a:cubicBezTo>
                <a:close/>
              </a:path>
              <a:path w="2430197" h="864388" stroke="0" extrusionOk="0">
                <a:moveTo>
                  <a:pt x="1215098" y="232104"/>
                </a:moveTo>
                <a:cubicBezTo>
                  <a:pt x="1403079" y="94493"/>
                  <a:pt x="1465302" y="64547"/>
                  <a:pt x="1633857" y="0"/>
                </a:cubicBezTo>
                <a:cubicBezTo>
                  <a:pt x="1612390" y="77172"/>
                  <a:pt x="1596999" y="140049"/>
                  <a:pt x="1592566" y="213095"/>
                </a:cubicBezTo>
                <a:cubicBezTo>
                  <a:pt x="1693546" y="230897"/>
                  <a:pt x="1998052" y="207785"/>
                  <a:pt x="2067917" y="178360"/>
                </a:cubicBezTo>
                <a:cubicBezTo>
                  <a:pt x="1995813" y="228271"/>
                  <a:pt x="1947491" y="274301"/>
                  <a:pt x="1879127" y="292731"/>
                </a:cubicBezTo>
                <a:cubicBezTo>
                  <a:pt x="2001984" y="310785"/>
                  <a:pt x="2257248" y="308888"/>
                  <a:pt x="2373604" y="325626"/>
                </a:cubicBezTo>
                <a:cubicBezTo>
                  <a:pt x="2244634" y="333014"/>
                  <a:pt x="2023615" y="403894"/>
                  <a:pt x="1980948" y="419188"/>
                </a:cubicBezTo>
                <a:cubicBezTo>
                  <a:pt x="2209730" y="433886"/>
                  <a:pt x="2273618" y="513268"/>
                  <a:pt x="2430197" y="531838"/>
                </a:cubicBezTo>
                <a:cubicBezTo>
                  <a:pt x="2181347" y="526579"/>
                  <a:pt x="2136271" y="477732"/>
                  <a:pt x="1894316" y="517912"/>
                </a:cubicBezTo>
                <a:cubicBezTo>
                  <a:pt x="1955077" y="569312"/>
                  <a:pt x="2001876" y="641685"/>
                  <a:pt x="2041477" y="724125"/>
                </a:cubicBezTo>
                <a:cubicBezTo>
                  <a:pt x="1856829" y="644742"/>
                  <a:pt x="1738831" y="643176"/>
                  <a:pt x="1577377" y="578539"/>
                </a:cubicBezTo>
                <a:cubicBezTo>
                  <a:pt x="1581002" y="618178"/>
                  <a:pt x="1521678" y="705889"/>
                  <a:pt x="1490408" y="789834"/>
                </a:cubicBezTo>
                <a:cubicBezTo>
                  <a:pt x="1433497" y="770932"/>
                  <a:pt x="1233201" y="640161"/>
                  <a:pt x="1184946" y="597668"/>
                </a:cubicBezTo>
                <a:cubicBezTo>
                  <a:pt x="1134184" y="654512"/>
                  <a:pt x="1052486" y="731331"/>
                  <a:pt x="954639" y="864388"/>
                </a:cubicBezTo>
                <a:cubicBezTo>
                  <a:pt x="930139" y="803735"/>
                  <a:pt x="891511" y="735738"/>
                  <a:pt x="868007" y="625360"/>
                </a:cubicBezTo>
                <a:cubicBezTo>
                  <a:pt x="752133" y="668408"/>
                  <a:pt x="575212" y="714940"/>
                  <a:pt x="535768" y="704996"/>
                </a:cubicBezTo>
                <a:cubicBezTo>
                  <a:pt x="575350" y="636197"/>
                  <a:pt x="629380" y="580768"/>
                  <a:pt x="637589" y="557730"/>
                </a:cubicBezTo>
                <a:cubicBezTo>
                  <a:pt x="389321" y="579734"/>
                  <a:pt x="322868" y="543068"/>
                  <a:pt x="15188" y="583742"/>
                </a:cubicBezTo>
                <a:cubicBezTo>
                  <a:pt x="90724" y="577010"/>
                  <a:pt x="324101" y="466930"/>
                  <a:pt x="418758" y="471211"/>
                </a:cubicBezTo>
                <a:cubicBezTo>
                  <a:pt x="245256" y="411725"/>
                  <a:pt x="142687" y="401796"/>
                  <a:pt x="0" y="344754"/>
                </a:cubicBezTo>
                <a:cubicBezTo>
                  <a:pt x="107427" y="297259"/>
                  <a:pt x="301719" y="303477"/>
                  <a:pt x="520579" y="304816"/>
                </a:cubicBezTo>
                <a:cubicBezTo>
                  <a:pt x="399925" y="236941"/>
                  <a:pt x="240734" y="143522"/>
                  <a:pt x="41628" y="91841"/>
                </a:cubicBezTo>
                <a:cubicBezTo>
                  <a:pt x="132063" y="182656"/>
                  <a:pt x="550031" y="231644"/>
                  <a:pt x="822666" y="252913"/>
                </a:cubicBezTo>
                <a:cubicBezTo>
                  <a:pt x="847117" y="210701"/>
                  <a:pt x="909761" y="106947"/>
                  <a:pt x="939676" y="91841"/>
                </a:cubicBezTo>
                <a:cubicBezTo>
                  <a:pt x="1004986" y="109304"/>
                  <a:pt x="1121998" y="201001"/>
                  <a:pt x="1215098" y="232104"/>
                </a:cubicBezTo>
                <a:close/>
              </a:path>
            </a:pathLst>
          </a:custGeom>
          <a:solidFill>
            <a:srgbClr val="B30000"/>
          </a:solidFill>
          <a:ln w="28575" cap="flat">
            <a:solidFill>
              <a:srgbClr val="B30000"/>
            </a:solidFill>
            <a:prstDash val="solid"/>
            <a:miter lim="800000"/>
            <a:extLst>
              <a:ext uri="{C807C97D-BFC1-408E-A445-0C87EB9F89A2}">
                <ask:lineSketchStyleProps xmlns:ask="http://schemas.microsoft.com/office/drawing/2018/sketchyshapes" sd="504727351">
                  <a:prstGeom prst="irregularSeal1">
                    <a:avLst/>
                  </a:prstGeom>
                  <ask:type>
                    <ask:lineSketchCurve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s-ES" sz="1400" b="0">
                <a:solidFill>
                  <a:schemeClr val="bg1"/>
                </a:solidFill>
                <a:latin typeface="+mn-lt"/>
                <a:ea typeface="+mn-ea"/>
                <a:cs typeface="+mn-cs"/>
                <a:sym typeface="Calibri"/>
              </a:rPr>
              <a:t>POISONING</a:t>
            </a:r>
          </a:p>
        </p:txBody>
      </p:sp>
      <p:sp>
        <p:nvSpPr>
          <p:cNvPr id="16" name="Explosión 1 15">
            <a:extLst>
              <a:ext uri="{FF2B5EF4-FFF2-40B4-BE49-F238E27FC236}">
                <a16:creationId xmlns:a16="http://schemas.microsoft.com/office/drawing/2014/main" id="{CB5E6B5C-E8B1-7109-D68C-22415A78070D}"/>
              </a:ext>
            </a:extLst>
          </p:cNvPr>
          <p:cNvSpPr/>
          <p:nvPr/>
        </p:nvSpPr>
        <p:spPr>
          <a:xfrm>
            <a:off x="1274344" y="1838761"/>
            <a:ext cx="1825495" cy="777949"/>
          </a:xfrm>
          <a:custGeom>
            <a:avLst/>
            <a:gdLst>
              <a:gd name="connsiteX0" fmla="*/ 912747 w 1825495"/>
              <a:gd name="connsiteY0" fmla="*/ 208893 h 777949"/>
              <a:gd name="connsiteX1" fmla="*/ 1227307 w 1825495"/>
              <a:gd name="connsiteY1" fmla="*/ 0 h 777949"/>
              <a:gd name="connsiteX2" fmla="*/ 1196290 w 1825495"/>
              <a:gd name="connsiteY2" fmla="*/ 191786 h 777949"/>
              <a:gd name="connsiteX3" fmla="*/ 1553361 w 1825495"/>
              <a:gd name="connsiteY3" fmla="*/ 160524 h 777949"/>
              <a:gd name="connsiteX4" fmla="*/ 1411547 w 1825495"/>
              <a:gd name="connsiteY4" fmla="*/ 263458 h 777949"/>
              <a:gd name="connsiteX5" fmla="*/ 1782984 w 1825495"/>
              <a:gd name="connsiteY5" fmla="*/ 293063 h 777949"/>
              <a:gd name="connsiteX6" fmla="*/ 1488031 w 1825495"/>
              <a:gd name="connsiteY6" fmla="*/ 377269 h 777949"/>
              <a:gd name="connsiteX7" fmla="*/ 1825495 w 1825495"/>
              <a:gd name="connsiteY7" fmla="*/ 478654 h 777949"/>
              <a:gd name="connsiteX8" fmla="*/ 1422956 w 1825495"/>
              <a:gd name="connsiteY8" fmla="*/ 466121 h 777949"/>
              <a:gd name="connsiteX9" fmla="*/ 1533500 w 1825495"/>
              <a:gd name="connsiteY9" fmla="*/ 651712 h 777949"/>
              <a:gd name="connsiteX10" fmla="*/ 1184881 w 1825495"/>
              <a:gd name="connsiteY10" fmla="*/ 520685 h 777949"/>
              <a:gd name="connsiteX11" fmla="*/ 1119552 w 1825495"/>
              <a:gd name="connsiteY11" fmla="*/ 710850 h 777949"/>
              <a:gd name="connsiteX12" fmla="*/ 890097 w 1825495"/>
              <a:gd name="connsiteY12" fmla="*/ 537901 h 777949"/>
              <a:gd name="connsiteX13" fmla="*/ 717098 w 1825495"/>
              <a:gd name="connsiteY13" fmla="*/ 777949 h 777949"/>
              <a:gd name="connsiteX14" fmla="*/ 652022 w 1825495"/>
              <a:gd name="connsiteY14" fmla="*/ 562824 h 777949"/>
              <a:gd name="connsiteX15" fmla="*/ 402454 w 1825495"/>
              <a:gd name="connsiteY15" fmla="*/ 634496 h 777949"/>
              <a:gd name="connsiteX16" fmla="*/ 478938 w 1825495"/>
              <a:gd name="connsiteY16" fmla="*/ 501957 h 777949"/>
              <a:gd name="connsiteX17" fmla="*/ 11409 w 1825495"/>
              <a:gd name="connsiteY17" fmla="*/ 525367 h 777949"/>
              <a:gd name="connsiteX18" fmla="*/ 314559 w 1825495"/>
              <a:gd name="connsiteY18" fmla="*/ 424090 h 777949"/>
              <a:gd name="connsiteX19" fmla="*/ 0 w 1825495"/>
              <a:gd name="connsiteY19" fmla="*/ 310279 h 777949"/>
              <a:gd name="connsiteX20" fmla="*/ 391044 w 1825495"/>
              <a:gd name="connsiteY20" fmla="*/ 274335 h 777949"/>
              <a:gd name="connsiteX21" fmla="*/ 31270 w 1825495"/>
              <a:gd name="connsiteY21" fmla="*/ 82657 h 777949"/>
              <a:gd name="connsiteX22" fmla="*/ 617963 w 1825495"/>
              <a:gd name="connsiteY22" fmla="*/ 227622 h 777949"/>
              <a:gd name="connsiteX23" fmla="*/ 705858 w 1825495"/>
              <a:gd name="connsiteY23" fmla="*/ 82657 h 777949"/>
              <a:gd name="connsiteX24" fmla="*/ 912747 w 1825495"/>
              <a:gd name="connsiteY24" fmla="*/ 208893 h 7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5495" h="777949" fill="none" extrusionOk="0">
                <a:moveTo>
                  <a:pt x="912747" y="208893"/>
                </a:moveTo>
                <a:cubicBezTo>
                  <a:pt x="988238" y="168027"/>
                  <a:pt x="1170413" y="40926"/>
                  <a:pt x="1227307" y="0"/>
                </a:cubicBezTo>
                <a:cubicBezTo>
                  <a:pt x="1223226" y="57341"/>
                  <a:pt x="1200411" y="128951"/>
                  <a:pt x="1196290" y="191786"/>
                </a:cubicBezTo>
                <a:cubicBezTo>
                  <a:pt x="1360146" y="186539"/>
                  <a:pt x="1461369" y="185764"/>
                  <a:pt x="1553361" y="160524"/>
                </a:cubicBezTo>
                <a:cubicBezTo>
                  <a:pt x="1491672" y="194345"/>
                  <a:pt x="1459231" y="242871"/>
                  <a:pt x="1411547" y="263458"/>
                </a:cubicBezTo>
                <a:cubicBezTo>
                  <a:pt x="1590869" y="299686"/>
                  <a:pt x="1627896" y="288147"/>
                  <a:pt x="1782984" y="293063"/>
                </a:cubicBezTo>
                <a:cubicBezTo>
                  <a:pt x="1706310" y="293899"/>
                  <a:pt x="1587830" y="351301"/>
                  <a:pt x="1488031" y="377269"/>
                </a:cubicBezTo>
                <a:cubicBezTo>
                  <a:pt x="1570225" y="388499"/>
                  <a:pt x="1738166" y="428356"/>
                  <a:pt x="1825495" y="478654"/>
                </a:cubicBezTo>
                <a:cubicBezTo>
                  <a:pt x="1661039" y="455403"/>
                  <a:pt x="1547235" y="477143"/>
                  <a:pt x="1422956" y="466121"/>
                </a:cubicBezTo>
                <a:cubicBezTo>
                  <a:pt x="1453862" y="487438"/>
                  <a:pt x="1482548" y="568018"/>
                  <a:pt x="1533500" y="651712"/>
                </a:cubicBezTo>
                <a:cubicBezTo>
                  <a:pt x="1377425" y="607738"/>
                  <a:pt x="1273179" y="518274"/>
                  <a:pt x="1184881" y="520685"/>
                </a:cubicBezTo>
                <a:cubicBezTo>
                  <a:pt x="1156536" y="555724"/>
                  <a:pt x="1145024" y="650745"/>
                  <a:pt x="1119552" y="710850"/>
                </a:cubicBezTo>
                <a:cubicBezTo>
                  <a:pt x="1083888" y="698333"/>
                  <a:pt x="976188" y="586660"/>
                  <a:pt x="890097" y="537901"/>
                </a:cubicBezTo>
                <a:cubicBezTo>
                  <a:pt x="793288" y="636857"/>
                  <a:pt x="758744" y="712781"/>
                  <a:pt x="717098" y="777949"/>
                </a:cubicBezTo>
                <a:cubicBezTo>
                  <a:pt x="677740" y="700969"/>
                  <a:pt x="674357" y="620398"/>
                  <a:pt x="652022" y="562824"/>
                </a:cubicBezTo>
                <a:cubicBezTo>
                  <a:pt x="544531" y="604408"/>
                  <a:pt x="427896" y="607927"/>
                  <a:pt x="402454" y="634496"/>
                </a:cubicBezTo>
                <a:cubicBezTo>
                  <a:pt x="408680" y="600649"/>
                  <a:pt x="475650" y="530325"/>
                  <a:pt x="478938" y="501957"/>
                </a:cubicBezTo>
                <a:cubicBezTo>
                  <a:pt x="416751" y="476763"/>
                  <a:pt x="242957" y="537067"/>
                  <a:pt x="11409" y="525367"/>
                </a:cubicBezTo>
                <a:cubicBezTo>
                  <a:pt x="143888" y="505421"/>
                  <a:pt x="233980" y="436080"/>
                  <a:pt x="314559" y="424090"/>
                </a:cubicBezTo>
                <a:cubicBezTo>
                  <a:pt x="203962" y="389429"/>
                  <a:pt x="44013" y="316957"/>
                  <a:pt x="0" y="310279"/>
                </a:cubicBezTo>
                <a:cubicBezTo>
                  <a:pt x="91668" y="316069"/>
                  <a:pt x="230040" y="309352"/>
                  <a:pt x="391044" y="274335"/>
                </a:cubicBezTo>
                <a:cubicBezTo>
                  <a:pt x="289562" y="186793"/>
                  <a:pt x="120882" y="146410"/>
                  <a:pt x="31270" y="82657"/>
                </a:cubicBezTo>
                <a:cubicBezTo>
                  <a:pt x="151148" y="140720"/>
                  <a:pt x="404828" y="210526"/>
                  <a:pt x="617963" y="227622"/>
                </a:cubicBezTo>
                <a:cubicBezTo>
                  <a:pt x="631496" y="202176"/>
                  <a:pt x="697681" y="115209"/>
                  <a:pt x="705858" y="82657"/>
                </a:cubicBezTo>
                <a:cubicBezTo>
                  <a:pt x="761036" y="135934"/>
                  <a:pt x="819754" y="175724"/>
                  <a:pt x="912747" y="208893"/>
                </a:cubicBezTo>
                <a:close/>
              </a:path>
              <a:path w="1825495" h="777949" stroke="0" extrusionOk="0">
                <a:moveTo>
                  <a:pt x="912747" y="208893"/>
                </a:moveTo>
                <a:cubicBezTo>
                  <a:pt x="965687" y="133164"/>
                  <a:pt x="1120140" y="32477"/>
                  <a:pt x="1227307" y="0"/>
                </a:cubicBezTo>
                <a:cubicBezTo>
                  <a:pt x="1220074" y="61112"/>
                  <a:pt x="1206120" y="126944"/>
                  <a:pt x="1196290" y="191786"/>
                </a:cubicBezTo>
                <a:cubicBezTo>
                  <a:pt x="1333380" y="208710"/>
                  <a:pt x="1401889" y="193837"/>
                  <a:pt x="1553361" y="160524"/>
                </a:cubicBezTo>
                <a:cubicBezTo>
                  <a:pt x="1533481" y="168302"/>
                  <a:pt x="1445275" y="225060"/>
                  <a:pt x="1411547" y="263458"/>
                </a:cubicBezTo>
                <a:cubicBezTo>
                  <a:pt x="1574199" y="284058"/>
                  <a:pt x="1657431" y="278495"/>
                  <a:pt x="1782984" y="293063"/>
                </a:cubicBezTo>
                <a:cubicBezTo>
                  <a:pt x="1639693" y="325461"/>
                  <a:pt x="1569438" y="348841"/>
                  <a:pt x="1488031" y="377269"/>
                </a:cubicBezTo>
                <a:cubicBezTo>
                  <a:pt x="1574484" y="402023"/>
                  <a:pt x="1750427" y="472438"/>
                  <a:pt x="1825495" y="478654"/>
                </a:cubicBezTo>
                <a:cubicBezTo>
                  <a:pt x="1661635" y="463097"/>
                  <a:pt x="1529918" y="441078"/>
                  <a:pt x="1422956" y="466121"/>
                </a:cubicBezTo>
                <a:cubicBezTo>
                  <a:pt x="1463081" y="516714"/>
                  <a:pt x="1501041" y="593934"/>
                  <a:pt x="1533500" y="651712"/>
                </a:cubicBezTo>
                <a:cubicBezTo>
                  <a:pt x="1463409" y="635251"/>
                  <a:pt x="1268312" y="519319"/>
                  <a:pt x="1184881" y="520685"/>
                </a:cubicBezTo>
                <a:cubicBezTo>
                  <a:pt x="1177555" y="592862"/>
                  <a:pt x="1127049" y="633713"/>
                  <a:pt x="1119552" y="710850"/>
                </a:cubicBezTo>
                <a:cubicBezTo>
                  <a:pt x="1012393" y="630216"/>
                  <a:pt x="954392" y="587566"/>
                  <a:pt x="890097" y="537901"/>
                </a:cubicBezTo>
                <a:cubicBezTo>
                  <a:pt x="826316" y="581295"/>
                  <a:pt x="786855" y="706565"/>
                  <a:pt x="717098" y="777949"/>
                </a:cubicBezTo>
                <a:cubicBezTo>
                  <a:pt x="715302" y="722549"/>
                  <a:pt x="662144" y="621826"/>
                  <a:pt x="652022" y="562824"/>
                </a:cubicBezTo>
                <a:cubicBezTo>
                  <a:pt x="622968" y="592960"/>
                  <a:pt x="436682" y="643965"/>
                  <a:pt x="402454" y="634496"/>
                </a:cubicBezTo>
                <a:cubicBezTo>
                  <a:pt x="443703" y="581516"/>
                  <a:pt x="451497" y="537249"/>
                  <a:pt x="478938" y="501957"/>
                </a:cubicBezTo>
                <a:cubicBezTo>
                  <a:pt x="309118" y="534914"/>
                  <a:pt x="225144" y="487792"/>
                  <a:pt x="11409" y="525367"/>
                </a:cubicBezTo>
                <a:cubicBezTo>
                  <a:pt x="87139" y="471017"/>
                  <a:pt x="173394" y="483369"/>
                  <a:pt x="314559" y="424090"/>
                </a:cubicBezTo>
                <a:cubicBezTo>
                  <a:pt x="164037" y="388369"/>
                  <a:pt x="59781" y="359016"/>
                  <a:pt x="0" y="310279"/>
                </a:cubicBezTo>
                <a:cubicBezTo>
                  <a:pt x="185078" y="265244"/>
                  <a:pt x="274443" y="276418"/>
                  <a:pt x="391044" y="274335"/>
                </a:cubicBezTo>
                <a:cubicBezTo>
                  <a:pt x="335564" y="284151"/>
                  <a:pt x="99915" y="93828"/>
                  <a:pt x="31270" y="82657"/>
                </a:cubicBezTo>
                <a:cubicBezTo>
                  <a:pt x="317790" y="140757"/>
                  <a:pt x="353651" y="217331"/>
                  <a:pt x="617963" y="227622"/>
                </a:cubicBezTo>
                <a:cubicBezTo>
                  <a:pt x="651487" y="150312"/>
                  <a:pt x="660909" y="139931"/>
                  <a:pt x="705858" y="82657"/>
                </a:cubicBezTo>
                <a:cubicBezTo>
                  <a:pt x="778611" y="141617"/>
                  <a:pt x="812833" y="157399"/>
                  <a:pt x="912747" y="208893"/>
                </a:cubicBezTo>
                <a:close/>
              </a:path>
            </a:pathLst>
          </a:custGeom>
          <a:solidFill>
            <a:srgbClr val="B30000">
              <a:alpha val="0"/>
            </a:srgbClr>
          </a:solidFill>
          <a:ln w="28575" cap="flat">
            <a:solidFill>
              <a:srgbClr val="B30000"/>
            </a:solidFill>
            <a:prstDash val="solid"/>
            <a:miter lim="800000"/>
            <a:extLst>
              <a:ext uri="{C807C97D-BFC1-408E-A445-0C87EB9F89A2}">
                <ask:lineSketchStyleProps xmlns:ask="http://schemas.microsoft.com/office/drawing/2018/sketchyshapes" sd="158228927">
                  <a:prstGeom prst="irregularSeal1">
                    <a:avLst/>
                  </a:prstGeom>
                  <ask:type>
                    <ask:lineSketchCurve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200" i="1" u="none" strike="noStrike" cap="none" spc="0" normalizeH="0" baseline="0">
                <a:ln>
                  <a:noFill/>
                </a:ln>
                <a:solidFill>
                  <a:srgbClr val="C00000"/>
                </a:solidFill>
                <a:effectLst/>
                <a:uFillTx/>
                <a:latin typeface="Candara" panose="020E0502030303020204" pitchFamily="34" charset="0"/>
                <a:ea typeface="+mn-ea"/>
                <a:cs typeface="+mn-cs"/>
                <a:sym typeface="Calibri"/>
              </a:rPr>
              <a:t>SHADOW IT</a:t>
            </a:r>
          </a:p>
        </p:txBody>
      </p:sp>
      <p:sp>
        <p:nvSpPr>
          <p:cNvPr id="17" name="Explosión 1 16">
            <a:extLst>
              <a:ext uri="{FF2B5EF4-FFF2-40B4-BE49-F238E27FC236}">
                <a16:creationId xmlns:a16="http://schemas.microsoft.com/office/drawing/2014/main" id="{D7C751C0-8F36-A883-61BB-384E8A8F8684}"/>
              </a:ext>
            </a:extLst>
          </p:cNvPr>
          <p:cNvSpPr/>
          <p:nvPr/>
        </p:nvSpPr>
        <p:spPr>
          <a:xfrm>
            <a:off x="1108473" y="2693386"/>
            <a:ext cx="1825495" cy="1296585"/>
          </a:xfrm>
          <a:custGeom>
            <a:avLst/>
            <a:gdLst>
              <a:gd name="connsiteX0" fmla="*/ 912747 w 1825495"/>
              <a:gd name="connsiteY0" fmla="*/ 348157 h 1296585"/>
              <a:gd name="connsiteX1" fmla="*/ 1227307 w 1825495"/>
              <a:gd name="connsiteY1" fmla="*/ 0 h 1296585"/>
              <a:gd name="connsiteX2" fmla="*/ 1196290 w 1825495"/>
              <a:gd name="connsiteY2" fmla="*/ 319644 h 1296585"/>
              <a:gd name="connsiteX3" fmla="*/ 1553361 w 1825495"/>
              <a:gd name="connsiteY3" fmla="*/ 267540 h 1296585"/>
              <a:gd name="connsiteX4" fmla="*/ 1411547 w 1825495"/>
              <a:gd name="connsiteY4" fmla="*/ 439098 h 1296585"/>
              <a:gd name="connsiteX5" fmla="*/ 1782984 w 1825495"/>
              <a:gd name="connsiteY5" fmla="*/ 488440 h 1296585"/>
              <a:gd name="connsiteX6" fmla="*/ 1488031 w 1825495"/>
              <a:gd name="connsiteY6" fmla="*/ 628783 h 1296585"/>
              <a:gd name="connsiteX7" fmla="*/ 1825495 w 1825495"/>
              <a:gd name="connsiteY7" fmla="*/ 797759 h 1296585"/>
              <a:gd name="connsiteX8" fmla="*/ 1422956 w 1825495"/>
              <a:gd name="connsiteY8" fmla="*/ 776870 h 1296585"/>
              <a:gd name="connsiteX9" fmla="*/ 1533500 w 1825495"/>
              <a:gd name="connsiteY9" fmla="*/ 1086190 h 1296585"/>
              <a:gd name="connsiteX10" fmla="*/ 1184881 w 1825495"/>
              <a:gd name="connsiteY10" fmla="*/ 867811 h 1296585"/>
              <a:gd name="connsiteX11" fmla="*/ 1119552 w 1825495"/>
              <a:gd name="connsiteY11" fmla="*/ 1184754 h 1296585"/>
              <a:gd name="connsiteX12" fmla="*/ 890097 w 1825495"/>
              <a:gd name="connsiteY12" fmla="*/ 896504 h 1296585"/>
              <a:gd name="connsiteX13" fmla="*/ 717098 w 1825495"/>
              <a:gd name="connsiteY13" fmla="*/ 1296585 h 1296585"/>
              <a:gd name="connsiteX14" fmla="*/ 652022 w 1825495"/>
              <a:gd name="connsiteY14" fmla="*/ 938043 h 1296585"/>
              <a:gd name="connsiteX15" fmla="*/ 402454 w 1825495"/>
              <a:gd name="connsiteY15" fmla="*/ 1057497 h 1296585"/>
              <a:gd name="connsiteX16" fmla="*/ 478938 w 1825495"/>
              <a:gd name="connsiteY16" fmla="*/ 836597 h 1296585"/>
              <a:gd name="connsiteX17" fmla="*/ 11409 w 1825495"/>
              <a:gd name="connsiteY17" fmla="*/ 875615 h 1296585"/>
              <a:gd name="connsiteX18" fmla="*/ 314559 w 1825495"/>
              <a:gd name="connsiteY18" fmla="*/ 706818 h 1296585"/>
              <a:gd name="connsiteX19" fmla="*/ 0 w 1825495"/>
              <a:gd name="connsiteY19" fmla="*/ 517133 h 1296585"/>
              <a:gd name="connsiteX20" fmla="*/ 391044 w 1825495"/>
              <a:gd name="connsiteY20" fmla="*/ 457226 h 1296585"/>
              <a:gd name="connsiteX21" fmla="*/ 31270 w 1825495"/>
              <a:gd name="connsiteY21" fmla="*/ 137762 h 1296585"/>
              <a:gd name="connsiteX22" fmla="*/ 617963 w 1825495"/>
              <a:gd name="connsiteY22" fmla="*/ 379371 h 1296585"/>
              <a:gd name="connsiteX23" fmla="*/ 705858 w 1825495"/>
              <a:gd name="connsiteY23" fmla="*/ 137762 h 1296585"/>
              <a:gd name="connsiteX24" fmla="*/ 912747 w 1825495"/>
              <a:gd name="connsiteY24" fmla="*/ 348157 h 129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5495" h="1296585" fill="none" extrusionOk="0">
                <a:moveTo>
                  <a:pt x="912747" y="348157"/>
                </a:moveTo>
                <a:cubicBezTo>
                  <a:pt x="956332" y="272337"/>
                  <a:pt x="1100555" y="111006"/>
                  <a:pt x="1227307" y="0"/>
                </a:cubicBezTo>
                <a:cubicBezTo>
                  <a:pt x="1218654" y="104795"/>
                  <a:pt x="1199627" y="214329"/>
                  <a:pt x="1196290" y="319644"/>
                </a:cubicBezTo>
                <a:cubicBezTo>
                  <a:pt x="1354963" y="315210"/>
                  <a:pt x="1451991" y="294100"/>
                  <a:pt x="1553361" y="267540"/>
                </a:cubicBezTo>
                <a:cubicBezTo>
                  <a:pt x="1517318" y="339793"/>
                  <a:pt x="1453873" y="358921"/>
                  <a:pt x="1411547" y="439098"/>
                </a:cubicBezTo>
                <a:cubicBezTo>
                  <a:pt x="1494213" y="469501"/>
                  <a:pt x="1642277" y="493748"/>
                  <a:pt x="1782984" y="488440"/>
                </a:cubicBezTo>
                <a:cubicBezTo>
                  <a:pt x="1734195" y="535536"/>
                  <a:pt x="1525432" y="582658"/>
                  <a:pt x="1488031" y="628783"/>
                </a:cubicBezTo>
                <a:cubicBezTo>
                  <a:pt x="1644079" y="675900"/>
                  <a:pt x="1760913" y="777856"/>
                  <a:pt x="1825495" y="797759"/>
                </a:cubicBezTo>
                <a:cubicBezTo>
                  <a:pt x="1744635" y="812428"/>
                  <a:pt x="1569320" y="788097"/>
                  <a:pt x="1422956" y="776870"/>
                </a:cubicBezTo>
                <a:cubicBezTo>
                  <a:pt x="1442421" y="818215"/>
                  <a:pt x="1508262" y="964780"/>
                  <a:pt x="1533500" y="1086190"/>
                </a:cubicBezTo>
                <a:cubicBezTo>
                  <a:pt x="1476496" y="1027080"/>
                  <a:pt x="1298645" y="950890"/>
                  <a:pt x="1184881" y="867811"/>
                </a:cubicBezTo>
                <a:cubicBezTo>
                  <a:pt x="1142118" y="1020284"/>
                  <a:pt x="1128616" y="1076928"/>
                  <a:pt x="1119552" y="1184754"/>
                </a:cubicBezTo>
                <a:cubicBezTo>
                  <a:pt x="1060750" y="1097372"/>
                  <a:pt x="935760" y="971485"/>
                  <a:pt x="890097" y="896504"/>
                </a:cubicBezTo>
                <a:cubicBezTo>
                  <a:pt x="832761" y="985586"/>
                  <a:pt x="780272" y="1206262"/>
                  <a:pt x="717098" y="1296585"/>
                </a:cubicBezTo>
                <a:cubicBezTo>
                  <a:pt x="707491" y="1153849"/>
                  <a:pt x="662361" y="1008692"/>
                  <a:pt x="652022" y="938043"/>
                </a:cubicBezTo>
                <a:cubicBezTo>
                  <a:pt x="543522" y="1006911"/>
                  <a:pt x="431935" y="1051632"/>
                  <a:pt x="402454" y="1057497"/>
                </a:cubicBezTo>
                <a:cubicBezTo>
                  <a:pt x="418374" y="985244"/>
                  <a:pt x="478199" y="880536"/>
                  <a:pt x="478938" y="836597"/>
                </a:cubicBezTo>
                <a:cubicBezTo>
                  <a:pt x="288782" y="868031"/>
                  <a:pt x="188024" y="825797"/>
                  <a:pt x="11409" y="875615"/>
                </a:cubicBezTo>
                <a:cubicBezTo>
                  <a:pt x="96857" y="804946"/>
                  <a:pt x="245703" y="742068"/>
                  <a:pt x="314559" y="706818"/>
                </a:cubicBezTo>
                <a:cubicBezTo>
                  <a:pt x="240383" y="643294"/>
                  <a:pt x="66969" y="560700"/>
                  <a:pt x="0" y="517133"/>
                </a:cubicBezTo>
                <a:cubicBezTo>
                  <a:pt x="84453" y="487290"/>
                  <a:pt x="224539" y="505932"/>
                  <a:pt x="391044" y="457226"/>
                </a:cubicBezTo>
                <a:cubicBezTo>
                  <a:pt x="376645" y="389295"/>
                  <a:pt x="119988" y="202037"/>
                  <a:pt x="31270" y="137762"/>
                </a:cubicBezTo>
                <a:cubicBezTo>
                  <a:pt x="113657" y="160391"/>
                  <a:pt x="366345" y="270899"/>
                  <a:pt x="617963" y="379371"/>
                </a:cubicBezTo>
                <a:cubicBezTo>
                  <a:pt x="624458" y="322799"/>
                  <a:pt x="701532" y="165589"/>
                  <a:pt x="705858" y="137762"/>
                </a:cubicBezTo>
                <a:cubicBezTo>
                  <a:pt x="768182" y="189899"/>
                  <a:pt x="895991" y="320387"/>
                  <a:pt x="912747" y="348157"/>
                </a:cubicBezTo>
                <a:close/>
              </a:path>
              <a:path w="1825495" h="1296585" stroke="0" extrusionOk="0">
                <a:moveTo>
                  <a:pt x="912747" y="348157"/>
                </a:moveTo>
                <a:cubicBezTo>
                  <a:pt x="1088614" y="196198"/>
                  <a:pt x="1102966" y="184082"/>
                  <a:pt x="1227307" y="0"/>
                </a:cubicBezTo>
                <a:cubicBezTo>
                  <a:pt x="1231354" y="93410"/>
                  <a:pt x="1197930" y="196641"/>
                  <a:pt x="1196290" y="319644"/>
                </a:cubicBezTo>
                <a:cubicBezTo>
                  <a:pt x="1312704" y="332907"/>
                  <a:pt x="1378763" y="312040"/>
                  <a:pt x="1553361" y="267540"/>
                </a:cubicBezTo>
                <a:cubicBezTo>
                  <a:pt x="1515510" y="314797"/>
                  <a:pt x="1439879" y="390677"/>
                  <a:pt x="1411547" y="439098"/>
                </a:cubicBezTo>
                <a:cubicBezTo>
                  <a:pt x="1475372" y="438553"/>
                  <a:pt x="1611744" y="472847"/>
                  <a:pt x="1782984" y="488440"/>
                </a:cubicBezTo>
                <a:cubicBezTo>
                  <a:pt x="1697869" y="555000"/>
                  <a:pt x="1574257" y="615134"/>
                  <a:pt x="1488031" y="628783"/>
                </a:cubicBezTo>
                <a:cubicBezTo>
                  <a:pt x="1657471" y="710725"/>
                  <a:pt x="1733202" y="772308"/>
                  <a:pt x="1825495" y="797759"/>
                </a:cubicBezTo>
                <a:cubicBezTo>
                  <a:pt x="1689097" y="806666"/>
                  <a:pt x="1561511" y="819221"/>
                  <a:pt x="1422956" y="776870"/>
                </a:cubicBezTo>
                <a:cubicBezTo>
                  <a:pt x="1449888" y="934743"/>
                  <a:pt x="1491844" y="935131"/>
                  <a:pt x="1533500" y="1086190"/>
                </a:cubicBezTo>
                <a:cubicBezTo>
                  <a:pt x="1459873" y="1082152"/>
                  <a:pt x="1364581" y="950175"/>
                  <a:pt x="1184881" y="867811"/>
                </a:cubicBezTo>
                <a:cubicBezTo>
                  <a:pt x="1202684" y="915699"/>
                  <a:pt x="1107545" y="1127182"/>
                  <a:pt x="1119552" y="1184754"/>
                </a:cubicBezTo>
                <a:cubicBezTo>
                  <a:pt x="1027937" y="1099280"/>
                  <a:pt x="919943" y="962537"/>
                  <a:pt x="890097" y="896504"/>
                </a:cubicBezTo>
                <a:cubicBezTo>
                  <a:pt x="831898" y="953045"/>
                  <a:pt x="776194" y="1157068"/>
                  <a:pt x="717098" y="1296585"/>
                </a:cubicBezTo>
                <a:cubicBezTo>
                  <a:pt x="728982" y="1248091"/>
                  <a:pt x="646184" y="1023944"/>
                  <a:pt x="652022" y="938043"/>
                </a:cubicBezTo>
                <a:cubicBezTo>
                  <a:pt x="585744" y="964516"/>
                  <a:pt x="472917" y="1017661"/>
                  <a:pt x="402454" y="1057497"/>
                </a:cubicBezTo>
                <a:cubicBezTo>
                  <a:pt x="449087" y="956791"/>
                  <a:pt x="469760" y="901207"/>
                  <a:pt x="478938" y="836597"/>
                </a:cubicBezTo>
                <a:cubicBezTo>
                  <a:pt x="265231" y="831097"/>
                  <a:pt x="118536" y="869413"/>
                  <a:pt x="11409" y="875615"/>
                </a:cubicBezTo>
                <a:cubicBezTo>
                  <a:pt x="37894" y="842030"/>
                  <a:pt x="175379" y="759896"/>
                  <a:pt x="314559" y="706818"/>
                </a:cubicBezTo>
                <a:cubicBezTo>
                  <a:pt x="292440" y="663586"/>
                  <a:pt x="140599" y="600732"/>
                  <a:pt x="0" y="517133"/>
                </a:cubicBezTo>
                <a:cubicBezTo>
                  <a:pt x="71806" y="495709"/>
                  <a:pt x="240845" y="489957"/>
                  <a:pt x="391044" y="457226"/>
                </a:cubicBezTo>
                <a:cubicBezTo>
                  <a:pt x="321717" y="419319"/>
                  <a:pt x="126490" y="223900"/>
                  <a:pt x="31270" y="137762"/>
                </a:cubicBezTo>
                <a:cubicBezTo>
                  <a:pt x="215298" y="199744"/>
                  <a:pt x="469017" y="329695"/>
                  <a:pt x="617963" y="379371"/>
                </a:cubicBezTo>
                <a:cubicBezTo>
                  <a:pt x="627343" y="339024"/>
                  <a:pt x="678070" y="182896"/>
                  <a:pt x="705858" y="137762"/>
                </a:cubicBezTo>
                <a:cubicBezTo>
                  <a:pt x="757287" y="199857"/>
                  <a:pt x="792405" y="262112"/>
                  <a:pt x="912747" y="348157"/>
                </a:cubicBezTo>
                <a:close/>
              </a:path>
            </a:pathLst>
          </a:custGeom>
          <a:solidFill>
            <a:srgbClr val="B30000">
              <a:alpha val="0"/>
            </a:srgbClr>
          </a:solidFill>
          <a:ln w="28575" cap="flat">
            <a:solidFill>
              <a:srgbClr val="B30000"/>
            </a:solidFill>
            <a:prstDash val="solid"/>
            <a:miter lim="800000"/>
            <a:extLst>
              <a:ext uri="{C807C97D-BFC1-408E-A445-0C87EB9F89A2}">
                <ask:lineSketchStyleProps xmlns:ask="http://schemas.microsoft.com/office/drawing/2018/sketchyshapes" sd="158228927">
                  <a:prstGeom prst="irregularSeal1">
                    <a:avLst/>
                  </a:prstGeom>
                  <ask:type>
                    <ask:lineSketchCurve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200" i="1" u="none" strike="noStrike" cap="none" spc="0" normalizeH="0" baseline="0">
                <a:ln>
                  <a:noFill/>
                </a:ln>
                <a:solidFill>
                  <a:srgbClr val="C00000"/>
                </a:solidFill>
                <a:effectLst/>
                <a:uFillTx/>
                <a:latin typeface="Candara" panose="020E0502030303020204" pitchFamily="34" charset="0"/>
                <a:ea typeface="+mn-ea"/>
                <a:cs typeface="+mn-cs"/>
                <a:sym typeface="Calibri"/>
              </a:rPr>
              <a:t>PHISING</a:t>
            </a:r>
          </a:p>
          <a:p>
            <a:pPr marL="0" marR="0" indent="0" algn="ctr" defTabSz="914400" rtl="0" fontAlgn="auto" latinLnBrk="0" hangingPunct="0">
              <a:lnSpc>
                <a:spcPct val="100000"/>
              </a:lnSpc>
              <a:spcBef>
                <a:spcPts val="0"/>
              </a:spcBef>
              <a:spcAft>
                <a:spcPts val="0"/>
              </a:spcAft>
              <a:buClrTx/>
              <a:buSzTx/>
              <a:buFontTx/>
              <a:buNone/>
              <a:tabLst/>
            </a:pPr>
            <a:r>
              <a:rPr lang="es-ES" sz="1200" i="1">
                <a:solidFill>
                  <a:srgbClr val="C00000"/>
                </a:solidFill>
                <a:latin typeface="Candara" panose="020E0502030303020204" pitchFamily="34" charset="0"/>
                <a:ea typeface="+mn-ea"/>
                <a:cs typeface="+mn-cs"/>
                <a:sym typeface="Calibri"/>
              </a:rPr>
              <a:t>MALWARE</a:t>
            </a:r>
            <a:endParaRPr kumimoji="0" lang="es-ES" sz="1200" i="1" u="none" strike="noStrike" cap="none" spc="0" normalizeH="0" baseline="0">
              <a:ln>
                <a:noFill/>
              </a:ln>
              <a:solidFill>
                <a:srgbClr val="C00000"/>
              </a:solidFill>
              <a:effectLst/>
              <a:uFillTx/>
              <a:latin typeface="Candara" panose="020E0502030303020204" pitchFamily="34" charset="0"/>
              <a:ea typeface="+mn-ea"/>
              <a:cs typeface="+mn-cs"/>
              <a:sym typeface="Calibri"/>
            </a:endParaRPr>
          </a:p>
        </p:txBody>
      </p:sp>
      <p:sp>
        <p:nvSpPr>
          <p:cNvPr id="26" name="Explosión 1 25">
            <a:extLst>
              <a:ext uri="{FF2B5EF4-FFF2-40B4-BE49-F238E27FC236}">
                <a16:creationId xmlns:a16="http://schemas.microsoft.com/office/drawing/2014/main" id="{13774128-DB71-3E6D-2AD9-F460084AF77E}"/>
              </a:ext>
            </a:extLst>
          </p:cNvPr>
          <p:cNvSpPr/>
          <p:nvPr/>
        </p:nvSpPr>
        <p:spPr>
          <a:xfrm>
            <a:off x="1611457" y="4180084"/>
            <a:ext cx="1825495" cy="777949"/>
          </a:xfrm>
          <a:custGeom>
            <a:avLst/>
            <a:gdLst>
              <a:gd name="connsiteX0" fmla="*/ 912747 w 1825495"/>
              <a:gd name="connsiteY0" fmla="*/ 208893 h 777949"/>
              <a:gd name="connsiteX1" fmla="*/ 1227307 w 1825495"/>
              <a:gd name="connsiteY1" fmla="*/ 0 h 777949"/>
              <a:gd name="connsiteX2" fmla="*/ 1196290 w 1825495"/>
              <a:gd name="connsiteY2" fmla="*/ 191786 h 777949"/>
              <a:gd name="connsiteX3" fmla="*/ 1553361 w 1825495"/>
              <a:gd name="connsiteY3" fmla="*/ 160524 h 777949"/>
              <a:gd name="connsiteX4" fmla="*/ 1411547 w 1825495"/>
              <a:gd name="connsiteY4" fmla="*/ 263458 h 777949"/>
              <a:gd name="connsiteX5" fmla="*/ 1782984 w 1825495"/>
              <a:gd name="connsiteY5" fmla="*/ 293063 h 777949"/>
              <a:gd name="connsiteX6" fmla="*/ 1488031 w 1825495"/>
              <a:gd name="connsiteY6" fmla="*/ 377269 h 777949"/>
              <a:gd name="connsiteX7" fmla="*/ 1825495 w 1825495"/>
              <a:gd name="connsiteY7" fmla="*/ 478654 h 777949"/>
              <a:gd name="connsiteX8" fmla="*/ 1422956 w 1825495"/>
              <a:gd name="connsiteY8" fmla="*/ 466121 h 777949"/>
              <a:gd name="connsiteX9" fmla="*/ 1533500 w 1825495"/>
              <a:gd name="connsiteY9" fmla="*/ 651712 h 777949"/>
              <a:gd name="connsiteX10" fmla="*/ 1184881 w 1825495"/>
              <a:gd name="connsiteY10" fmla="*/ 520685 h 777949"/>
              <a:gd name="connsiteX11" fmla="*/ 1119552 w 1825495"/>
              <a:gd name="connsiteY11" fmla="*/ 710850 h 777949"/>
              <a:gd name="connsiteX12" fmla="*/ 890097 w 1825495"/>
              <a:gd name="connsiteY12" fmla="*/ 537901 h 777949"/>
              <a:gd name="connsiteX13" fmla="*/ 717098 w 1825495"/>
              <a:gd name="connsiteY13" fmla="*/ 777949 h 777949"/>
              <a:gd name="connsiteX14" fmla="*/ 652022 w 1825495"/>
              <a:gd name="connsiteY14" fmla="*/ 562824 h 777949"/>
              <a:gd name="connsiteX15" fmla="*/ 402454 w 1825495"/>
              <a:gd name="connsiteY15" fmla="*/ 634496 h 777949"/>
              <a:gd name="connsiteX16" fmla="*/ 478938 w 1825495"/>
              <a:gd name="connsiteY16" fmla="*/ 501957 h 777949"/>
              <a:gd name="connsiteX17" fmla="*/ 11409 w 1825495"/>
              <a:gd name="connsiteY17" fmla="*/ 525367 h 777949"/>
              <a:gd name="connsiteX18" fmla="*/ 314559 w 1825495"/>
              <a:gd name="connsiteY18" fmla="*/ 424090 h 777949"/>
              <a:gd name="connsiteX19" fmla="*/ 0 w 1825495"/>
              <a:gd name="connsiteY19" fmla="*/ 310279 h 777949"/>
              <a:gd name="connsiteX20" fmla="*/ 391044 w 1825495"/>
              <a:gd name="connsiteY20" fmla="*/ 274335 h 777949"/>
              <a:gd name="connsiteX21" fmla="*/ 31270 w 1825495"/>
              <a:gd name="connsiteY21" fmla="*/ 82657 h 777949"/>
              <a:gd name="connsiteX22" fmla="*/ 617963 w 1825495"/>
              <a:gd name="connsiteY22" fmla="*/ 227622 h 777949"/>
              <a:gd name="connsiteX23" fmla="*/ 705858 w 1825495"/>
              <a:gd name="connsiteY23" fmla="*/ 82657 h 777949"/>
              <a:gd name="connsiteX24" fmla="*/ 912747 w 1825495"/>
              <a:gd name="connsiteY24" fmla="*/ 208893 h 7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5495" h="777949" fill="none" extrusionOk="0">
                <a:moveTo>
                  <a:pt x="912747" y="208893"/>
                </a:moveTo>
                <a:cubicBezTo>
                  <a:pt x="988238" y="168027"/>
                  <a:pt x="1170413" y="40926"/>
                  <a:pt x="1227307" y="0"/>
                </a:cubicBezTo>
                <a:cubicBezTo>
                  <a:pt x="1223226" y="57341"/>
                  <a:pt x="1200411" y="128951"/>
                  <a:pt x="1196290" y="191786"/>
                </a:cubicBezTo>
                <a:cubicBezTo>
                  <a:pt x="1360146" y="186539"/>
                  <a:pt x="1461369" y="185764"/>
                  <a:pt x="1553361" y="160524"/>
                </a:cubicBezTo>
                <a:cubicBezTo>
                  <a:pt x="1491672" y="194345"/>
                  <a:pt x="1459231" y="242871"/>
                  <a:pt x="1411547" y="263458"/>
                </a:cubicBezTo>
                <a:cubicBezTo>
                  <a:pt x="1590869" y="299686"/>
                  <a:pt x="1627896" y="288147"/>
                  <a:pt x="1782984" y="293063"/>
                </a:cubicBezTo>
                <a:cubicBezTo>
                  <a:pt x="1706310" y="293899"/>
                  <a:pt x="1587830" y="351301"/>
                  <a:pt x="1488031" y="377269"/>
                </a:cubicBezTo>
                <a:cubicBezTo>
                  <a:pt x="1570225" y="388499"/>
                  <a:pt x="1738166" y="428356"/>
                  <a:pt x="1825495" y="478654"/>
                </a:cubicBezTo>
                <a:cubicBezTo>
                  <a:pt x="1661039" y="455403"/>
                  <a:pt x="1547235" y="477143"/>
                  <a:pt x="1422956" y="466121"/>
                </a:cubicBezTo>
                <a:cubicBezTo>
                  <a:pt x="1453862" y="487438"/>
                  <a:pt x="1482548" y="568018"/>
                  <a:pt x="1533500" y="651712"/>
                </a:cubicBezTo>
                <a:cubicBezTo>
                  <a:pt x="1377425" y="607738"/>
                  <a:pt x="1273179" y="518274"/>
                  <a:pt x="1184881" y="520685"/>
                </a:cubicBezTo>
                <a:cubicBezTo>
                  <a:pt x="1156536" y="555724"/>
                  <a:pt x="1145024" y="650745"/>
                  <a:pt x="1119552" y="710850"/>
                </a:cubicBezTo>
                <a:cubicBezTo>
                  <a:pt x="1083888" y="698333"/>
                  <a:pt x="976188" y="586660"/>
                  <a:pt x="890097" y="537901"/>
                </a:cubicBezTo>
                <a:cubicBezTo>
                  <a:pt x="793288" y="636857"/>
                  <a:pt x="758744" y="712781"/>
                  <a:pt x="717098" y="777949"/>
                </a:cubicBezTo>
                <a:cubicBezTo>
                  <a:pt x="677740" y="700969"/>
                  <a:pt x="674357" y="620398"/>
                  <a:pt x="652022" y="562824"/>
                </a:cubicBezTo>
                <a:cubicBezTo>
                  <a:pt x="544531" y="604408"/>
                  <a:pt x="427896" y="607927"/>
                  <a:pt x="402454" y="634496"/>
                </a:cubicBezTo>
                <a:cubicBezTo>
                  <a:pt x="408680" y="600649"/>
                  <a:pt x="475650" y="530325"/>
                  <a:pt x="478938" y="501957"/>
                </a:cubicBezTo>
                <a:cubicBezTo>
                  <a:pt x="416751" y="476763"/>
                  <a:pt x="242957" y="537067"/>
                  <a:pt x="11409" y="525367"/>
                </a:cubicBezTo>
                <a:cubicBezTo>
                  <a:pt x="143888" y="505421"/>
                  <a:pt x="233980" y="436080"/>
                  <a:pt x="314559" y="424090"/>
                </a:cubicBezTo>
                <a:cubicBezTo>
                  <a:pt x="203962" y="389429"/>
                  <a:pt x="44013" y="316957"/>
                  <a:pt x="0" y="310279"/>
                </a:cubicBezTo>
                <a:cubicBezTo>
                  <a:pt x="91668" y="316069"/>
                  <a:pt x="230040" y="309352"/>
                  <a:pt x="391044" y="274335"/>
                </a:cubicBezTo>
                <a:cubicBezTo>
                  <a:pt x="289562" y="186793"/>
                  <a:pt x="120882" y="146410"/>
                  <a:pt x="31270" y="82657"/>
                </a:cubicBezTo>
                <a:cubicBezTo>
                  <a:pt x="151148" y="140720"/>
                  <a:pt x="404828" y="210526"/>
                  <a:pt x="617963" y="227622"/>
                </a:cubicBezTo>
                <a:cubicBezTo>
                  <a:pt x="631496" y="202176"/>
                  <a:pt x="697681" y="115209"/>
                  <a:pt x="705858" y="82657"/>
                </a:cubicBezTo>
                <a:cubicBezTo>
                  <a:pt x="761036" y="135934"/>
                  <a:pt x="819754" y="175724"/>
                  <a:pt x="912747" y="208893"/>
                </a:cubicBezTo>
                <a:close/>
              </a:path>
              <a:path w="1825495" h="777949" stroke="0" extrusionOk="0">
                <a:moveTo>
                  <a:pt x="912747" y="208893"/>
                </a:moveTo>
                <a:cubicBezTo>
                  <a:pt x="965687" y="133164"/>
                  <a:pt x="1120140" y="32477"/>
                  <a:pt x="1227307" y="0"/>
                </a:cubicBezTo>
                <a:cubicBezTo>
                  <a:pt x="1220074" y="61112"/>
                  <a:pt x="1206120" y="126944"/>
                  <a:pt x="1196290" y="191786"/>
                </a:cubicBezTo>
                <a:cubicBezTo>
                  <a:pt x="1333380" y="208710"/>
                  <a:pt x="1401889" y="193837"/>
                  <a:pt x="1553361" y="160524"/>
                </a:cubicBezTo>
                <a:cubicBezTo>
                  <a:pt x="1533481" y="168302"/>
                  <a:pt x="1445275" y="225060"/>
                  <a:pt x="1411547" y="263458"/>
                </a:cubicBezTo>
                <a:cubicBezTo>
                  <a:pt x="1574199" y="284058"/>
                  <a:pt x="1657431" y="278495"/>
                  <a:pt x="1782984" y="293063"/>
                </a:cubicBezTo>
                <a:cubicBezTo>
                  <a:pt x="1639693" y="325461"/>
                  <a:pt x="1569438" y="348841"/>
                  <a:pt x="1488031" y="377269"/>
                </a:cubicBezTo>
                <a:cubicBezTo>
                  <a:pt x="1574484" y="402023"/>
                  <a:pt x="1750427" y="472438"/>
                  <a:pt x="1825495" y="478654"/>
                </a:cubicBezTo>
                <a:cubicBezTo>
                  <a:pt x="1661635" y="463097"/>
                  <a:pt x="1529918" y="441078"/>
                  <a:pt x="1422956" y="466121"/>
                </a:cubicBezTo>
                <a:cubicBezTo>
                  <a:pt x="1463081" y="516714"/>
                  <a:pt x="1501041" y="593934"/>
                  <a:pt x="1533500" y="651712"/>
                </a:cubicBezTo>
                <a:cubicBezTo>
                  <a:pt x="1463409" y="635251"/>
                  <a:pt x="1268312" y="519319"/>
                  <a:pt x="1184881" y="520685"/>
                </a:cubicBezTo>
                <a:cubicBezTo>
                  <a:pt x="1177555" y="592862"/>
                  <a:pt x="1127049" y="633713"/>
                  <a:pt x="1119552" y="710850"/>
                </a:cubicBezTo>
                <a:cubicBezTo>
                  <a:pt x="1012393" y="630216"/>
                  <a:pt x="954392" y="587566"/>
                  <a:pt x="890097" y="537901"/>
                </a:cubicBezTo>
                <a:cubicBezTo>
                  <a:pt x="826316" y="581295"/>
                  <a:pt x="786855" y="706565"/>
                  <a:pt x="717098" y="777949"/>
                </a:cubicBezTo>
                <a:cubicBezTo>
                  <a:pt x="715302" y="722549"/>
                  <a:pt x="662144" y="621826"/>
                  <a:pt x="652022" y="562824"/>
                </a:cubicBezTo>
                <a:cubicBezTo>
                  <a:pt x="622968" y="592960"/>
                  <a:pt x="436682" y="643965"/>
                  <a:pt x="402454" y="634496"/>
                </a:cubicBezTo>
                <a:cubicBezTo>
                  <a:pt x="443703" y="581516"/>
                  <a:pt x="451497" y="537249"/>
                  <a:pt x="478938" y="501957"/>
                </a:cubicBezTo>
                <a:cubicBezTo>
                  <a:pt x="309118" y="534914"/>
                  <a:pt x="225144" y="487792"/>
                  <a:pt x="11409" y="525367"/>
                </a:cubicBezTo>
                <a:cubicBezTo>
                  <a:pt x="87139" y="471017"/>
                  <a:pt x="173394" y="483369"/>
                  <a:pt x="314559" y="424090"/>
                </a:cubicBezTo>
                <a:cubicBezTo>
                  <a:pt x="164037" y="388369"/>
                  <a:pt x="59781" y="359016"/>
                  <a:pt x="0" y="310279"/>
                </a:cubicBezTo>
                <a:cubicBezTo>
                  <a:pt x="185078" y="265244"/>
                  <a:pt x="274443" y="276418"/>
                  <a:pt x="391044" y="274335"/>
                </a:cubicBezTo>
                <a:cubicBezTo>
                  <a:pt x="335564" y="284151"/>
                  <a:pt x="99915" y="93828"/>
                  <a:pt x="31270" y="82657"/>
                </a:cubicBezTo>
                <a:cubicBezTo>
                  <a:pt x="317790" y="140757"/>
                  <a:pt x="353651" y="217331"/>
                  <a:pt x="617963" y="227622"/>
                </a:cubicBezTo>
                <a:cubicBezTo>
                  <a:pt x="651487" y="150312"/>
                  <a:pt x="660909" y="139931"/>
                  <a:pt x="705858" y="82657"/>
                </a:cubicBezTo>
                <a:cubicBezTo>
                  <a:pt x="778611" y="141617"/>
                  <a:pt x="812833" y="157399"/>
                  <a:pt x="912747" y="208893"/>
                </a:cubicBezTo>
                <a:close/>
              </a:path>
            </a:pathLst>
          </a:custGeom>
          <a:solidFill>
            <a:srgbClr val="B30000">
              <a:alpha val="0"/>
            </a:srgbClr>
          </a:solidFill>
          <a:ln w="28575" cap="flat">
            <a:solidFill>
              <a:srgbClr val="B30000"/>
            </a:solidFill>
            <a:prstDash val="solid"/>
            <a:miter lim="800000"/>
            <a:extLst>
              <a:ext uri="{C807C97D-BFC1-408E-A445-0C87EB9F89A2}">
                <ask:lineSketchStyleProps xmlns:ask="http://schemas.microsoft.com/office/drawing/2018/sketchyshapes" sd="158228927">
                  <a:prstGeom prst="irregularSeal1">
                    <a:avLst/>
                  </a:prstGeom>
                  <ask:type>
                    <ask:lineSketchCurve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1200" i="1" u="none" strike="noStrike" cap="none" spc="0" normalizeH="0" baseline="0">
                <a:ln>
                  <a:noFill/>
                </a:ln>
                <a:solidFill>
                  <a:srgbClr val="C00000"/>
                </a:solidFill>
                <a:effectLst/>
                <a:uFillTx/>
                <a:latin typeface="Candara" panose="020E0502030303020204" pitchFamily="34" charset="0"/>
                <a:ea typeface="+mn-ea"/>
                <a:cs typeface="+mn-cs"/>
                <a:sym typeface="Calibri"/>
              </a:rPr>
              <a:t>TUNNELING</a:t>
            </a:r>
          </a:p>
        </p:txBody>
      </p:sp>
      <p:sp>
        <p:nvSpPr>
          <p:cNvPr id="27" name="Explosión 1 26">
            <a:extLst>
              <a:ext uri="{FF2B5EF4-FFF2-40B4-BE49-F238E27FC236}">
                <a16:creationId xmlns:a16="http://schemas.microsoft.com/office/drawing/2014/main" id="{AC5FAF3E-21C6-4820-B61E-F70FE75070B8}"/>
              </a:ext>
            </a:extLst>
          </p:cNvPr>
          <p:cNvSpPr/>
          <p:nvPr/>
        </p:nvSpPr>
        <p:spPr>
          <a:xfrm>
            <a:off x="8812624" y="1396105"/>
            <a:ext cx="1825495" cy="777949"/>
          </a:xfrm>
          <a:custGeom>
            <a:avLst/>
            <a:gdLst>
              <a:gd name="connsiteX0" fmla="*/ 912747 w 1825495"/>
              <a:gd name="connsiteY0" fmla="*/ 208893 h 777949"/>
              <a:gd name="connsiteX1" fmla="*/ 1227307 w 1825495"/>
              <a:gd name="connsiteY1" fmla="*/ 0 h 777949"/>
              <a:gd name="connsiteX2" fmla="*/ 1196290 w 1825495"/>
              <a:gd name="connsiteY2" fmla="*/ 191786 h 777949"/>
              <a:gd name="connsiteX3" fmla="*/ 1553361 w 1825495"/>
              <a:gd name="connsiteY3" fmla="*/ 160524 h 777949"/>
              <a:gd name="connsiteX4" fmla="*/ 1411547 w 1825495"/>
              <a:gd name="connsiteY4" fmla="*/ 263458 h 777949"/>
              <a:gd name="connsiteX5" fmla="*/ 1782984 w 1825495"/>
              <a:gd name="connsiteY5" fmla="*/ 293063 h 777949"/>
              <a:gd name="connsiteX6" fmla="*/ 1488031 w 1825495"/>
              <a:gd name="connsiteY6" fmla="*/ 377269 h 777949"/>
              <a:gd name="connsiteX7" fmla="*/ 1825495 w 1825495"/>
              <a:gd name="connsiteY7" fmla="*/ 478654 h 777949"/>
              <a:gd name="connsiteX8" fmla="*/ 1422956 w 1825495"/>
              <a:gd name="connsiteY8" fmla="*/ 466121 h 777949"/>
              <a:gd name="connsiteX9" fmla="*/ 1533500 w 1825495"/>
              <a:gd name="connsiteY9" fmla="*/ 651712 h 777949"/>
              <a:gd name="connsiteX10" fmla="*/ 1184881 w 1825495"/>
              <a:gd name="connsiteY10" fmla="*/ 520685 h 777949"/>
              <a:gd name="connsiteX11" fmla="*/ 1119552 w 1825495"/>
              <a:gd name="connsiteY11" fmla="*/ 710850 h 777949"/>
              <a:gd name="connsiteX12" fmla="*/ 890097 w 1825495"/>
              <a:gd name="connsiteY12" fmla="*/ 537901 h 777949"/>
              <a:gd name="connsiteX13" fmla="*/ 717098 w 1825495"/>
              <a:gd name="connsiteY13" fmla="*/ 777949 h 777949"/>
              <a:gd name="connsiteX14" fmla="*/ 652022 w 1825495"/>
              <a:gd name="connsiteY14" fmla="*/ 562824 h 777949"/>
              <a:gd name="connsiteX15" fmla="*/ 402454 w 1825495"/>
              <a:gd name="connsiteY15" fmla="*/ 634496 h 777949"/>
              <a:gd name="connsiteX16" fmla="*/ 478938 w 1825495"/>
              <a:gd name="connsiteY16" fmla="*/ 501957 h 777949"/>
              <a:gd name="connsiteX17" fmla="*/ 11409 w 1825495"/>
              <a:gd name="connsiteY17" fmla="*/ 525367 h 777949"/>
              <a:gd name="connsiteX18" fmla="*/ 314559 w 1825495"/>
              <a:gd name="connsiteY18" fmla="*/ 424090 h 777949"/>
              <a:gd name="connsiteX19" fmla="*/ 0 w 1825495"/>
              <a:gd name="connsiteY19" fmla="*/ 310279 h 777949"/>
              <a:gd name="connsiteX20" fmla="*/ 391044 w 1825495"/>
              <a:gd name="connsiteY20" fmla="*/ 274335 h 777949"/>
              <a:gd name="connsiteX21" fmla="*/ 31270 w 1825495"/>
              <a:gd name="connsiteY21" fmla="*/ 82657 h 777949"/>
              <a:gd name="connsiteX22" fmla="*/ 617963 w 1825495"/>
              <a:gd name="connsiteY22" fmla="*/ 227622 h 777949"/>
              <a:gd name="connsiteX23" fmla="*/ 705858 w 1825495"/>
              <a:gd name="connsiteY23" fmla="*/ 82657 h 777949"/>
              <a:gd name="connsiteX24" fmla="*/ 912747 w 1825495"/>
              <a:gd name="connsiteY24" fmla="*/ 208893 h 7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5495" h="777949" fill="none" extrusionOk="0">
                <a:moveTo>
                  <a:pt x="912747" y="208893"/>
                </a:moveTo>
                <a:cubicBezTo>
                  <a:pt x="988238" y="168027"/>
                  <a:pt x="1170413" y="40926"/>
                  <a:pt x="1227307" y="0"/>
                </a:cubicBezTo>
                <a:cubicBezTo>
                  <a:pt x="1223226" y="57341"/>
                  <a:pt x="1200411" y="128951"/>
                  <a:pt x="1196290" y="191786"/>
                </a:cubicBezTo>
                <a:cubicBezTo>
                  <a:pt x="1360146" y="186539"/>
                  <a:pt x="1461369" y="185764"/>
                  <a:pt x="1553361" y="160524"/>
                </a:cubicBezTo>
                <a:cubicBezTo>
                  <a:pt x="1491672" y="194345"/>
                  <a:pt x="1459231" y="242871"/>
                  <a:pt x="1411547" y="263458"/>
                </a:cubicBezTo>
                <a:cubicBezTo>
                  <a:pt x="1590869" y="299686"/>
                  <a:pt x="1627896" y="288147"/>
                  <a:pt x="1782984" y="293063"/>
                </a:cubicBezTo>
                <a:cubicBezTo>
                  <a:pt x="1706310" y="293899"/>
                  <a:pt x="1587830" y="351301"/>
                  <a:pt x="1488031" y="377269"/>
                </a:cubicBezTo>
                <a:cubicBezTo>
                  <a:pt x="1570225" y="388499"/>
                  <a:pt x="1738166" y="428356"/>
                  <a:pt x="1825495" y="478654"/>
                </a:cubicBezTo>
                <a:cubicBezTo>
                  <a:pt x="1661039" y="455403"/>
                  <a:pt x="1547235" y="477143"/>
                  <a:pt x="1422956" y="466121"/>
                </a:cubicBezTo>
                <a:cubicBezTo>
                  <a:pt x="1453862" y="487438"/>
                  <a:pt x="1482548" y="568018"/>
                  <a:pt x="1533500" y="651712"/>
                </a:cubicBezTo>
                <a:cubicBezTo>
                  <a:pt x="1377425" y="607738"/>
                  <a:pt x="1273179" y="518274"/>
                  <a:pt x="1184881" y="520685"/>
                </a:cubicBezTo>
                <a:cubicBezTo>
                  <a:pt x="1156536" y="555724"/>
                  <a:pt x="1145024" y="650745"/>
                  <a:pt x="1119552" y="710850"/>
                </a:cubicBezTo>
                <a:cubicBezTo>
                  <a:pt x="1083888" y="698333"/>
                  <a:pt x="976188" y="586660"/>
                  <a:pt x="890097" y="537901"/>
                </a:cubicBezTo>
                <a:cubicBezTo>
                  <a:pt x="793288" y="636857"/>
                  <a:pt x="758744" y="712781"/>
                  <a:pt x="717098" y="777949"/>
                </a:cubicBezTo>
                <a:cubicBezTo>
                  <a:pt x="677740" y="700969"/>
                  <a:pt x="674357" y="620398"/>
                  <a:pt x="652022" y="562824"/>
                </a:cubicBezTo>
                <a:cubicBezTo>
                  <a:pt x="544531" y="604408"/>
                  <a:pt x="427896" y="607927"/>
                  <a:pt x="402454" y="634496"/>
                </a:cubicBezTo>
                <a:cubicBezTo>
                  <a:pt x="408680" y="600649"/>
                  <a:pt x="475650" y="530325"/>
                  <a:pt x="478938" y="501957"/>
                </a:cubicBezTo>
                <a:cubicBezTo>
                  <a:pt x="416751" y="476763"/>
                  <a:pt x="242957" y="537067"/>
                  <a:pt x="11409" y="525367"/>
                </a:cubicBezTo>
                <a:cubicBezTo>
                  <a:pt x="143888" y="505421"/>
                  <a:pt x="233980" y="436080"/>
                  <a:pt x="314559" y="424090"/>
                </a:cubicBezTo>
                <a:cubicBezTo>
                  <a:pt x="203962" y="389429"/>
                  <a:pt x="44013" y="316957"/>
                  <a:pt x="0" y="310279"/>
                </a:cubicBezTo>
                <a:cubicBezTo>
                  <a:pt x="91668" y="316069"/>
                  <a:pt x="230040" y="309352"/>
                  <a:pt x="391044" y="274335"/>
                </a:cubicBezTo>
                <a:cubicBezTo>
                  <a:pt x="289562" y="186793"/>
                  <a:pt x="120882" y="146410"/>
                  <a:pt x="31270" y="82657"/>
                </a:cubicBezTo>
                <a:cubicBezTo>
                  <a:pt x="151148" y="140720"/>
                  <a:pt x="404828" y="210526"/>
                  <a:pt x="617963" y="227622"/>
                </a:cubicBezTo>
                <a:cubicBezTo>
                  <a:pt x="631496" y="202176"/>
                  <a:pt x="697681" y="115209"/>
                  <a:pt x="705858" y="82657"/>
                </a:cubicBezTo>
                <a:cubicBezTo>
                  <a:pt x="761036" y="135934"/>
                  <a:pt x="819754" y="175724"/>
                  <a:pt x="912747" y="208893"/>
                </a:cubicBezTo>
                <a:close/>
              </a:path>
              <a:path w="1825495" h="777949" stroke="0" extrusionOk="0">
                <a:moveTo>
                  <a:pt x="912747" y="208893"/>
                </a:moveTo>
                <a:cubicBezTo>
                  <a:pt x="965687" y="133164"/>
                  <a:pt x="1120140" y="32477"/>
                  <a:pt x="1227307" y="0"/>
                </a:cubicBezTo>
                <a:cubicBezTo>
                  <a:pt x="1220074" y="61112"/>
                  <a:pt x="1206120" y="126944"/>
                  <a:pt x="1196290" y="191786"/>
                </a:cubicBezTo>
                <a:cubicBezTo>
                  <a:pt x="1333380" y="208710"/>
                  <a:pt x="1401889" y="193837"/>
                  <a:pt x="1553361" y="160524"/>
                </a:cubicBezTo>
                <a:cubicBezTo>
                  <a:pt x="1533481" y="168302"/>
                  <a:pt x="1445275" y="225060"/>
                  <a:pt x="1411547" y="263458"/>
                </a:cubicBezTo>
                <a:cubicBezTo>
                  <a:pt x="1574199" y="284058"/>
                  <a:pt x="1657431" y="278495"/>
                  <a:pt x="1782984" y="293063"/>
                </a:cubicBezTo>
                <a:cubicBezTo>
                  <a:pt x="1639693" y="325461"/>
                  <a:pt x="1569438" y="348841"/>
                  <a:pt x="1488031" y="377269"/>
                </a:cubicBezTo>
                <a:cubicBezTo>
                  <a:pt x="1574484" y="402023"/>
                  <a:pt x="1750427" y="472438"/>
                  <a:pt x="1825495" y="478654"/>
                </a:cubicBezTo>
                <a:cubicBezTo>
                  <a:pt x="1661635" y="463097"/>
                  <a:pt x="1529918" y="441078"/>
                  <a:pt x="1422956" y="466121"/>
                </a:cubicBezTo>
                <a:cubicBezTo>
                  <a:pt x="1463081" y="516714"/>
                  <a:pt x="1501041" y="593934"/>
                  <a:pt x="1533500" y="651712"/>
                </a:cubicBezTo>
                <a:cubicBezTo>
                  <a:pt x="1463409" y="635251"/>
                  <a:pt x="1268312" y="519319"/>
                  <a:pt x="1184881" y="520685"/>
                </a:cubicBezTo>
                <a:cubicBezTo>
                  <a:pt x="1177555" y="592862"/>
                  <a:pt x="1127049" y="633713"/>
                  <a:pt x="1119552" y="710850"/>
                </a:cubicBezTo>
                <a:cubicBezTo>
                  <a:pt x="1012393" y="630216"/>
                  <a:pt x="954392" y="587566"/>
                  <a:pt x="890097" y="537901"/>
                </a:cubicBezTo>
                <a:cubicBezTo>
                  <a:pt x="826316" y="581295"/>
                  <a:pt x="786855" y="706565"/>
                  <a:pt x="717098" y="777949"/>
                </a:cubicBezTo>
                <a:cubicBezTo>
                  <a:pt x="715302" y="722549"/>
                  <a:pt x="662144" y="621826"/>
                  <a:pt x="652022" y="562824"/>
                </a:cubicBezTo>
                <a:cubicBezTo>
                  <a:pt x="622968" y="592960"/>
                  <a:pt x="436682" y="643965"/>
                  <a:pt x="402454" y="634496"/>
                </a:cubicBezTo>
                <a:cubicBezTo>
                  <a:pt x="443703" y="581516"/>
                  <a:pt x="451497" y="537249"/>
                  <a:pt x="478938" y="501957"/>
                </a:cubicBezTo>
                <a:cubicBezTo>
                  <a:pt x="309118" y="534914"/>
                  <a:pt x="225144" y="487792"/>
                  <a:pt x="11409" y="525367"/>
                </a:cubicBezTo>
                <a:cubicBezTo>
                  <a:pt x="87139" y="471017"/>
                  <a:pt x="173394" y="483369"/>
                  <a:pt x="314559" y="424090"/>
                </a:cubicBezTo>
                <a:cubicBezTo>
                  <a:pt x="164037" y="388369"/>
                  <a:pt x="59781" y="359016"/>
                  <a:pt x="0" y="310279"/>
                </a:cubicBezTo>
                <a:cubicBezTo>
                  <a:pt x="185078" y="265244"/>
                  <a:pt x="274443" y="276418"/>
                  <a:pt x="391044" y="274335"/>
                </a:cubicBezTo>
                <a:cubicBezTo>
                  <a:pt x="335564" y="284151"/>
                  <a:pt x="99915" y="93828"/>
                  <a:pt x="31270" y="82657"/>
                </a:cubicBezTo>
                <a:cubicBezTo>
                  <a:pt x="317790" y="140757"/>
                  <a:pt x="353651" y="217331"/>
                  <a:pt x="617963" y="227622"/>
                </a:cubicBezTo>
                <a:cubicBezTo>
                  <a:pt x="651487" y="150312"/>
                  <a:pt x="660909" y="139931"/>
                  <a:pt x="705858" y="82657"/>
                </a:cubicBezTo>
                <a:cubicBezTo>
                  <a:pt x="778611" y="141617"/>
                  <a:pt x="812833" y="157399"/>
                  <a:pt x="912747" y="208893"/>
                </a:cubicBezTo>
                <a:close/>
              </a:path>
            </a:pathLst>
          </a:custGeom>
          <a:solidFill>
            <a:srgbClr val="B30000">
              <a:alpha val="31000"/>
            </a:srgbClr>
          </a:solidFill>
          <a:ln w="28575" cap="flat">
            <a:solidFill>
              <a:srgbClr val="B30000"/>
            </a:solidFill>
            <a:prstDash val="solid"/>
            <a:miter lim="800000"/>
            <a:extLst>
              <a:ext uri="{C807C97D-BFC1-408E-A445-0C87EB9F89A2}">
                <ask:lineSketchStyleProps xmlns:ask="http://schemas.microsoft.com/office/drawing/2018/sketchyshapes" sd="158228927">
                  <a:prstGeom prst="irregularSeal1">
                    <a:avLst/>
                  </a:prstGeom>
                  <ask:type>
                    <ask:lineSketchCurve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ES" sz="1200" i="1">
                <a:solidFill>
                  <a:srgbClr val="C00000"/>
                </a:solidFill>
                <a:latin typeface="Candara" panose="020E0502030303020204" pitchFamily="34" charset="0"/>
                <a:ea typeface="+mn-ea"/>
                <a:cs typeface="+mn-cs"/>
                <a:sym typeface="Calibri"/>
              </a:rPr>
              <a:t>DDOS</a:t>
            </a:r>
            <a:endParaRPr kumimoji="0" lang="es-ES" sz="1200" i="1" u="none" strike="noStrike" cap="none" spc="0" normalizeH="0" baseline="0">
              <a:ln>
                <a:noFill/>
              </a:ln>
              <a:solidFill>
                <a:srgbClr val="C00000"/>
              </a:solidFill>
              <a:effectLst/>
              <a:uFillTx/>
              <a:latin typeface="Candara" panose="020E0502030303020204" pitchFamily="34" charset="0"/>
              <a:ea typeface="+mn-ea"/>
              <a:cs typeface="+mn-cs"/>
              <a:sym typeface="Calibri"/>
            </a:endParaRPr>
          </a:p>
        </p:txBody>
      </p:sp>
      <p:sp>
        <p:nvSpPr>
          <p:cNvPr id="28" name="Explosión 1 27">
            <a:extLst>
              <a:ext uri="{FF2B5EF4-FFF2-40B4-BE49-F238E27FC236}">
                <a16:creationId xmlns:a16="http://schemas.microsoft.com/office/drawing/2014/main" id="{2C81F65E-BDBE-C48B-7DC5-4A236F2DBB90}"/>
              </a:ext>
            </a:extLst>
          </p:cNvPr>
          <p:cNvSpPr/>
          <p:nvPr/>
        </p:nvSpPr>
        <p:spPr>
          <a:xfrm>
            <a:off x="9561613" y="3876924"/>
            <a:ext cx="1825495" cy="777949"/>
          </a:xfrm>
          <a:custGeom>
            <a:avLst/>
            <a:gdLst>
              <a:gd name="connsiteX0" fmla="*/ 912747 w 1825495"/>
              <a:gd name="connsiteY0" fmla="*/ 208893 h 777949"/>
              <a:gd name="connsiteX1" fmla="*/ 1227307 w 1825495"/>
              <a:gd name="connsiteY1" fmla="*/ 0 h 777949"/>
              <a:gd name="connsiteX2" fmla="*/ 1196290 w 1825495"/>
              <a:gd name="connsiteY2" fmla="*/ 191786 h 777949"/>
              <a:gd name="connsiteX3" fmla="*/ 1553361 w 1825495"/>
              <a:gd name="connsiteY3" fmla="*/ 160524 h 777949"/>
              <a:gd name="connsiteX4" fmla="*/ 1411547 w 1825495"/>
              <a:gd name="connsiteY4" fmla="*/ 263458 h 777949"/>
              <a:gd name="connsiteX5" fmla="*/ 1782984 w 1825495"/>
              <a:gd name="connsiteY5" fmla="*/ 293063 h 777949"/>
              <a:gd name="connsiteX6" fmla="*/ 1488031 w 1825495"/>
              <a:gd name="connsiteY6" fmla="*/ 377269 h 777949"/>
              <a:gd name="connsiteX7" fmla="*/ 1825495 w 1825495"/>
              <a:gd name="connsiteY7" fmla="*/ 478654 h 777949"/>
              <a:gd name="connsiteX8" fmla="*/ 1422956 w 1825495"/>
              <a:gd name="connsiteY8" fmla="*/ 466121 h 777949"/>
              <a:gd name="connsiteX9" fmla="*/ 1533500 w 1825495"/>
              <a:gd name="connsiteY9" fmla="*/ 651712 h 777949"/>
              <a:gd name="connsiteX10" fmla="*/ 1184881 w 1825495"/>
              <a:gd name="connsiteY10" fmla="*/ 520685 h 777949"/>
              <a:gd name="connsiteX11" fmla="*/ 1119552 w 1825495"/>
              <a:gd name="connsiteY11" fmla="*/ 710850 h 777949"/>
              <a:gd name="connsiteX12" fmla="*/ 890097 w 1825495"/>
              <a:gd name="connsiteY12" fmla="*/ 537901 h 777949"/>
              <a:gd name="connsiteX13" fmla="*/ 717098 w 1825495"/>
              <a:gd name="connsiteY13" fmla="*/ 777949 h 777949"/>
              <a:gd name="connsiteX14" fmla="*/ 652022 w 1825495"/>
              <a:gd name="connsiteY14" fmla="*/ 562824 h 777949"/>
              <a:gd name="connsiteX15" fmla="*/ 402454 w 1825495"/>
              <a:gd name="connsiteY15" fmla="*/ 634496 h 777949"/>
              <a:gd name="connsiteX16" fmla="*/ 478938 w 1825495"/>
              <a:gd name="connsiteY16" fmla="*/ 501957 h 777949"/>
              <a:gd name="connsiteX17" fmla="*/ 11409 w 1825495"/>
              <a:gd name="connsiteY17" fmla="*/ 525367 h 777949"/>
              <a:gd name="connsiteX18" fmla="*/ 314559 w 1825495"/>
              <a:gd name="connsiteY18" fmla="*/ 424090 h 777949"/>
              <a:gd name="connsiteX19" fmla="*/ 0 w 1825495"/>
              <a:gd name="connsiteY19" fmla="*/ 310279 h 777949"/>
              <a:gd name="connsiteX20" fmla="*/ 391044 w 1825495"/>
              <a:gd name="connsiteY20" fmla="*/ 274335 h 777949"/>
              <a:gd name="connsiteX21" fmla="*/ 31270 w 1825495"/>
              <a:gd name="connsiteY21" fmla="*/ 82657 h 777949"/>
              <a:gd name="connsiteX22" fmla="*/ 617963 w 1825495"/>
              <a:gd name="connsiteY22" fmla="*/ 227622 h 777949"/>
              <a:gd name="connsiteX23" fmla="*/ 705858 w 1825495"/>
              <a:gd name="connsiteY23" fmla="*/ 82657 h 777949"/>
              <a:gd name="connsiteX24" fmla="*/ 912747 w 1825495"/>
              <a:gd name="connsiteY24" fmla="*/ 208893 h 7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5495" h="777949" fill="none" extrusionOk="0">
                <a:moveTo>
                  <a:pt x="912747" y="208893"/>
                </a:moveTo>
                <a:cubicBezTo>
                  <a:pt x="988238" y="168027"/>
                  <a:pt x="1170413" y="40926"/>
                  <a:pt x="1227307" y="0"/>
                </a:cubicBezTo>
                <a:cubicBezTo>
                  <a:pt x="1223226" y="57341"/>
                  <a:pt x="1200411" y="128951"/>
                  <a:pt x="1196290" y="191786"/>
                </a:cubicBezTo>
                <a:cubicBezTo>
                  <a:pt x="1360146" y="186539"/>
                  <a:pt x="1461369" y="185764"/>
                  <a:pt x="1553361" y="160524"/>
                </a:cubicBezTo>
                <a:cubicBezTo>
                  <a:pt x="1491672" y="194345"/>
                  <a:pt x="1459231" y="242871"/>
                  <a:pt x="1411547" y="263458"/>
                </a:cubicBezTo>
                <a:cubicBezTo>
                  <a:pt x="1590869" y="299686"/>
                  <a:pt x="1627896" y="288147"/>
                  <a:pt x="1782984" y="293063"/>
                </a:cubicBezTo>
                <a:cubicBezTo>
                  <a:pt x="1706310" y="293899"/>
                  <a:pt x="1587830" y="351301"/>
                  <a:pt x="1488031" y="377269"/>
                </a:cubicBezTo>
                <a:cubicBezTo>
                  <a:pt x="1570225" y="388499"/>
                  <a:pt x="1738166" y="428356"/>
                  <a:pt x="1825495" y="478654"/>
                </a:cubicBezTo>
                <a:cubicBezTo>
                  <a:pt x="1661039" y="455403"/>
                  <a:pt x="1547235" y="477143"/>
                  <a:pt x="1422956" y="466121"/>
                </a:cubicBezTo>
                <a:cubicBezTo>
                  <a:pt x="1453862" y="487438"/>
                  <a:pt x="1482548" y="568018"/>
                  <a:pt x="1533500" y="651712"/>
                </a:cubicBezTo>
                <a:cubicBezTo>
                  <a:pt x="1377425" y="607738"/>
                  <a:pt x="1273179" y="518274"/>
                  <a:pt x="1184881" y="520685"/>
                </a:cubicBezTo>
                <a:cubicBezTo>
                  <a:pt x="1156536" y="555724"/>
                  <a:pt x="1145024" y="650745"/>
                  <a:pt x="1119552" y="710850"/>
                </a:cubicBezTo>
                <a:cubicBezTo>
                  <a:pt x="1083888" y="698333"/>
                  <a:pt x="976188" y="586660"/>
                  <a:pt x="890097" y="537901"/>
                </a:cubicBezTo>
                <a:cubicBezTo>
                  <a:pt x="793288" y="636857"/>
                  <a:pt x="758744" y="712781"/>
                  <a:pt x="717098" y="777949"/>
                </a:cubicBezTo>
                <a:cubicBezTo>
                  <a:pt x="677740" y="700969"/>
                  <a:pt x="674357" y="620398"/>
                  <a:pt x="652022" y="562824"/>
                </a:cubicBezTo>
                <a:cubicBezTo>
                  <a:pt x="544531" y="604408"/>
                  <a:pt x="427896" y="607927"/>
                  <a:pt x="402454" y="634496"/>
                </a:cubicBezTo>
                <a:cubicBezTo>
                  <a:pt x="408680" y="600649"/>
                  <a:pt x="475650" y="530325"/>
                  <a:pt x="478938" y="501957"/>
                </a:cubicBezTo>
                <a:cubicBezTo>
                  <a:pt x="416751" y="476763"/>
                  <a:pt x="242957" y="537067"/>
                  <a:pt x="11409" y="525367"/>
                </a:cubicBezTo>
                <a:cubicBezTo>
                  <a:pt x="143888" y="505421"/>
                  <a:pt x="233980" y="436080"/>
                  <a:pt x="314559" y="424090"/>
                </a:cubicBezTo>
                <a:cubicBezTo>
                  <a:pt x="203962" y="389429"/>
                  <a:pt x="44013" y="316957"/>
                  <a:pt x="0" y="310279"/>
                </a:cubicBezTo>
                <a:cubicBezTo>
                  <a:pt x="91668" y="316069"/>
                  <a:pt x="230040" y="309352"/>
                  <a:pt x="391044" y="274335"/>
                </a:cubicBezTo>
                <a:cubicBezTo>
                  <a:pt x="289562" y="186793"/>
                  <a:pt x="120882" y="146410"/>
                  <a:pt x="31270" y="82657"/>
                </a:cubicBezTo>
                <a:cubicBezTo>
                  <a:pt x="151148" y="140720"/>
                  <a:pt x="404828" y="210526"/>
                  <a:pt x="617963" y="227622"/>
                </a:cubicBezTo>
                <a:cubicBezTo>
                  <a:pt x="631496" y="202176"/>
                  <a:pt x="697681" y="115209"/>
                  <a:pt x="705858" y="82657"/>
                </a:cubicBezTo>
                <a:cubicBezTo>
                  <a:pt x="761036" y="135934"/>
                  <a:pt x="819754" y="175724"/>
                  <a:pt x="912747" y="208893"/>
                </a:cubicBezTo>
                <a:close/>
              </a:path>
              <a:path w="1825495" h="777949" stroke="0" extrusionOk="0">
                <a:moveTo>
                  <a:pt x="912747" y="208893"/>
                </a:moveTo>
                <a:cubicBezTo>
                  <a:pt x="965687" y="133164"/>
                  <a:pt x="1120140" y="32477"/>
                  <a:pt x="1227307" y="0"/>
                </a:cubicBezTo>
                <a:cubicBezTo>
                  <a:pt x="1220074" y="61112"/>
                  <a:pt x="1206120" y="126944"/>
                  <a:pt x="1196290" y="191786"/>
                </a:cubicBezTo>
                <a:cubicBezTo>
                  <a:pt x="1333380" y="208710"/>
                  <a:pt x="1401889" y="193837"/>
                  <a:pt x="1553361" y="160524"/>
                </a:cubicBezTo>
                <a:cubicBezTo>
                  <a:pt x="1533481" y="168302"/>
                  <a:pt x="1445275" y="225060"/>
                  <a:pt x="1411547" y="263458"/>
                </a:cubicBezTo>
                <a:cubicBezTo>
                  <a:pt x="1574199" y="284058"/>
                  <a:pt x="1657431" y="278495"/>
                  <a:pt x="1782984" y="293063"/>
                </a:cubicBezTo>
                <a:cubicBezTo>
                  <a:pt x="1639693" y="325461"/>
                  <a:pt x="1569438" y="348841"/>
                  <a:pt x="1488031" y="377269"/>
                </a:cubicBezTo>
                <a:cubicBezTo>
                  <a:pt x="1574484" y="402023"/>
                  <a:pt x="1750427" y="472438"/>
                  <a:pt x="1825495" y="478654"/>
                </a:cubicBezTo>
                <a:cubicBezTo>
                  <a:pt x="1661635" y="463097"/>
                  <a:pt x="1529918" y="441078"/>
                  <a:pt x="1422956" y="466121"/>
                </a:cubicBezTo>
                <a:cubicBezTo>
                  <a:pt x="1463081" y="516714"/>
                  <a:pt x="1501041" y="593934"/>
                  <a:pt x="1533500" y="651712"/>
                </a:cubicBezTo>
                <a:cubicBezTo>
                  <a:pt x="1463409" y="635251"/>
                  <a:pt x="1268312" y="519319"/>
                  <a:pt x="1184881" y="520685"/>
                </a:cubicBezTo>
                <a:cubicBezTo>
                  <a:pt x="1177555" y="592862"/>
                  <a:pt x="1127049" y="633713"/>
                  <a:pt x="1119552" y="710850"/>
                </a:cubicBezTo>
                <a:cubicBezTo>
                  <a:pt x="1012393" y="630216"/>
                  <a:pt x="954392" y="587566"/>
                  <a:pt x="890097" y="537901"/>
                </a:cubicBezTo>
                <a:cubicBezTo>
                  <a:pt x="826316" y="581295"/>
                  <a:pt x="786855" y="706565"/>
                  <a:pt x="717098" y="777949"/>
                </a:cubicBezTo>
                <a:cubicBezTo>
                  <a:pt x="715302" y="722549"/>
                  <a:pt x="662144" y="621826"/>
                  <a:pt x="652022" y="562824"/>
                </a:cubicBezTo>
                <a:cubicBezTo>
                  <a:pt x="622968" y="592960"/>
                  <a:pt x="436682" y="643965"/>
                  <a:pt x="402454" y="634496"/>
                </a:cubicBezTo>
                <a:cubicBezTo>
                  <a:pt x="443703" y="581516"/>
                  <a:pt x="451497" y="537249"/>
                  <a:pt x="478938" y="501957"/>
                </a:cubicBezTo>
                <a:cubicBezTo>
                  <a:pt x="309118" y="534914"/>
                  <a:pt x="225144" y="487792"/>
                  <a:pt x="11409" y="525367"/>
                </a:cubicBezTo>
                <a:cubicBezTo>
                  <a:pt x="87139" y="471017"/>
                  <a:pt x="173394" y="483369"/>
                  <a:pt x="314559" y="424090"/>
                </a:cubicBezTo>
                <a:cubicBezTo>
                  <a:pt x="164037" y="388369"/>
                  <a:pt x="59781" y="359016"/>
                  <a:pt x="0" y="310279"/>
                </a:cubicBezTo>
                <a:cubicBezTo>
                  <a:pt x="185078" y="265244"/>
                  <a:pt x="274443" y="276418"/>
                  <a:pt x="391044" y="274335"/>
                </a:cubicBezTo>
                <a:cubicBezTo>
                  <a:pt x="335564" y="284151"/>
                  <a:pt x="99915" y="93828"/>
                  <a:pt x="31270" y="82657"/>
                </a:cubicBezTo>
                <a:cubicBezTo>
                  <a:pt x="317790" y="140757"/>
                  <a:pt x="353651" y="217331"/>
                  <a:pt x="617963" y="227622"/>
                </a:cubicBezTo>
                <a:cubicBezTo>
                  <a:pt x="651487" y="150312"/>
                  <a:pt x="660909" y="139931"/>
                  <a:pt x="705858" y="82657"/>
                </a:cubicBezTo>
                <a:cubicBezTo>
                  <a:pt x="778611" y="141617"/>
                  <a:pt x="812833" y="157399"/>
                  <a:pt x="912747" y="208893"/>
                </a:cubicBezTo>
                <a:close/>
              </a:path>
            </a:pathLst>
          </a:custGeom>
          <a:solidFill>
            <a:srgbClr val="B30000">
              <a:alpha val="34000"/>
            </a:srgbClr>
          </a:solidFill>
          <a:ln w="28575" cap="flat">
            <a:solidFill>
              <a:srgbClr val="B30000"/>
            </a:solidFill>
            <a:prstDash val="solid"/>
            <a:miter lim="800000"/>
            <a:extLst>
              <a:ext uri="{C807C97D-BFC1-408E-A445-0C87EB9F89A2}">
                <ask:lineSketchStyleProps xmlns:ask="http://schemas.microsoft.com/office/drawing/2018/sketchyshapes" sd="158228927">
                  <a:prstGeom prst="irregularSeal1">
                    <a:avLst/>
                  </a:prstGeom>
                  <ask:type>
                    <ask:lineSketchCurve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ES" sz="1200" i="1">
                <a:solidFill>
                  <a:srgbClr val="C00000"/>
                </a:solidFill>
                <a:latin typeface="Candara" panose="020E0502030303020204" pitchFamily="34" charset="0"/>
                <a:ea typeface="+mn-ea"/>
                <a:cs typeface="+mn-cs"/>
                <a:sym typeface="Calibri"/>
              </a:rPr>
              <a:t>SPOOFING</a:t>
            </a:r>
            <a:endParaRPr kumimoji="0" lang="es-ES" sz="1200" i="1" u="none" strike="noStrike" cap="none" spc="0" normalizeH="0" baseline="0">
              <a:ln>
                <a:noFill/>
              </a:ln>
              <a:solidFill>
                <a:srgbClr val="C00000"/>
              </a:solidFill>
              <a:effectLst/>
              <a:uFillTx/>
              <a:latin typeface="Candara" panose="020E0502030303020204" pitchFamily="34" charset="0"/>
              <a:ea typeface="+mn-ea"/>
              <a:cs typeface="+mn-cs"/>
              <a:sym typeface="Calibri"/>
            </a:endParaRPr>
          </a:p>
        </p:txBody>
      </p:sp>
      <p:sp>
        <p:nvSpPr>
          <p:cNvPr id="29" name="Explosión 1 28">
            <a:extLst>
              <a:ext uri="{FF2B5EF4-FFF2-40B4-BE49-F238E27FC236}">
                <a16:creationId xmlns:a16="http://schemas.microsoft.com/office/drawing/2014/main" id="{16EB5F76-A16C-9391-879B-BE691D656B1A}"/>
              </a:ext>
            </a:extLst>
          </p:cNvPr>
          <p:cNvSpPr/>
          <p:nvPr/>
        </p:nvSpPr>
        <p:spPr>
          <a:xfrm>
            <a:off x="8211472" y="4602182"/>
            <a:ext cx="1825495" cy="1296585"/>
          </a:xfrm>
          <a:custGeom>
            <a:avLst/>
            <a:gdLst>
              <a:gd name="connsiteX0" fmla="*/ 912747 w 1825495"/>
              <a:gd name="connsiteY0" fmla="*/ 348157 h 1296585"/>
              <a:gd name="connsiteX1" fmla="*/ 1227307 w 1825495"/>
              <a:gd name="connsiteY1" fmla="*/ 0 h 1296585"/>
              <a:gd name="connsiteX2" fmla="*/ 1196290 w 1825495"/>
              <a:gd name="connsiteY2" fmla="*/ 319644 h 1296585"/>
              <a:gd name="connsiteX3" fmla="*/ 1553361 w 1825495"/>
              <a:gd name="connsiteY3" fmla="*/ 267540 h 1296585"/>
              <a:gd name="connsiteX4" fmla="*/ 1411547 w 1825495"/>
              <a:gd name="connsiteY4" fmla="*/ 439098 h 1296585"/>
              <a:gd name="connsiteX5" fmla="*/ 1782984 w 1825495"/>
              <a:gd name="connsiteY5" fmla="*/ 488440 h 1296585"/>
              <a:gd name="connsiteX6" fmla="*/ 1488031 w 1825495"/>
              <a:gd name="connsiteY6" fmla="*/ 628783 h 1296585"/>
              <a:gd name="connsiteX7" fmla="*/ 1825495 w 1825495"/>
              <a:gd name="connsiteY7" fmla="*/ 797759 h 1296585"/>
              <a:gd name="connsiteX8" fmla="*/ 1422956 w 1825495"/>
              <a:gd name="connsiteY8" fmla="*/ 776870 h 1296585"/>
              <a:gd name="connsiteX9" fmla="*/ 1533500 w 1825495"/>
              <a:gd name="connsiteY9" fmla="*/ 1086190 h 1296585"/>
              <a:gd name="connsiteX10" fmla="*/ 1184881 w 1825495"/>
              <a:gd name="connsiteY10" fmla="*/ 867811 h 1296585"/>
              <a:gd name="connsiteX11" fmla="*/ 1119552 w 1825495"/>
              <a:gd name="connsiteY11" fmla="*/ 1184754 h 1296585"/>
              <a:gd name="connsiteX12" fmla="*/ 890097 w 1825495"/>
              <a:gd name="connsiteY12" fmla="*/ 896504 h 1296585"/>
              <a:gd name="connsiteX13" fmla="*/ 717098 w 1825495"/>
              <a:gd name="connsiteY13" fmla="*/ 1296585 h 1296585"/>
              <a:gd name="connsiteX14" fmla="*/ 652022 w 1825495"/>
              <a:gd name="connsiteY14" fmla="*/ 938043 h 1296585"/>
              <a:gd name="connsiteX15" fmla="*/ 402454 w 1825495"/>
              <a:gd name="connsiteY15" fmla="*/ 1057497 h 1296585"/>
              <a:gd name="connsiteX16" fmla="*/ 478938 w 1825495"/>
              <a:gd name="connsiteY16" fmla="*/ 836597 h 1296585"/>
              <a:gd name="connsiteX17" fmla="*/ 11409 w 1825495"/>
              <a:gd name="connsiteY17" fmla="*/ 875615 h 1296585"/>
              <a:gd name="connsiteX18" fmla="*/ 314559 w 1825495"/>
              <a:gd name="connsiteY18" fmla="*/ 706818 h 1296585"/>
              <a:gd name="connsiteX19" fmla="*/ 0 w 1825495"/>
              <a:gd name="connsiteY19" fmla="*/ 517133 h 1296585"/>
              <a:gd name="connsiteX20" fmla="*/ 391044 w 1825495"/>
              <a:gd name="connsiteY20" fmla="*/ 457226 h 1296585"/>
              <a:gd name="connsiteX21" fmla="*/ 31270 w 1825495"/>
              <a:gd name="connsiteY21" fmla="*/ 137762 h 1296585"/>
              <a:gd name="connsiteX22" fmla="*/ 617963 w 1825495"/>
              <a:gd name="connsiteY22" fmla="*/ 379371 h 1296585"/>
              <a:gd name="connsiteX23" fmla="*/ 705858 w 1825495"/>
              <a:gd name="connsiteY23" fmla="*/ 137762 h 1296585"/>
              <a:gd name="connsiteX24" fmla="*/ 912747 w 1825495"/>
              <a:gd name="connsiteY24" fmla="*/ 348157 h 129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5495" h="1296585" fill="none" extrusionOk="0">
                <a:moveTo>
                  <a:pt x="912747" y="348157"/>
                </a:moveTo>
                <a:cubicBezTo>
                  <a:pt x="956332" y="272337"/>
                  <a:pt x="1100555" y="111006"/>
                  <a:pt x="1227307" y="0"/>
                </a:cubicBezTo>
                <a:cubicBezTo>
                  <a:pt x="1218654" y="104795"/>
                  <a:pt x="1199627" y="214329"/>
                  <a:pt x="1196290" y="319644"/>
                </a:cubicBezTo>
                <a:cubicBezTo>
                  <a:pt x="1354963" y="315210"/>
                  <a:pt x="1451991" y="294100"/>
                  <a:pt x="1553361" y="267540"/>
                </a:cubicBezTo>
                <a:cubicBezTo>
                  <a:pt x="1517318" y="339793"/>
                  <a:pt x="1453873" y="358921"/>
                  <a:pt x="1411547" y="439098"/>
                </a:cubicBezTo>
                <a:cubicBezTo>
                  <a:pt x="1494213" y="469501"/>
                  <a:pt x="1642277" y="493748"/>
                  <a:pt x="1782984" y="488440"/>
                </a:cubicBezTo>
                <a:cubicBezTo>
                  <a:pt x="1734195" y="535536"/>
                  <a:pt x="1525432" y="582658"/>
                  <a:pt x="1488031" y="628783"/>
                </a:cubicBezTo>
                <a:cubicBezTo>
                  <a:pt x="1644079" y="675900"/>
                  <a:pt x="1760913" y="777856"/>
                  <a:pt x="1825495" y="797759"/>
                </a:cubicBezTo>
                <a:cubicBezTo>
                  <a:pt x="1744635" y="812428"/>
                  <a:pt x="1569320" y="788097"/>
                  <a:pt x="1422956" y="776870"/>
                </a:cubicBezTo>
                <a:cubicBezTo>
                  <a:pt x="1442421" y="818215"/>
                  <a:pt x="1508262" y="964780"/>
                  <a:pt x="1533500" y="1086190"/>
                </a:cubicBezTo>
                <a:cubicBezTo>
                  <a:pt x="1476496" y="1027080"/>
                  <a:pt x="1298645" y="950890"/>
                  <a:pt x="1184881" y="867811"/>
                </a:cubicBezTo>
                <a:cubicBezTo>
                  <a:pt x="1142118" y="1020284"/>
                  <a:pt x="1128616" y="1076928"/>
                  <a:pt x="1119552" y="1184754"/>
                </a:cubicBezTo>
                <a:cubicBezTo>
                  <a:pt x="1060750" y="1097372"/>
                  <a:pt x="935760" y="971485"/>
                  <a:pt x="890097" y="896504"/>
                </a:cubicBezTo>
                <a:cubicBezTo>
                  <a:pt x="832761" y="985586"/>
                  <a:pt x="780272" y="1206262"/>
                  <a:pt x="717098" y="1296585"/>
                </a:cubicBezTo>
                <a:cubicBezTo>
                  <a:pt x="707491" y="1153849"/>
                  <a:pt x="662361" y="1008692"/>
                  <a:pt x="652022" y="938043"/>
                </a:cubicBezTo>
                <a:cubicBezTo>
                  <a:pt x="543522" y="1006911"/>
                  <a:pt x="431935" y="1051632"/>
                  <a:pt x="402454" y="1057497"/>
                </a:cubicBezTo>
                <a:cubicBezTo>
                  <a:pt x="418374" y="985244"/>
                  <a:pt x="478199" y="880536"/>
                  <a:pt x="478938" y="836597"/>
                </a:cubicBezTo>
                <a:cubicBezTo>
                  <a:pt x="288782" y="868031"/>
                  <a:pt x="188024" y="825797"/>
                  <a:pt x="11409" y="875615"/>
                </a:cubicBezTo>
                <a:cubicBezTo>
                  <a:pt x="96857" y="804946"/>
                  <a:pt x="245703" y="742068"/>
                  <a:pt x="314559" y="706818"/>
                </a:cubicBezTo>
                <a:cubicBezTo>
                  <a:pt x="240383" y="643294"/>
                  <a:pt x="66969" y="560700"/>
                  <a:pt x="0" y="517133"/>
                </a:cubicBezTo>
                <a:cubicBezTo>
                  <a:pt x="84453" y="487290"/>
                  <a:pt x="224539" y="505932"/>
                  <a:pt x="391044" y="457226"/>
                </a:cubicBezTo>
                <a:cubicBezTo>
                  <a:pt x="376645" y="389295"/>
                  <a:pt x="119988" y="202037"/>
                  <a:pt x="31270" y="137762"/>
                </a:cubicBezTo>
                <a:cubicBezTo>
                  <a:pt x="113657" y="160391"/>
                  <a:pt x="366345" y="270899"/>
                  <a:pt x="617963" y="379371"/>
                </a:cubicBezTo>
                <a:cubicBezTo>
                  <a:pt x="624458" y="322799"/>
                  <a:pt x="701532" y="165589"/>
                  <a:pt x="705858" y="137762"/>
                </a:cubicBezTo>
                <a:cubicBezTo>
                  <a:pt x="768182" y="189899"/>
                  <a:pt x="895991" y="320387"/>
                  <a:pt x="912747" y="348157"/>
                </a:cubicBezTo>
                <a:close/>
              </a:path>
              <a:path w="1825495" h="1296585" stroke="0" extrusionOk="0">
                <a:moveTo>
                  <a:pt x="912747" y="348157"/>
                </a:moveTo>
                <a:cubicBezTo>
                  <a:pt x="1088614" y="196198"/>
                  <a:pt x="1102966" y="184082"/>
                  <a:pt x="1227307" y="0"/>
                </a:cubicBezTo>
                <a:cubicBezTo>
                  <a:pt x="1231354" y="93410"/>
                  <a:pt x="1197930" y="196641"/>
                  <a:pt x="1196290" y="319644"/>
                </a:cubicBezTo>
                <a:cubicBezTo>
                  <a:pt x="1312704" y="332907"/>
                  <a:pt x="1378763" y="312040"/>
                  <a:pt x="1553361" y="267540"/>
                </a:cubicBezTo>
                <a:cubicBezTo>
                  <a:pt x="1515510" y="314797"/>
                  <a:pt x="1439879" y="390677"/>
                  <a:pt x="1411547" y="439098"/>
                </a:cubicBezTo>
                <a:cubicBezTo>
                  <a:pt x="1475372" y="438553"/>
                  <a:pt x="1611744" y="472847"/>
                  <a:pt x="1782984" y="488440"/>
                </a:cubicBezTo>
                <a:cubicBezTo>
                  <a:pt x="1697869" y="555000"/>
                  <a:pt x="1574257" y="615134"/>
                  <a:pt x="1488031" y="628783"/>
                </a:cubicBezTo>
                <a:cubicBezTo>
                  <a:pt x="1657471" y="710725"/>
                  <a:pt x="1733202" y="772308"/>
                  <a:pt x="1825495" y="797759"/>
                </a:cubicBezTo>
                <a:cubicBezTo>
                  <a:pt x="1689097" y="806666"/>
                  <a:pt x="1561511" y="819221"/>
                  <a:pt x="1422956" y="776870"/>
                </a:cubicBezTo>
                <a:cubicBezTo>
                  <a:pt x="1449888" y="934743"/>
                  <a:pt x="1491844" y="935131"/>
                  <a:pt x="1533500" y="1086190"/>
                </a:cubicBezTo>
                <a:cubicBezTo>
                  <a:pt x="1459873" y="1082152"/>
                  <a:pt x="1364581" y="950175"/>
                  <a:pt x="1184881" y="867811"/>
                </a:cubicBezTo>
                <a:cubicBezTo>
                  <a:pt x="1202684" y="915699"/>
                  <a:pt x="1107545" y="1127182"/>
                  <a:pt x="1119552" y="1184754"/>
                </a:cubicBezTo>
                <a:cubicBezTo>
                  <a:pt x="1027937" y="1099280"/>
                  <a:pt x="919943" y="962537"/>
                  <a:pt x="890097" y="896504"/>
                </a:cubicBezTo>
                <a:cubicBezTo>
                  <a:pt x="831898" y="953045"/>
                  <a:pt x="776194" y="1157068"/>
                  <a:pt x="717098" y="1296585"/>
                </a:cubicBezTo>
                <a:cubicBezTo>
                  <a:pt x="728982" y="1248091"/>
                  <a:pt x="646184" y="1023944"/>
                  <a:pt x="652022" y="938043"/>
                </a:cubicBezTo>
                <a:cubicBezTo>
                  <a:pt x="585744" y="964516"/>
                  <a:pt x="472917" y="1017661"/>
                  <a:pt x="402454" y="1057497"/>
                </a:cubicBezTo>
                <a:cubicBezTo>
                  <a:pt x="449087" y="956791"/>
                  <a:pt x="469760" y="901207"/>
                  <a:pt x="478938" y="836597"/>
                </a:cubicBezTo>
                <a:cubicBezTo>
                  <a:pt x="265231" y="831097"/>
                  <a:pt x="118536" y="869413"/>
                  <a:pt x="11409" y="875615"/>
                </a:cubicBezTo>
                <a:cubicBezTo>
                  <a:pt x="37894" y="842030"/>
                  <a:pt x="175379" y="759896"/>
                  <a:pt x="314559" y="706818"/>
                </a:cubicBezTo>
                <a:cubicBezTo>
                  <a:pt x="292440" y="663586"/>
                  <a:pt x="140599" y="600732"/>
                  <a:pt x="0" y="517133"/>
                </a:cubicBezTo>
                <a:cubicBezTo>
                  <a:pt x="71806" y="495709"/>
                  <a:pt x="240845" y="489957"/>
                  <a:pt x="391044" y="457226"/>
                </a:cubicBezTo>
                <a:cubicBezTo>
                  <a:pt x="321717" y="419319"/>
                  <a:pt x="126490" y="223900"/>
                  <a:pt x="31270" y="137762"/>
                </a:cubicBezTo>
                <a:cubicBezTo>
                  <a:pt x="215298" y="199744"/>
                  <a:pt x="469017" y="329695"/>
                  <a:pt x="617963" y="379371"/>
                </a:cubicBezTo>
                <a:cubicBezTo>
                  <a:pt x="627343" y="339024"/>
                  <a:pt x="678070" y="182896"/>
                  <a:pt x="705858" y="137762"/>
                </a:cubicBezTo>
                <a:cubicBezTo>
                  <a:pt x="757287" y="199857"/>
                  <a:pt x="792405" y="262112"/>
                  <a:pt x="912747" y="348157"/>
                </a:cubicBezTo>
                <a:close/>
              </a:path>
            </a:pathLst>
          </a:custGeom>
          <a:solidFill>
            <a:srgbClr val="B30000">
              <a:alpha val="31000"/>
            </a:srgbClr>
          </a:solidFill>
          <a:ln w="28575" cap="flat">
            <a:solidFill>
              <a:srgbClr val="B30000"/>
            </a:solidFill>
            <a:prstDash val="solid"/>
            <a:miter lim="800000"/>
            <a:extLst>
              <a:ext uri="{C807C97D-BFC1-408E-A445-0C87EB9F89A2}">
                <ask:lineSketchStyleProps xmlns:ask="http://schemas.microsoft.com/office/drawing/2018/sketchyshapes" sd="158228927">
                  <a:prstGeom prst="irregularSeal1">
                    <a:avLst/>
                  </a:prstGeom>
                  <ask:type>
                    <ask:lineSketchCurved/>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s-ES" sz="1200" i="1">
                <a:solidFill>
                  <a:srgbClr val="C00000"/>
                </a:solidFill>
                <a:latin typeface="Candara" panose="020E0502030303020204" pitchFamily="34" charset="0"/>
                <a:ea typeface="+mn-ea"/>
                <a:cs typeface="+mn-cs"/>
                <a:sym typeface="Calibri"/>
              </a:rPr>
              <a:t>MAN IN THE MIDDLE</a:t>
            </a:r>
            <a:endParaRPr kumimoji="0" lang="es-ES" sz="1200" i="1" u="none" strike="noStrike" cap="none" spc="0" normalizeH="0" baseline="0">
              <a:ln>
                <a:noFill/>
              </a:ln>
              <a:solidFill>
                <a:srgbClr val="C00000"/>
              </a:solidFill>
              <a:effectLst/>
              <a:uFillTx/>
              <a:latin typeface="Candara" panose="020E0502030303020204" pitchFamily="34" charset="0"/>
              <a:ea typeface="+mn-ea"/>
              <a:cs typeface="+mn-cs"/>
              <a:sym typeface="Calibri"/>
            </a:endParaRPr>
          </a:p>
        </p:txBody>
      </p:sp>
    </p:spTree>
    <p:extLst>
      <p:ext uri="{BB962C8B-B14F-4D97-AF65-F5344CB8AC3E}">
        <p14:creationId xmlns:p14="http://schemas.microsoft.com/office/powerpoint/2010/main" val="383311564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descr="Logotipo, nombre de la empresa&#10;&#10;Descripción generada automáticamente">
            <a:extLst>
              <a:ext uri="{FF2B5EF4-FFF2-40B4-BE49-F238E27FC236}">
                <a16:creationId xmlns:a16="http://schemas.microsoft.com/office/drawing/2014/main" id="{EB2531C4-437A-9DF6-8E46-B36FB1053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818" y="3100056"/>
            <a:ext cx="1559545" cy="1559545"/>
          </a:xfrm>
          <a:prstGeom prst="rect">
            <a:avLst/>
          </a:prstGeom>
        </p:spPr>
      </p:pic>
      <p:sp>
        <p:nvSpPr>
          <p:cNvPr id="147" name="Número de diapositiva"/>
          <p:cNvSpPr txBox="1">
            <a:spLocks noGrp="1"/>
          </p:cNvSpPr>
          <p:nvPr>
            <p:ph type="sldNum" sz="quarter" idx="2"/>
          </p:nvPr>
        </p:nvSpPr>
        <p:spPr>
          <a:xfrm>
            <a:off x="11720308" y="6385242"/>
            <a:ext cx="203024"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148" name="CuadroTexto 4"/>
          <p:cNvSpPr txBox="1"/>
          <p:nvPr/>
        </p:nvSpPr>
        <p:spPr>
          <a:xfrm>
            <a:off x="495583" y="162028"/>
            <a:ext cx="8628637"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006271"/>
                </a:solidFill>
              </a:defRPr>
            </a:lvl1pPr>
          </a:lstStyle>
          <a:p>
            <a:r>
              <a:rPr lang="es-ES"/>
              <a:t>DNS: Publicación y Resolución</a:t>
            </a:r>
            <a:endParaRPr/>
          </a:p>
        </p:txBody>
      </p:sp>
      <p:grpSp>
        <p:nvGrpSpPr>
          <p:cNvPr id="21" name="Grupo 20">
            <a:extLst>
              <a:ext uri="{FF2B5EF4-FFF2-40B4-BE49-F238E27FC236}">
                <a16:creationId xmlns:a16="http://schemas.microsoft.com/office/drawing/2014/main" id="{04140D20-2021-06E7-9DD4-5970FC5E9532}"/>
              </a:ext>
            </a:extLst>
          </p:cNvPr>
          <p:cNvGrpSpPr/>
          <p:nvPr/>
        </p:nvGrpSpPr>
        <p:grpSpPr>
          <a:xfrm>
            <a:off x="2512697" y="1259738"/>
            <a:ext cx="7304465" cy="2169262"/>
            <a:chOff x="2312244" y="2305899"/>
            <a:chExt cx="7304465" cy="2169262"/>
          </a:xfrm>
        </p:grpSpPr>
        <p:pic>
          <p:nvPicPr>
            <p:cNvPr id="3" name="Imagen 2" descr="Forma&#10;&#10;Descripción generada automáticamente con confianza baja">
              <a:extLst>
                <a:ext uri="{FF2B5EF4-FFF2-40B4-BE49-F238E27FC236}">
                  <a16:creationId xmlns:a16="http://schemas.microsoft.com/office/drawing/2014/main" id="{BC959C15-51EC-985F-4A86-7408FAA47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30669" y="2802650"/>
              <a:ext cx="952132" cy="952132"/>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AF016BE6-BEE8-2B57-9A73-1D7292D32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14883" y="2824193"/>
              <a:ext cx="952132" cy="952132"/>
            </a:xfrm>
            <a:prstGeom prst="rect">
              <a:avLst/>
            </a:prstGeom>
            <a:noFill/>
            <a:ln>
              <a:noFill/>
            </a:ln>
          </p:spPr>
          <p:style>
            <a:lnRef idx="0">
              <a:scrgbClr r="0" g="0" b="0"/>
            </a:lnRef>
            <a:fillRef idx="0">
              <a:scrgbClr r="0" g="0" b="0"/>
            </a:fillRef>
            <a:effectRef idx="0">
              <a:scrgbClr r="0" g="0" b="0"/>
            </a:effectRef>
            <a:fontRef idx="minor">
              <a:schemeClr val="accent2"/>
            </a:fontRef>
          </p:style>
        </p:pic>
        <p:pic>
          <p:nvPicPr>
            <p:cNvPr id="7" name="Imagen 6" descr="Forma&#10;&#10;Descripción generada automáticamente con confianza baja">
              <a:extLst>
                <a:ext uri="{FF2B5EF4-FFF2-40B4-BE49-F238E27FC236}">
                  <a16:creationId xmlns:a16="http://schemas.microsoft.com/office/drawing/2014/main" id="{39551808-0312-334E-CF96-C10F5ADDD9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63138" y="2640815"/>
              <a:ext cx="1120666" cy="1120666"/>
            </a:xfrm>
            <a:prstGeom prst="rect">
              <a:avLst/>
            </a:prstGeom>
          </p:spPr>
        </p:pic>
        <p:sp>
          <p:nvSpPr>
            <p:cNvPr id="8" name="Flecha en U 7">
              <a:extLst>
                <a:ext uri="{FF2B5EF4-FFF2-40B4-BE49-F238E27FC236}">
                  <a16:creationId xmlns:a16="http://schemas.microsoft.com/office/drawing/2014/main" id="{CCFC6616-3AF3-BD41-BC2C-F7DC959BBEDC}"/>
                </a:ext>
              </a:extLst>
            </p:cNvPr>
            <p:cNvSpPr/>
            <p:nvPr/>
          </p:nvSpPr>
          <p:spPr>
            <a:xfrm>
              <a:off x="3666526" y="2473672"/>
              <a:ext cx="1397463" cy="701041"/>
            </a:xfrm>
            <a:custGeom>
              <a:avLst/>
              <a:gdLst>
                <a:gd name="connsiteX0" fmla="*/ 0 w 1397463"/>
                <a:gd name="connsiteY0" fmla="*/ 701041 h 701041"/>
                <a:gd name="connsiteX1" fmla="*/ 0 w 1397463"/>
                <a:gd name="connsiteY1" fmla="*/ 383280 h 701041"/>
                <a:gd name="connsiteX2" fmla="*/ 383280 w 1397463"/>
                <a:gd name="connsiteY2" fmla="*/ 0 h 701041"/>
                <a:gd name="connsiteX3" fmla="*/ 871833 w 1397463"/>
                <a:gd name="connsiteY3" fmla="*/ 0 h 701041"/>
                <a:gd name="connsiteX4" fmla="*/ 1255113 w 1397463"/>
                <a:gd name="connsiteY4" fmla="*/ 383280 h 701041"/>
                <a:gd name="connsiteX5" fmla="*/ 1255113 w 1397463"/>
                <a:gd name="connsiteY5" fmla="*/ 383280 h 701041"/>
                <a:gd name="connsiteX6" fmla="*/ 1397463 w 1397463"/>
                <a:gd name="connsiteY6" fmla="*/ 383280 h 701041"/>
                <a:gd name="connsiteX7" fmla="*/ 1222203 w 1397463"/>
                <a:gd name="connsiteY7" fmla="*/ 701041 h 701041"/>
                <a:gd name="connsiteX8" fmla="*/ 1046943 w 1397463"/>
                <a:gd name="connsiteY8" fmla="*/ 383280 h 701041"/>
                <a:gd name="connsiteX9" fmla="*/ 1189292 w 1397463"/>
                <a:gd name="connsiteY9" fmla="*/ 383280 h 701041"/>
                <a:gd name="connsiteX10" fmla="*/ 1189292 w 1397463"/>
                <a:gd name="connsiteY10" fmla="*/ 383280 h 701041"/>
                <a:gd name="connsiteX11" fmla="*/ 871833 w 1397463"/>
                <a:gd name="connsiteY11" fmla="*/ 65821 h 701041"/>
                <a:gd name="connsiteX12" fmla="*/ 383280 w 1397463"/>
                <a:gd name="connsiteY12" fmla="*/ 65821 h 701041"/>
                <a:gd name="connsiteX13" fmla="*/ 65821 w 1397463"/>
                <a:gd name="connsiteY13" fmla="*/ 383280 h 701041"/>
                <a:gd name="connsiteX14" fmla="*/ 65821 w 1397463"/>
                <a:gd name="connsiteY14" fmla="*/ 701041 h 701041"/>
                <a:gd name="connsiteX15" fmla="*/ 0 w 1397463"/>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3" h="701041" extrusionOk="0">
                  <a:moveTo>
                    <a:pt x="0" y="701041"/>
                  </a:moveTo>
                  <a:cubicBezTo>
                    <a:pt x="25125" y="664005"/>
                    <a:pt x="-13939" y="417197"/>
                    <a:pt x="0" y="383280"/>
                  </a:cubicBezTo>
                  <a:cubicBezTo>
                    <a:pt x="13921" y="174531"/>
                    <a:pt x="160538" y="352"/>
                    <a:pt x="383280" y="0"/>
                  </a:cubicBezTo>
                  <a:cubicBezTo>
                    <a:pt x="447036" y="-4203"/>
                    <a:pt x="713519" y="-35390"/>
                    <a:pt x="871833" y="0"/>
                  </a:cubicBezTo>
                  <a:cubicBezTo>
                    <a:pt x="1068860" y="-8017"/>
                    <a:pt x="1292169" y="189306"/>
                    <a:pt x="1255113" y="383280"/>
                  </a:cubicBezTo>
                  <a:lnTo>
                    <a:pt x="1255113" y="383280"/>
                  </a:lnTo>
                  <a:cubicBezTo>
                    <a:pt x="1281378" y="377782"/>
                    <a:pt x="1331931" y="395418"/>
                    <a:pt x="1397463" y="383280"/>
                  </a:cubicBezTo>
                  <a:cubicBezTo>
                    <a:pt x="1369013" y="485677"/>
                    <a:pt x="1236823" y="628687"/>
                    <a:pt x="1222203" y="701041"/>
                  </a:cubicBezTo>
                  <a:cubicBezTo>
                    <a:pt x="1191566" y="618155"/>
                    <a:pt x="1046451" y="446143"/>
                    <a:pt x="1046943" y="383280"/>
                  </a:cubicBezTo>
                  <a:cubicBezTo>
                    <a:pt x="1075256" y="372382"/>
                    <a:pt x="1147324" y="391475"/>
                    <a:pt x="1189292" y="383280"/>
                  </a:cubicBezTo>
                  <a:lnTo>
                    <a:pt x="1189292" y="383280"/>
                  </a:lnTo>
                  <a:cubicBezTo>
                    <a:pt x="1179802" y="206417"/>
                    <a:pt x="1051137" y="69073"/>
                    <a:pt x="871833" y="65821"/>
                  </a:cubicBezTo>
                  <a:cubicBezTo>
                    <a:pt x="751299" y="33349"/>
                    <a:pt x="442050" y="78162"/>
                    <a:pt x="383280" y="65821"/>
                  </a:cubicBezTo>
                  <a:cubicBezTo>
                    <a:pt x="221393" y="86525"/>
                    <a:pt x="72152" y="215707"/>
                    <a:pt x="65821" y="383280"/>
                  </a:cubicBezTo>
                  <a:cubicBezTo>
                    <a:pt x="68897" y="430456"/>
                    <a:pt x="58888" y="572230"/>
                    <a:pt x="65821" y="701041"/>
                  </a:cubicBezTo>
                  <a:cubicBezTo>
                    <a:pt x="41545" y="695322"/>
                    <a:pt x="21279" y="701814"/>
                    <a:pt x="0" y="701041"/>
                  </a:cubicBezTo>
                  <a:close/>
                </a:path>
              </a:pathLst>
            </a:custGeom>
            <a:noFill/>
            <a:ln w="2857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219033472">
                    <a:prstGeom prst="uturnArrow">
                      <a:avLst>
                        <a:gd name="adj1" fmla="val 9389"/>
                        <a:gd name="adj2" fmla="val 25000"/>
                        <a:gd name="adj3" fmla="val 45327"/>
                        <a:gd name="adj4" fmla="val 54673"/>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2" name="CuadroTexto 1">
              <a:extLst>
                <a:ext uri="{FF2B5EF4-FFF2-40B4-BE49-F238E27FC236}">
                  <a16:creationId xmlns:a16="http://schemas.microsoft.com/office/drawing/2014/main" id="{1EDA655C-53D7-21FA-4B44-61C311AF69A6}"/>
                </a:ext>
              </a:extLst>
            </p:cNvPr>
            <p:cNvSpPr txBox="1"/>
            <p:nvPr/>
          </p:nvSpPr>
          <p:spPr>
            <a:xfrm>
              <a:off x="5048222" y="2334836"/>
              <a:ext cx="123206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600" b="0">
                  <a:solidFill>
                    <a:schemeClr val="tx2"/>
                  </a:solidFill>
                  <a:latin typeface="Cavolini" panose="020B0604020202020204" pitchFamily="34" charset="0"/>
                  <a:ea typeface="Interstate"/>
                  <a:cs typeface="Cavolini" panose="020B0604020202020204" pitchFamily="34" charset="0"/>
                </a:defRPr>
              </a:lvl1pPr>
              <a:lvl2pPr>
                <a:defRPr>
                  <a:solidFill>
                    <a:srgbClr val="377E80"/>
                  </a:solidFill>
                  <a:latin typeface="Interstate"/>
                  <a:ea typeface="Interstate"/>
                  <a:cs typeface="Interstate"/>
                </a:defRPr>
              </a:lvl2pPr>
              <a:lvl3pPr>
                <a:defRPr>
                  <a:solidFill>
                    <a:srgbClr val="377E80"/>
                  </a:solidFill>
                  <a:latin typeface="Interstate"/>
                  <a:ea typeface="Interstate"/>
                  <a:cs typeface="Interstate"/>
                </a:defRPr>
              </a:lvl3pPr>
              <a:lvl4pPr>
                <a:defRPr>
                  <a:solidFill>
                    <a:srgbClr val="377E80"/>
                  </a:solidFill>
                  <a:latin typeface="Interstate"/>
                  <a:ea typeface="Interstate"/>
                  <a:cs typeface="Interstate"/>
                </a:defRPr>
              </a:lvl4pPr>
              <a:lvl5pPr>
                <a:defRPr>
                  <a:solidFill>
                    <a:srgbClr val="377E80"/>
                  </a:solidFill>
                  <a:latin typeface="Interstate"/>
                  <a:ea typeface="Interstate"/>
                  <a:cs typeface="Interstate"/>
                </a:defRPr>
              </a:lvl5pPr>
              <a:lvl6pPr>
                <a:defRPr>
                  <a:solidFill>
                    <a:srgbClr val="377E80"/>
                  </a:solidFill>
                  <a:latin typeface="Interstate"/>
                  <a:ea typeface="Interstate"/>
                  <a:cs typeface="Interstate"/>
                </a:defRPr>
              </a:lvl6pPr>
              <a:lvl7pPr>
                <a:defRPr>
                  <a:solidFill>
                    <a:srgbClr val="377E80"/>
                  </a:solidFill>
                  <a:latin typeface="Interstate"/>
                  <a:ea typeface="Interstate"/>
                  <a:cs typeface="Interstate"/>
                </a:defRPr>
              </a:lvl7pPr>
              <a:lvl8pPr>
                <a:defRPr>
                  <a:solidFill>
                    <a:srgbClr val="377E80"/>
                  </a:solidFill>
                  <a:latin typeface="Interstate"/>
                  <a:ea typeface="Interstate"/>
                  <a:cs typeface="Interstate"/>
                </a:defRPr>
              </a:lvl8pPr>
              <a:lvl9pPr>
                <a:defRPr>
                  <a:solidFill>
                    <a:srgbClr val="377E80"/>
                  </a:solidFill>
                  <a:latin typeface="Interstate"/>
                  <a:ea typeface="Interstate"/>
                  <a:cs typeface="Interstate"/>
                </a:defRPr>
              </a:lvl9pPr>
            </a:lstStyle>
            <a:p>
              <a:r>
                <a:rPr lang="es-ES" b="1"/>
                <a:t>RESOLVER</a:t>
              </a:r>
            </a:p>
          </p:txBody>
        </p:sp>
        <p:sp>
          <p:nvSpPr>
            <p:cNvPr id="4" name="CuadroTexto 3">
              <a:extLst>
                <a:ext uri="{FF2B5EF4-FFF2-40B4-BE49-F238E27FC236}">
                  <a16:creationId xmlns:a16="http://schemas.microsoft.com/office/drawing/2014/main" id="{1942FE2D-E6C3-F29E-34F2-903DC537ACFE}"/>
                </a:ext>
              </a:extLst>
            </p:cNvPr>
            <p:cNvSpPr txBox="1"/>
            <p:nvPr/>
          </p:nvSpPr>
          <p:spPr>
            <a:xfrm>
              <a:off x="7794737" y="2332640"/>
              <a:ext cx="182197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sz="1600">
                  <a:solidFill>
                    <a:schemeClr val="tx2"/>
                  </a:solidFill>
                  <a:latin typeface="Cavolini" panose="020B0604020202020204" pitchFamily="34" charset="0"/>
                  <a:cs typeface="Cavolini" panose="020B0604020202020204" pitchFamily="34" charset="0"/>
                </a:rPr>
                <a:t>AUTHORITATIVE</a:t>
              </a:r>
            </a:p>
          </p:txBody>
        </p:sp>
        <p:sp>
          <p:nvSpPr>
            <p:cNvPr id="6" name="CuadroTexto 5">
              <a:extLst>
                <a:ext uri="{FF2B5EF4-FFF2-40B4-BE49-F238E27FC236}">
                  <a16:creationId xmlns:a16="http://schemas.microsoft.com/office/drawing/2014/main" id="{E9E973C4-4200-4FEE-FD1B-13A6286AA0D3}"/>
                </a:ext>
              </a:extLst>
            </p:cNvPr>
            <p:cNvSpPr txBox="1"/>
            <p:nvPr/>
          </p:nvSpPr>
          <p:spPr>
            <a:xfrm>
              <a:off x="2312244" y="2305899"/>
              <a:ext cx="1020470"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600" i="0" u="none" strike="noStrike" cap="none" spc="0" normalizeH="0" baseline="0">
                  <a:ln>
                    <a:noFill/>
                  </a:ln>
                  <a:solidFill>
                    <a:schemeClr val="tx2"/>
                  </a:solidFill>
                  <a:effectLst/>
                  <a:uFillTx/>
                  <a:latin typeface="Cavolini" panose="020B0604020202020204" pitchFamily="34" charset="0"/>
                  <a:cs typeface="Cavolini" panose="020B0604020202020204" pitchFamily="34" charset="0"/>
                  <a:sym typeface="Interstate"/>
                </a:rPr>
                <a:t>CLIENTE</a:t>
              </a:r>
            </a:p>
          </p:txBody>
        </p:sp>
        <p:sp>
          <p:nvSpPr>
            <p:cNvPr id="14" name="Flecha en U 13">
              <a:extLst>
                <a:ext uri="{FF2B5EF4-FFF2-40B4-BE49-F238E27FC236}">
                  <a16:creationId xmlns:a16="http://schemas.microsoft.com/office/drawing/2014/main" id="{1B1445A2-29BD-6289-C43C-64FED82A353B}"/>
                </a:ext>
              </a:extLst>
            </p:cNvPr>
            <p:cNvSpPr/>
            <p:nvPr/>
          </p:nvSpPr>
          <p:spPr>
            <a:xfrm rot="10800000">
              <a:off x="3650760" y="3745876"/>
              <a:ext cx="1397462" cy="701041"/>
            </a:xfrm>
            <a:custGeom>
              <a:avLst/>
              <a:gdLst>
                <a:gd name="connsiteX0" fmla="*/ 0 w 1397462"/>
                <a:gd name="connsiteY0" fmla="*/ 701041 h 701041"/>
                <a:gd name="connsiteX1" fmla="*/ 0 w 1397462"/>
                <a:gd name="connsiteY1" fmla="*/ 383280 h 701041"/>
                <a:gd name="connsiteX2" fmla="*/ 383280 w 1397462"/>
                <a:gd name="connsiteY2" fmla="*/ 0 h 701041"/>
                <a:gd name="connsiteX3" fmla="*/ 871832 w 1397462"/>
                <a:gd name="connsiteY3" fmla="*/ 0 h 701041"/>
                <a:gd name="connsiteX4" fmla="*/ 1255112 w 1397462"/>
                <a:gd name="connsiteY4" fmla="*/ 383280 h 701041"/>
                <a:gd name="connsiteX5" fmla="*/ 1255112 w 1397462"/>
                <a:gd name="connsiteY5" fmla="*/ 383280 h 701041"/>
                <a:gd name="connsiteX6" fmla="*/ 1397462 w 1397462"/>
                <a:gd name="connsiteY6" fmla="*/ 383280 h 701041"/>
                <a:gd name="connsiteX7" fmla="*/ 1222202 w 1397462"/>
                <a:gd name="connsiteY7" fmla="*/ 701041 h 701041"/>
                <a:gd name="connsiteX8" fmla="*/ 1046942 w 1397462"/>
                <a:gd name="connsiteY8" fmla="*/ 383280 h 701041"/>
                <a:gd name="connsiteX9" fmla="*/ 1189291 w 1397462"/>
                <a:gd name="connsiteY9" fmla="*/ 383280 h 701041"/>
                <a:gd name="connsiteX10" fmla="*/ 1189291 w 1397462"/>
                <a:gd name="connsiteY10" fmla="*/ 383280 h 701041"/>
                <a:gd name="connsiteX11" fmla="*/ 871832 w 1397462"/>
                <a:gd name="connsiteY11" fmla="*/ 65821 h 701041"/>
                <a:gd name="connsiteX12" fmla="*/ 383280 w 1397462"/>
                <a:gd name="connsiteY12" fmla="*/ 65821 h 701041"/>
                <a:gd name="connsiteX13" fmla="*/ 65821 w 1397462"/>
                <a:gd name="connsiteY13" fmla="*/ 383280 h 701041"/>
                <a:gd name="connsiteX14" fmla="*/ 65821 w 1397462"/>
                <a:gd name="connsiteY14" fmla="*/ 701041 h 701041"/>
                <a:gd name="connsiteX15" fmla="*/ 0 w 1397462"/>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2" h="701041" extrusionOk="0">
                  <a:moveTo>
                    <a:pt x="0" y="701041"/>
                  </a:moveTo>
                  <a:cubicBezTo>
                    <a:pt x="-1740" y="634294"/>
                    <a:pt x="-22962" y="535592"/>
                    <a:pt x="0" y="383280"/>
                  </a:cubicBezTo>
                  <a:cubicBezTo>
                    <a:pt x="12443" y="183802"/>
                    <a:pt x="189613" y="-9990"/>
                    <a:pt x="383280" y="0"/>
                  </a:cubicBezTo>
                  <a:cubicBezTo>
                    <a:pt x="490326" y="-10487"/>
                    <a:pt x="630341" y="6250"/>
                    <a:pt x="871832" y="0"/>
                  </a:cubicBezTo>
                  <a:cubicBezTo>
                    <a:pt x="1082078" y="-4711"/>
                    <a:pt x="1259797" y="175961"/>
                    <a:pt x="1255112" y="383280"/>
                  </a:cubicBezTo>
                  <a:lnTo>
                    <a:pt x="1255112" y="383280"/>
                  </a:lnTo>
                  <a:cubicBezTo>
                    <a:pt x="1312817" y="377577"/>
                    <a:pt x="1347737" y="379845"/>
                    <a:pt x="1397462" y="383280"/>
                  </a:cubicBezTo>
                  <a:cubicBezTo>
                    <a:pt x="1330569" y="514226"/>
                    <a:pt x="1246967" y="632597"/>
                    <a:pt x="1222202" y="701041"/>
                  </a:cubicBezTo>
                  <a:cubicBezTo>
                    <a:pt x="1152968" y="564147"/>
                    <a:pt x="1112136" y="449623"/>
                    <a:pt x="1046942" y="383280"/>
                  </a:cubicBezTo>
                  <a:cubicBezTo>
                    <a:pt x="1108757" y="384824"/>
                    <a:pt x="1151587" y="391920"/>
                    <a:pt x="1189291" y="383280"/>
                  </a:cubicBezTo>
                  <a:lnTo>
                    <a:pt x="1189291" y="383280"/>
                  </a:lnTo>
                  <a:cubicBezTo>
                    <a:pt x="1186389" y="203725"/>
                    <a:pt x="1070419" y="73204"/>
                    <a:pt x="871832" y="65821"/>
                  </a:cubicBezTo>
                  <a:cubicBezTo>
                    <a:pt x="755724" y="55418"/>
                    <a:pt x="580095" y="55203"/>
                    <a:pt x="383280" y="65821"/>
                  </a:cubicBezTo>
                  <a:cubicBezTo>
                    <a:pt x="215692" y="67094"/>
                    <a:pt x="61248" y="240567"/>
                    <a:pt x="65821" y="383280"/>
                  </a:cubicBezTo>
                  <a:cubicBezTo>
                    <a:pt x="52387" y="448401"/>
                    <a:pt x="40949" y="629547"/>
                    <a:pt x="65821" y="701041"/>
                  </a:cubicBezTo>
                  <a:cubicBezTo>
                    <a:pt x="56189" y="704348"/>
                    <a:pt x="29297" y="695552"/>
                    <a:pt x="0" y="701041"/>
                  </a:cubicBezTo>
                  <a:close/>
                </a:path>
              </a:pathLst>
            </a:custGeom>
            <a:noFill/>
            <a:ln w="28575"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705000160">
                    <a:prstGeom prst="uturnArrow">
                      <a:avLst>
                        <a:gd name="adj1" fmla="val 9389"/>
                        <a:gd name="adj2" fmla="val 25000"/>
                        <a:gd name="adj3" fmla="val 45327"/>
                        <a:gd name="adj4" fmla="val 75000"/>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19" name="Flecha en U 18">
              <a:extLst>
                <a:ext uri="{FF2B5EF4-FFF2-40B4-BE49-F238E27FC236}">
                  <a16:creationId xmlns:a16="http://schemas.microsoft.com/office/drawing/2014/main" id="{D3A822C4-D82D-01A5-A4F6-B9E8067754D7}"/>
                </a:ext>
              </a:extLst>
            </p:cNvPr>
            <p:cNvSpPr/>
            <p:nvPr/>
          </p:nvSpPr>
          <p:spPr>
            <a:xfrm>
              <a:off x="6336796" y="2501916"/>
              <a:ext cx="1397463" cy="701041"/>
            </a:xfrm>
            <a:custGeom>
              <a:avLst/>
              <a:gdLst>
                <a:gd name="connsiteX0" fmla="*/ 0 w 1397463"/>
                <a:gd name="connsiteY0" fmla="*/ 701041 h 701041"/>
                <a:gd name="connsiteX1" fmla="*/ 0 w 1397463"/>
                <a:gd name="connsiteY1" fmla="*/ 383280 h 701041"/>
                <a:gd name="connsiteX2" fmla="*/ 383280 w 1397463"/>
                <a:gd name="connsiteY2" fmla="*/ 0 h 701041"/>
                <a:gd name="connsiteX3" fmla="*/ 871833 w 1397463"/>
                <a:gd name="connsiteY3" fmla="*/ 0 h 701041"/>
                <a:gd name="connsiteX4" fmla="*/ 1255113 w 1397463"/>
                <a:gd name="connsiteY4" fmla="*/ 383280 h 701041"/>
                <a:gd name="connsiteX5" fmla="*/ 1255113 w 1397463"/>
                <a:gd name="connsiteY5" fmla="*/ 383280 h 701041"/>
                <a:gd name="connsiteX6" fmla="*/ 1397463 w 1397463"/>
                <a:gd name="connsiteY6" fmla="*/ 383280 h 701041"/>
                <a:gd name="connsiteX7" fmla="*/ 1222203 w 1397463"/>
                <a:gd name="connsiteY7" fmla="*/ 701041 h 701041"/>
                <a:gd name="connsiteX8" fmla="*/ 1046943 w 1397463"/>
                <a:gd name="connsiteY8" fmla="*/ 383280 h 701041"/>
                <a:gd name="connsiteX9" fmla="*/ 1189292 w 1397463"/>
                <a:gd name="connsiteY9" fmla="*/ 383280 h 701041"/>
                <a:gd name="connsiteX10" fmla="*/ 1189292 w 1397463"/>
                <a:gd name="connsiteY10" fmla="*/ 383280 h 701041"/>
                <a:gd name="connsiteX11" fmla="*/ 871833 w 1397463"/>
                <a:gd name="connsiteY11" fmla="*/ 65821 h 701041"/>
                <a:gd name="connsiteX12" fmla="*/ 383280 w 1397463"/>
                <a:gd name="connsiteY12" fmla="*/ 65821 h 701041"/>
                <a:gd name="connsiteX13" fmla="*/ 65821 w 1397463"/>
                <a:gd name="connsiteY13" fmla="*/ 383280 h 701041"/>
                <a:gd name="connsiteX14" fmla="*/ 65821 w 1397463"/>
                <a:gd name="connsiteY14" fmla="*/ 701041 h 701041"/>
                <a:gd name="connsiteX15" fmla="*/ 0 w 1397463"/>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3" h="701041" extrusionOk="0">
                  <a:moveTo>
                    <a:pt x="0" y="701041"/>
                  </a:moveTo>
                  <a:cubicBezTo>
                    <a:pt x="25125" y="664005"/>
                    <a:pt x="-13939" y="417197"/>
                    <a:pt x="0" y="383280"/>
                  </a:cubicBezTo>
                  <a:cubicBezTo>
                    <a:pt x="13921" y="174531"/>
                    <a:pt x="160538" y="352"/>
                    <a:pt x="383280" y="0"/>
                  </a:cubicBezTo>
                  <a:cubicBezTo>
                    <a:pt x="447036" y="-4203"/>
                    <a:pt x="713519" y="-35390"/>
                    <a:pt x="871833" y="0"/>
                  </a:cubicBezTo>
                  <a:cubicBezTo>
                    <a:pt x="1068860" y="-8017"/>
                    <a:pt x="1292169" y="189306"/>
                    <a:pt x="1255113" y="383280"/>
                  </a:cubicBezTo>
                  <a:lnTo>
                    <a:pt x="1255113" y="383280"/>
                  </a:lnTo>
                  <a:cubicBezTo>
                    <a:pt x="1281378" y="377782"/>
                    <a:pt x="1331931" y="395418"/>
                    <a:pt x="1397463" y="383280"/>
                  </a:cubicBezTo>
                  <a:cubicBezTo>
                    <a:pt x="1369013" y="485677"/>
                    <a:pt x="1236823" y="628687"/>
                    <a:pt x="1222203" y="701041"/>
                  </a:cubicBezTo>
                  <a:cubicBezTo>
                    <a:pt x="1191566" y="618155"/>
                    <a:pt x="1046451" y="446143"/>
                    <a:pt x="1046943" y="383280"/>
                  </a:cubicBezTo>
                  <a:cubicBezTo>
                    <a:pt x="1075256" y="372382"/>
                    <a:pt x="1147324" y="391475"/>
                    <a:pt x="1189292" y="383280"/>
                  </a:cubicBezTo>
                  <a:lnTo>
                    <a:pt x="1189292" y="383280"/>
                  </a:lnTo>
                  <a:cubicBezTo>
                    <a:pt x="1179802" y="206417"/>
                    <a:pt x="1051137" y="69073"/>
                    <a:pt x="871833" y="65821"/>
                  </a:cubicBezTo>
                  <a:cubicBezTo>
                    <a:pt x="751299" y="33349"/>
                    <a:pt x="442050" y="78162"/>
                    <a:pt x="383280" y="65821"/>
                  </a:cubicBezTo>
                  <a:cubicBezTo>
                    <a:pt x="221393" y="86525"/>
                    <a:pt x="72152" y="215707"/>
                    <a:pt x="65821" y="383280"/>
                  </a:cubicBezTo>
                  <a:cubicBezTo>
                    <a:pt x="68897" y="430456"/>
                    <a:pt x="58888" y="572230"/>
                    <a:pt x="65821" y="701041"/>
                  </a:cubicBezTo>
                  <a:cubicBezTo>
                    <a:pt x="41545" y="695322"/>
                    <a:pt x="21279" y="701814"/>
                    <a:pt x="0" y="701041"/>
                  </a:cubicBezTo>
                  <a:close/>
                </a:path>
              </a:pathLst>
            </a:custGeom>
            <a:noFill/>
            <a:ln w="2857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219033472">
                    <a:prstGeom prst="uturnArrow">
                      <a:avLst>
                        <a:gd name="adj1" fmla="val 9389"/>
                        <a:gd name="adj2" fmla="val 25000"/>
                        <a:gd name="adj3" fmla="val 45327"/>
                        <a:gd name="adj4" fmla="val 54673"/>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20" name="Flecha en U 19">
              <a:extLst>
                <a:ext uri="{FF2B5EF4-FFF2-40B4-BE49-F238E27FC236}">
                  <a16:creationId xmlns:a16="http://schemas.microsoft.com/office/drawing/2014/main" id="{9762200A-EBBD-DA4F-4292-B8DB0DDCE0BA}"/>
                </a:ext>
              </a:extLst>
            </p:cNvPr>
            <p:cNvSpPr/>
            <p:nvPr/>
          </p:nvSpPr>
          <p:spPr>
            <a:xfrm rot="10800000">
              <a:off x="6321030" y="3774120"/>
              <a:ext cx="1397462" cy="701041"/>
            </a:xfrm>
            <a:custGeom>
              <a:avLst/>
              <a:gdLst>
                <a:gd name="connsiteX0" fmla="*/ 0 w 1397462"/>
                <a:gd name="connsiteY0" fmla="*/ 701041 h 701041"/>
                <a:gd name="connsiteX1" fmla="*/ 0 w 1397462"/>
                <a:gd name="connsiteY1" fmla="*/ 383280 h 701041"/>
                <a:gd name="connsiteX2" fmla="*/ 383280 w 1397462"/>
                <a:gd name="connsiteY2" fmla="*/ 0 h 701041"/>
                <a:gd name="connsiteX3" fmla="*/ 871832 w 1397462"/>
                <a:gd name="connsiteY3" fmla="*/ 0 h 701041"/>
                <a:gd name="connsiteX4" fmla="*/ 1255112 w 1397462"/>
                <a:gd name="connsiteY4" fmla="*/ 383280 h 701041"/>
                <a:gd name="connsiteX5" fmla="*/ 1255112 w 1397462"/>
                <a:gd name="connsiteY5" fmla="*/ 383280 h 701041"/>
                <a:gd name="connsiteX6" fmla="*/ 1397462 w 1397462"/>
                <a:gd name="connsiteY6" fmla="*/ 383280 h 701041"/>
                <a:gd name="connsiteX7" fmla="*/ 1222202 w 1397462"/>
                <a:gd name="connsiteY7" fmla="*/ 701041 h 701041"/>
                <a:gd name="connsiteX8" fmla="*/ 1046942 w 1397462"/>
                <a:gd name="connsiteY8" fmla="*/ 383280 h 701041"/>
                <a:gd name="connsiteX9" fmla="*/ 1189291 w 1397462"/>
                <a:gd name="connsiteY9" fmla="*/ 383280 h 701041"/>
                <a:gd name="connsiteX10" fmla="*/ 1189291 w 1397462"/>
                <a:gd name="connsiteY10" fmla="*/ 383280 h 701041"/>
                <a:gd name="connsiteX11" fmla="*/ 871832 w 1397462"/>
                <a:gd name="connsiteY11" fmla="*/ 65821 h 701041"/>
                <a:gd name="connsiteX12" fmla="*/ 383280 w 1397462"/>
                <a:gd name="connsiteY12" fmla="*/ 65821 h 701041"/>
                <a:gd name="connsiteX13" fmla="*/ 65821 w 1397462"/>
                <a:gd name="connsiteY13" fmla="*/ 383280 h 701041"/>
                <a:gd name="connsiteX14" fmla="*/ 65821 w 1397462"/>
                <a:gd name="connsiteY14" fmla="*/ 701041 h 701041"/>
                <a:gd name="connsiteX15" fmla="*/ 0 w 1397462"/>
                <a:gd name="connsiteY15" fmla="*/ 701041 h 7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462" h="701041" extrusionOk="0">
                  <a:moveTo>
                    <a:pt x="0" y="701041"/>
                  </a:moveTo>
                  <a:cubicBezTo>
                    <a:pt x="-1740" y="634294"/>
                    <a:pt x="-22962" y="535592"/>
                    <a:pt x="0" y="383280"/>
                  </a:cubicBezTo>
                  <a:cubicBezTo>
                    <a:pt x="12443" y="183802"/>
                    <a:pt x="189613" y="-9990"/>
                    <a:pt x="383280" y="0"/>
                  </a:cubicBezTo>
                  <a:cubicBezTo>
                    <a:pt x="490326" y="-10487"/>
                    <a:pt x="630341" y="6250"/>
                    <a:pt x="871832" y="0"/>
                  </a:cubicBezTo>
                  <a:cubicBezTo>
                    <a:pt x="1082078" y="-4711"/>
                    <a:pt x="1259797" y="175961"/>
                    <a:pt x="1255112" y="383280"/>
                  </a:cubicBezTo>
                  <a:lnTo>
                    <a:pt x="1255112" y="383280"/>
                  </a:lnTo>
                  <a:cubicBezTo>
                    <a:pt x="1312817" y="377577"/>
                    <a:pt x="1347737" y="379845"/>
                    <a:pt x="1397462" y="383280"/>
                  </a:cubicBezTo>
                  <a:cubicBezTo>
                    <a:pt x="1330569" y="514226"/>
                    <a:pt x="1246967" y="632597"/>
                    <a:pt x="1222202" y="701041"/>
                  </a:cubicBezTo>
                  <a:cubicBezTo>
                    <a:pt x="1152968" y="564147"/>
                    <a:pt x="1112136" y="449623"/>
                    <a:pt x="1046942" y="383280"/>
                  </a:cubicBezTo>
                  <a:cubicBezTo>
                    <a:pt x="1108757" y="384824"/>
                    <a:pt x="1151587" y="391920"/>
                    <a:pt x="1189291" y="383280"/>
                  </a:cubicBezTo>
                  <a:lnTo>
                    <a:pt x="1189291" y="383280"/>
                  </a:lnTo>
                  <a:cubicBezTo>
                    <a:pt x="1186389" y="203725"/>
                    <a:pt x="1070419" y="73204"/>
                    <a:pt x="871832" y="65821"/>
                  </a:cubicBezTo>
                  <a:cubicBezTo>
                    <a:pt x="755724" y="55418"/>
                    <a:pt x="580095" y="55203"/>
                    <a:pt x="383280" y="65821"/>
                  </a:cubicBezTo>
                  <a:cubicBezTo>
                    <a:pt x="215692" y="67094"/>
                    <a:pt x="61248" y="240567"/>
                    <a:pt x="65821" y="383280"/>
                  </a:cubicBezTo>
                  <a:cubicBezTo>
                    <a:pt x="52387" y="448401"/>
                    <a:pt x="40949" y="629547"/>
                    <a:pt x="65821" y="701041"/>
                  </a:cubicBezTo>
                  <a:cubicBezTo>
                    <a:pt x="56189" y="704348"/>
                    <a:pt x="29297" y="695552"/>
                    <a:pt x="0" y="701041"/>
                  </a:cubicBezTo>
                  <a:close/>
                </a:path>
              </a:pathLst>
            </a:custGeom>
            <a:noFill/>
            <a:ln w="28575"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705000160">
                    <a:prstGeom prst="uturnArrow">
                      <a:avLst>
                        <a:gd name="adj1" fmla="val 9389"/>
                        <a:gd name="adj2" fmla="val 25000"/>
                        <a:gd name="adj3" fmla="val 45327"/>
                        <a:gd name="adj4" fmla="val 75000"/>
                        <a:gd name="adj5" fmla="val 100000"/>
                      </a:avLst>
                    </a:prstGeom>
                    <ask:type>
                      <ask:lineSketchCurved/>
                    </ask:type>
                  </ask:lineSketchStyleProps>
                </a:ext>
              </a:extLst>
            </a:ln>
          </p:spPr>
          <p:style>
            <a:lnRef idx="0">
              <a:scrgbClr r="0" g="0" b="0"/>
            </a:lnRef>
            <a:fillRef idx="0">
              <a:scrgbClr r="0" g="0" b="0"/>
            </a:fillRef>
            <a:effectRef idx="0">
              <a:scrgbClr r="0" g="0" b="0"/>
            </a:effectRef>
            <a:fontRef idx="minor">
              <a:schemeClr val="accent2"/>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grpSp>
      <p:sp>
        <p:nvSpPr>
          <p:cNvPr id="26" name="Llamada ovalada 25">
            <a:extLst>
              <a:ext uri="{FF2B5EF4-FFF2-40B4-BE49-F238E27FC236}">
                <a16:creationId xmlns:a16="http://schemas.microsoft.com/office/drawing/2014/main" id="{F8C8430D-883B-4042-B814-FD5A131C1C55}"/>
              </a:ext>
            </a:extLst>
          </p:cNvPr>
          <p:cNvSpPr/>
          <p:nvPr/>
        </p:nvSpPr>
        <p:spPr>
          <a:xfrm>
            <a:off x="9288767" y="3361227"/>
            <a:ext cx="2742287" cy="1298374"/>
          </a:xfrm>
          <a:prstGeom prst="wedgeEllipseCallout">
            <a:avLst>
              <a:gd name="adj1" fmla="val -68856"/>
              <a:gd name="adj2" fmla="val -81171"/>
            </a:avLst>
          </a:prstGeom>
          <a:solidFill>
            <a:srgbClr val="FFFFFF"/>
          </a:solidFill>
          <a:ln w="28575" cap="flat">
            <a:solidFill>
              <a:schemeClr val="tx2"/>
            </a:solidFill>
            <a:prstDash val="solid"/>
            <a:miter lim="800000"/>
            <a:extLst>
              <a:ext uri="{C807C97D-BFC1-408E-A445-0C87EB9F89A2}">
                <ask:lineSketchStyleProps xmlns:ask="http://schemas.microsoft.com/office/drawing/2018/sketchyshapes" sd="158228927">
                  <a:custGeom>
                    <a:avLst/>
                    <a:gdLst>
                      <a:gd name="connsiteX0" fmla="*/ -1382532 w 2057400"/>
                      <a:gd name="connsiteY0" fmla="*/ -932899 h 1380559"/>
                      <a:gd name="connsiteX1" fmla="*/ 454825 w 2057400"/>
                      <a:gd name="connsiteY1" fmla="*/ 117394 h 1380559"/>
                      <a:gd name="connsiteX2" fmla="*/ 1530958 w 2057400"/>
                      <a:gd name="connsiteY2" fmla="*/ 87868 h 1380559"/>
                      <a:gd name="connsiteX3" fmla="*/ 1744749 w 2057400"/>
                      <a:gd name="connsiteY3" fmla="*/ 1185882 h 1380559"/>
                      <a:gd name="connsiteX4" fmla="*/ 662839 w 2057400"/>
                      <a:gd name="connsiteY4" fmla="*/ 1335428 h 1380559"/>
                      <a:gd name="connsiteX5" fmla="*/ 176791 w 2057400"/>
                      <a:gd name="connsiteY5" fmla="*/ 303365 h 1380559"/>
                      <a:gd name="connsiteX6" fmla="*/ -1382532 w 2057400"/>
                      <a:gd name="connsiteY6" fmla="*/ -932899 h 138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00" h="1380559" fill="none" extrusionOk="0">
                        <a:moveTo>
                          <a:pt x="-1382532" y="-932899"/>
                        </a:moveTo>
                        <a:cubicBezTo>
                          <a:pt x="-1192824" y="-630504"/>
                          <a:pt x="-84310" y="-14829"/>
                          <a:pt x="454825" y="117394"/>
                        </a:cubicBezTo>
                        <a:cubicBezTo>
                          <a:pt x="782904" y="-52116"/>
                          <a:pt x="1171364" y="-38545"/>
                          <a:pt x="1530958" y="87868"/>
                        </a:cubicBezTo>
                        <a:cubicBezTo>
                          <a:pt x="2127647" y="340292"/>
                          <a:pt x="2167137" y="923177"/>
                          <a:pt x="1744749" y="1185882"/>
                        </a:cubicBezTo>
                        <a:cubicBezTo>
                          <a:pt x="1422702" y="1402448"/>
                          <a:pt x="991701" y="1476195"/>
                          <a:pt x="662839" y="1335428"/>
                        </a:cubicBezTo>
                        <a:cubicBezTo>
                          <a:pt x="-4304" y="1185997"/>
                          <a:pt x="-143598" y="682323"/>
                          <a:pt x="176791" y="303365"/>
                        </a:cubicBezTo>
                        <a:cubicBezTo>
                          <a:pt x="-265926" y="-60183"/>
                          <a:pt x="-657275" y="-495711"/>
                          <a:pt x="-1382532" y="-932899"/>
                        </a:cubicBezTo>
                        <a:close/>
                      </a:path>
                      <a:path w="2057400" h="1380559" stroke="0" extrusionOk="0">
                        <a:moveTo>
                          <a:pt x="-1382532" y="-932899"/>
                        </a:moveTo>
                        <a:cubicBezTo>
                          <a:pt x="-939271" y="-712342"/>
                          <a:pt x="-94833" y="-112779"/>
                          <a:pt x="454825" y="117394"/>
                        </a:cubicBezTo>
                        <a:cubicBezTo>
                          <a:pt x="796077" y="-45571"/>
                          <a:pt x="1171381" y="-79444"/>
                          <a:pt x="1530958" y="87868"/>
                        </a:cubicBezTo>
                        <a:cubicBezTo>
                          <a:pt x="2154337" y="384832"/>
                          <a:pt x="2189980" y="819050"/>
                          <a:pt x="1744749" y="1185882"/>
                        </a:cubicBezTo>
                        <a:cubicBezTo>
                          <a:pt x="1444081" y="1409021"/>
                          <a:pt x="1069607" y="1432317"/>
                          <a:pt x="662839" y="1335428"/>
                        </a:cubicBezTo>
                        <a:cubicBezTo>
                          <a:pt x="-4708" y="1200490"/>
                          <a:pt x="-273421" y="632635"/>
                          <a:pt x="176791" y="303365"/>
                        </a:cubicBezTo>
                        <a:cubicBezTo>
                          <a:pt x="-402200" y="-167820"/>
                          <a:pt x="-933533" y="-695026"/>
                          <a:pt x="-1382532" y="-932899"/>
                        </a:cubicBezTo>
                        <a:close/>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s-ES" sz="1800" b="0">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31" name="Llamada ovalada 30">
            <a:extLst>
              <a:ext uri="{FF2B5EF4-FFF2-40B4-BE49-F238E27FC236}">
                <a16:creationId xmlns:a16="http://schemas.microsoft.com/office/drawing/2014/main" id="{C053A03B-2D6E-8C09-D58C-CA0747CC4E35}"/>
              </a:ext>
            </a:extLst>
          </p:cNvPr>
          <p:cNvSpPr/>
          <p:nvPr/>
        </p:nvSpPr>
        <p:spPr>
          <a:xfrm>
            <a:off x="2928354" y="3771580"/>
            <a:ext cx="2861986" cy="1298374"/>
          </a:xfrm>
          <a:prstGeom prst="wedgeEllipseCallout">
            <a:avLst>
              <a:gd name="adj1" fmla="val 38827"/>
              <a:gd name="adj2" fmla="val -78870"/>
            </a:avLst>
          </a:prstGeom>
          <a:solidFill>
            <a:srgbClr val="FFFFFF"/>
          </a:solidFill>
          <a:ln w="28575" cap="flat">
            <a:solidFill>
              <a:schemeClr val="tx2"/>
            </a:solidFill>
            <a:prstDash val="solid"/>
            <a:miter lim="800000"/>
            <a:extLst>
              <a:ext uri="{C807C97D-BFC1-408E-A445-0C87EB9F89A2}">
                <ask:lineSketchStyleProps xmlns:ask="http://schemas.microsoft.com/office/drawing/2018/sketchyshapes" sd="158228927">
                  <a:custGeom>
                    <a:avLst/>
                    <a:gdLst>
                      <a:gd name="connsiteX0" fmla="*/ -1382532 w 2057400"/>
                      <a:gd name="connsiteY0" fmla="*/ -932899 h 1380559"/>
                      <a:gd name="connsiteX1" fmla="*/ 454825 w 2057400"/>
                      <a:gd name="connsiteY1" fmla="*/ 117394 h 1380559"/>
                      <a:gd name="connsiteX2" fmla="*/ 1530958 w 2057400"/>
                      <a:gd name="connsiteY2" fmla="*/ 87868 h 1380559"/>
                      <a:gd name="connsiteX3" fmla="*/ 1744749 w 2057400"/>
                      <a:gd name="connsiteY3" fmla="*/ 1185882 h 1380559"/>
                      <a:gd name="connsiteX4" fmla="*/ 662839 w 2057400"/>
                      <a:gd name="connsiteY4" fmla="*/ 1335428 h 1380559"/>
                      <a:gd name="connsiteX5" fmla="*/ 176791 w 2057400"/>
                      <a:gd name="connsiteY5" fmla="*/ 303365 h 1380559"/>
                      <a:gd name="connsiteX6" fmla="*/ -1382532 w 2057400"/>
                      <a:gd name="connsiteY6" fmla="*/ -932899 h 138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00" h="1380559" fill="none" extrusionOk="0">
                        <a:moveTo>
                          <a:pt x="-1382532" y="-932899"/>
                        </a:moveTo>
                        <a:cubicBezTo>
                          <a:pt x="-1192824" y="-630504"/>
                          <a:pt x="-84310" y="-14829"/>
                          <a:pt x="454825" y="117394"/>
                        </a:cubicBezTo>
                        <a:cubicBezTo>
                          <a:pt x="782904" y="-52116"/>
                          <a:pt x="1171364" y="-38545"/>
                          <a:pt x="1530958" y="87868"/>
                        </a:cubicBezTo>
                        <a:cubicBezTo>
                          <a:pt x="2127647" y="340292"/>
                          <a:pt x="2167137" y="923177"/>
                          <a:pt x="1744749" y="1185882"/>
                        </a:cubicBezTo>
                        <a:cubicBezTo>
                          <a:pt x="1422702" y="1402448"/>
                          <a:pt x="991701" y="1476195"/>
                          <a:pt x="662839" y="1335428"/>
                        </a:cubicBezTo>
                        <a:cubicBezTo>
                          <a:pt x="-4304" y="1185997"/>
                          <a:pt x="-143598" y="682323"/>
                          <a:pt x="176791" y="303365"/>
                        </a:cubicBezTo>
                        <a:cubicBezTo>
                          <a:pt x="-265926" y="-60183"/>
                          <a:pt x="-657275" y="-495711"/>
                          <a:pt x="-1382532" y="-932899"/>
                        </a:cubicBezTo>
                        <a:close/>
                      </a:path>
                      <a:path w="2057400" h="1380559" stroke="0" extrusionOk="0">
                        <a:moveTo>
                          <a:pt x="-1382532" y="-932899"/>
                        </a:moveTo>
                        <a:cubicBezTo>
                          <a:pt x="-939271" y="-712342"/>
                          <a:pt x="-94833" y="-112779"/>
                          <a:pt x="454825" y="117394"/>
                        </a:cubicBezTo>
                        <a:cubicBezTo>
                          <a:pt x="796077" y="-45571"/>
                          <a:pt x="1171381" y="-79444"/>
                          <a:pt x="1530958" y="87868"/>
                        </a:cubicBezTo>
                        <a:cubicBezTo>
                          <a:pt x="2154337" y="384832"/>
                          <a:pt x="2189980" y="819050"/>
                          <a:pt x="1744749" y="1185882"/>
                        </a:cubicBezTo>
                        <a:cubicBezTo>
                          <a:pt x="1444081" y="1409021"/>
                          <a:pt x="1069607" y="1432317"/>
                          <a:pt x="662839" y="1335428"/>
                        </a:cubicBezTo>
                        <a:cubicBezTo>
                          <a:pt x="-4708" y="1200490"/>
                          <a:pt x="-273421" y="632635"/>
                          <a:pt x="176791" y="303365"/>
                        </a:cubicBezTo>
                        <a:cubicBezTo>
                          <a:pt x="-402200" y="-167820"/>
                          <a:pt x="-933533" y="-695026"/>
                          <a:pt x="-1382532" y="-932899"/>
                        </a:cubicBezTo>
                        <a:close/>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lang="es-ES" sz="1800" b="0">
              <a:latin typeface="+mn-lt"/>
              <a:ea typeface="+mn-ea"/>
              <a:cs typeface="+mn-cs"/>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377E80"/>
              </a:solidFill>
              <a:effectLst/>
              <a:uFillTx/>
              <a:latin typeface="+mn-lt"/>
              <a:ea typeface="+mn-ea"/>
              <a:cs typeface="+mn-cs"/>
              <a:sym typeface="Calibri"/>
            </a:endParaRPr>
          </a:p>
        </p:txBody>
      </p:sp>
      <p:sp>
        <p:nvSpPr>
          <p:cNvPr id="32" name="Llamada ovalada 31">
            <a:extLst>
              <a:ext uri="{FF2B5EF4-FFF2-40B4-BE49-F238E27FC236}">
                <a16:creationId xmlns:a16="http://schemas.microsoft.com/office/drawing/2014/main" id="{B2FA0641-D628-B191-956D-0CCE5CCA2786}"/>
              </a:ext>
            </a:extLst>
          </p:cNvPr>
          <p:cNvSpPr/>
          <p:nvPr/>
        </p:nvSpPr>
        <p:spPr>
          <a:xfrm>
            <a:off x="160946" y="2928438"/>
            <a:ext cx="2351751" cy="432789"/>
          </a:xfrm>
          <a:prstGeom prst="wedgeEllipseCallout">
            <a:avLst>
              <a:gd name="adj1" fmla="val 45421"/>
              <a:gd name="adj2" fmla="val -149697"/>
            </a:avLst>
          </a:prstGeom>
          <a:solidFill>
            <a:srgbClr val="FFFFFF"/>
          </a:solidFill>
          <a:ln w="28575" cap="flat">
            <a:solidFill>
              <a:schemeClr val="tx2"/>
            </a:solidFill>
            <a:prstDash val="solid"/>
            <a:miter lim="800000"/>
            <a:extLst>
              <a:ext uri="{C807C97D-BFC1-408E-A445-0C87EB9F89A2}">
                <ask:lineSketchStyleProps xmlns:ask="http://schemas.microsoft.com/office/drawing/2018/sketchyshapes" sd="158228927">
                  <a:custGeom>
                    <a:avLst/>
                    <a:gdLst>
                      <a:gd name="connsiteX0" fmla="*/ -1382532 w 2057400"/>
                      <a:gd name="connsiteY0" fmla="*/ -932899 h 1380559"/>
                      <a:gd name="connsiteX1" fmla="*/ 454825 w 2057400"/>
                      <a:gd name="connsiteY1" fmla="*/ 117394 h 1380559"/>
                      <a:gd name="connsiteX2" fmla="*/ 1530958 w 2057400"/>
                      <a:gd name="connsiteY2" fmla="*/ 87868 h 1380559"/>
                      <a:gd name="connsiteX3" fmla="*/ 1744749 w 2057400"/>
                      <a:gd name="connsiteY3" fmla="*/ 1185882 h 1380559"/>
                      <a:gd name="connsiteX4" fmla="*/ 662839 w 2057400"/>
                      <a:gd name="connsiteY4" fmla="*/ 1335428 h 1380559"/>
                      <a:gd name="connsiteX5" fmla="*/ 176791 w 2057400"/>
                      <a:gd name="connsiteY5" fmla="*/ 303365 h 1380559"/>
                      <a:gd name="connsiteX6" fmla="*/ -1382532 w 2057400"/>
                      <a:gd name="connsiteY6" fmla="*/ -932899 h 138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00" h="1380559" fill="none" extrusionOk="0">
                        <a:moveTo>
                          <a:pt x="-1382532" y="-932899"/>
                        </a:moveTo>
                        <a:cubicBezTo>
                          <a:pt x="-1192824" y="-630504"/>
                          <a:pt x="-84310" y="-14829"/>
                          <a:pt x="454825" y="117394"/>
                        </a:cubicBezTo>
                        <a:cubicBezTo>
                          <a:pt x="782904" y="-52116"/>
                          <a:pt x="1171364" y="-38545"/>
                          <a:pt x="1530958" y="87868"/>
                        </a:cubicBezTo>
                        <a:cubicBezTo>
                          <a:pt x="2127647" y="340292"/>
                          <a:pt x="2167137" y="923177"/>
                          <a:pt x="1744749" y="1185882"/>
                        </a:cubicBezTo>
                        <a:cubicBezTo>
                          <a:pt x="1422702" y="1402448"/>
                          <a:pt x="991701" y="1476195"/>
                          <a:pt x="662839" y="1335428"/>
                        </a:cubicBezTo>
                        <a:cubicBezTo>
                          <a:pt x="-4304" y="1185997"/>
                          <a:pt x="-143598" y="682323"/>
                          <a:pt x="176791" y="303365"/>
                        </a:cubicBezTo>
                        <a:cubicBezTo>
                          <a:pt x="-265926" y="-60183"/>
                          <a:pt x="-657275" y="-495711"/>
                          <a:pt x="-1382532" y="-932899"/>
                        </a:cubicBezTo>
                        <a:close/>
                      </a:path>
                      <a:path w="2057400" h="1380559" stroke="0" extrusionOk="0">
                        <a:moveTo>
                          <a:pt x="-1382532" y="-932899"/>
                        </a:moveTo>
                        <a:cubicBezTo>
                          <a:pt x="-939271" y="-712342"/>
                          <a:pt x="-94833" y="-112779"/>
                          <a:pt x="454825" y="117394"/>
                        </a:cubicBezTo>
                        <a:cubicBezTo>
                          <a:pt x="796077" y="-45571"/>
                          <a:pt x="1171381" y="-79444"/>
                          <a:pt x="1530958" y="87868"/>
                        </a:cubicBezTo>
                        <a:cubicBezTo>
                          <a:pt x="2154337" y="384832"/>
                          <a:pt x="2189980" y="819050"/>
                          <a:pt x="1744749" y="1185882"/>
                        </a:cubicBezTo>
                        <a:cubicBezTo>
                          <a:pt x="1444081" y="1409021"/>
                          <a:pt x="1069607" y="1432317"/>
                          <a:pt x="662839" y="1335428"/>
                        </a:cubicBezTo>
                        <a:cubicBezTo>
                          <a:pt x="-4708" y="1200490"/>
                          <a:pt x="-273421" y="632635"/>
                          <a:pt x="176791" y="303365"/>
                        </a:cubicBezTo>
                        <a:cubicBezTo>
                          <a:pt x="-402200" y="-167820"/>
                          <a:pt x="-933533" y="-695026"/>
                          <a:pt x="-1382532" y="-932899"/>
                        </a:cubicBezTo>
                        <a:close/>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s-ES" sz="1400" err="1">
                <a:solidFill>
                  <a:schemeClr val="tx2"/>
                </a:solidFill>
                <a:latin typeface="Cavolini" panose="03000502040302020204" pitchFamily="66" charset="0"/>
                <a:cs typeface="Cavolini" panose="03000502040302020204" pitchFamily="66" charset="0"/>
              </a:rPr>
              <a:t>DoT</a:t>
            </a:r>
            <a:r>
              <a:rPr lang="es-ES" sz="1400">
                <a:solidFill>
                  <a:schemeClr val="tx2"/>
                </a:solidFill>
                <a:latin typeface="Cavolini" panose="03000502040302020204" pitchFamily="66" charset="0"/>
                <a:cs typeface="Cavolini" panose="03000502040302020204" pitchFamily="66" charset="0"/>
              </a:rPr>
              <a:t>, </a:t>
            </a:r>
            <a:r>
              <a:rPr lang="es-ES" sz="1400" err="1">
                <a:solidFill>
                  <a:schemeClr val="tx2"/>
                </a:solidFill>
                <a:latin typeface="Cavolini" panose="03000502040302020204" pitchFamily="66" charset="0"/>
                <a:cs typeface="Cavolini" panose="03000502040302020204" pitchFamily="66" charset="0"/>
              </a:rPr>
              <a:t>DoH</a:t>
            </a:r>
            <a:r>
              <a:rPr lang="es-ES" sz="1400">
                <a:solidFill>
                  <a:schemeClr val="tx2"/>
                </a:solidFill>
                <a:latin typeface="Cavolini" panose="03000502040302020204" pitchFamily="66" charset="0"/>
                <a:cs typeface="Cavolini" panose="03000502040302020204" pitchFamily="66" charset="0"/>
              </a:rPr>
              <a:t>, VPN</a:t>
            </a:r>
            <a:endParaRPr lang="es-ES" sz="1800" b="0">
              <a:latin typeface="+mn-lt"/>
              <a:ea typeface="+mn-ea"/>
              <a:cs typeface="+mn-cs"/>
              <a:sym typeface="Calibri"/>
            </a:endParaRPr>
          </a:p>
        </p:txBody>
      </p:sp>
      <p:sp>
        <p:nvSpPr>
          <p:cNvPr id="35" name="CuadroTexto 34">
            <a:extLst>
              <a:ext uri="{FF2B5EF4-FFF2-40B4-BE49-F238E27FC236}">
                <a16:creationId xmlns:a16="http://schemas.microsoft.com/office/drawing/2014/main" id="{719C7CD0-3023-CEDD-519D-6242A3380AB3}"/>
              </a:ext>
            </a:extLst>
          </p:cNvPr>
          <p:cNvSpPr txBox="1"/>
          <p:nvPr/>
        </p:nvSpPr>
        <p:spPr>
          <a:xfrm>
            <a:off x="9690898" y="3471805"/>
            <a:ext cx="2501102"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ES" sz="1600" i="1">
                <a:solidFill>
                  <a:schemeClr val="tx2"/>
                </a:solidFill>
                <a:latin typeface="Cavolini" panose="03000502040302020204" pitchFamily="66" charset="0"/>
                <a:cs typeface="Cavolini" panose="03000502040302020204" pitchFamily="66" charset="0"/>
              </a:rPr>
              <a:t>DNSSEC</a:t>
            </a:r>
          </a:p>
          <a:p>
            <a:r>
              <a:rPr lang="es-ES" sz="1600" i="1">
                <a:solidFill>
                  <a:schemeClr val="tx2"/>
                </a:solidFill>
                <a:latin typeface="Cavolini" panose="03000502040302020204" pitchFamily="66" charset="0"/>
                <a:cs typeface="Cavolini" panose="03000502040302020204" pitchFamily="66" charset="0"/>
              </a:rPr>
              <a:t>TSIG</a:t>
            </a:r>
          </a:p>
          <a:p>
            <a:r>
              <a:rPr lang="es-ES" sz="1600" i="1">
                <a:solidFill>
                  <a:schemeClr val="tx2"/>
                </a:solidFill>
                <a:latin typeface="Cavolini" panose="03000502040302020204" pitchFamily="66" charset="0"/>
                <a:cs typeface="Cavolini" panose="03000502040302020204" pitchFamily="66" charset="0"/>
              </a:rPr>
              <a:t>PRIMARIO OCULTO</a:t>
            </a:r>
          </a:p>
          <a:p>
            <a:r>
              <a:rPr lang="es-ES" sz="1600" i="1">
                <a:solidFill>
                  <a:schemeClr val="tx2"/>
                </a:solidFill>
                <a:latin typeface="Cavolini" panose="03000502040302020204" pitchFamily="66" charset="0"/>
                <a:cs typeface="Cavolini" panose="03000502040302020204" pitchFamily="66" charset="0"/>
              </a:rPr>
              <a:t>ANYCAST</a:t>
            </a:r>
          </a:p>
        </p:txBody>
      </p:sp>
      <p:sp>
        <p:nvSpPr>
          <p:cNvPr id="37" name="CuadroTexto 36">
            <a:extLst>
              <a:ext uri="{FF2B5EF4-FFF2-40B4-BE49-F238E27FC236}">
                <a16:creationId xmlns:a16="http://schemas.microsoft.com/office/drawing/2014/main" id="{C76C87AD-57A9-BFFD-DAEE-7D7C567C2E04}"/>
              </a:ext>
            </a:extLst>
          </p:cNvPr>
          <p:cNvSpPr txBox="1"/>
          <p:nvPr/>
        </p:nvSpPr>
        <p:spPr>
          <a:xfrm>
            <a:off x="3183471" y="3965198"/>
            <a:ext cx="2351751"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ES" sz="1600">
                <a:solidFill>
                  <a:schemeClr val="tx2"/>
                </a:solidFill>
                <a:latin typeface="Cavolini" panose="03000502040302020204" pitchFamily="66" charset="0"/>
                <a:cs typeface="Cavolini" panose="03000502040302020204" pitchFamily="66" charset="0"/>
              </a:rPr>
              <a:t>DNSSEC</a:t>
            </a:r>
          </a:p>
          <a:p>
            <a:r>
              <a:rPr lang="es-ES" sz="1600">
                <a:solidFill>
                  <a:schemeClr val="tx2"/>
                </a:solidFill>
                <a:latin typeface="Cavolini" panose="03000502040302020204" pitchFamily="66" charset="0"/>
                <a:cs typeface="Cavolini" panose="03000502040302020204" pitchFamily="66" charset="0"/>
              </a:rPr>
              <a:t>DNS FIREWALL</a:t>
            </a:r>
          </a:p>
          <a:p>
            <a:r>
              <a:rPr lang="es-ES" sz="1600">
                <a:solidFill>
                  <a:schemeClr val="tx2"/>
                </a:solidFill>
                <a:latin typeface="Cavolini" panose="03000502040302020204" pitchFamily="66" charset="0"/>
                <a:cs typeface="Cavolini" panose="03000502040302020204" pitchFamily="66" charset="0"/>
              </a:rPr>
              <a:t>RESOLVER PRIVADO</a:t>
            </a:r>
          </a:p>
        </p:txBody>
      </p:sp>
      <p:grpSp>
        <p:nvGrpSpPr>
          <p:cNvPr id="41" name="Grupo 40">
            <a:extLst>
              <a:ext uri="{FF2B5EF4-FFF2-40B4-BE49-F238E27FC236}">
                <a16:creationId xmlns:a16="http://schemas.microsoft.com/office/drawing/2014/main" id="{7C1A0634-D7B2-716C-C08C-44027EC85A7C}"/>
              </a:ext>
            </a:extLst>
          </p:cNvPr>
          <p:cNvGrpSpPr/>
          <p:nvPr/>
        </p:nvGrpSpPr>
        <p:grpSpPr>
          <a:xfrm>
            <a:off x="7088227" y="4051630"/>
            <a:ext cx="2422512" cy="1454458"/>
            <a:chOff x="7040019" y="4534640"/>
            <a:chExt cx="2422512" cy="1454458"/>
          </a:xfrm>
        </p:grpSpPr>
        <p:sp>
          <p:nvSpPr>
            <p:cNvPr id="33" name="CuadroTexto 32">
              <a:extLst>
                <a:ext uri="{FF2B5EF4-FFF2-40B4-BE49-F238E27FC236}">
                  <a16:creationId xmlns:a16="http://schemas.microsoft.com/office/drawing/2014/main" id="{E4BFA761-5789-EA12-3AD8-309406841D7C}"/>
                </a:ext>
              </a:extLst>
            </p:cNvPr>
            <p:cNvSpPr txBox="1"/>
            <p:nvPr/>
          </p:nvSpPr>
          <p:spPr>
            <a:xfrm>
              <a:off x="7040019" y="4534640"/>
              <a:ext cx="1757851"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2800" b="1" i="0" u="none" strike="noStrike" cap="none" spc="0" normalizeH="0" baseline="0">
                  <a:ln>
                    <a:noFill/>
                  </a:ln>
                  <a:solidFill>
                    <a:srgbClr val="377E80"/>
                  </a:solidFill>
                  <a:effectLst/>
                  <a:uFillTx/>
                  <a:latin typeface="Interstate"/>
                  <a:ea typeface="Interstate"/>
                  <a:cs typeface="Interstate"/>
                  <a:sym typeface="Interstate"/>
                </a:rPr>
                <a:t>Secundario</a:t>
              </a:r>
            </a:p>
            <a:p>
              <a:pPr marL="0" marR="0" indent="0" algn="l" defTabSz="914400" rtl="0" fontAlgn="auto" latinLnBrk="0" hangingPunct="0">
                <a:lnSpc>
                  <a:spcPct val="100000"/>
                </a:lnSpc>
                <a:spcBef>
                  <a:spcPts val="0"/>
                </a:spcBef>
                <a:spcAft>
                  <a:spcPts val="0"/>
                </a:spcAft>
                <a:buClrTx/>
                <a:buSzTx/>
                <a:buFontTx/>
                <a:buNone/>
                <a:tabLst/>
              </a:pPr>
              <a:r>
                <a:rPr lang="es-ES" sz="2800"/>
                <a:t>Hosting</a:t>
              </a:r>
            </a:p>
            <a:p>
              <a:pPr marL="0" marR="0" indent="0" algn="l" defTabSz="914400" rtl="0" fontAlgn="auto" latinLnBrk="0" hangingPunct="0">
                <a:lnSpc>
                  <a:spcPct val="100000"/>
                </a:lnSpc>
                <a:spcBef>
                  <a:spcPts val="0"/>
                </a:spcBef>
                <a:spcAft>
                  <a:spcPts val="0"/>
                </a:spcAft>
                <a:buClrTx/>
                <a:buSzTx/>
                <a:buFontTx/>
                <a:buNone/>
                <a:tabLst/>
              </a:pPr>
              <a:r>
                <a:rPr kumimoji="0" lang="es-ES" sz="2800" b="1" i="0" u="none" strike="noStrike" cap="none" spc="0" normalizeH="0" baseline="0">
                  <a:ln>
                    <a:noFill/>
                  </a:ln>
                  <a:solidFill>
                    <a:srgbClr val="377E80"/>
                  </a:solidFill>
                  <a:effectLst/>
                  <a:uFillTx/>
                  <a:latin typeface="Interstate"/>
                  <a:ea typeface="Interstate"/>
                  <a:cs typeface="Interstate"/>
                  <a:sym typeface="Interstate"/>
                </a:rPr>
                <a:t>Delegación</a:t>
              </a:r>
            </a:p>
          </p:txBody>
        </p:sp>
        <p:sp>
          <p:nvSpPr>
            <p:cNvPr id="39" name="Cerrar llave 38">
              <a:extLst>
                <a:ext uri="{FF2B5EF4-FFF2-40B4-BE49-F238E27FC236}">
                  <a16:creationId xmlns:a16="http://schemas.microsoft.com/office/drawing/2014/main" id="{4EC0AA07-DB87-9DEC-EDC7-77283BA2BEC2}"/>
                </a:ext>
              </a:extLst>
            </p:cNvPr>
            <p:cNvSpPr/>
            <p:nvPr/>
          </p:nvSpPr>
          <p:spPr>
            <a:xfrm>
              <a:off x="8797870" y="4604106"/>
              <a:ext cx="465776" cy="1384992"/>
            </a:xfrm>
            <a:prstGeom prst="rightBrace">
              <a:avLst>
                <a:gd name="adj1" fmla="val 0"/>
                <a:gd name="adj2" fmla="val 64442"/>
              </a:avLst>
            </a:prstGeom>
            <a:solidFill>
              <a:srgbClr val="FFFFFF"/>
            </a:solidFill>
            <a:ln w="28575" cap="flat">
              <a:solidFill>
                <a:schemeClr val="tx2"/>
              </a:solidFill>
              <a:prstDash val="solid"/>
              <a:miter lim="800000"/>
              <a:extLst>
                <a:ext uri="{C807C97D-BFC1-408E-A445-0C87EB9F89A2}">
                  <ask:lineSketchStyleProps xmlns:ask="http://schemas.microsoft.com/office/drawing/2018/sketchyshapes" sd="158228927">
                    <a:custGeom>
                      <a:avLst/>
                      <a:gdLst>
                        <a:gd name="connsiteX0" fmla="*/ -1382532 w 2057400"/>
                        <a:gd name="connsiteY0" fmla="*/ -932899 h 1380559"/>
                        <a:gd name="connsiteX1" fmla="*/ 454825 w 2057400"/>
                        <a:gd name="connsiteY1" fmla="*/ 117394 h 1380559"/>
                        <a:gd name="connsiteX2" fmla="*/ 1530958 w 2057400"/>
                        <a:gd name="connsiteY2" fmla="*/ 87868 h 1380559"/>
                        <a:gd name="connsiteX3" fmla="*/ 1744749 w 2057400"/>
                        <a:gd name="connsiteY3" fmla="*/ 1185882 h 1380559"/>
                        <a:gd name="connsiteX4" fmla="*/ 662839 w 2057400"/>
                        <a:gd name="connsiteY4" fmla="*/ 1335428 h 1380559"/>
                        <a:gd name="connsiteX5" fmla="*/ 176791 w 2057400"/>
                        <a:gd name="connsiteY5" fmla="*/ 303365 h 1380559"/>
                        <a:gd name="connsiteX6" fmla="*/ -1382532 w 2057400"/>
                        <a:gd name="connsiteY6" fmla="*/ -932899 h 138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00" h="1380559" fill="none" extrusionOk="0">
                          <a:moveTo>
                            <a:pt x="-1382532" y="-932899"/>
                          </a:moveTo>
                          <a:cubicBezTo>
                            <a:pt x="-1192824" y="-630504"/>
                            <a:pt x="-84310" y="-14829"/>
                            <a:pt x="454825" y="117394"/>
                          </a:cubicBezTo>
                          <a:cubicBezTo>
                            <a:pt x="782904" y="-52116"/>
                            <a:pt x="1171364" y="-38545"/>
                            <a:pt x="1530958" y="87868"/>
                          </a:cubicBezTo>
                          <a:cubicBezTo>
                            <a:pt x="2127647" y="340292"/>
                            <a:pt x="2167137" y="923177"/>
                            <a:pt x="1744749" y="1185882"/>
                          </a:cubicBezTo>
                          <a:cubicBezTo>
                            <a:pt x="1422702" y="1402448"/>
                            <a:pt x="991701" y="1476195"/>
                            <a:pt x="662839" y="1335428"/>
                          </a:cubicBezTo>
                          <a:cubicBezTo>
                            <a:pt x="-4304" y="1185997"/>
                            <a:pt x="-143598" y="682323"/>
                            <a:pt x="176791" y="303365"/>
                          </a:cubicBezTo>
                          <a:cubicBezTo>
                            <a:pt x="-265926" y="-60183"/>
                            <a:pt x="-657275" y="-495711"/>
                            <a:pt x="-1382532" y="-932899"/>
                          </a:cubicBezTo>
                          <a:close/>
                        </a:path>
                        <a:path w="2057400" h="1380559" stroke="0" extrusionOk="0">
                          <a:moveTo>
                            <a:pt x="-1382532" y="-932899"/>
                          </a:moveTo>
                          <a:cubicBezTo>
                            <a:pt x="-939271" y="-712342"/>
                            <a:pt x="-94833" y="-112779"/>
                            <a:pt x="454825" y="117394"/>
                          </a:cubicBezTo>
                          <a:cubicBezTo>
                            <a:pt x="796077" y="-45571"/>
                            <a:pt x="1171381" y="-79444"/>
                            <a:pt x="1530958" y="87868"/>
                          </a:cubicBezTo>
                          <a:cubicBezTo>
                            <a:pt x="2154337" y="384832"/>
                            <a:pt x="2189980" y="819050"/>
                            <a:pt x="1744749" y="1185882"/>
                          </a:cubicBezTo>
                          <a:cubicBezTo>
                            <a:pt x="1444081" y="1409021"/>
                            <a:pt x="1069607" y="1432317"/>
                            <a:pt x="662839" y="1335428"/>
                          </a:cubicBezTo>
                          <a:cubicBezTo>
                            <a:pt x="-4708" y="1200490"/>
                            <a:pt x="-273421" y="632635"/>
                            <a:pt x="176791" y="303365"/>
                          </a:cubicBezTo>
                          <a:cubicBezTo>
                            <a:pt x="-402200" y="-167820"/>
                            <a:pt x="-933533" y="-695026"/>
                            <a:pt x="-1382532" y="-932899"/>
                          </a:cubicBezTo>
                          <a:close/>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endParaRPr lang="es-ES" sz="1800" b="0">
                <a:latin typeface="+mn-lt"/>
                <a:ea typeface="+mn-ea"/>
                <a:cs typeface="+mn-cs"/>
              </a:endParaRPr>
            </a:p>
          </p:txBody>
        </p:sp>
        <p:sp>
          <p:nvSpPr>
            <p:cNvPr id="40" name="CuadroTexto 39">
              <a:extLst>
                <a:ext uri="{FF2B5EF4-FFF2-40B4-BE49-F238E27FC236}">
                  <a16:creationId xmlns:a16="http://schemas.microsoft.com/office/drawing/2014/main" id="{40F92189-8293-5FF8-E116-1E7E174C10AD}"/>
                </a:ext>
              </a:extLst>
            </p:cNvPr>
            <p:cNvSpPr txBox="1"/>
            <p:nvPr/>
          </p:nvSpPr>
          <p:spPr>
            <a:xfrm>
              <a:off x="9370135" y="5211002"/>
              <a:ext cx="92396"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2800" b="1" i="0" u="none" strike="noStrike" cap="none" spc="0" normalizeH="0" baseline="0">
                <a:ln>
                  <a:noFill/>
                </a:ln>
                <a:solidFill>
                  <a:srgbClr val="377E80"/>
                </a:solidFill>
                <a:effectLst/>
                <a:uFillTx/>
                <a:latin typeface="Interstate"/>
                <a:ea typeface="Interstate"/>
                <a:cs typeface="Interstate"/>
                <a:sym typeface="Interstate"/>
              </a:endParaRPr>
            </a:p>
          </p:txBody>
        </p:sp>
      </p:grpSp>
      <p:sp>
        <p:nvSpPr>
          <p:cNvPr id="42" name="CuadroTexto 41">
            <a:extLst>
              <a:ext uri="{FF2B5EF4-FFF2-40B4-BE49-F238E27FC236}">
                <a16:creationId xmlns:a16="http://schemas.microsoft.com/office/drawing/2014/main" id="{99EA8A88-EFBB-45A9-8298-9E3BC99036CB}"/>
              </a:ext>
            </a:extLst>
          </p:cNvPr>
          <p:cNvSpPr txBox="1"/>
          <p:nvPr/>
        </p:nvSpPr>
        <p:spPr>
          <a:xfrm>
            <a:off x="817253" y="5267347"/>
            <a:ext cx="369267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600" b="1" i="0" u="none" strike="noStrike" cap="none" spc="0" normalizeH="0" baseline="0">
                <a:ln>
                  <a:noFill/>
                </a:ln>
                <a:solidFill>
                  <a:srgbClr val="377E80"/>
                </a:solidFill>
                <a:effectLst/>
                <a:uFillTx/>
                <a:latin typeface="Interstate"/>
                <a:ea typeface="Interstate"/>
                <a:cs typeface="Interstate"/>
                <a:sym typeface="Interstate"/>
              </a:rPr>
              <a:t>HTTPS://WWW.REDIRIS.ES/DNSFIREWALL</a:t>
            </a:r>
          </a:p>
        </p:txBody>
      </p:sp>
      <p:sp>
        <p:nvSpPr>
          <p:cNvPr id="43" name="CuadroTexto 42">
            <a:extLst>
              <a:ext uri="{FF2B5EF4-FFF2-40B4-BE49-F238E27FC236}">
                <a16:creationId xmlns:a16="http://schemas.microsoft.com/office/drawing/2014/main" id="{A4F567E8-4AD9-3A2A-C411-DDBE15B7A967}"/>
              </a:ext>
            </a:extLst>
          </p:cNvPr>
          <p:cNvSpPr txBox="1"/>
          <p:nvPr/>
        </p:nvSpPr>
        <p:spPr>
          <a:xfrm>
            <a:off x="8028059" y="5664058"/>
            <a:ext cx="203517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1600" b="1" i="0" u="none" strike="noStrike" cap="none" spc="0" normalizeH="0" baseline="0">
                <a:ln>
                  <a:noFill/>
                </a:ln>
                <a:solidFill>
                  <a:srgbClr val="377E80"/>
                </a:solidFill>
                <a:effectLst/>
                <a:uFillTx/>
                <a:latin typeface="Interstate"/>
                <a:ea typeface="Interstate"/>
                <a:cs typeface="Interstate"/>
                <a:sym typeface="Interstate"/>
              </a:rPr>
              <a:t>HTTPS://REDIR.IS/DNS</a:t>
            </a:r>
          </a:p>
        </p:txBody>
      </p:sp>
      <p:pic>
        <p:nvPicPr>
          <p:cNvPr id="45" name="Imagen 44">
            <a:extLst>
              <a:ext uri="{FF2B5EF4-FFF2-40B4-BE49-F238E27FC236}">
                <a16:creationId xmlns:a16="http://schemas.microsoft.com/office/drawing/2014/main" id="{A6A9E9A6-E36A-B79F-BA1E-A908BD9F8C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4541" y="4828844"/>
            <a:ext cx="762000" cy="508000"/>
          </a:xfrm>
          <a:prstGeom prst="rect">
            <a:avLst/>
          </a:prstGeom>
        </p:spPr>
      </p:pic>
    </p:spTree>
    <p:extLst>
      <p:ext uri="{BB962C8B-B14F-4D97-AF65-F5344CB8AC3E}">
        <p14:creationId xmlns:p14="http://schemas.microsoft.com/office/powerpoint/2010/main" val="276012439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Novedades Secundario</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26</a:t>
            </a:fld>
            <a:endParaRPr/>
          </a:p>
        </p:txBody>
      </p:sp>
      <p:sp>
        <p:nvSpPr>
          <p:cNvPr id="298" name="Recursos bibliográficos…"/>
          <p:cNvSpPr txBox="1"/>
          <p:nvPr/>
        </p:nvSpPr>
        <p:spPr>
          <a:xfrm>
            <a:off x="1033594" y="2495821"/>
            <a:ext cx="5467219" cy="21303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Renovación contratos </a:t>
            </a:r>
            <a:r>
              <a:rPr lang="es-ES" err="1"/>
              <a:t>Anycast</a:t>
            </a:r>
            <a:endParaRPr/>
          </a:p>
          <a:p>
            <a:pPr marL="228600" indent="-228600">
              <a:lnSpc>
                <a:spcPct val="120000"/>
              </a:lnSpc>
              <a:buSzPct val="100000"/>
              <a:buChar char="•"/>
              <a:defRPr sz="2800" b="0">
                <a:solidFill>
                  <a:srgbClr val="414141"/>
                </a:solidFill>
                <a:latin typeface="+mj-lt"/>
                <a:ea typeface="+mj-ea"/>
                <a:cs typeface="+mj-cs"/>
                <a:sym typeface="Helvetica"/>
              </a:defRPr>
            </a:pPr>
            <a:r>
              <a:rPr lang="es-ES"/>
              <a:t>TSIG a través de IRISDNS</a:t>
            </a:r>
            <a:endParaRPr/>
          </a:p>
          <a:p>
            <a:pPr marL="228600" indent="-228600">
              <a:lnSpc>
                <a:spcPct val="120000"/>
              </a:lnSpc>
              <a:buSzPct val="100000"/>
              <a:buChar char="•"/>
              <a:defRPr sz="2800" b="0">
                <a:solidFill>
                  <a:srgbClr val="414141"/>
                </a:solidFill>
                <a:latin typeface="+mj-lt"/>
                <a:ea typeface="+mj-ea"/>
                <a:cs typeface="+mj-cs"/>
                <a:sym typeface="Helvetica"/>
              </a:defRPr>
            </a:pPr>
            <a:r>
              <a:rPr lang="es-ES"/>
              <a:t>Añadida ACL para protección </a:t>
            </a:r>
            <a:r>
              <a:rPr lang="es-ES" err="1"/>
              <a:t>relays</a:t>
            </a:r>
            <a:r>
              <a:rPr lang="es-ES"/>
              <a:t> Secundario</a:t>
            </a:r>
            <a:endParaRPr/>
          </a:p>
        </p:txBody>
      </p:sp>
      <p:sp>
        <p:nvSpPr>
          <p:cNvPr id="299" name="3576 servicios…"/>
          <p:cNvSpPr txBox="1"/>
          <p:nvPr/>
        </p:nvSpPr>
        <p:spPr>
          <a:xfrm>
            <a:off x="7064583" y="1610079"/>
            <a:ext cx="3625349" cy="11387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lang="es-ES" sz="6800"/>
              <a:t>2000+</a:t>
            </a:r>
            <a:r>
              <a:t> </a:t>
            </a:r>
            <a:r>
              <a:rPr lang="es-ES"/>
              <a:t>zonas</a:t>
            </a:r>
            <a:endParaRPr/>
          </a:p>
        </p:txBody>
      </p:sp>
      <p:sp>
        <p:nvSpPr>
          <p:cNvPr id="300" name="25M+ autenticaciones hasta noviembre"/>
          <p:cNvSpPr txBox="1"/>
          <p:nvPr/>
        </p:nvSpPr>
        <p:spPr>
          <a:xfrm>
            <a:off x="7064583" y="2859613"/>
            <a:ext cx="4796855" cy="11387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sz="6800"/>
              <a:t>1.6</a:t>
            </a:r>
            <a:r>
              <a:rPr sz="6800"/>
              <a:t>M+</a:t>
            </a:r>
            <a:r>
              <a:t> </a:t>
            </a:r>
            <a:r>
              <a:rPr lang="es-ES"/>
              <a:t>dominios</a:t>
            </a:r>
            <a:endParaRPr/>
          </a:p>
        </p:txBody>
      </p:sp>
      <p:sp>
        <p:nvSpPr>
          <p:cNvPr id="2" name="25M+ autenticaciones hasta noviembre">
            <a:extLst>
              <a:ext uri="{FF2B5EF4-FFF2-40B4-BE49-F238E27FC236}">
                <a16:creationId xmlns:a16="http://schemas.microsoft.com/office/drawing/2014/main" id="{32BC7750-8822-09FC-2673-098827779AF5}"/>
              </a:ext>
            </a:extLst>
          </p:cNvPr>
          <p:cNvSpPr txBox="1"/>
          <p:nvPr/>
        </p:nvSpPr>
        <p:spPr>
          <a:xfrm>
            <a:off x="7126477" y="4109148"/>
            <a:ext cx="4796855" cy="11079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sz="6600"/>
              <a:t>144</a:t>
            </a:r>
            <a:r>
              <a:rPr lang="es-ES"/>
              <a:t> instituciones</a:t>
            </a:r>
            <a:endParaRPr/>
          </a:p>
        </p:txBody>
      </p:sp>
    </p:spTree>
    <p:extLst>
      <p:ext uri="{BB962C8B-B14F-4D97-AF65-F5344CB8AC3E}">
        <p14:creationId xmlns:p14="http://schemas.microsoft.com/office/powerpoint/2010/main" val="2025852114"/>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uadroTexto 8"/>
          <p:cNvSpPr txBox="1"/>
          <p:nvPr/>
        </p:nvSpPr>
        <p:spPr>
          <a:xfrm>
            <a:off x="862945" y="3548945"/>
            <a:ext cx="2983656" cy="232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1400" b="0">
                <a:solidFill>
                  <a:srgbClr val="414141"/>
                </a:solidFill>
                <a:latin typeface="+mj-lt"/>
                <a:ea typeface="+mj-ea"/>
                <a:cs typeface="+mj-cs"/>
                <a:sym typeface="Helvetica"/>
              </a:defRPr>
            </a:pPr>
            <a:r>
              <a:rPr lang="es-ES" b="1"/>
              <a:t>Mitigación </a:t>
            </a:r>
            <a:r>
              <a:rPr lang="es-ES" b="1" err="1"/>
              <a:t>DDoS</a:t>
            </a:r>
            <a:r>
              <a:rPr b="1"/>
              <a:t>. </a:t>
            </a:r>
            <a:r>
              <a:rPr lang="es-ES"/>
              <a:t>divide el tráfico total del ataque entre los nodos de la infraestructura </a:t>
            </a:r>
            <a:r>
              <a:rPr lang="es-ES" err="1"/>
              <a:t>Anycast</a:t>
            </a:r>
            <a:r>
              <a:rPr lang="es-ES"/>
              <a:t>, derivando a cada atacante al nodo más cercano y reduciendo el total de tráfico por nodo a una cantidad manejable.</a:t>
            </a:r>
            <a:endParaRPr/>
          </a:p>
        </p:txBody>
      </p:sp>
      <p:sp>
        <p:nvSpPr>
          <p:cNvPr id="161" name="CuadroTexto 1"/>
          <p:cNvSpPr txBox="1"/>
          <p:nvPr/>
        </p:nvSpPr>
        <p:spPr>
          <a:xfrm>
            <a:off x="4621695" y="3548945"/>
            <a:ext cx="2983656" cy="2000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400" b="0">
                <a:solidFill>
                  <a:srgbClr val="414141"/>
                </a:solidFill>
                <a:latin typeface="+mj-lt"/>
                <a:ea typeface="+mj-ea"/>
                <a:cs typeface="+mj-cs"/>
                <a:sym typeface="Helvetica"/>
              </a:defRPr>
            </a:lvl1pPr>
          </a:lstStyle>
          <a:p>
            <a:r>
              <a:rPr lang="es-ES" b="1"/>
              <a:t>Separación Primario y Secundario. </a:t>
            </a:r>
            <a:r>
              <a:rPr lang="es-ES"/>
              <a:t>Separa las infraestructuras de gestión y publicación de la información, permitiendo aplicar políticas de seguridad más adecuadas</a:t>
            </a:r>
            <a:r>
              <a:t>. </a:t>
            </a:r>
          </a:p>
        </p:txBody>
      </p:sp>
      <p:sp>
        <p:nvSpPr>
          <p:cNvPr id="162" name="CuadroTexto 2"/>
          <p:cNvSpPr txBox="1"/>
          <p:nvPr/>
        </p:nvSpPr>
        <p:spPr>
          <a:xfrm>
            <a:off x="8380445" y="3548945"/>
            <a:ext cx="2983656" cy="232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400" b="0">
                <a:solidFill>
                  <a:srgbClr val="414141"/>
                </a:solidFill>
                <a:latin typeface="+mj-lt"/>
                <a:ea typeface="+mj-ea"/>
                <a:cs typeface="+mj-cs"/>
                <a:sym typeface="Helvetica"/>
              </a:defRPr>
            </a:lvl1pPr>
          </a:lstStyle>
          <a:p>
            <a:r>
              <a:rPr lang="es-ES" b="1"/>
              <a:t>Redundancia. </a:t>
            </a:r>
            <a:r>
              <a:rPr lang="es-ES"/>
              <a:t>Existen múltiples nodos repartidos geográficamente, que pueden usar diferente software y pueden entrar en mantenimiento o ser retirados de producción sin afectar sensiblemente a la funcionalidad global.</a:t>
            </a:r>
            <a:endParaRPr/>
          </a:p>
        </p:txBody>
      </p:sp>
      <p:sp>
        <p:nvSpPr>
          <p:cNvPr id="163"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¿Para </a:t>
            </a:r>
            <a:r>
              <a:rPr err="1"/>
              <a:t>qué</a:t>
            </a:r>
            <a:r>
              <a:t> </a:t>
            </a:r>
            <a:r>
              <a:rPr err="1"/>
              <a:t>sirve</a:t>
            </a:r>
            <a:r>
              <a:t> </a:t>
            </a:r>
            <a:r>
              <a:rPr lang="es-ES" err="1"/>
              <a:t>Anycast</a:t>
            </a:r>
            <a:r>
              <a:t>?</a:t>
            </a:r>
          </a:p>
        </p:txBody>
      </p:sp>
      <p:sp>
        <p:nvSpPr>
          <p:cNvPr id="164" name="Marcador de número de diapositiva 3"/>
          <p:cNvSpPr txBox="1">
            <a:spLocks noGrp="1"/>
          </p:cNvSpPr>
          <p:nvPr>
            <p:ph type="sldNum" sz="quarter" idx="2"/>
          </p:nvPr>
        </p:nvSpPr>
        <p:spPr>
          <a:xfrm>
            <a:off x="11720308" y="6385242"/>
            <a:ext cx="203024"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pic>
        <p:nvPicPr>
          <p:cNvPr id="7" name="Imagen 6" descr="Forma&#10;&#10;Descripción generada automáticamente con confianza baja">
            <a:extLst>
              <a:ext uri="{FF2B5EF4-FFF2-40B4-BE49-F238E27FC236}">
                <a16:creationId xmlns:a16="http://schemas.microsoft.com/office/drawing/2014/main" id="{3D058B74-B0CE-A797-99DA-7838926BFD99}"/>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815245" y="1914833"/>
            <a:ext cx="1254331" cy="1254331"/>
          </a:xfrm>
          <a:prstGeom prst="rect">
            <a:avLst/>
          </a:prstGeom>
        </p:spPr>
      </p:pic>
      <p:pic>
        <p:nvPicPr>
          <p:cNvPr id="11" name="Imagen 10" descr="Forma&#10;&#10;Descripción generada automáticamente con confianza baja">
            <a:extLst>
              <a:ext uri="{FF2B5EF4-FFF2-40B4-BE49-F238E27FC236}">
                <a16:creationId xmlns:a16="http://schemas.microsoft.com/office/drawing/2014/main" id="{3FB83BB1-751E-1428-9C0C-3B19CEC4B324}"/>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86456" y="1914833"/>
            <a:ext cx="1254331" cy="1254331"/>
          </a:xfrm>
          <a:prstGeom prst="rect">
            <a:avLst/>
          </a:prstGeom>
        </p:spPr>
      </p:pic>
      <p:pic>
        <p:nvPicPr>
          <p:cNvPr id="13" name="Imagen 12" descr="Forma&#10;&#10;Descripción generada automáticamente con confianza baja">
            <a:extLst>
              <a:ext uri="{FF2B5EF4-FFF2-40B4-BE49-F238E27FC236}">
                <a16:creationId xmlns:a16="http://schemas.microsoft.com/office/drawing/2014/main" id="{D00B2952-7CAC-DA04-8D03-1CECCA418300}"/>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97548" y="1854714"/>
            <a:ext cx="1314450" cy="131445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006271"/>
                </a:solidFill>
              </a:defRPr>
            </a:lvl1pPr>
          </a:lstStyle>
          <a:p>
            <a:r>
              <a:rPr lang="es-ES"/>
              <a:t>Novedades Secundario: Renovación </a:t>
            </a:r>
            <a:r>
              <a:rPr lang="es-ES" err="1"/>
              <a:t>Anycast</a:t>
            </a:r>
            <a:endParaRPr/>
          </a:p>
        </p:txBody>
      </p:sp>
      <p:sp>
        <p:nvSpPr>
          <p:cNvPr id="170" name="Marcador de número de diapositiva 3"/>
          <p:cNvSpPr txBox="1">
            <a:spLocks noGrp="1"/>
          </p:cNvSpPr>
          <p:nvPr>
            <p:ph type="sldNum" sz="quarter" idx="2"/>
          </p:nvPr>
        </p:nvSpPr>
        <p:spPr>
          <a:xfrm>
            <a:off x="11720308" y="6385242"/>
            <a:ext cx="203024"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a:p>
        </p:txBody>
      </p:sp>
      <p:pic>
        <p:nvPicPr>
          <p:cNvPr id="5" name="Imagen 4" descr="Mapa&#10;&#10;Descripción generada automáticamente">
            <a:extLst>
              <a:ext uri="{FF2B5EF4-FFF2-40B4-BE49-F238E27FC236}">
                <a16:creationId xmlns:a16="http://schemas.microsoft.com/office/drawing/2014/main" id="{845259A6-A9A7-0066-BB92-875C342D9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431" y="3429000"/>
            <a:ext cx="4104648" cy="2375635"/>
          </a:xfrm>
          <a:prstGeom prst="rect">
            <a:avLst/>
          </a:prstGeom>
          <a:ln>
            <a:noFill/>
          </a:ln>
          <a:effectLst>
            <a:outerShdw blurRad="292100" dist="139700" dir="2700000" sx="1000" sy="1000" algn="tl" rotWithShape="0">
              <a:srgbClr val="333333">
                <a:alpha val="65000"/>
              </a:srgbClr>
            </a:outerShdw>
            <a:softEdge rad="0"/>
          </a:effectLst>
        </p:spPr>
      </p:pic>
      <p:pic>
        <p:nvPicPr>
          <p:cNvPr id="7" name="Imagen 6" descr="Mapa de colores&#10;&#10;Descripción generada automáticamente con confianza media">
            <a:extLst>
              <a:ext uri="{FF2B5EF4-FFF2-40B4-BE49-F238E27FC236}">
                <a16:creationId xmlns:a16="http://schemas.microsoft.com/office/drawing/2014/main" id="{15702265-ED31-8739-DC4B-6625D245D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431" y="1093926"/>
            <a:ext cx="4034621" cy="2216011"/>
          </a:xfrm>
          <a:prstGeom prst="rect">
            <a:avLst/>
          </a:prstGeom>
          <a:ln>
            <a:noFill/>
          </a:ln>
          <a:effectLst>
            <a:outerShdw blurRad="292100" dist="139700" dir="2700000" sx="1000" sy="1000" algn="tl" rotWithShape="0">
              <a:srgbClr val="333333">
                <a:alpha val="65000"/>
              </a:srgbClr>
            </a:outerShdw>
            <a:softEdge rad="0"/>
          </a:effectLst>
        </p:spPr>
      </p:pic>
      <p:pic>
        <p:nvPicPr>
          <p:cNvPr id="9" name="Imagen 8" descr="Un dibujo con letras&#10;&#10;Descripción generada automáticamente con confianza media">
            <a:extLst>
              <a:ext uri="{FF2B5EF4-FFF2-40B4-BE49-F238E27FC236}">
                <a16:creationId xmlns:a16="http://schemas.microsoft.com/office/drawing/2014/main" id="{E8DB37CA-0FF9-CF54-8F05-7246D82B6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567" y="3667126"/>
            <a:ext cx="914400" cy="495300"/>
          </a:xfrm>
          <a:prstGeom prst="ellipse">
            <a:avLst/>
          </a:prstGeom>
          <a:ln>
            <a:noFill/>
          </a:ln>
          <a:effectLst>
            <a:softEdge rad="0"/>
          </a:effectLst>
        </p:spPr>
      </p:pic>
      <p:pic>
        <p:nvPicPr>
          <p:cNvPr id="11" name="Imagen 10" descr="Logotipo, nombre de la empresa&#10;&#10;Descripción generada automáticamente">
            <a:extLst>
              <a:ext uri="{FF2B5EF4-FFF2-40B4-BE49-F238E27FC236}">
                <a16:creationId xmlns:a16="http://schemas.microsoft.com/office/drawing/2014/main" id="{42D6C42F-0EAE-50D6-2AFD-6BC0241B4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0071" y="1217433"/>
            <a:ext cx="1054100" cy="558800"/>
          </a:xfrm>
          <a:prstGeom prst="ellipse">
            <a:avLst/>
          </a:prstGeom>
          <a:ln>
            <a:noFill/>
          </a:ln>
          <a:effectLst>
            <a:softEdge rad="0"/>
          </a:effectLst>
        </p:spPr>
      </p:pic>
      <p:sp>
        <p:nvSpPr>
          <p:cNvPr id="12" name="Recursos bibliográficos…">
            <a:extLst>
              <a:ext uri="{FF2B5EF4-FFF2-40B4-BE49-F238E27FC236}">
                <a16:creationId xmlns:a16="http://schemas.microsoft.com/office/drawing/2014/main" id="{37629803-827E-2094-9894-948A7B4235F4}"/>
              </a:ext>
            </a:extLst>
          </p:cNvPr>
          <p:cNvSpPr txBox="1"/>
          <p:nvPr/>
        </p:nvSpPr>
        <p:spPr>
          <a:xfrm>
            <a:off x="1055658" y="2570864"/>
            <a:ext cx="4104648" cy="109626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Renovación hasta 2028</a:t>
            </a:r>
          </a:p>
          <a:p>
            <a:pPr marL="228600" indent="-228600">
              <a:lnSpc>
                <a:spcPct val="120000"/>
              </a:lnSpc>
              <a:buSzPct val="100000"/>
              <a:buChar char="•"/>
              <a:defRPr sz="2800" b="0">
                <a:solidFill>
                  <a:srgbClr val="414141"/>
                </a:solidFill>
                <a:latin typeface="+mj-lt"/>
                <a:ea typeface="+mj-ea"/>
                <a:cs typeface="+mj-cs"/>
                <a:sym typeface="Helvetica"/>
              </a:defRPr>
            </a:pPr>
            <a:r>
              <a:rPr lang="es-ES"/>
              <a:t>Repiten proveedores</a:t>
            </a:r>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006271"/>
                </a:solidFill>
              </a:defRPr>
            </a:lvl1pPr>
          </a:lstStyle>
          <a:p>
            <a:r>
              <a:rPr lang="es-ES"/>
              <a:t>Novedades Secundario: TSIG y Protección </a:t>
            </a:r>
            <a:r>
              <a:rPr lang="es-ES" err="1"/>
              <a:t>Relays</a:t>
            </a:r>
            <a:r>
              <a:rPr lang="es-ES"/>
              <a:t> </a:t>
            </a:r>
            <a:endParaRPr/>
          </a:p>
        </p:txBody>
      </p:sp>
      <p:sp>
        <p:nvSpPr>
          <p:cNvPr id="212"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a:p>
        </p:txBody>
      </p:sp>
      <p:pic>
        <p:nvPicPr>
          <p:cNvPr id="5" name="Imagen 4" descr="Forma&#10;&#10;Descripción generada automáticamente con confianza baja">
            <a:extLst>
              <a:ext uri="{FF2B5EF4-FFF2-40B4-BE49-F238E27FC236}">
                <a16:creationId xmlns:a16="http://schemas.microsoft.com/office/drawing/2014/main" id="{DDB5BE35-44BF-AC1B-0F95-896F6D5E0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079" y="2608265"/>
            <a:ext cx="756593" cy="883030"/>
          </a:xfrm>
          <a:prstGeom prst="rect">
            <a:avLst/>
          </a:prstGeom>
        </p:spPr>
      </p:pic>
      <p:pic>
        <p:nvPicPr>
          <p:cNvPr id="6" name="Imagen 5" descr="Forma&#10;&#10;Descripción generada automáticamente con confianza baja">
            <a:extLst>
              <a:ext uri="{FF2B5EF4-FFF2-40B4-BE49-F238E27FC236}">
                <a16:creationId xmlns:a16="http://schemas.microsoft.com/office/drawing/2014/main" id="{7E187828-7314-346D-BB70-E83389EC5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115" y="2608265"/>
            <a:ext cx="756593" cy="883030"/>
          </a:xfrm>
          <a:prstGeom prst="rect">
            <a:avLst/>
          </a:prstGeom>
        </p:spPr>
      </p:pic>
      <p:pic>
        <p:nvPicPr>
          <p:cNvPr id="7" name="Imagen 6" descr="Forma&#10;&#10;Descripción generada automáticamente con confianza baja">
            <a:extLst>
              <a:ext uri="{FF2B5EF4-FFF2-40B4-BE49-F238E27FC236}">
                <a16:creationId xmlns:a16="http://schemas.microsoft.com/office/drawing/2014/main" id="{A570B7E8-58FA-C873-E631-5682EA89C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1567" y="2608265"/>
            <a:ext cx="756593" cy="883030"/>
          </a:xfrm>
          <a:prstGeom prst="rect">
            <a:avLst/>
          </a:prstGeom>
        </p:spPr>
      </p:pic>
      <p:sp>
        <p:nvSpPr>
          <p:cNvPr id="8" name="CuadroTexto 7">
            <a:extLst>
              <a:ext uri="{FF2B5EF4-FFF2-40B4-BE49-F238E27FC236}">
                <a16:creationId xmlns:a16="http://schemas.microsoft.com/office/drawing/2014/main" id="{F932F1A5-C9CB-827A-2BB4-11024BE34AD6}"/>
              </a:ext>
            </a:extLst>
          </p:cNvPr>
          <p:cNvSpPr txBox="1"/>
          <p:nvPr/>
        </p:nvSpPr>
        <p:spPr>
          <a:xfrm>
            <a:off x="6096000" y="3742419"/>
            <a:ext cx="939377" cy="3021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2000" u="none" strike="noStrike" cap="none" spc="0" normalizeH="0" baseline="0">
                <a:ln>
                  <a:noFill/>
                </a:ln>
                <a:solidFill>
                  <a:srgbClr val="377E80"/>
                </a:solidFill>
                <a:effectLst/>
                <a:uFillTx/>
                <a:latin typeface="Cavolini" panose="03000502040302020204" pitchFamily="66" charset="0"/>
                <a:cs typeface="Cavolini" panose="03000502040302020204" pitchFamily="66" charset="0"/>
                <a:sym typeface="Interstate"/>
              </a:rPr>
              <a:t>PRIMARIO</a:t>
            </a:r>
          </a:p>
        </p:txBody>
      </p:sp>
      <p:sp>
        <p:nvSpPr>
          <p:cNvPr id="9" name="CuadroTexto 8">
            <a:extLst>
              <a:ext uri="{FF2B5EF4-FFF2-40B4-BE49-F238E27FC236}">
                <a16:creationId xmlns:a16="http://schemas.microsoft.com/office/drawing/2014/main" id="{97047DCF-4D16-44E1-84B6-B68F452560EC}"/>
              </a:ext>
            </a:extLst>
          </p:cNvPr>
          <p:cNvSpPr txBox="1"/>
          <p:nvPr/>
        </p:nvSpPr>
        <p:spPr>
          <a:xfrm>
            <a:off x="8260326" y="3742419"/>
            <a:ext cx="714283" cy="3021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sz="2000">
                <a:latin typeface="Cavolini" panose="03000502040302020204" pitchFamily="66" charset="0"/>
                <a:cs typeface="Cavolini" panose="03000502040302020204" pitchFamily="66" charset="0"/>
              </a:rPr>
              <a:t>RELAYS</a:t>
            </a:r>
          </a:p>
        </p:txBody>
      </p:sp>
      <p:sp>
        <p:nvSpPr>
          <p:cNvPr id="10" name="CuadroTexto 9">
            <a:extLst>
              <a:ext uri="{FF2B5EF4-FFF2-40B4-BE49-F238E27FC236}">
                <a16:creationId xmlns:a16="http://schemas.microsoft.com/office/drawing/2014/main" id="{677A0829-368C-3600-BF6D-54F780F56386}"/>
              </a:ext>
            </a:extLst>
          </p:cNvPr>
          <p:cNvSpPr txBox="1"/>
          <p:nvPr/>
        </p:nvSpPr>
        <p:spPr>
          <a:xfrm>
            <a:off x="10213042" y="3742419"/>
            <a:ext cx="859506" cy="3021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ES" sz="2000">
                <a:latin typeface="Cavolini" panose="03000502040302020204" pitchFamily="66" charset="0"/>
                <a:cs typeface="Cavolini" panose="03000502040302020204" pitchFamily="66" charset="0"/>
              </a:rPr>
              <a:t>ANYCAST</a:t>
            </a:r>
          </a:p>
        </p:txBody>
      </p:sp>
      <p:grpSp>
        <p:nvGrpSpPr>
          <p:cNvPr id="19" name="Grupo 18">
            <a:extLst>
              <a:ext uri="{FF2B5EF4-FFF2-40B4-BE49-F238E27FC236}">
                <a16:creationId xmlns:a16="http://schemas.microsoft.com/office/drawing/2014/main" id="{0CCC3EEC-6FC4-5334-F1AE-A1379CCE69E8}"/>
              </a:ext>
            </a:extLst>
          </p:cNvPr>
          <p:cNvGrpSpPr/>
          <p:nvPr/>
        </p:nvGrpSpPr>
        <p:grpSpPr>
          <a:xfrm>
            <a:off x="9847757" y="1935114"/>
            <a:ext cx="1273812" cy="422026"/>
            <a:chOff x="7816349" y="2214595"/>
            <a:chExt cx="1968500" cy="558800"/>
          </a:xfrm>
        </p:grpSpPr>
        <p:pic>
          <p:nvPicPr>
            <p:cNvPr id="16" name="Imagen 15" descr="Un dibujo con letras&#10;&#10;Descripción generada automáticamente con confianza media">
              <a:extLst>
                <a:ext uri="{FF2B5EF4-FFF2-40B4-BE49-F238E27FC236}">
                  <a16:creationId xmlns:a16="http://schemas.microsoft.com/office/drawing/2014/main" id="{3F9B0750-4B3D-12FE-5915-B7DD88453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49" y="2246345"/>
              <a:ext cx="914400" cy="495300"/>
            </a:xfrm>
            <a:prstGeom prst="ellipse">
              <a:avLst/>
            </a:prstGeom>
            <a:ln>
              <a:noFill/>
            </a:ln>
            <a:effectLst>
              <a:softEdge rad="0"/>
            </a:effectLst>
          </p:spPr>
        </p:pic>
        <p:pic>
          <p:nvPicPr>
            <p:cNvPr id="18" name="Imagen 17" descr="Logotipo, nombre de la empresa&#10;&#10;Descripción generada automáticamente">
              <a:extLst>
                <a:ext uri="{FF2B5EF4-FFF2-40B4-BE49-F238E27FC236}">
                  <a16:creationId xmlns:a16="http://schemas.microsoft.com/office/drawing/2014/main" id="{A39AEDDB-6E32-7CA8-8728-D3DAC0ECF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349" y="2214595"/>
              <a:ext cx="1054100" cy="558800"/>
            </a:xfrm>
            <a:prstGeom prst="rect">
              <a:avLst/>
            </a:prstGeom>
          </p:spPr>
        </p:pic>
      </p:grpSp>
      <p:pic>
        <p:nvPicPr>
          <p:cNvPr id="20" name="2205242_college_course_degree_education_university_icon.svg" descr="2205242_college_course_degree_education_university_icon.svg">
            <a:extLst>
              <a:ext uri="{FF2B5EF4-FFF2-40B4-BE49-F238E27FC236}">
                <a16:creationId xmlns:a16="http://schemas.microsoft.com/office/drawing/2014/main" id="{F45511C5-9596-D950-37F9-CE2E522C7776}"/>
              </a:ext>
            </a:extLst>
          </p:cNvPr>
          <p:cNvPicPr>
            <a:picLocks noChangeAspect="1"/>
          </p:cNvPicPr>
          <p:nvPr/>
        </p:nvPicPr>
        <p:blipFill>
          <a:blip r:embed="rId5"/>
          <a:stretch>
            <a:fillRect/>
          </a:stretch>
        </p:blipFill>
        <p:spPr>
          <a:xfrm>
            <a:off x="6231341" y="1864583"/>
            <a:ext cx="401485" cy="468578"/>
          </a:xfrm>
          <a:prstGeom prst="rect">
            <a:avLst/>
          </a:prstGeom>
          <a:ln w="12700" cap="flat">
            <a:noFill/>
            <a:miter lim="400000"/>
          </a:ln>
          <a:effectLst/>
        </p:spPr>
      </p:pic>
      <p:cxnSp>
        <p:nvCxnSpPr>
          <p:cNvPr id="30" name="Conector curvado 29">
            <a:extLst>
              <a:ext uri="{FF2B5EF4-FFF2-40B4-BE49-F238E27FC236}">
                <a16:creationId xmlns:a16="http://schemas.microsoft.com/office/drawing/2014/main" id="{2DA6F4D7-F9E6-CC0A-59BA-E5F86BEE46CA}"/>
              </a:ext>
            </a:extLst>
          </p:cNvPr>
          <p:cNvCxnSpPr/>
          <p:nvPr/>
        </p:nvCxnSpPr>
        <p:spPr>
          <a:xfrm rot="16200000" flipH="1">
            <a:off x="9641932" y="3101199"/>
            <a:ext cx="9592" cy="2058521"/>
          </a:xfrm>
          <a:prstGeom prst="curvedConnector3">
            <a:avLst>
              <a:gd name="adj1" fmla="val 3825016"/>
            </a:avLst>
          </a:prstGeom>
          <a:noFill/>
          <a:ln w="25400" cap="flat">
            <a:solidFill>
              <a:schemeClr val="tx1">
                <a:lumMod val="60000"/>
                <a:lumOff val="40000"/>
              </a:schemeClr>
            </a:solidFill>
            <a:prstDash val="solid"/>
            <a:miter lim="800000"/>
            <a:headEnd w="lg" len="lg"/>
            <a:tailEnd type="triangle"/>
          </a:ln>
          <a:effectLst/>
          <a:sp3d/>
        </p:spPr>
        <p:style>
          <a:lnRef idx="0">
            <a:scrgbClr r="0" g="0" b="0"/>
          </a:lnRef>
          <a:fillRef idx="0">
            <a:scrgbClr r="0" g="0" b="0"/>
          </a:fillRef>
          <a:effectRef idx="0">
            <a:scrgbClr r="0" g="0" b="0"/>
          </a:effectRef>
          <a:fontRef idx="none"/>
        </p:style>
      </p:cxnSp>
      <p:sp>
        <p:nvSpPr>
          <p:cNvPr id="31" name="CuadroTexto 30">
            <a:extLst>
              <a:ext uri="{FF2B5EF4-FFF2-40B4-BE49-F238E27FC236}">
                <a16:creationId xmlns:a16="http://schemas.microsoft.com/office/drawing/2014/main" id="{C4E17E8C-9ACA-2975-C809-9059DE6F0DAD}"/>
              </a:ext>
            </a:extLst>
          </p:cNvPr>
          <p:cNvSpPr txBox="1"/>
          <p:nvPr/>
        </p:nvSpPr>
        <p:spPr>
          <a:xfrm>
            <a:off x="6239374" y="4974857"/>
            <a:ext cx="2443937"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s-ES" sz="2000" b="1" i="0" u="none" strike="noStrike" cap="none" spc="0" normalizeH="0" baseline="0">
                <a:ln>
                  <a:noFill/>
                </a:ln>
                <a:solidFill>
                  <a:srgbClr val="377E80"/>
                </a:solidFill>
                <a:effectLst/>
                <a:uFillTx/>
                <a:latin typeface="Interstate"/>
                <a:ea typeface="Interstate"/>
                <a:cs typeface="Interstate"/>
                <a:sym typeface="Interstate"/>
              </a:rPr>
              <a:t>FILTRADO </a:t>
            </a:r>
            <a:r>
              <a:rPr lang="es-ES" sz="2000"/>
              <a:t>PRIMARIOS</a:t>
            </a:r>
          </a:p>
          <a:p>
            <a:pPr algn="ctr"/>
            <a:r>
              <a:rPr kumimoji="0" lang="es-ES" sz="2000" b="1" i="0" u="none" strike="noStrike" cap="none" spc="0" normalizeH="0" baseline="0">
                <a:ln>
                  <a:noFill/>
                </a:ln>
                <a:solidFill>
                  <a:srgbClr val="377E80"/>
                </a:solidFill>
                <a:effectLst/>
                <a:uFillTx/>
                <a:latin typeface="Interstate"/>
                <a:ea typeface="Interstate"/>
                <a:cs typeface="Interstate"/>
                <a:sym typeface="Interstate"/>
              </a:rPr>
              <a:t>TSIG</a:t>
            </a:r>
            <a:endParaRPr lang="es-ES" sz="2000"/>
          </a:p>
        </p:txBody>
      </p:sp>
      <p:cxnSp>
        <p:nvCxnSpPr>
          <p:cNvPr id="33" name="Conector curvado 32">
            <a:extLst>
              <a:ext uri="{FF2B5EF4-FFF2-40B4-BE49-F238E27FC236}">
                <a16:creationId xmlns:a16="http://schemas.microsoft.com/office/drawing/2014/main" id="{599B1CEB-2D2A-5E52-9260-976F0799093B}"/>
              </a:ext>
            </a:extLst>
          </p:cNvPr>
          <p:cNvCxnSpPr>
            <a:cxnSpLocks/>
          </p:cNvCxnSpPr>
          <p:nvPr/>
        </p:nvCxnSpPr>
        <p:spPr>
          <a:xfrm rot="16200000" flipH="1">
            <a:off x="7456548" y="3091605"/>
            <a:ext cx="9592" cy="2058521"/>
          </a:xfrm>
          <a:prstGeom prst="curvedConnector3">
            <a:avLst>
              <a:gd name="adj1" fmla="val 3825016"/>
            </a:avLst>
          </a:prstGeom>
          <a:noFill/>
          <a:ln w="25400" cap="flat">
            <a:solidFill>
              <a:schemeClr val="tx1">
                <a:lumMod val="60000"/>
                <a:lumOff val="40000"/>
              </a:schemeClr>
            </a:solidFill>
            <a:prstDash val="solid"/>
            <a:miter lim="800000"/>
            <a:headEnd w="lg" len="lg"/>
            <a:tailEnd type="triangle"/>
          </a:ln>
          <a:effectLst/>
          <a:sp3d/>
        </p:spPr>
        <p:style>
          <a:lnRef idx="0">
            <a:scrgbClr r="0" g="0" b="0"/>
          </a:lnRef>
          <a:fillRef idx="0">
            <a:scrgbClr r="0" g="0" b="0"/>
          </a:fillRef>
          <a:effectRef idx="0">
            <a:scrgbClr r="0" g="0" b="0"/>
          </a:effectRef>
          <a:fontRef idx="none"/>
        </p:style>
      </p:cxnSp>
      <p:pic>
        <p:nvPicPr>
          <p:cNvPr id="34" name="Imagen 33">
            <a:extLst>
              <a:ext uri="{FF2B5EF4-FFF2-40B4-BE49-F238E27FC236}">
                <a16:creationId xmlns:a16="http://schemas.microsoft.com/office/drawing/2014/main" id="{1BA46CE4-F42E-422D-FEE0-05DDD68AA7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0372" y="1971169"/>
            <a:ext cx="493089" cy="383660"/>
          </a:xfrm>
          <a:prstGeom prst="rect">
            <a:avLst/>
          </a:prstGeom>
        </p:spPr>
      </p:pic>
      <p:sp>
        <p:nvSpPr>
          <p:cNvPr id="36" name="Recursos bibliográficos…">
            <a:extLst>
              <a:ext uri="{FF2B5EF4-FFF2-40B4-BE49-F238E27FC236}">
                <a16:creationId xmlns:a16="http://schemas.microsoft.com/office/drawing/2014/main" id="{A01A00A7-3649-3FCF-6AA3-A2AC66E551D8}"/>
              </a:ext>
            </a:extLst>
          </p:cNvPr>
          <p:cNvSpPr txBox="1"/>
          <p:nvPr/>
        </p:nvSpPr>
        <p:spPr>
          <a:xfrm>
            <a:off x="875886" y="2023159"/>
            <a:ext cx="4821255" cy="21303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TSIG: autenticidad actualizaciones (hash)</a:t>
            </a:r>
          </a:p>
          <a:p>
            <a:pPr marL="228600" indent="-228600">
              <a:lnSpc>
                <a:spcPct val="120000"/>
              </a:lnSpc>
              <a:buSzPct val="100000"/>
              <a:buChar char="•"/>
              <a:defRPr sz="2800" b="0">
                <a:solidFill>
                  <a:srgbClr val="414141"/>
                </a:solidFill>
                <a:latin typeface="+mj-lt"/>
                <a:ea typeface="+mj-ea"/>
                <a:cs typeface="+mj-cs"/>
                <a:sym typeface="Helvetica"/>
              </a:defRPr>
            </a:pPr>
            <a:r>
              <a:rPr lang="es-ES"/>
              <a:t>ACL: limitación origen de las actualizaciones</a:t>
            </a:r>
            <a:endParaRPr/>
          </a:p>
        </p:txBody>
      </p:sp>
      <p:pic>
        <p:nvPicPr>
          <p:cNvPr id="14" name="Gráfico 13" descr="Bloquear con relleno sólido">
            <a:extLst>
              <a:ext uri="{FF2B5EF4-FFF2-40B4-BE49-F238E27FC236}">
                <a16:creationId xmlns:a16="http://schemas.microsoft.com/office/drawing/2014/main" id="{F4835F07-4B31-1671-72F1-D6E7D77D7C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4202" y="4260574"/>
            <a:ext cx="714283" cy="714283"/>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adroTexto 13"/>
          <p:cNvSpPr txBox="1"/>
          <p:nvPr/>
        </p:nvSpPr>
        <p:spPr>
          <a:xfrm>
            <a:off x="3782402" y="2382559"/>
            <a:ext cx="3026563" cy="207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3000">
                <a:solidFill>
                  <a:srgbClr val="FFFFFF"/>
                </a:solidFill>
              </a:defRPr>
            </a:lvl1pPr>
          </a:lstStyle>
          <a:p>
            <a:r>
              <a:t>0</a:t>
            </a:r>
            <a:r>
              <a:rPr lang="es-ES"/>
              <a:t>1</a:t>
            </a:r>
            <a:r>
              <a:t>.</a:t>
            </a:r>
          </a:p>
        </p:txBody>
      </p:sp>
      <p:sp>
        <p:nvSpPr>
          <p:cNvPr id="372" name="CuadroTexto 1"/>
          <p:cNvSpPr txBox="1"/>
          <p:nvPr/>
        </p:nvSpPr>
        <p:spPr>
          <a:xfrm>
            <a:off x="3846608" y="4151129"/>
            <a:ext cx="7529711"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500">
                <a:solidFill>
                  <a:srgbClr val="FFFFFF"/>
                </a:solidFill>
                <a:latin typeface="Interstate Light"/>
                <a:ea typeface="Interstate Light"/>
                <a:cs typeface="Interstate Light"/>
                <a:sym typeface="Interstate Light"/>
              </a:defRPr>
            </a:lvl1pPr>
          </a:lstStyle>
          <a:p>
            <a:r>
              <a:rPr lang="es-ES"/>
              <a:t>INTERXION – Nuevo </a:t>
            </a:r>
            <a:r>
              <a:rPr lang="es-ES" err="1"/>
              <a:t>PdP</a:t>
            </a:r>
            <a:endParaRPr/>
          </a:p>
        </p:txBody>
      </p:sp>
      <p:sp>
        <p:nvSpPr>
          <p:cNvPr id="373"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Novedades Secundario: TSIG</a:t>
            </a:r>
            <a:endParaRPr/>
          </a:p>
        </p:txBody>
      </p:sp>
      <p:sp>
        <p:nvSpPr>
          <p:cNvPr id="263" name="Marcador de número de diapositiva 3"/>
          <p:cNvSpPr txBox="1">
            <a:spLocks noGrp="1"/>
          </p:cNvSpPr>
          <p:nvPr>
            <p:ph type="sldNum" sz="quarter" idx="2"/>
          </p:nvPr>
        </p:nvSpPr>
        <p:spPr>
          <a:xfrm>
            <a:off x="11634533" y="6385242"/>
            <a:ext cx="288799"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pic>
        <p:nvPicPr>
          <p:cNvPr id="3" name="Imagen 2" descr="Interfaz de usuario gráfica, Aplicación, Correo electrónico&#10;&#10;Descripción generada automáticamente">
            <a:extLst>
              <a:ext uri="{FF2B5EF4-FFF2-40B4-BE49-F238E27FC236}">
                <a16:creationId xmlns:a16="http://schemas.microsoft.com/office/drawing/2014/main" id="{61B4A22B-687D-CB84-DD3E-E2DE0A5D1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485" y="1195801"/>
            <a:ext cx="8822513" cy="4466397"/>
          </a:xfrm>
          <a:prstGeom prst="roundRect">
            <a:avLst>
              <a:gd name="adj" fmla="val 7226"/>
            </a:avLst>
          </a:prstGeom>
          <a:ln>
            <a:solidFill>
              <a:schemeClr val="bg2"/>
            </a:solidFill>
          </a:ln>
        </p:spPr>
      </p:pic>
      <p:sp>
        <p:nvSpPr>
          <p:cNvPr id="5" name="Flecha derecha 4">
            <a:extLst>
              <a:ext uri="{FF2B5EF4-FFF2-40B4-BE49-F238E27FC236}">
                <a16:creationId xmlns:a16="http://schemas.microsoft.com/office/drawing/2014/main" id="{D06575AE-5A8F-2C96-9F35-5C12558632F7}"/>
              </a:ext>
            </a:extLst>
          </p:cNvPr>
          <p:cNvSpPr/>
          <p:nvPr/>
        </p:nvSpPr>
        <p:spPr>
          <a:xfrm rot="12615643">
            <a:off x="3655644" y="2090249"/>
            <a:ext cx="1258785" cy="285008"/>
          </a:xfrm>
          <a:prstGeom prst="rightArrow">
            <a:avLst>
              <a:gd name="adj1" fmla="val 50000"/>
              <a:gd name="adj2" fmla="val 112983"/>
            </a:avLst>
          </a:prstGeom>
          <a:solidFill>
            <a:srgbClr val="EA484C"/>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normalizeH="0" baseline="0">
              <a:uFillTx/>
              <a:latin typeface="+mn-lt"/>
              <a:ea typeface="+mn-ea"/>
              <a:cs typeface="+mn-cs"/>
              <a:sym typeface="Calibri"/>
            </a:endParaRPr>
          </a:p>
        </p:txBody>
      </p:sp>
      <p:sp>
        <p:nvSpPr>
          <p:cNvPr id="7" name="CuadroTexto 6">
            <a:extLst>
              <a:ext uri="{FF2B5EF4-FFF2-40B4-BE49-F238E27FC236}">
                <a16:creationId xmlns:a16="http://schemas.microsoft.com/office/drawing/2014/main" id="{611B98F1-50A7-17CF-EA77-31D36DE17B0C}"/>
              </a:ext>
            </a:extLst>
          </p:cNvPr>
          <p:cNvSpPr txBox="1"/>
          <p:nvPr/>
        </p:nvSpPr>
        <p:spPr>
          <a:xfrm>
            <a:off x="7408208" y="5262088"/>
            <a:ext cx="301109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ES" sz="2000">
                <a:hlinkClick r:id="rId3"/>
              </a:rPr>
              <a:t>https://irisdns.rediris.es</a:t>
            </a:r>
            <a:endParaRPr lang="es-ES" sz="2000"/>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uadroTexto 11"/>
          <p:cNvSpPr txBox="1"/>
          <p:nvPr/>
        </p:nvSpPr>
        <p:spPr>
          <a:xfrm>
            <a:off x="478650" y="165100"/>
            <a:ext cx="11188260"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Novedades Secundario: TSIG</a:t>
            </a:r>
            <a:endParaRPr/>
          </a:p>
        </p:txBody>
      </p:sp>
      <p:sp>
        <p:nvSpPr>
          <p:cNvPr id="263" name="Marcador de número de diapositiva 3"/>
          <p:cNvSpPr txBox="1">
            <a:spLocks noGrp="1"/>
          </p:cNvSpPr>
          <p:nvPr>
            <p:ph type="sldNum" sz="quarter" idx="2"/>
          </p:nvPr>
        </p:nvSpPr>
        <p:spPr>
          <a:xfrm>
            <a:off x="11634533" y="6385242"/>
            <a:ext cx="288799"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31</a:t>
            </a:fld>
            <a:endParaRPr/>
          </a:p>
        </p:txBody>
      </p:sp>
      <p:pic>
        <p:nvPicPr>
          <p:cNvPr id="2" name="Imagen 1">
            <a:extLst>
              <a:ext uri="{FF2B5EF4-FFF2-40B4-BE49-F238E27FC236}">
                <a16:creationId xmlns:a16="http://schemas.microsoft.com/office/drawing/2014/main" id="{848E357E-0E40-E8CB-68E6-DCBDF710A5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571" y="1195800"/>
            <a:ext cx="8822512" cy="4466397"/>
          </a:xfrm>
          <a:prstGeom prst="roundRect">
            <a:avLst>
              <a:gd name="adj" fmla="val 7226"/>
            </a:avLst>
          </a:prstGeom>
          <a:ln>
            <a:solidFill>
              <a:schemeClr val="bg2"/>
            </a:solidFill>
          </a:ln>
        </p:spPr>
      </p:pic>
      <p:sp>
        <p:nvSpPr>
          <p:cNvPr id="5" name="Flecha derecha 4">
            <a:extLst>
              <a:ext uri="{FF2B5EF4-FFF2-40B4-BE49-F238E27FC236}">
                <a16:creationId xmlns:a16="http://schemas.microsoft.com/office/drawing/2014/main" id="{AA722138-34E5-816F-DEEB-5A4233F2FD6C}"/>
              </a:ext>
            </a:extLst>
          </p:cNvPr>
          <p:cNvSpPr/>
          <p:nvPr/>
        </p:nvSpPr>
        <p:spPr>
          <a:xfrm rot="12615643">
            <a:off x="7960819" y="3376309"/>
            <a:ext cx="1258785" cy="285008"/>
          </a:xfrm>
          <a:prstGeom prst="rightArrow">
            <a:avLst>
              <a:gd name="adj1" fmla="val 50000"/>
              <a:gd name="adj2" fmla="val 111782"/>
            </a:avLst>
          </a:prstGeom>
          <a:solidFill>
            <a:srgbClr val="EA484C"/>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normalizeH="0" baseline="0">
              <a:uFillTx/>
              <a:latin typeface="+mn-lt"/>
              <a:ea typeface="+mn-ea"/>
              <a:cs typeface="+mn-cs"/>
              <a:sym typeface="Calibri"/>
            </a:endParaRPr>
          </a:p>
        </p:txBody>
      </p:sp>
      <p:sp>
        <p:nvSpPr>
          <p:cNvPr id="10" name="CuadroTexto 9">
            <a:extLst>
              <a:ext uri="{FF2B5EF4-FFF2-40B4-BE49-F238E27FC236}">
                <a16:creationId xmlns:a16="http://schemas.microsoft.com/office/drawing/2014/main" id="{3EFCB3F1-5017-9CE4-EFFB-A84BF689BF00}"/>
              </a:ext>
            </a:extLst>
          </p:cNvPr>
          <p:cNvSpPr txBox="1"/>
          <p:nvPr/>
        </p:nvSpPr>
        <p:spPr>
          <a:xfrm>
            <a:off x="7408208" y="5262088"/>
            <a:ext cx="301109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ES" sz="2000">
                <a:hlinkClick r:id="rId3"/>
              </a:rPr>
              <a:t>https://irisdns.rediris.es</a:t>
            </a:r>
            <a:endParaRPr lang="es-ES" sz="2000"/>
          </a:p>
        </p:txBody>
      </p:sp>
    </p:spTree>
    <p:extLst>
      <p:ext uri="{BB962C8B-B14F-4D97-AF65-F5344CB8AC3E}">
        <p14:creationId xmlns:p14="http://schemas.microsoft.com/office/powerpoint/2010/main" val="70585860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Novedades Secundario: TSIG</a:t>
            </a:r>
            <a:endParaRPr/>
          </a:p>
        </p:txBody>
      </p:sp>
      <p:sp>
        <p:nvSpPr>
          <p:cNvPr id="263" name="Marcador de número de diapositiva 3"/>
          <p:cNvSpPr txBox="1">
            <a:spLocks noGrp="1"/>
          </p:cNvSpPr>
          <p:nvPr>
            <p:ph type="sldNum" sz="quarter" idx="2"/>
          </p:nvPr>
        </p:nvSpPr>
        <p:spPr>
          <a:xfrm>
            <a:off x="11634533" y="6385242"/>
            <a:ext cx="288799"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pic>
        <p:nvPicPr>
          <p:cNvPr id="2" name="Imagen 1">
            <a:extLst>
              <a:ext uri="{FF2B5EF4-FFF2-40B4-BE49-F238E27FC236}">
                <a16:creationId xmlns:a16="http://schemas.microsoft.com/office/drawing/2014/main" id="{848E357E-0E40-E8CB-68E6-DCBDF710A5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571" y="1195800"/>
            <a:ext cx="8822512" cy="4466397"/>
          </a:xfrm>
          <a:prstGeom prst="roundRect">
            <a:avLst>
              <a:gd name="adj" fmla="val 7226"/>
            </a:avLst>
          </a:prstGeom>
          <a:ln>
            <a:solidFill>
              <a:schemeClr val="bg2"/>
            </a:solidFill>
          </a:ln>
        </p:spPr>
      </p:pic>
      <p:sp>
        <p:nvSpPr>
          <p:cNvPr id="5" name="Flecha derecha 4">
            <a:extLst>
              <a:ext uri="{FF2B5EF4-FFF2-40B4-BE49-F238E27FC236}">
                <a16:creationId xmlns:a16="http://schemas.microsoft.com/office/drawing/2014/main" id="{AA722138-34E5-816F-DEEB-5A4233F2FD6C}"/>
              </a:ext>
            </a:extLst>
          </p:cNvPr>
          <p:cNvSpPr/>
          <p:nvPr/>
        </p:nvSpPr>
        <p:spPr>
          <a:xfrm rot="12615643">
            <a:off x="6646369" y="4705047"/>
            <a:ext cx="1258785" cy="285008"/>
          </a:xfrm>
          <a:prstGeom prst="rightArrow">
            <a:avLst>
              <a:gd name="adj1" fmla="val 50000"/>
              <a:gd name="adj2" fmla="val 110581"/>
            </a:avLst>
          </a:prstGeom>
          <a:solidFill>
            <a:srgbClr val="EA484C"/>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normalizeH="0" baseline="0">
              <a:uFillTx/>
              <a:latin typeface="+mn-lt"/>
              <a:ea typeface="+mn-ea"/>
              <a:cs typeface="+mn-cs"/>
              <a:sym typeface="Calibri"/>
            </a:endParaRPr>
          </a:p>
        </p:txBody>
      </p:sp>
      <p:sp>
        <p:nvSpPr>
          <p:cNvPr id="3" name="CuadroTexto 2">
            <a:extLst>
              <a:ext uri="{FF2B5EF4-FFF2-40B4-BE49-F238E27FC236}">
                <a16:creationId xmlns:a16="http://schemas.microsoft.com/office/drawing/2014/main" id="{9EA936CF-52FE-F66D-51B4-4950B8E7D268}"/>
              </a:ext>
            </a:extLst>
          </p:cNvPr>
          <p:cNvSpPr txBox="1"/>
          <p:nvPr/>
        </p:nvSpPr>
        <p:spPr>
          <a:xfrm>
            <a:off x="7408208" y="5262088"/>
            <a:ext cx="301109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ES" sz="2000">
                <a:hlinkClick r:id="rId3"/>
              </a:rPr>
              <a:t>https://irisdns.rediris.es</a:t>
            </a:r>
            <a:endParaRPr lang="es-ES" sz="2000"/>
          </a:p>
        </p:txBody>
      </p:sp>
    </p:spTree>
    <p:extLst>
      <p:ext uri="{BB962C8B-B14F-4D97-AF65-F5344CB8AC3E}">
        <p14:creationId xmlns:p14="http://schemas.microsoft.com/office/powerpoint/2010/main" val="63907461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uadroTexto 11"/>
          <p:cNvSpPr txBox="1"/>
          <p:nvPr/>
        </p:nvSpPr>
        <p:spPr>
          <a:xfrm>
            <a:off x="478650" y="165100"/>
            <a:ext cx="11188260"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Novedades Secundario: TSIG</a:t>
            </a:r>
            <a:endParaRPr/>
          </a:p>
        </p:txBody>
      </p:sp>
      <p:sp>
        <p:nvSpPr>
          <p:cNvPr id="263" name="Marcador de número de diapositiva 3"/>
          <p:cNvSpPr txBox="1">
            <a:spLocks noGrp="1"/>
          </p:cNvSpPr>
          <p:nvPr>
            <p:ph type="sldNum" sz="quarter" idx="2"/>
          </p:nvPr>
        </p:nvSpPr>
        <p:spPr>
          <a:xfrm>
            <a:off x="11634533" y="6385242"/>
            <a:ext cx="288799"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33</a:t>
            </a:fld>
            <a:endParaRPr/>
          </a:p>
        </p:txBody>
      </p:sp>
      <p:pic>
        <p:nvPicPr>
          <p:cNvPr id="2" name="Imagen 1">
            <a:extLst>
              <a:ext uri="{FF2B5EF4-FFF2-40B4-BE49-F238E27FC236}">
                <a16:creationId xmlns:a16="http://schemas.microsoft.com/office/drawing/2014/main" id="{848E357E-0E40-E8CB-68E6-DCBDF710A5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571" y="1195800"/>
            <a:ext cx="8822512" cy="4466397"/>
          </a:xfrm>
          <a:prstGeom prst="roundRect">
            <a:avLst>
              <a:gd name="adj" fmla="val 7226"/>
            </a:avLst>
          </a:prstGeom>
          <a:ln>
            <a:solidFill>
              <a:schemeClr val="bg2"/>
            </a:solidFill>
          </a:ln>
        </p:spPr>
      </p:pic>
      <p:sp>
        <p:nvSpPr>
          <p:cNvPr id="5" name="Flecha derecha 4">
            <a:extLst>
              <a:ext uri="{FF2B5EF4-FFF2-40B4-BE49-F238E27FC236}">
                <a16:creationId xmlns:a16="http://schemas.microsoft.com/office/drawing/2014/main" id="{AA722138-34E5-816F-DEEB-5A4233F2FD6C}"/>
              </a:ext>
            </a:extLst>
          </p:cNvPr>
          <p:cNvSpPr/>
          <p:nvPr/>
        </p:nvSpPr>
        <p:spPr>
          <a:xfrm rot="12615643">
            <a:off x="8503743" y="3483187"/>
            <a:ext cx="1258785" cy="285008"/>
          </a:xfrm>
          <a:prstGeom prst="rightArrow">
            <a:avLst>
              <a:gd name="adj1" fmla="val 50000"/>
              <a:gd name="adj2" fmla="val 100385"/>
            </a:avLst>
          </a:prstGeom>
          <a:solidFill>
            <a:srgbClr val="EA484C"/>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normalizeH="0" baseline="0">
              <a:uFillTx/>
              <a:latin typeface="+mn-lt"/>
              <a:ea typeface="+mn-ea"/>
              <a:cs typeface="+mn-cs"/>
              <a:sym typeface="Calibri"/>
            </a:endParaRPr>
          </a:p>
        </p:txBody>
      </p:sp>
      <p:sp>
        <p:nvSpPr>
          <p:cNvPr id="3" name="CuadroTexto 2">
            <a:extLst>
              <a:ext uri="{FF2B5EF4-FFF2-40B4-BE49-F238E27FC236}">
                <a16:creationId xmlns:a16="http://schemas.microsoft.com/office/drawing/2014/main" id="{E03946B2-805D-D538-2D1F-0FFCC14EB4FB}"/>
              </a:ext>
            </a:extLst>
          </p:cNvPr>
          <p:cNvSpPr txBox="1"/>
          <p:nvPr/>
        </p:nvSpPr>
        <p:spPr>
          <a:xfrm>
            <a:off x="7408208" y="5262088"/>
            <a:ext cx="301109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ES" sz="2000">
                <a:hlinkClick r:id="rId3"/>
              </a:rPr>
              <a:t>https://irisdns.rediris.es</a:t>
            </a:r>
            <a:endParaRPr lang="es-ES" sz="2000"/>
          </a:p>
        </p:txBody>
      </p:sp>
    </p:spTree>
    <p:extLst>
      <p:ext uri="{BB962C8B-B14F-4D97-AF65-F5344CB8AC3E}">
        <p14:creationId xmlns:p14="http://schemas.microsoft.com/office/powerpoint/2010/main" val="3790373509"/>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Novedades Secundario: TSIG</a:t>
            </a:r>
            <a:endParaRPr/>
          </a:p>
        </p:txBody>
      </p:sp>
      <p:sp>
        <p:nvSpPr>
          <p:cNvPr id="263" name="Marcador de número de diapositiva 3"/>
          <p:cNvSpPr txBox="1">
            <a:spLocks noGrp="1"/>
          </p:cNvSpPr>
          <p:nvPr>
            <p:ph type="sldNum" sz="quarter" idx="2"/>
          </p:nvPr>
        </p:nvSpPr>
        <p:spPr>
          <a:xfrm>
            <a:off x="11634533" y="6385242"/>
            <a:ext cx="288799"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pic>
        <p:nvPicPr>
          <p:cNvPr id="2" name="Imagen 1">
            <a:extLst>
              <a:ext uri="{FF2B5EF4-FFF2-40B4-BE49-F238E27FC236}">
                <a16:creationId xmlns:a16="http://schemas.microsoft.com/office/drawing/2014/main" id="{848E357E-0E40-E8CB-68E6-DCBDF710A5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571" y="1195800"/>
            <a:ext cx="8822512" cy="4466397"/>
          </a:xfrm>
          <a:prstGeom prst="roundRect">
            <a:avLst>
              <a:gd name="adj" fmla="val 7226"/>
            </a:avLst>
          </a:prstGeom>
          <a:ln>
            <a:solidFill>
              <a:schemeClr val="bg2"/>
            </a:solidFill>
          </a:ln>
        </p:spPr>
      </p:pic>
      <p:sp>
        <p:nvSpPr>
          <p:cNvPr id="3" name="CuadroTexto 2">
            <a:extLst>
              <a:ext uri="{FF2B5EF4-FFF2-40B4-BE49-F238E27FC236}">
                <a16:creationId xmlns:a16="http://schemas.microsoft.com/office/drawing/2014/main" id="{E03946B2-805D-D538-2D1F-0FFCC14EB4FB}"/>
              </a:ext>
            </a:extLst>
          </p:cNvPr>
          <p:cNvSpPr txBox="1"/>
          <p:nvPr/>
        </p:nvSpPr>
        <p:spPr>
          <a:xfrm>
            <a:off x="7408208" y="5262088"/>
            <a:ext cx="301109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ES" sz="2000">
                <a:hlinkClick r:id="rId3"/>
              </a:rPr>
              <a:t>https://irisdns.rediris.es</a:t>
            </a:r>
            <a:endParaRPr lang="es-ES" sz="2000"/>
          </a:p>
        </p:txBody>
      </p:sp>
    </p:spTree>
    <p:extLst>
      <p:ext uri="{BB962C8B-B14F-4D97-AF65-F5344CB8AC3E}">
        <p14:creationId xmlns:p14="http://schemas.microsoft.com/office/powerpoint/2010/main" val="40904045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Novedades DNS Firewall</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298" name="Recursos bibliográficos…"/>
          <p:cNvSpPr txBox="1"/>
          <p:nvPr/>
        </p:nvSpPr>
        <p:spPr>
          <a:xfrm>
            <a:off x="891090" y="2495821"/>
            <a:ext cx="5711590" cy="2130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28600" indent="-228600">
              <a:lnSpc>
                <a:spcPct val="120000"/>
              </a:lnSpc>
              <a:buSzPct val="100000"/>
              <a:buChar char="•"/>
              <a:defRPr sz="2800" b="0">
                <a:solidFill>
                  <a:srgbClr val="414141"/>
                </a:solidFill>
                <a:latin typeface="+mj-lt"/>
                <a:ea typeface="+mj-ea"/>
                <a:cs typeface="+mj-cs"/>
                <a:sym typeface="Helvetica"/>
              </a:defRPr>
            </a:pPr>
            <a:r>
              <a:rPr lang="es-ES"/>
              <a:t>Disponibilidades listas negras REYES del CCN-CERT</a:t>
            </a:r>
          </a:p>
          <a:p>
            <a:pPr marL="228600" indent="-228600">
              <a:lnSpc>
                <a:spcPct val="120000"/>
              </a:lnSpc>
              <a:buSzPct val="100000"/>
              <a:buChar char="•"/>
              <a:defRPr sz="2800" b="0">
                <a:solidFill>
                  <a:srgbClr val="414141"/>
                </a:solidFill>
                <a:latin typeface="+mj-lt"/>
                <a:ea typeface="+mj-ea"/>
                <a:cs typeface="+mj-cs"/>
                <a:sym typeface="Helvetica"/>
              </a:defRPr>
            </a:pPr>
            <a:r>
              <a:rPr lang="es-ES"/>
              <a:t>Siguen quedando licencias libres para nuevos usuarios</a:t>
            </a:r>
            <a:endParaRPr/>
          </a:p>
        </p:txBody>
      </p:sp>
      <p:sp>
        <p:nvSpPr>
          <p:cNvPr id="299" name="3576 servicios…"/>
          <p:cNvSpPr txBox="1"/>
          <p:nvPr/>
        </p:nvSpPr>
        <p:spPr>
          <a:xfrm>
            <a:off x="8456235" y="3384624"/>
            <a:ext cx="274209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lang="es-ES" sz="2000"/>
              <a:t>1 de cada 1000 consultas</a:t>
            </a:r>
            <a:endParaRPr sz="2000"/>
          </a:p>
        </p:txBody>
      </p:sp>
      <p:sp>
        <p:nvSpPr>
          <p:cNvPr id="300" name="25M+ autenticaciones hasta noviembre"/>
          <p:cNvSpPr txBox="1"/>
          <p:nvPr/>
        </p:nvSpPr>
        <p:spPr>
          <a:xfrm>
            <a:off x="7126476" y="2471315"/>
            <a:ext cx="4796855" cy="1138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6800"/>
              <a:t>135</a:t>
            </a:r>
            <a:r>
              <a:rPr sz="6800"/>
              <a:t>M</a:t>
            </a:r>
            <a:r>
              <a:t> </a:t>
            </a:r>
            <a:r>
              <a:rPr lang="es-ES"/>
              <a:t>bloqueos</a:t>
            </a:r>
            <a:endParaRPr/>
          </a:p>
        </p:txBody>
      </p:sp>
      <p:sp>
        <p:nvSpPr>
          <p:cNvPr id="2" name="25M+ autenticaciones hasta noviembre">
            <a:extLst>
              <a:ext uri="{FF2B5EF4-FFF2-40B4-BE49-F238E27FC236}">
                <a16:creationId xmlns:a16="http://schemas.microsoft.com/office/drawing/2014/main" id="{32BC7750-8822-09FC-2673-098827779AF5}"/>
              </a:ext>
            </a:extLst>
          </p:cNvPr>
          <p:cNvSpPr txBox="1"/>
          <p:nvPr/>
        </p:nvSpPr>
        <p:spPr>
          <a:xfrm>
            <a:off x="7126476" y="3675252"/>
            <a:ext cx="4796855"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sz="6600"/>
              <a:t>74</a:t>
            </a:r>
            <a:r>
              <a:rPr lang="es-ES"/>
              <a:t> instituciones</a:t>
            </a:r>
            <a:endParaRPr/>
          </a:p>
        </p:txBody>
      </p:sp>
      <p:sp>
        <p:nvSpPr>
          <p:cNvPr id="3" name="3576 servicios…">
            <a:extLst>
              <a:ext uri="{FF2B5EF4-FFF2-40B4-BE49-F238E27FC236}">
                <a16:creationId xmlns:a16="http://schemas.microsoft.com/office/drawing/2014/main" id="{905C0455-FC8E-6A9D-562F-EA4214F0CF11}"/>
              </a:ext>
            </a:extLst>
          </p:cNvPr>
          <p:cNvSpPr txBox="1"/>
          <p:nvPr/>
        </p:nvSpPr>
        <p:spPr>
          <a:xfrm>
            <a:off x="7126477" y="1690360"/>
            <a:ext cx="132975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s-ES" u="sng"/>
              <a:t>2023</a:t>
            </a:r>
            <a:endParaRPr u="sng"/>
          </a:p>
        </p:txBody>
      </p:sp>
    </p:spTree>
    <p:extLst>
      <p:ext uri="{BB962C8B-B14F-4D97-AF65-F5344CB8AC3E}">
        <p14:creationId xmlns:p14="http://schemas.microsoft.com/office/powerpoint/2010/main" val="290871965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adroTexto 8"/>
          <p:cNvSpPr txBox="1"/>
          <p:nvPr/>
        </p:nvSpPr>
        <p:spPr>
          <a:xfrm>
            <a:off x="495300" y="165100"/>
            <a:ext cx="8628637" cy="701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Lista de bloqueo REYES</a:t>
            </a:r>
            <a:endParaRPr/>
          </a:p>
        </p:txBody>
      </p:sp>
      <p:sp>
        <p:nvSpPr>
          <p:cNvPr id="364" name="Marcador de número de diapositiva 2"/>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367" name="160 instituciones…"/>
          <p:cNvSpPr txBox="1"/>
          <p:nvPr/>
        </p:nvSpPr>
        <p:spPr>
          <a:xfrm>
            <a:off x="8347555" y="2402201"/>
            <a:ext cx="3645587" cy="544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20000"/>
              </a:lnSpc>
              <a:buSzPct val="100000"/>
              <a:defRPr sz="2600" b="0">
                <a:solidFill>
                  <a:srgbClr val="414141"/>
                </a:solidFill>
                <a:latin typeface="+mj-lt"/>
                <a:ea typeface="+mj-ea"/>
                <a:cs typeface="+mj-cs"/>
                <a:sym typeface="Helvetica"/>
              </a:defRPr>
            </a:pPr>
            <a:endParaRPr lang="es-ES"/>
          </a:p>
        </p:txBody>
      </p:sp>
      <p:pic>
        <p:nvPicPr>
          <p:cNvPr id="9" name="Imagen 8" descr="Logotipo, nombre de la empresa&#10;&#10;Descripción generada automáticamente">
            <a:extLst>
              <a:ext uri="{FF2B5EF4-FFF2-40B4-BE49-F238E27FC236}">
                <a16:creationId xmlns:a16="http://schemas.microsoft.com/office/drawing/2014/main" id="{5CCB520D-B02D-3490-F51A-A64F12612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865884"/>
            <a:ext cx="6117339" cy="2548891"/>
          </a:xfrm>
          <a:prstGeom prst="rect">
            <a:avLst/>
          </a:prstGeom>
        </p:spPr>
      </p:pic>
      <p:pic>
        <p:nvPicPr>
          <p:cNvPr id="11" name="Imagen 10" descr="Diagrama&#10;&#10;Descripción generada automáticamente">
            <a:extLst>
              <a:ext uri="{FF2B5EF4-FFF2-40B4-BE49-F238E27FC236}">
                <a16:creationId xmlns:a16="http://schemas.microsoft.com/office/drawing/2014/main" id="{63427FFA-D135-6BEF-35CB-36C2449A8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146" y="1242869"/>
            <a:ext cx="4705953" cy="3934773"/>
          </a:xfrm>
          <a:prstGeom prst="rect">
            <a:avLst/>
          </a:prstGeom>
        </p:spPr>
      </p:pic>
      <p:sp>
        <p:nvSpPr>
          <p:cNvPr id="12" name="CuadroTexto 11">
            <a:extLst>
              <a:ext uri="{FF2B5EF4-FFF2-40B4-BE49-F238E27FC236}">
                <a16:creationId xmlns:a16="http://schemas.microsoft.com/office/drawing/2014/main" id="{53C6134E-BB42-CA12-B21B-10B498D569FC}"/>
              </a:ext>
            </a:extLst>
          </p:cNvPr>
          <p:cNvSpPr txBox="1"/>
          <p:nvPr/>
        </p:nvSpPr>
        <p:spPr>
          <a:xfrm>
            <a:off x="698943" y="4992116"/>
            <a:ext cx="649151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2000" b="1" i="0" u="none" strike="noStrike" cap="none" spc="0" normalizeH="0" baseline="0">
                <a:ln>
                  <a:noFill/>
                </a:ln>
                <a:solidFill>
                  <a:srgbClr val="377E80"/>
                </a:solidFill>
                <a:effectLst/>
                <a:uFillTx/>
                <a:latin typeface="Interstate"/>
                <a:ea typeface="Interstate"/>
                <a:cs typeface="Interstate"/>
                <a:sym typeface="Interstate"/>
                <a:hlinkClick r:id="rId4"/>
              </a:rPr>
              <a:t>https://www.ccn-cert.cni.es/es/soluciones-seguridad/reyes</a:t>
            </a:r>
            <a:endParaRPr kumimoji="0" lang="es-ES" sz="2000" b="1" i="0" u="none" strike="noStrike" cap="none" spc="0" normalizeH="0" baseline="0">
              <a:ln>
                <a:noFill/>
              </a:ln>
              <a:solidFill>
                <a:srgbClr val="377E80"/>
              </a:solidFill>
              <a:effectLst/>
              <a:uFillTx/>
              <a:latin typeface="Interstate"/>
              <a:ea typeface="Interstate"/>
              <a:cs typeface="Interstate"/>
              <a:sym typeface="Interstate"/>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adroTexto 8"/>
          <p:cNvSpPr txBox="1"/>
          <p:nvPr/>
        </p:nvSpPr>
        <p:spPr>
          <a:xfrm>
            <a:off x="495300" y="165100"/>
            <a:ext cx="8628637" cy="7010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Lista de bloqueo REYES</a:t>
            </a:r>
            <a:endParaRPr/>
          </a:p>
        </p:txBody>
      </p:sp>
      <p:sp>
        <p:nvSpPr>
          <p:cNvPr id="364" name="Marcador de número de diapositiva 2"/>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37</a:t>
            </a:fld>
            <a:endParaRPr/>
          </a:p>
        </p:txBody>
      </p:sp>
      <p:sp>
        <p:nvSpPr>
          <p:cNvPr id="366" name="CuadroTexto 10"/>
          <p:cNvSpPr txBox="1"/>
          <p:nvPr/>
        </p:nvSpPr>
        <p:spPr>
          <a:xfrm>
            <a:off x="8573984" y="1684569"/>
            <a:ext cx="3192731" cy="5847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a:defRPr sz="3200">
                <a:latin typeface="Interstate Light"/>
                <a:ea typeface="Interstate Light"/>
                <a:cs typeface="Interstate Light"/>
                <a:sym typeface="Interstate Light"/>
              </a:defRPr>
            </a:lvl1pPr>
          </a:lstStyle>
          <a:p>
            <a:r>
              <a:rPr lang="es-ES"/>
              <a:t>REYES CCN-CERT</a:t>
            </a:r>
            <a:endParaRPr/>
          </a:p>
        </p:txBody>
      </p:sp>
      <p:sp>
        <p:nvSpPr>
          <p:cNvPr id="367" name="160 instituciones…"/>
          <p:cNvSpPr txBox="1"/>
          <p:nvPr/>
        </p:nvSpPr>
        <p:spPr>
          <a:xfrm>
            <a:off x="8347555" y="2402201"/>
            <a:ext cx="3645587" cy="15046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28600" indent="-228600">
              <a:lnSpc>
                <a:spcPct val="120000"/>
              </a:lnSpc>
              <a:buSzPct val="100000"/>
              <a:buChar char="•"/>
              <a:defRPr sz="2600" b="0">
                <a:solidFill>
                  <a:srgbClr val="414141"/>
                </a:solidFill>
                <a:latin typeface="+mj-lt"/>
                <a:ea typeface="+mj-ea"/>
                <a:cs typeface="+mj-cs"/>
                <a:sym typeface="Helvetica"/>
              </a:defRPr>
            </a:pPr>
            <a:r>
              <a:rPr lang="es-ES"/>
              <a:t>Actualizada cada hora por </a:t>
            </a:r>
            <a:r>
              <a:rPr lang="es-ES" err="1"/>
              <a:t>RedIRIS</a:t>
            </a:r>
            <a:endParaRPr/>
          </a:p>
          <a:p>
            <a:pPr marL="228600" indent="-228600">
              <a:lnSpc>
                <a:spcPct val="120000"/>
              </a:lnSpc>
              <a:buSzPct val="100000"/>
              <a:buChar char="•"/>
              <a:defRPr sz="2600" b="0">
                <a:solidFill>
                  <a:srgbClr val="414141"/>
                </a:solidFill>
                <a:latin typeface="+mj-lt"/>
                <a:ea typeface="+mj-ea"/>
                <a:cs typeface="+mj-cs"/>
                <a:sym typeface="Helvetica"/>
              </a:defRPr>
            </a:pPr>
            <a:r>
              <a:rPr lang="es-ES"/>
              <a:t>Opcional</a:t>
            </a:r>
            <a:endParaRPr/>
          </a:p>
        </p:txBody>
      </p:sp>
      <p:pic>
        <p:nvPicPr>
          <p:cNvPr id="3" name="Imagen 2" descr="Interfaz de usuario gráfica, Texto&#10;&#10;Descripción generada automáticamente">
            <a:extLst>
              <a:ext uri="{FF2B5EF4-FFF2-40B4-BE49-F238E27FC236}">
                <a16:creationId xmlns:a16="http://schemas.microsoft.com/office/drawing/2014/main" id="{00A63105-AE6D-38BA-4BC1-C58E0BDAC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85" y="1194198"/>
            <a:ext cx="7772400" cy="4668406"/>
          </a:xfrm>
          <a:prstGeom prst="rect">
            <a:avLst/>
          </a:prstGeom>
        </p:spPr>
      </p:pic>
      <p:pic>
        <p:nvPicPr>
          <p:cNvPr id="5" name="Imagen 4" descr="Interfaz de usuario gráfica, Texto, Aplicación&#10;&#10;Descripción generada automáticamente">
            <a:extLst>
              <a:ext uri="{FF2B5EF4-FFF2-40B4-BE49-F238E27FC236}">
                <a16:creationId xmlns:a16="http://schemas.microsoft.com/office/drawing/2014/main" id="{4123EBAD-F329-0850-50C2-139E5CF45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025" y="4039701"/>
            <a:ext cx="4034912" cy="20658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3237336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adroTexto 8"/>
          <p:cNvSpPr txBox="1"/>
          <p:nvPr/>
        </p:nvSpPr>
        <p:spPr>
          <a:xfrm>
            <a:off x="495300" y="165100"/>
            <a:ext cx="8628637" cy="7010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Lista de bloqueo REYES</a:t>
            </a:r>
            <a:endParaRPr/>
          </a:p>
        </p:txBody>
      </p:sp>
      <p:sp>
        <p:nvSpPr>
          <p:cNvPr id="364" name="Marcador de número de diapositiva 2"/>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38</a:t>
            </a:fld>
            <a:endParaRPr/>
          </a:p>
        </p:txBody>
      </p:sp>
      <p:pic>
        <p:nvPicPr>
          <p:cNvPr id="4" name="Imagen 3" descr="Interfaz de usuario gráfica, Aplicación&#10;&#10;Descripción generada automáticamente">
            <a:extLst>
              <a:ext uri="{FF2B5EF4-FFF2-40B4-BE49-F238E27FC236}">
                <a16:creationId xmlns:a16="http://schemas.microsoft.com/office/drawing/2014/main" id="{21C69748-CEF6-1F90-1A28-A6D0A6976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064" y="1308788"/>
            <a:ext cx="7772400" cy="4240424"/>
          </a:xfrm>
          <a:prstGeom prst="roundRect">
            <a:avLst>
              <a:gd name="adj" fmla="val 7233"/>
            </a:avLst>
          </a:prstGeom>
        </p:spPr>
      </p:pic>
      <p:sp>
        <p:nvSpPr>
          <p:cNvPr id="7" name="Flecha derecha 6">
            <a:extLst>
              <a:ext uri="{FF2B5EF4-FFF2-40B4-BE49-F238E27FC236}">
                <a16:creationId xmlns:a16="http://schemas.microsoft.com/office/drawing/2014/main" id="{E810317E-326C-9494-50E4-6DC51EC02965}"/>
              </a:ext>
            </a:extLst>
          </p:cNvPr>
          <p:cNvSpPr/>
          <p:nvPr/>
        </p:nvSpPr>
        <p:spPr>
          <a:xfrm rot="12615643">
            <a:off x="7097631" y="3030625"/>
            <a:ext cx="1258785" cy="285008"/>
          </a:xfrm>
          <a:prstGeom prst="rightArrow">
            <a:avLst>
              <a:gd name="adj1" fmla="val 50000"/>
              <a:gd name="adj2" fmla="val 115981"/>
            </a:avLst>
          </a:prstGeom>
          <a:solidFill>
            <a:srgbClr val="EA484C"/>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normalizeH="0" baseline="0">
              <a:uFillTx/>
              <a:latin typeface="+mn-lt"/>
              <a:ea typeface="+mn-ea"/>
              <a:cs typeface="+mn-cs"/>
              <a:sym typeface="Calibri"/>
            </a:endParaRPr>
          </a:p>
        </p:txBody>
      </p:sp>
      <p:sp>
        <p:nvSpPr>
          <p:cNvPr id="9" name="Flecha derecha 8">
            <a:extLst>
              <a:ext uri="{FF2B5EF4-FFF2-40B4-BE49-F238E27FC236}">
                <a16:creationId xmlns:a16="http://schemas.microsoft.com/office/drawing/2014/main" id="{9BF78794-78EF-1E72-505F-3D7C42C8A3C9}"/>
              </a:ext>
            </a:extLst>
          </p:cNvPr>
          <p:cNvSpPr/>
          <p:nvPr/>
        </p:nvSpPr>
        <p:spPr>
          <a:xfrm rot="12615643">
            <a:off x="2452401" y="2743638"/>
            <a:ext cx="1258785" cy="285008"/>
          </a:xfrm>
          <a:prstGeom prst="rightArrow">
            <a:avLst>
              <a:gd name="adj1" fmla="val 50000"/>
              <a:gd name="adj2" fmla="val 115982"/>
            </a:avLst>
          </a:prstGeom>
          <a:solidFill>
            <a:srgbClr val="EA484C"/>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normalizeH="0" baseline="0">
              <a:uFillTx/>
              <a:latin typeface="+mn-lt"/>
              <a:ea typeface="+mn-ea"/>
              <a:cs typeface="+mn-cs"/>
              <a:sym typeface="Calibri"/>
            </a:endParaRPr>
          </a:p>
        </p:txBody>
      </p:sp>
    </p:spTree>
    <p:extLst>
      <p:ext uri="{BB962C8B-B14F-4D97-AF65-F5344CB8AC3E}">
        <p14:creationId xmlns:p14="http://schemas.microsoft.com/office/powerpoint/2010/main" val="190518294"/>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adroTexto 8"/>
          <p:cNvSpPr txBox="1"/>
          <p:nvPr/>
        </p:nvSpPr>
        <p:spPr>
          <a:xfrm>
            <a:off x="495300" y="165100"/>
            <a:ext cx="8628637" cy="701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Lista de bloqueo REYES</a:t>
            </a:r>
            <a:endParaRPr/>
          </a:p>
        </p:txBody>
      </p:sp>
      <p:sp>
        <p:nvSpPr>
          <p:cNvPr id="364" name="Marcador de número de diapositiva 2"/>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a:p>
        </p:txBody>
      </p:sp>
      <p:pic>
        <p:nvPicPr>
          <p:cNvPr id="4" name="Imagen 3">
            <a:extLst>
              <a:ext uri="{FF2B5EF4-FFF2-40B4-BE49-F238E27FC236}">
                <a16:creationId xmlns:a16="http://schemas.microsoft.com/office/drawing/2014/main" id="{21C69748-CEF6-1F90-1A28-A6D0A697626A}"/>
              </a:ext>
            </a:extLst>
          </p:cNvPr>
          <p:cNvPicPr>
            <a:picLocks noChangeAspect="1"/>
          </p:cNvPicPr>
          <p:nvPr/>
        </p:nvPicPr>
        <p:blipFill>
          <a:blip r:embed="rId2">
            <a:extLst>
              <a:ext uri="{28A0092B-C50C-407E-A947-70E740481C1C}">
                <a14:useLocalDpi xmlns:a14="http://schemas.microsoft.com/office/drawing/2010/main" val="0"/>
              </a:ext>
            </a:extLst>
          </a:blip>
          <a:srcRect t="1283" b="1283"/>
          <a:stretch/>
        </p:blipFill>
        <p:spPr>
          <a:xfrm>
            <a:off x="1859064" y="1308788"/>
            <a:ext cx="7772400" cy="4240424"/>
          </a:xfrm>
          <a:prstGeom prst="roundRect">
            <a:avLst>
              <a:gd name="adj" fmla="val 7233"/>
            </a:avLst>
          </a:prstGeom>
        </p:spPr>
      </p:pic>
      <p:sp>
        <p:nvSpPr>
          <p:cNvPr id="7" name="Flecha derecha 6">
            <a:extLst>
              <a:ext uri="{FF2B5EF4-FFF2-40B4-BE49-F238E27FC236}">
                <a16:creationId xmlns:a16="http://schemas.microsoft.com/office/drawing/2014/main" id="{E810317E-326C-9494-50E4-6DC51EC02965}"/>
              </a:ext>
            </a:extLst>
          </p:cNvPr>
          <p:cNvSpPr/>
          <p:nvPr/>
        </p:nvSpPr>
        <p:spPr>
          <a:xfrm rot="12615643">
            <a:off x="4851162" y="4073613"/>
            <a:ext cx="1258785" cy="285008"/>
          </a:xfrm>
          <a:prstGeom prst="rightArrow">
            <a:avLst/>
          </a:prstGeom>
          <a:solidFill>
            <a:srgbClr val="EA484C"/>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s-ES" sz="1800" b="0" i="0" u="none" strike="noStrike" normalizeH="0" baseline="0">
              <a:uFillTx/>
              <a:latin typeface="+mn-lt"/>
              <a:ea typeface="+mn-ea"/>
              <a:cs typeface="+mn-cs"/>
              <a:sym typeface="Calibri"/>
            </a:endParaRPr>
          </a:p>
        </p:txBody>
      </p:sp>
    </p:spTree>
    <p:extLst>
      <p:ext uri="{BB962C8B-B14F-4D97-AF65-F5344CB8AC3E}">
        <p14:creationId xmlns:p14="http://schemas.microsoft.com/office/powerpoint/2010/main" val="106752157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4</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9467971"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r>
              <a:rPr lang="es-ES"/>
              <a:t>Despliegue de un nuevo Punto de Presencia</a:t>
            </a:r>
            <a:endParaRPr/>
          </a:p>
        </p:txBody>
      </p:sp>
      <p:sp>
        <p:nvSpPr>
          <p:cNvPr id="3" name="Recursos bibliográficos…">
            <a:extLst>
              <a:ext uri="{FF2B5EF4-FFF2-40B4-BE49-F238E27FC236}">
                <a16:creationId xmlns:a16="http://schemas.microsoft.com/office/drawing/2014/main" id="{6B71D6DD-89B6-4622-CD5E-05B21AAD5817}"/>
              </a:ext>
            </a:extLst>
          </p:cNvPr>
          <p:cNvSpPr txBox="1"/>
          <p:nvPr/>
        </p:nvSpPr>
        <p:spPr>
          <a:xfrm>
            <a:off x="775987" y="869914"/>
            <a:ext cx="10095213" cy="47243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457200" indent="-457200">
              <a:lnSpc>
                <a:spcPct val="120000"/>
              </a:lnSpc>
              <a:buSzPct val="100000"/>
              <a:buFont typeface="Arial" panose="020B0604020202020204" pitchFamily="34" charset="0"/>
              <a:buChar char="•"/>
              <a:defRPr sz="2800" b="0">
                <a:solidFill>
                  <a:srgbClr val="414141"/>
                </a:solidFill>
                <a:latin typeface="+mj-lt"/>
                <a:ea typeface="+mj-ea"/>
                <a:cs typeface="+mj-cs"/>
                <a:sym typeface="Helvetica"/>
              </a:defRPr>
            </a:pPr>
            <a:r>
              <a:rPr lang="es-ES" sz="2800" b="0">
                <a:solidFill>
                  <a:srgbClr val="414141"/>
                </a:solidFill>
                <a:latin typeface="+mj-lt"/>
                <a:ea typeface="+mj-ea"/>
                <a:cs typeface="+mj-cs"/>
              </a:rPr>
              <a:t>Análisis de Necesidades</a:t>
            </a:r>
          </a:p>
          <a:p>
            <a:pPr marL="1608138" lvl="6" indent="-4572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000" b="0">
                <a:solidFill>
                  <a:srgbClr val="414141"/>
                </a:solidFill>
                <a:latin typeface="+mj-lt"/>
                <a:ea typeface="+mj-ea"/>
                <a:cs typeface="+mj-cs"/>
              </a:rPr>
              <a:t>capacidad, escalabilidad, redundancia, seguridad </a:t>
            </a:r>
          </a:p>
          <a:p>
            <a:pPr marL="457200" indent="-457200">
              <a:lnSpc>
                <a:spcPct val="120000"/>
              </a:lnSpc>
              <a:buSzPct val="100000"/>
              <a:buFont typeface="Arial" panose="020B0604020202020204" pitchFamily="34" charset="0"/>
              <a:buChar char="•"/>
              <a:defRPr sz="2800" b="0">
                <a:solidFill>
                  <a:srgbClr val="414141"/>
                </a:solidFill>
                <a:latin typeface="+mj-lt"/>
                <a:ea typeface="+mj-ea"/>
                <a:cs typeface="+mj-cs"/>
                <a:sym typeface="Helvetica"/>
              </a:defRPr>
            </a:pPr>
            <a:r>
              <a:rPr lang="es-ES"/>
              <a:t>Ubicación </a:t>
            </a:r>
          </a:p>
          <a:p>
            <a:pPr marL="1608138" lvl="6" indent="-4572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000" b="0">
                <a:solidFill>
                  <a:srgbClr val="414141"/>
                </a:solidFill>
                <a:latin typeface="+mj-lt"/>
                <a:ea typeface="+mj-ea"/>
                <a:cs typeface="+mj-cs"/>
              </a:rPr>
              <a:t>acceso redes fibra óptica de alta capacidad, conectividad con otros </a:t>
            </a:r>
            <a:r>
              <a:rPr lang="es-ES" sz="2000" b="0" err="1">
                <a:solidFill>
                  <a:srgbClr val="414141"/>
                </a:solidFill>
                <a:latin typeface="+mj-lt"/>
                <a:ea typeface="+mj-ea"/>
                <a:cs typeface="+mj-cs"/>
              </a:rPr>
              <a:t>ISPs</a:t>
            </a:r>
            <a:r>
              <a:rPr lang="es-ES" sz="2000" b="0">
                <a:solidFill>
                  <a:srgbClr val="414141"/>
                </a:solidFill>
                <a:latin typeface="+mj-lt"/>
                <a:ea typeface="+mj-ea"/>
                <a:cs typeface="+mj-cs"/>
              </a:rPr>
              <a:t> y proveedores de contenido</a:t>
            </a:r>
            <a:endParaRPr lang="es-ES" sz="2000"/>
          </a:p>
          <a:p>
            <a:pPr marL="457200" lvl="1" indent="-457200">
              <a:lnSpc>
                <a:spcPct val="120000"/>
              </a:lnSpc>
              <a:buSzPct val="100000"/>
              <a:buFont typeface="Arial" panose="020B0604020202020204" pitchFamily="34" charset="0"/>
              <a:buChar char="•"/>
              <a:defRPr sz="2800" b="0">
                <a:solidFill>
                  <a:srgbClr val="414141"/>
                </a:solidFill>
                <a:latin typeface="+mj-lt"/>
                <a:ea typeface="+mj-ea"/>
                <a:cs typeface="+mj-cs"/>
                <a:sym typeface="Helvetica"/>
              </a:defRPr>
            </a:pPr>
            <a:r>
              <a:rPr lang="es-ES"/>
              <a:t>Infraestructura física</a:t>
            </a:r>
          </a:p>
          <a:p>
            <a:pPr marL="1608138" lvl="6" indent="-4572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000" b="0">
                <a:solidFill>
                  <a:srgbClr val="414141"/>
                </a:solidFill>
                <a:latin typeface="+mj-lt"/>
                <a:ea typeface="+mj-ea"/>
                <a:cs typeface="+mj-cs"/>
              </a:rPr>
              <a:t>servicio 24x7, energía primaria y de respaldo, control ambiental, controles de acceso </a:t>
            </a:r>
          </a:p>
          <a:p>
            <a:pPr marL="457200" lvl="1" indent="-457200">
              <a:lnSpc>
                <a:spcPct val="120000"/>
              </a:lnSpc>
              <a:buSzPct val="100000"/>
              <a:buFont typeface="Arial" panose="020B0604020202020204" pitchFamily="34" charset="0"/>
              <a:buChar char="•"/>
              <a:defRPr sz="2800" b="0">
                <a:solidFill>
                  <a:srgbClr val="414141"/>
                </a:solidFill>
                <a:latin typeface="+mj-lt"/>
                <a:ea typeface="+mj-ea"/>
                <a:cs typeface="+mj-cs"/>
                <a:sym typeface="Helvetica"/>
              </a:defRPr>
            </a:pPr>
            <a:r>
              <a:rPr lang="es-ES"/>
              <a:t>Infraestructura tecnológica</a:t>
            </a:r>
          </a:p>
          <a:p>
            <a:pPr marL="1608138" lvl="6" indent="-457200">
              <a:lnSpc>
                <a:spcPct val="120000"/>
              </a:lnSpc>
              <a:buSzPct val="100000"/>
              <a:buFont typeface="Wingdings" pitchFamily="2" charset="2"/>
              <a:buChar char="§"/>
              <a:defRPr sz="2800" b="0">
                <a:solidFill>
                  <a:srgbClr val="414141"/>
                </a:solidFill>
                <a:latin typeface="+mj-lt"/>
                <a:ea typeface="+mj-ea"/>
                <a:cs typeface="+mj-cs"/>
                <a:sym typeface="Helvetica"/>
              </a:defRPr>
            </a:pPr>
            <a:r>
              <a:rPr lang="es-ES" sz="2000" b="0">
                <a:solidFill>
                  <a:srgbClr val="414141"/>
                </a:solidFill>
                <a:latin typeface="+mj-lt"/>
                <a:ea typeface="+mj-ea"/>
                <a:cs typeface="+mj-cs"/>
              </a:rPr>
              <a:t>interconexión RedIRIS-NOVA100, diseño de red, instalación equipos, implementación y puesta en servicio</a:t>
            </a:r>
          </a:p>
        </p:txBody>
      </p:sp>
      <p:sp>
        <p:nvSpPr>
          <p:cNvPr id="4" name="25M+ autenticaciones hasta noviembre">
            <a:extLst>
              <a:ext uri="{FF2B5EF4-FFF2-40B4-BE49-F238E27FC236}">
                <a16:creationId xmlns:a16="http://schemas.microsoft.com/office/drawing/2014/main" id="{6F838E0C-8A76-0A5A-3066-F9F488A5C5A0}"/>
              </a:ext>
            </a:extLst>
          </p:cNvPr>
          <p:cNvSpPr txBox="1"/>
          <p:nvPr/>
        </p:nvSpPr>
        <p:spPr>
          <a:xfrm>
            <a:off x="7315200" y="5397156"/>
            <a:ext cx="4306223"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s-ES" sz="4800"/>
              <a:t>se traduce en…</a:t>
            </a:r>
            <a:endParaRPr/>
          </a:p>
        </p:txBody>
      </p:sp>
    </p:spTree>
    <p:extLst>
      <p:ext uri="{BB962C8B-B14F-4D97-AF65-F5344CB8AC3E}">
        <p14:creationId xmlns:p14="http://schemas.microsoft.com/office/powerpoint/2010/main" val="263118555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71971C9F-2660-B34E-BD23-70FAEFEFC24A}"/>
              </a:ext>
            </a:extLst>
          </p:cNvPr>
          <p:cNvGraphicFramePr>
            <a:graphicFrameLocks/>
          </p:cNvGraphicFramePr>
          <p:nvPr>
            <p:extLst>
              <p:ext uri="{D42A27DB-BD31-4B8C-83A1-F6EECF244321}">
                <p14:modId xmlns:p14="http://schemas.microsoft.com/office/powerpoint/2010/main" val="2624096702"/>
              </p:ext>
            </p:extLst>
          </p:nvPr>
        </p:nvGraphicFramePr>
        <p:xfrm>
          <a:off x="5253038" y="1110014"/>
          <a:ext cx="5591175" cy="4776437"/>
        </p:xfrm>
        <a:graphic>
          <a:graphicData uri="http://schemas.openxmlformats.org/drawingml/2006/chart">
            <c:chart xmlns:c="http://schemas.openxmlformats.org/drawingml/2006/chart" xmlns:r="http://schemas.openxmlformats.org/officeDocument/2006/relationships" r:id="rId2"/>
          </a:graphicData>
        </a:graphic>
      </p:graphicFrame>
      <p:sp>
        <p:nvSpPr>
          <p:cNvPr id="363" name="CuadroTexto 8"/>
          <p:cNvSpPr txBox="1"/>
          <p:nvPr/>
        </p:nvSpPr>
        <p:spPr>
          <a:xfrm>
            <a:off x="495300" y="165100"/>
            <a:ext cx="8628637" cy="7010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Estadísticas DNS FIREWALL</a:t>
            </a:r>
            <a:endParaRPr/>
          </a:p>
        </p:txBody>
      </p:sp>
      <p:sp>
        <p:nvSpPr>
          <p:cNvPr id="364" name="Marcador de número de diapositiva 2"/>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40</a:t>
            </a:fld>
            <a:endParaRPr/>
          </a:p>
        </p:txBody>
      </p:sp>
      <p:graphicFrame>
        <p:nvGraphicFramePr>
          <p:cNvPr id="2" name="Gráfico 1">
            <a:extLst>
              <a:ext uri="{FF2B5EF4-FFF2-40B4-BE49-F238E27FC236}">
                <a16:creationId xmlns:a16="http://schemas.microsoft.com/office/drawing/2014/main" id="{C0F7455D-022B-9E47-BBC8-C7C573B9C842}"/>
              </a:ext>
            </a:extLst>
          </p:cNvPr>
          <p:cNvGraphicFramePr>
            <a:graphicFrameLocks/>
          </p:cNvGraphicFramePr>
          <p:nvPr>
            <p:extLst>
              <p:ext uri="{D42A27DB-BD31-4B8C-83A1-F6EECF244321}">
                <p14:modId xmlns:p14="http://schemas.microsoft.com/office/powerpoint/2010/main" val="3314315127"/>
              </p:ext>
            </p:extLst>
          </p:nvPr>
        </p:nvGraphicFramePr>
        <p:xfrm>
          <a:off x="185738" y="1110013"/>
          <a:ext cx="5400675" cy="4776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2231477"/>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adroTexto 8"/>
          <p:cNvSpPr txBox="1"/>
          <p:nvPr/>
        </p:nvSpPr>
        <p:spPr>
          <a:xfrm>
            <a:off x="495300" y="165100"/>
            <a:ext cx="8628637" cy="701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Estadísticas DNS FIREWALL</a:t>
            </a:r>
          </a:p>
        </p:txBody>
      </p:sp>
      <p:sp>
        <p:nvSpPr>
          <p:cNvPr id="364" name="Marcador de número de diapositiva 2"/>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graphicFrame>
        <p:nvGraphicFramePr>
          <p:cNvPr id="6" name="Gráfico 5">
            <a:extLst>
              <a:ext uri="{FF2B5EF4-FFF2-40B4-BE49-F238E27FC236}">
                <a16:creationId xmlns:a16="http://schemas.microsoft.com/office/drawing/2014/main" id="{2628F370-3330-8546-9EF8-0CDDE4C776DA}"/>
              </a:ext>
            </a:extLst>
          </p:cNvPr>
          <p:cNvGraphicFramePr>
            <a:graphicFrameLocks/>
          </p:cNvGraphicFramePr>
          <p:nvPr>
            <p:extLst>
              <p:ext uri="{D42A27DB-BD31-4B8C-83A1-F6EECF244321}">
                <p14:modId xmlns:p14="http://schemas.microsoft.com/office/powerpoint/2010/main" val="3690191712"/>
              </p:ext>
            </p:extLst>
          </p:nvPr>
        </p:nvGraphicFramePr>
        <p:xfrm>
          <a:off x="1832816" y="1193141"/>
          <a:ext cx="8125571" cy="45075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609682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adroTexto 8"/>
          <p:cNvSpPr txBox="1"/>
          <p:nvPr/>
        </p:nvSpPr>
        <p:spPr>
          <a:xfrm>
            <a:off x="495300" y="165100"/>
            <a:ext cx="8628637" cy="7010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Estadísticas DNS FIREWALL</a:t>
            </a:r>
          </a:p>
        </p:txBody>
      </p:sp>
      <p:sp>
        <p:nvSpPr>
          <p:cNvPr id="364" name="Marcador de número de diapositiva 2"/>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42</a:t>
            </a:fld>
            <a:endParaRPr/>
          </a:p>
        </p:txBody>
      </p:sp>
      <p:sp>
        <p:nvSpPr>
          <p:cNvPr id="2" name="CuadroTexto 1">
            <a:extLst>
              <a:ext uri="{FF2B5EF4-FFF2-40B4-BE49-F238E27FC236}">
                <a16:creationId xmlns:a16="http://schemas.microsoft.com/office/drawing/2014/main" id="{A902D506-28A4-6EF1-BE8F-8EAEDA94D572}"/>
              </a:ext>
            </a:extLst>
          </p:cNvPr>
          <p:cNvSpPr txBox="1"/>
          <p:nvPr/>
        </p:nvSpPr>
        <p:spPr>
          <a:xfrm>
            <a:off x="5003875" y="866140"/>
            <a:ext cx="218425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ES" sz="2000" b="1" i="0" u="none" strike="noStrike" cap="none" spc="0" normalizeH="0" baseline="0">
                <a:ln>
                  <a:noFill/>
                </a:ln>
                <a:solidFill>
                  <a:srgbClr val="377E80"/>
                </a:solidFill>
                <a:effectLst/>
                <a:uFillTx/>
                <a:latin typeface="Interstate"/>
                <a:ea typeface="Interstate"/>
                <a:cs typeface="Interstate"/>
                <a:sym typeface="Interstate"/>
              </a:rPr>
              <a:t>“Un día cualquiera”</a:t>
            </a:r>
          </a:p>
        </p:txBody>
      </p:sp>
      <p:pic>
        <p:nvPicPr>
          <p:cNvPr id="11" name="Imagen 10" descr="Gráfico, Gráfico de líneas&#10;&#10;Descripción generada automáticamente">
            <a:extLst>
              <a:ext uri="{FF2B5EF4-FFF2-40B4-BE49-F238E27FC236}">
                <a16:creationId xmlns:a16="http://schemas.microsoft.com/office/drawing/2014/main" id="{2F7EECCA-92A0-745F-726C-6B4F67935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55" y="1748741"/>
            <a:ext cx="6506424" cy="3080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Gráfico, Gráfico de líneas&#10;&#10;Descripción generada automáticamente">
            <a:extLst>
              <a:ext uri="{FF2B5EF4-FFF2-40B4-BE49-F238E27FC236}">
                <a16:creationId xmlns:a16="http://schemas.microsoft.com/office/drawing/2014/main" id="{422E71C8-F829-839F-F10F-BFF0A0736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96" y="3665863"/>
            <a:ext cx="4911919" cy="2325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253091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adroTexto 13"/>
          <p:cNvSpPr txBox="1"/>
          <p:nvPr/>
        </p:nvSpPr>
        <p:spPr>
          <a:xfrm>
            <a:off x="3782402" y="2382559"/>
            <a:ext cx="3026563" cy="20726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3000">
                <a:solidFill>
                  <a:srgbClr val="FFFFFF"/>
                </a:solidFill>
              </a:defRPr>
            </a:lvl1pPr>
          </a:lstStyle>
          <a:p>
            <a:r>
              <a:t>0</a:t>
            </a:r>
            <a:r>
              <a:rPr lang="es-ES"/>
              <a:t>5</a:t>
            </a:r>
            <a:r>
              <a:t>.</a:t>
            </a:r>
          </a:p>
        </p:txBody>
      </p:sp>
      <p:sp>
        <p:nvSpPr>
          <p:cNvPr id="372" name="CuadroTexto 1"/>
          <p:cNvSpPr txBox="1"/>
          <p:nvPr/>
        </p:nvSpPr>
        <p:spPr>
          <a:xfrm>
            <a:off x="3846608" y="4151129"/>
            <a:ext cx="7529711" cy="15696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4500">
                <a:solidFill>
                  <a:srgbClr val="FFFFFF"/>
                </a:solidFill>
                <a:latin typeface="Interstate Light"/>
                <a:ea typeface="Interstate Light"/>
                <a:cs typeface="Interstate Light"/>
                <a:sym typeface="Interstate Light"/>
              </a:defRPr>
            </a:lvl1pPr>
          </a:lstStyle>
          <a:p>
            <a:r>
              <a:rPr lang="es-ES" sz="4800">
                <a:solidFill>
                  <a:srgbClr val="FFFFFF"/>
                </a:solidFill>
                <a:latin typeface="Interstate Light"/>
              </a:rPr>
              <a:t>Estado ejecución </a:t>
            </a:r>
          </a:p>
          <a:p>
            <a:r>
              <a:rPr lang="es-ES" sz="4800">
                <a:solidFill>
                  <a:srgbClr val="FFFFFF"/>
                </a:solidFill>
                <a:latin typeface="Interstate Light"/>
              </a:rPr>
              <a:t>UNI-DIGITAL Infraestructuras </a:t>
            </a:r>
            <a:endParaRPr/>
          </a:p>
        </p:txBody>
      </p:sp>
      <p:sp>
        <p:nvSpPr>
          <p:cNvPr id="373"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43</a:t>
            </a:fld>
            <a:endParaRPr/>
          </a:p>
        </p:txBody>
      </p:sp>
    </p:spTree>
    <p:extLst>
      <p:ext uri="{BB962C8B-B14F-4D97-AF65-F5344CB8AC3E}">
        <p14:creationId xmlns:p14="http://schemas.microsoft.com/office/powerpoint/2010/main" val="251028146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Contexto</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3" name="TextBox 3">
            <a:extLst>
              <a:ext uri="{FF2B5EF4-FFF2-40B4-BE49-F238E27FC236}">
                <a16:creationId xmlns:a16="http://schemas.microsoft.com/office/drawing/2014/main" id="{01C25FC3-BF71-1237-20B7-ED1FB4AA4B99}"/>
              </a:ext>
            </a:extLst>
          </p:cNvPr>
          <p:cNvSpPr txBox="1"/>
          <p:nvPr/>
        </p:nvSpPr>
        <p:spPr>
          <a:xfrm>
            <a:off x="490787" y="1233413"/>
            <a:ext cx="5781224" cy="3185487"/>
          </a:xfrm>
          <a:prstGeom prst="rect">
            <a:avLst/>
          </a:prstGeom>
          <a:noFill/>
        </p:spPr>
        <p:txBody>
          <a:bodyPr wrap="square" lIns="45720" tIns="22860" rIns="45720" bIns="22860" rtlCol="0" anchor="t">
            <a:spAutoFit/>
          </a:bodyPr>
          <a:lstStyle/>
          <a:p>
            <a:pPr marL="285750" lvl="1" indent="-285750" algn="just" defTabSz="457200" hangingPunct="1">
              <a:buClr>
                <a:srgbClr val="000000"/>
              </a:buClr>
              <a:buFont typeface="Arial" panose="020B0604020202020204" pitchFamily="34" charset="0"/>
              <a:buChar char="•"/>
              <a:defRPr/>
            </a:pPr>
            <a:r>
              <a:rPr lang="es-ES" sz="2000" b="0">
                <a:solidFill>
                  <a:srgbClr val="0D0D0D"/>
                </a:solidFill>
                <a:latin typeface="+mj-lt"/>
                <a:cs typeface="Arial"/>
                <a:sym typeface="Arial"/>
              </a:rPr>
              <a:t>Actuaciones incluidas en el plan estratégico de RedIRIS y aprobadas por el Ministerio de Ciencia, Innovación y Universidades</a:t>
            </a:r>
          </a:p>
          <a:p>
            <a:pPr marL="285750" lvl="1" indent="-285750" algn="just" defTabSz="457200" hangingPunct="1">
              <a:buClr>
                <a:srgbClr val="000000"/>
              </a:buClr>
              <a:buFont typeface="Arial" panose="020B0604020202020204" pitchFamily="34" charset="0"/>
              <a:buChar char="•"/>
              <a:defRPr/>
            </a:pPr>
            <a:endParaRPr lang="es-ES" sz="2000">
              <a:solidFill>
                <a:srgbClr val="0D0D0D"/>
              </a:solidFill>
              <a:latin typeface="+mj-lt"/>
            </a:endParaRPr>
          </a:p>
          <a:p>
            <a:pPr marL="285750" lvl="1" indent="-285750" algn="just" defTabSz="457200" hangingPunct="1">
              <a:buClr>
                <a:srgbClr val="000000"/>
              </a:buClr>
              <a:buFont typeface="Arial" panose="020B0604020202020204" pitchFamily="34" charset="0"/>
              <a:buChar char="•"/>
              <a:defRPr/>
            </a:pPr>
            <a:r>
              <a:rPr lang="es-ES" sz="2000" b="0">
                <a:solidFill>
                  <a:srgbClr val="0D0D0D"/>
                </a:solidFill>
                <a:latin typeface="+mj-lt"/>
                <a:cs typeface="Arial"/>
                <a:sym typeface="Arial"/>
              </a:rPr>
              <a:t>Actuaciones financiadas 100% con Fondos del Plan de Recuperación, Transformación y Resiliencia, </a:t>
            </a:r>
            <a:r>
              <a:rPr lang="es-ES" sz="2000">
                <a:solidFill>
                  <a:srgbClr val="0D0D0D"/>
                </a:solidFill>
                <a:latin typeface="+mj-lt"/>
                <a:cs typeface="Arial"/>
                <a:sym typeface="Arial"/>
              </a:rPr>
              <a:t>Next Generation EU</a:t>
            </a:r>
          </a:p>
          <a:p>
            <a:pPr marL="285750" lvl="1" indent="-285750" algn="just" defTabSz="457200" hangingPunct="1">
              <a:buClr>
                <a:srgbClr val="000000"/>
              </a:buClr>
              <a:buFont typeface="Arial" panose="020B0604020202020204" pitchFamily="34" charset="0"/>
              <a:buChar char="•"/>
              <a:defRPr/>
            </a:pPr>
            <a:endParaRPr lang="es-ES" sz="2400">
              <a:solidFill>
                <a:srgbClr val="0D0D0D"/>
              </a:solidFill>
              <a:latin typeface="+mj-lt"/>
            </a:endParaRPr>
          </a:p>
          <a:p>
            <a:pPr lvl="1" indent="0" algn="just" defTabSz="457200" hangingPunct="1">
              <a:buClr>
                <a:srgbClr val="000000"/>
              </a:buClr>
              <a:defRPr/>
            </a:pPr>
            <a:endParaRPr lang="es-ES" sz="2000" b="0">
              <a:solidFill>
                <a:srgbClr val="0D0D0D"/>
              </a:solidFill>
              <a:latin typeface="+mj-lt"/>
              <a:cs typeface="Arial"/>
              <a:sym typeface="Arial"/>
            </a:endParaRPr>
          </a:p>
          <a:p>
            <a:pPr lvl="1" indent="0" algn="just" defTabSz="457200" hangingPunct="1">
              <a:buClr>
                <a:srgbClr val="000000"/>
              </a:buClr>
              <a:defRPr/>
            </a:pPr>
            <a:endParaRPr lang="es-ES" sz="2000" b="0">
              <a:solidFill>
                <a:srgbClr val="0D0D0D"/>
              </a:solidFill>
              <a:latin typeface="+mj-lt"/>
              <a:cs typeface="Arial"/>
              <a:sym typeface="Arial"/>
            </a:endParaRPr>
          </a:p>
        </p:txBody>
      </p:sp>
      <p:pic>
        <p:nvPicPr>
          <p:cNvPr id="4" name="Imagen 3" descr="Imagen que contiene persona, interior, tabla, corte&#10;&#10;Descripción generada automáticamente">
            <a:extLst>
              <a:ext uri="{FF2B5EF4-FFF2-40B4-BE49-F238E27FC236}">
                <a16:creationId xmlns:a16="http://schemas.microsoft.com/office/drawing/2014/main" id="{AA50FE8B-0CF8-A67F-5CF8-84172165CCFF}"/>
              </a:ext>
            </a:extLst>
          </p:cNvPr>
          <p:cNvPicPr>
            <a:picLocks noChangeAspect="1"/>
          </p:cNvPicPr>
          <p:nvPr/>
        </p:nvPicPr>
        <p:blipFill>
          <a:blip r:embed="rId2"/>
          <a:stretch>
            <a:fillRect/>
          </a:stretch>
        </p:blipFill>
        <p:spPr>
          <a:xfrm>
            <a:off x="6518369" y="1171750"/>
            <a:ext cx="2175771" cy="1439581"/>
          </a:xfrm>
          <a:prstGeom prst="rect">
            <a:avLst/>
          </a:prstGeom>
        </p:spPr>
      </p:pic>
      <p:pic>
        <p:nvPicPr>
          <p:cNvPr id="5" name="Imagen 4" descr="Una mesa de madera&#10;&#10;Descripción generada automáticamente con confianza baja">
            <a:extLst>
              <a:ext uri="{FF2B5EF4-FFF2-40B4-BE49-F238E27FC236}">
                <a16:creationId xmlns:a16="http://schemas.microsoft.com/office/drawing/2014/main" id="{3EB9ECC7-4101-183C-5528-79A1369F0323}"/>
              </a:ext>
            </a:extLst>
          </p:cNvPr>
          <p:cNvPicPr>
            <a:picLocks noChangeAspect="1"/>
          </p:cNvPicPr>
          <p:nvPr/>
        </p:nvPicPr>
        <p:blipFill>
          <a:blip r:embed="rId3"/>
          <a:stretch>
            <a:fillRect/>
          </a:stretch>
        </p:blipFill>
        <p:spPr>
          <a:xfrm>
            <a:off x="1696513" y="3748549"/>
            <a:ext cx="2304738" cy="1714500"/>
          </a:xfrm>
          <a:prstGeom prst="rect">
            <a:avLst/>
          </a:prstGeom>
        </p:spPr>
      </p:pic>
      <p:sp>
        <p:nvSpPr>
          <p:cNvPr id="6" name="TextBox 3">
            <a:extLst>
              <a:ext uri="{FF2B5EF4-FFF2-40B4-BE49-F238E27FC236}">
                <a16:creationId xmlns:a16="http://schemas.microsoft.com/office/drawing/2014/main" id="{6AD4FA29-895B-0C0B-39A1-5A7F1C4CA28D}"/>
              </a:ext>
            </a:extLst>
          </p:cNvPr>
          <p:cNvSpPr txBox="1"/>
          <p:nvPr/>
        </p:nvSpPr>
        <p:spPr>
          <a:xfrm>
            <a:off x="5415897" y="3568651"/>
            <a:ext cx="6356481" cy="3123932"/>
          </a:xfrm>
          <a:prstGeom prst="rect">
            <a:avLst/>
          </a:prstGeom>
          <a:noFill/>
        </p:spPr>
        <p:txBody>
          <a:bodyPr wrap="square" lIns="45720" tIns="22860" rIns="45720" bIns="22860" rtlCol="0" anchor="t">
            <a:spAutoFit/>
          </a:bodyPr>
          <a:lstStyle/>
          <a:p>
            <a:pPr marL="285750" lvl="1" indent="-285750" algn="just" defTabSz="457200" hangingPunct="1">
              <a:buClr>
                <a:srgbClr val="000000"/>
              </a:buClr>
              <a:buFont typeface="Arial" panose="020B0604020202020204" pitchFamily="34" charset="0"/>
              <a:buChar char="•"/>
              <a:defRPr/>
            </a:pPr>
            <a:r>
              <a:rPr lang="es-ES" sz="2000" b="0" dirty="0">
                <a:solidFill>
                  <a:srgbClr val="0D0D0D"/>
                </a:solidFill>
                <a:latin typeface="+mj-lt"/>
              </a:rPr>
              <a:t>Más de 21 procesos de licitación</a:t>
            </a:r>
          </a:p>
          <a:p>
            <a:pPr marL="285750" lvl="1" indent="-285750" algn="just" defTabSz="457200" hangingPunct="1">
              <a:buClr>
                <a:srgbClr val="000000"/>
              </a:buClr>
              <a:buFont typeface="Arial" panose="020B0604020202020204" pitchFamily="34" charset="0"/>
              <a:buChar char="•"/>
              <a:defRPr/>
            </a:pPr>
            <a:endParaRPr lang="es-ES" sz="2000" b="0" dirty="0">
              <a:solidFill>
                <a:srgbClr val="0D0D0D"/>
              </a:solidFill>
              <a:latin typeface="+mj-lt"/>
              <a:cs typeface="Arial"/>
            </a:endParaRPr>
          </a:p>
          <a:p>
            <a:pPr marL="285750" lvl="1" indent="-285750" algn="just" defTabSz="457200" hangingPunct="1">
              <a:buClr>
                <a:srgbClr val="000000"/>
              </a:buClr>
              <a:buFont typeface="Arial" panose="020B0604020202020204" pitchFamily="34" charset="0"/>
              <a:buChar char="•"/>
              <a:defRPr/>
            </a:pPr>
            <a:r>
              <a:rPr lang="es-ES" sz="2000" b="0" dirty="0">
                <a:solidFill>
                  <a:srgbClr val="0D0D0D"/>
                </a:solidFill>
                <a:latin typeface="+mj-lt"/>
              </a:rPr>
              <a:t>17 convenios entre Instituciones y Administraciones</a:t>
            </a:r>
            <a:endParaRPr lang="es-ES" sz="2000" b="0" dirty="0">
              <a:solidFill>
                <a:srgbClr val="0D0D0D"/>
              </a:solidFill>
              <a:latin typeface="+mj-lt"/>
              <a:cs typeface="Arial"/>
            </a:endParaRPr>
          </a:p>
          <a:p>
            <a:pPr marL="285750" lvl="1" indent="-285750" algn="just" defTabSz="457200" hangingPunct="1">
              <a:buClr>
                <a:srgbClr val="000000"/>
              </a:buClr>
              <a:buFont typeface="Arial" panose="020B0604020202020204" pitchFamily="34" charset="0"/>
              <a:buChar char="•"/>
              <a:defRPr/>
            </a:pPr>
            <a:endParaRPr lang="es-ES" sz="2000" b="0" dirty="0">
              <a:solidFill>
                <a:srgbClr val="0D0D0D"/>
              </a:solidFill>
              <a:latin typeface="+mj-lt"/>
            </a:endParaRPr>
          </a:p>
          <a:p>
            <a:pPr marL="285750" lvl="1" indent="-285750" algn="just" defTabSz="457200" hangingPunct="1">
              <a:buClr>
                <a:srgbClr val="000000"/>
              </a:buClr>
              <a:buFont typeface="Arial" panose="020B0604020202020204" pitchFamily="34" charset="0"/>
              <a:buChar char="•"/>
              <a:defRPr/>
            </a:pPr>
            <a:r>
              <a:rPr lang="es-ES" sz="2000" b="0" dirty="0">
                <a:solidFill>
                  <a:srgbClr val="0D0D0D"/>
                </a:solidFill>
                <a:latin typeface="+mj-lt"/>
              </a:rPr>
              <a:t>Más de 4 años de trabajo muy intenso, y continuamos</a:t>
            </a:r>
          </a:p>
          <a:p>
            <a:pPr lvl="1" indent="0" algn="just" defTabSz="457200" hangingPunct="1">
              <a:buClr>
                <a:srgbClr val="000000"/>
              </a:buClr>
              <a:defRPr/>
            </a:pPr>
            <a:endParaRPr lang="es-ES" sz="2000" b="0">
              <a:solidFill>
                <a:srgbClr val="0D0D0D"/>
              </a:solidFill>
              <a:latin typeface="+mj-lt"/>
              <a:cs typeface="Arial"/>
              <a:sym typeface="Arial"/>
            </a:endParaRPr>
          </a:p>
          <a:p>
            <a:pPr lvl="1" indent="0" algn="just" defTabSz="457200" hangingPunct="1">
              <a:buClr>
                <a:srgbClr val="000000"/>
              </a:buClr>
              <a:defRPr/>
            </a:pPr>
            <a:endParaRPr lang="es-ES" sz="2000" b="0">
              <a:solidFill>
                <a:srgbClr val="0D0D0D"/>
              </a:solidFill>
              <a:latin typeface="+mj-lt"/>
            </a:endParaRPr>
          </a:p>
          <a:p>
            <a:pPr lvl="1" indent="0" algn="just" defTabSz="457200" hangingPunct="1">
              <a:buClr>
                <a:srgbClr val="000000"/>
              </a:buClr>
              <a:defRPr/>
            </a:pPr>
            <a:endParaRPr lang="es-ES" sz="2000" b="0">
              <a:solidFill>
                <a:srgbClr val="0D0D0D"/>
              </a:solidFill>
              <a:latin typeface="+mj-lt"/>
              <a:cs typeface="Arial"/>
              <a:sym typeface="Arial"/>
            </a:endParaRPr>
          </a:p>
          <a:p>
            <a:pPr lvl="1" indent="0" algn="just" defTabSz="457200" hangingPunct="1">
              <a:buClr>
                <a:srgbClr val="000000"/>
              </a:buClr>
              <a:defRPr/>
            </a:pPr>
            <a:endParaRPr lang="es-ES" sz="2000" b="0">
              <a:solidFill>
                <a:srgbClr val="0D0D0D"/>
              </a:solidFill>
              <a:latin typeface="+mj-lt"/>
              <a:cs typeface="Arial"/>
              <a:sym typeface="Arial"/>
            </a:endParaRPr>
          </a:p>
        </p:txBody>
      </p:sp>
    </p:spTree>
    <p:extLst>
      <p:ext uri="{BB962C8B-B14F-4D97-AF65-F5344CB8AC3E}">
        <p14:creationId xmlns:p14="http://schemas.microsoft.com/office/powerpoint/2010/main" val="1132565569"/>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Despliegue de fibra</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45</a:t>
            </a:fld>
            <a:endParaRPr/>
          </a:p>
        </p:txBody>
      </p:sp>
      <p:pic>
        <p:nvPicPr>
          <p:cNvPr id="2" name="Imagen 1" descr="Un tren en una montaña&#10;&#10;Descripción generada automáticamente">
            <a:extLst>
              <a:ext uri="{FF2B5EF4-FFF2-40B4-BE49-F238E27FC236}">
                <a16:creationId xmlns:a16="http://schemas.microsoft.com/office/drawing/2014/main" id="{DF38D42A-02DA-5EA3-0C26-10A7BBF1690B}"/>
              </a:ext>
            </a:extLst>
          </p:cNvPr>
          <p:cNvPicPr>
            <a:picLocks noChangeAspect="1"/>
          </p:cNvPicPr>
          <p:nvPr/>
        </p:nvPicPr>
        <p:blipFill>
          <a:blip r:embed="rId3"/>
          <a:stretch>
            <a:fillRect/>
          </a:stretch>
        </p:blipFill>
        <p:spPr>
          <a:xfrm>
            <a:off x="3047342" y="4038596"/>
            <a:ext cx="3155815" cy="1917483"/>
          </a:xfrm>
          <a:prstGeom prst="rect">
            <a:avLst/>
          </a:prstGeom>
        </p:spPr>
      </p:pic>
      <p:sp>
        <p:nvSpPr>
          <p:cNvPr id="8" name="TextBox 3">
            <a:extLst>
              <a:ext uri="{FF2B5EF4-FFF2-40B4-BE49-F238E27FC236}">
                <a16:creationId xmlns:a16="http://schemas.microsoft.com/office/drawing/2014/main" id="{E7597DEA-774A-7D6D-ED1A-3ED9A6F7CF99}"/>
              </a:ext>
            </a:extLst>
          </p:cNvPr>
          <p:cNvSpPr txBox="1"/>
          <p:nvPr/>
        </p:nvSpPr>
        <p:spPr>
          <a:xfrm>
            <a:off x="310980" y="865839"/>
            <a:ext cx="6048619" cy="6163931"/>
          </a:xfrm>
          <a:prstGeom prst="rect">
            <a:avLst/>
          </a:prstGeom>
          <a:noFill/>
        </p:spPr>
        <p:txBody>
          <a:bodyPr wrap="square" lIns="45720" tIns="22860" rIns="45720" bIns="22860" rtlCol="0" anchor="t">
            <a:spAutoFit/>
          </a:bodyPr>
          <a:lstStyle/>
          <a:p>
            <a:pPr marL="285750" lvl="1" indent="-285750" algn="just" defTabSz="457200" hangingPunct="1">
              <a:lnSpc>
                <a:spcPts val="3000"/>
              </a:lnSpc>
              <a:spcBef>
                <a:spcPts val="600"/>
              </a:spcBef>
              <a:buClr>
                <a:srgbClr val="000000"/>
              </a:buClr>
              <a:buFont typeface="Arial" panose="020B0604020202020204" pitchFamily="34" charset="0"/>
              <a:buChar char="•"/>
              <a:defRPr/>
            </a:pPr>
            <a:r>
              <a:rPr lang="es-ES" sz="2000" b="0">
                <a:solidFill>
                  <a:srgbClr val="0D0D0D"/>
                </a:solidFill>
                <a:latin typeface="+mj-lt"/>
              </a:rPr>
              <a:t>Aproximadamente 1900 km de fibra</a:t>
            </a:r>
            <a:endParaRPr lang="es-ES" sz="2000" b="0">
              <a:solidFill>
                <a:srgbClr val="0D0D0D"/>
              </a:solidFill>
              <a:latin typeface="+mj-lt"/>
              <a:cs typeface="Arial"/>
              <a:sym typeface="Arial"/>
            </a:endParaRPr>
          </a:p>
          <a:p>
            <a:pPr marL="285750" lvl="1" indent="-285750" algn="just" defTabSz="457200" hangingPunct="1">
              <a:lnSpc>
                <a:spcPts val="3000"/>
              </a:lnSpc>
              <a:spcBef>
                <a:spcPts val="600"/>
              </a:spcBef>
              <a:buClr>
                <a:srgbClr val="000000"/>
              </a:buClr>
              <a:buFont typeface="Arial" panose="020B0604020202020204" pitchFamily="34" charset="0"/>
              <a:buChar char="•"/>
              <a:defRPr/>
            </a:pPr>
            <a:r>
              <a:rPr lang="es-ES" sz="2000" b="0">
                <a:solidFill>
                  <a:srgbClr val="0D0D0D"/>
                </a:solidFill>
                <a:latin typeface="+mj-lt"/>
                <a:cs typeface="Arial"/>
                <a:sym typeface="Arial"/>
              </a:rPr>
              <a:t>Correos Telecom, Lyntia, Orange, Telefónica</a:t>
            </a:r>
            <a:endParaRPr lang="es-ES" sz="2000" b="0">
              <a:solidFill>
                <a:srgbClr val="0D0D0D"/>
              </a:solidFill>
              <a:latin typeface="+mj-lt"/>
            </a:endParaRPr>
          </a:p>
          <a:p>
            <a:pPr marL="285750" lvl="1" indent="-285750" algn="just" defTabSz="457200" hangingPunct="1">
              <a:lnSpc>
                <a:spcPts val="3000"/>
              </a:lnSpc>
              <a:spcBef>
                <a:spcPts val="600"/>
              </a:spcBef>
              <a:buClr>
                <a:srgbClr val="000000"/>
              </a:buClr>
              <a:buFont typeface="Arial" panose="020B0604020202020204" pitchFamily="34" charset="0"/>
              <a:buChar char="•"/>
              <a:defRPr/>
            </a:pPr>
            <a:r>
              <a:rPr lang="es-ES" sz="2000" b="0">
                <a:solidFill>
                  <a:srgbClr val="0D0D0D"/>
                </a:solidFill>
                <a:latin typeface="+mj-lt"/>
              </a:rPr>
              <a:t>Finalizados, en despliegue, finalizando o preparando licitaciones</a:t>
            </a:r>
          </a:p>
          <a:p>
            <a:pPr marL="285750" lvl="1" indent="-285750" algn="just" defTabSz="457200" hangingPunct="1">
              <a:lnSpc>
                <a:spcPts val="3000"/>
              </a:lnSpc>
              <a:spcBef>
                <a:spcPts val="600"/>
              </a:spcBef>
              <a:buClr>
                <a:srgbClr val="000000"/>
              </a:buClr>
              <a:buFont typeface="Arial" panose="020B0604020202020204" pitchFamily="34" charset="0"/>
              <a:buChar char="•"/>
              <a:defRPr/>
            </a:pPr>
            <a:r>
              <a:rPr lang="es-ES" sz="2000" b="0">
                <a:solidFill>
                  <a:srgbClr val="0D0D0D"/>
                </a:solidFill>
                <a:latin typeface="+mj-lt"/>
              </a:rPr>
              <a:t>Un auténtico reto constructivo</a:t>
            </a:r>
          </a:p>
          <a:p>
            <a:pPr marL="285750" lvl="1" indent="-285750" algn="just" defTabSz="457200" hangingPunct="1">
              <a:lnSpc>
                <a:spcPts val="3000"/>
              </a:lnSpc>
              <a:spcBef>
                <a:spcPts val="600"/>
              </a:spcBef>
              <a:buClr>
                <a:srgbClr val="000000"/>
              </a:buClr>
              <a:buFont typeface="Arial" panose="020B0604020202020204" pitchFamily="34" charset="0"/>
              <a:buChar char="•"/>
              <a:defRPr/>
            </a:pPr>
            <a:r>
              <a:rPr lang="es-ES" sz="2000" b="0">
                <a:solidFill>
                  <a:srgbClr val="0D0D0D"/>
                </a:solidFill>
                <a:latin typeface="+mj-lt"/>
              </a:rPr>
              <a:t>Mas de 30 instituciones beneficiadas de manera directa, toda la Comunidad beneficiada de manera indirecta</a:t>
            </a:r>
          </a:p>
          <a:p>
            <a:pPr marL="285750" lvl="1" indent="-285750" algn="just" defTabSz="457200" hangingPunct="1">
              <a:lnSpc>
                <a:spcPts val="3000"/>
              </a:lnSpc>
              <a:spcBef>
                <a:spcPts val="600"/>
              </a:spcBef>
              <a:buClr>
                <a:srgbClr val="000000"/>
              </a:buClr>
              <a:buFont typeface="Arial" panose="020B0604020202020204" pitchFamily="34" charset="0"/>
              <a:buChar char="•"/>
              <a:defRPr/>
            </a:pPr>
            <a:endParaRPr lang="es-ES" sz="2000" b="0">
              <a:solidFill>
                <a:srgbClr val="0D0D0D"/>
              </a:solidFill>
              <a:latin typeface="+mj-lt"/>
            </a:endParaRPr>
          </a:p>
          <a:p>
            <a:pPr lvl="1" algn="just" defTabSz="457200" hangingPunct="1">
              <a:lnSpc>
                <a:spcPts val="3000"/>
              </a:lnSpc>
              <a:spcBef>
                <a:spcPts val="600"/>
              </a:spcBef>
              <a:buClr>
                <a:srgbClr val="000000"/>
              </a:buClr>
              <a:defRPr/>
            </a:pPr>
            <a:endParaRPr lang="es-ES" sz="2000" b="0">
              <a:solidFill>
                <a:srgbClr val="0D0D0D"/>
              </a:solidFill>
              <a:latin typeface="+mj-lt"/>
            </a:endParaRPr>
          </a:p>
          <a:p>
            <a:pPr lvl="1" indent="0" algn="just" defTabSz="457200" hangingPunct="1">
              <a:lnSpc>
                <a:spcPts val="3000"/>
              </a:lnSpc>
              <a:spcBef>
                <a:spcPts val="600"/>
              </a:spcBef>
              <a:buClr>
                <a:srgbClr val="000000"/>
              </a:buClr>
              <a:defRPr/>
            </a:pPr>
            <a:endParaRPr lang="es-ES" sz="2000" b="0">
              <a:solidFill>
                <a:srgbClr val="0D0D0D"/>
              </a:solidFill>
              <a:latin typeface="+mj-lt"/>
              <a:cs typeface="Arial"/>
              <a:sym typeface="Arial"/>
            </a:endParaRPr>
          </a:p>
          <a:p>
            <a:pPr lvl="1" indent="0" algn="just" defTabSz="457200" hangingPunct="1">
              <a:lnSpc>
                <a:spcPts val="3000"/>
              </a:lnSpc>
              <a:spcBef>
                <a:spcPts val="600"/>
              </a:spcBef>
              <a:buClr>
                <a:srgbClr val="000000"/>
              </a:buClr>
              <a:defRPr/>
            </a:pPr>
            <a:endParaRPr lang="es-ES" sz="2000" b="0">
              <a:solidFill>
                <a:srgbClr val="0D0D0D"/>
              </a:solidFill>
              <a:latin typeface="+mj-lt"/>
            </a:endParaRPr>
          </a:p>
          <a:p>
            <a:pPr lvl="1" indent="0" algn="just" defTabSz="457200" hangingPunct="1">
              <a:lnSpc>
                <a:spcPts val="3000"/>
              </a:lnSpc>
              <a:spcBef>
                <a:spcPts val="600"/>
              </a:spcBef>
              <a:buClr>
                <a:srgbClr val="000000"/>
              </a:buClr>
              <a:defRPr/>
            </a:pPr>
            <a:endParaRPr lang="es-ES" sz="2000" b="0">
              <a:solidFill>
                <a:srgbClr val="0D0D0D"/>
              </a:solidFill>
              <a:latin typeface="+mj-lt"/>
              <a:cs typeface="Arial"/>
              <a:sym typeface="Arial"/>
            </a:endParaRPr>
          </a:p>
          <a:p>
            <a:pPr lvl="1" indent="0" algn="just" defTabSz="457200" hangingPunct="1">
              <a:lnSpc>
                <a:spcPts val="3000"/>
              </a:lnSpc>
              <a:spcBef>
                <a:spcPts val="600"/>
              </a:spcBef>
              <a:buClr>
                <a:srgbClr val="000000"/>
              </a:buClr>
              <a:defRPr/>
            </a:pPr>
            <a:endParaRPr lang="es-ES" sz="2000" b="0">
              <a:solidFill>
                <a:srgbClr val="0D0D0D"/>
              </a:solidFill>
              <a:latin typeface="+mj-lt"/>
              <a:cs typeface="Arial"/>
              <a:sym typeface="Arial"/>
            </a:endParaRPr>
          </a:p>
        </p:txBody>
      </p:sp>
      <p:sp>
        <p:nvSpPr>
          <p:cNvPr id="9" name="TextBox 3">
            <a:extLst>
              <a:ext uri="{FF2B5EF4-FFF2-40B4-BE49-F238E27FC236}">
                <a16:creationId xmlns:a16="http://schemas.microsoft.com/office/drawing/2014/main" id="{F31A1B7D-5D1D-ADA1-BB5D-4723B07887F1}"/>
              </a:ext>
            </a:extLst>
          </p:cNvPr>
          <p:cNvSpPr txBox="1"/>
          <p:nvPr/>
        </p:nvSpPr>
        <p:spPr>
          <a:xfrm>
            <a:off x="6713951" y="4311513"/>
            <a:ext cx="5057343" cy="3508653"/>
          </a:xfrm>
          <a:prstGeom prst="rect">
            <a:avLst/>
          </a:prstGeom>
          <a:noFill/>
        </p:spPr>
        <p:txBody>
          <a:bodyPr wrap="square" lIns="45720" tIns="22860" rIns="45720" bIns="22860" rtlCol="0" anchor="t">
            <a:spAutoFit/>
          </a:bodyPr>
          <a:lstStyle/>
          <a:p>
            <a:pPr lvl="1" indent="0" algn="ctr" defTabSz="457200" hangingPunct="1">
              <a:buClr>
                <a:srgbClr val="000000"/>
              </a:buClr>
              <a:defRPr/>
            </a:pPr>
            <a:r>
              <a:rPr lang="es-ES" sz="1800" b="0">
                <a:solidFill>
                  <a:srgbClr val="0D0D0D"/>
                </a:solidFill>
                <a:latin typeface="Arial"/>
                <a:cs typeface="Arial"/>
                <a:sym typeface="Arial"/>
              </a:rPr>
              <a:t>RedIRIS – REDIMadrid – UCLM – I2BASQUE – EHU – NASERTIC – CEFCA – OAJ – Edificio Galáctica – CAHA - UAL – IAC – RCT – LSC – CSIC-IPE – UNIZAR – Residencia JACA – WALQA – RIA – Aula Dei – IPE CSIC – Escuelas Militares ejercito - UNIOVI – INTA – BSC – CICA – UPO – UNIA – AEE – PLOCAN – UGR - Ceuta – RSN – Red Cuántica - CEM – ISCIII – UPM – CSIC – CESGA - CSUC</a:t>
            </a:r>
          </a:p>
          <a:p>
            <a:pPr lvl="1" indent="0" algn="just" defTabSz="457200" hangingPunct="1">
              <a:buClr>
                <a:srgbClr val="000000"/>
              </a:buClr>
              <a:defRPr/>
            </a:pPr>
            <a:endParaRPr lang="es-ES" sz="1800">
              <a:solidFill>
                <a:srgbClr val="0D0D0D"/>
              </a:solidFill>
            </a:endParaRPr>
          </a:p>
          <a:p>
            <a:pPr lvl="1" indent="0" algn="just" defTabSz="457200" hangingPunct="1">
              <a:buClr>
                <a:srgbClr val="000000"/>
              </a:buClr>
              <a:defRPr/>
            </a:pPr>
            <a:endParaRPr lang="es-ES" sz="1500">
              <a:solidFill>
                <a:srgbClr val="0D0D0D"/>
              </a:solidFill>
            </a:endParaRPr>
          </a:p>
          <a:p>
            <a:pPr lvl="1" indent="0" algn="just" defTabSz="457200" hangingPunct="1">
              <a:buClr>
                <a:srgbClr val="000000"/>
              </a:buClr>
              <a:defRPr/>
            </a:pPr>
            <a:endParaRPr lang="es-ES" sz="1500" b="0">
              <a:solidFill>
                <a:srgbClr val="0D0D0D"/>
              </a:solidFill>
              <a:latin typeface="Arial"/>
              <a:cs typeface="Arial"/>
              <a:sym typeface="Arial"/>
            </a:endParaRPr>
          </a:p>
          <a:p>
            <a:pPr lvl="1" indent="0" algn="just" defTabSz="457200" hangingPunct="1">
              <a:buClr>
                <a:srgbClr val="000000"/>
              </a:buClr>
              <a:defRPr/>
            </a:pPr>
            <a:endParaRPr lang="es-ES" sz="1500" b="0">
              <a:solidFill>
                <a:srgbClr val="0D0D0D"/>
              </a:solidFill>
              <a:latin typeface="Arial"/>
              <a:cs typeface="Arial"/>
              <a:sym typeface="Arial"/>
            </a:endParaRPr>
          </a:p>
        </p:txBody>
      </p:sp>
      <p:pic>
        <p:nvPicPr>
          <p:cNvPr id="3" name="Imagen 2">
            <a:extLst>
              <a:ext uri="{FF2B5EF4-FFF2-40B4-BE49-F238E27FC236}">
                <a16:creationId xmlns:a16="http://schemas.microsoft.com/office/drawing/2014/main" id="{EB9D7D06-18FF-D9B8-47AD-470FA0700010}"/>
              </a:ext>
            </a:extLst>
          </p:cNvPr>
          <p:cNvPicPr>
            <a:picLocks noChangeAspect="1"/>
          </p:cNvPicPr>
          <p:nvPr/>
        </p:nvPicPr>
        <p:blipFill>
          <a:blip r:embed="rId4"/>
          <a:stretch>
            <a:fillRect/>
          </a:stretch>
        </p:blipFill>
        <p:spPr>
          <a:xfrm>
            <a:off x="7141875" y="165970"/>
            <a:ext cx="4202581" cy="3765116"/>
          </a:xfrm>
          <a:prstGeom prst="rect">
            <a:avLst/>
          </a:prstGeom>
        </p:spPr>
      </p:pic>
    </p:spTree>
    <p:extLst>
      <p:ext uri="{BB962C8B-B14F-4D97-AF65-F5344CB8AC3E}">
        <p14:creationId xmlns:p14="http://schemas.microsoft.com/office/powerpoint/2010/main" val="135564355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Despliegue de fibra</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46</a:t>
            </a:fld>
            <a:endParaRPr/>
          </a:p>
        </p:txBody>
      </p:sp>
      <p:pic>
        <p:nvPicPr>
          <p:cNvPr id="4" name="Imagen 3" descr="Mapa&#10;&#10;Descripción generada automáticamente">
            <a:extLst>
              <a:ext uri="{FF2B5EF4-FFF2-40B4-BE49-F238E27FC236}">
                <a16:creationId xmlns:a16="http://schemas.microsoft.com/office/drawing/2014/main" id="{44A53838-6CDF-0460-B9FF-2F99E01233C7}"/>
              </a:ext>
            </a:extLst>
          </p:cNvPr>
          <p:cNvPicPr>
            <a:picLocks noChangeAspect="1"/>
          </p:cNvPicPr>
          <p:nvPr/>
        </p:nvPicPr>
        <p:blipFill>
          <a:blip r:embed="rId3"/>
          <a:stretch>
            <a:fillRect/>
          </a:stretch>
        </p:blipFill>
        <p:spPr>
          <a:xfrm>
            <a:off x="2718885" y="943985"/>
            <a:ext cx="6038749" cy="5219379"/>
          </a:xfrm>
          <a:prstGeom prst="rect">
            <a:avLst/>
          </a:prstGeom>
        </p:spPr>
      </p:pic>
    </p:spTree>
    <p:extLst>
      <p:ext uri="{BB962C8B-B14F-4D97-AF65-F5344CB8AC3E}">
        <p14:creationId xmlns:p14="http://schemas.microsoft.com/office/powerpoint/2010/main" val="616544994"/>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adroTexto 11"/>
          <p:cNvSpPr txBox="1"/>
          <p:nvPr/>
        </p:nvSpPr>
        <p:spPr>
          <a:xfrm>
            <a:off x="478650" y="165100"/>
            <a:ext cx="1118826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s-ES"/>
              <a:t>Despliegue de equipos</a:t>
            </a:r>
            <a:endParaRPr/>
          </a:p>
        </p:txBody>
      </p:sp>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6" name="TextBox 3">
            <a:extLst>
              <a:ext uri="{FF2B5EF4-FFF2-40B4-BE49-F238E27FC236}">
                <a16:creationId xmlns:a16="http://schemas.microsoft.com/office/drawing/2014/main" id="{0BC6B87A-6819-5DDB-A4BA-D1869BC3B4FF}"/>
              </a:ext>
            </a:extLst>
          </p:cNvPr>
          <p:cNvSpPr txBox="1"/>
          <p:nvPr/>
        </p:nvSpPr>
        <p:spPr>
          <a:xfrm>
            <a:off x="742868" y="1397675"/>
            <a:ext cx="5211465" cy="2246769"/>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0" i="0" u="none" strike="noStrike" kern="0" cap="none" spc="0" normalizeH="0" baseline="0" noProof="0">
                <a:ln>
                  <a:noFill/>
                </a:ln>
                <a:solidFill>
                  <a:srgbClr val="0D0D0D"/>
                </a:solidFill>
                <a:effectLst/>
                <a:uLnTx/>
                <a:uFillTx/>
                <a:latin typeface="+mj-ea"/>
                <a:ea typeface="+mj-ea"/>
                <a:cs typeface="Arial"/>
                <a:sym typeface="Arial"/>
              </a:rPr>
              <a:t>CESGA – RCT – REDIMadrid – CICA – CSUC – NASERTIC – OAJ – CAHA – RIA – UGR – Ceuta – RedIRIS - INTA</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s-ES" sz="2000">
              <a:solidFill>
                <a:srgbClr val="0D0D0D"/>
              </a:solidFill>
              <a:latin typeface="+mj-ea"/>
              <a:ea typeface="+mj-ea"/>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s-ES" sz="2000">
              <a:solidFill>
                <a:srgbClr val="0D0D0D"/>
              </a:solidFill>
              <a:latin typeface="+mj-ea"/>
              <a:ea typeface="+mj-ea"/>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2000" b="0" i="0" u="none" strike="noStrike" kern="0" cap="none" spc="0" normalizeH="0" baseline="0" noProof="0">
              <a:ln>
                <a:noFill/>
              </a:ln>
              <a:solidFill>
                <a:srgbClr val="0D0D0D"/>
              </a:solidFill>
              <a:effectLst/>
              <a:uLnTx/>
              <a:uFillTx/>
              <a:latin typeface="+mj-ea"/>
              <a:ea typeface="+mj-ea"/>
              <a:cs typeface="Arial"/>
              <a:sym typeface="Arial"/>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2000" b="0" i="0" u="none" strike="noStrike" kern="0" cap="none" spc="0" normalizeH="0" baseline="0" noProof="0">
              <a:ln>
                <a:noFill/>
              </a:ln>
              <a:solidFill>
                <a:srgbClr val="0D0D0D"/>
              </a:solidFill>
              <a:effectLst/>
              <a:uLnTx/>
              <a:uFillTx/>
              <a:latin typeface="+mj-ea"/>
              <a:ea typeface="+mj-ea"/>
              <a:cs typeface="Arial"/>
              <a:sym typeface="Arial"/>
            </a:endParaRPr>
          </a:p>
        </p:txBody>
      </p:sp>
      <p:sp>
        <p:nvSpPr>
          <p:cNvPr id="10" name="TextBox 3">
            <a:extLst>
              <a:ext uri="{FF2B5EF4-FFF2-40B4-BE49-F238E27FC236}">
                <a16:creationId xmlns:a16="http://schemas.microsoft.com/office/drawing/2014/main" id="{FCB00258-59D5-681D-E832-7E80C6A1D86C}"/>
              </a:ext>
            </a:extLst>
          </p:cNvPr>
          <p:cNvSpPr txBox="1"/>
          <p:nvPr/>
        </p:nvSpPr>
        <p:spPr>
          <a:xfrm>
            <a:off x="611353" y="3215143"/>
            <a:ext cx="6841222" cy="3170099"/>
          </a:xfrm>
          <a:prstGeom prst="rect">
            <a:avLst/>
          </a:prstGeom>
          <a:noFill/>
        </p:spPr>
        <p:txBody>
          <a:bodyPr wrap="square" lIns="91440" tIns="45720" rIns="91440" bIns="45720" rtlCol="0" anchor="t">
            <a:spAutoFit/>
          </a:bodyPr>
          <a:lstStyle/>
          <a:p>
            <a:pPr marR="0" lvl="1" algn="just" defTabSz="914400" rtl="0" eaLnBrk="1" fontAlgn="auto" latinLnBrk="0" hangingPunct="1">
              <a:lnSpc>
                <a:spcPct val="100000"/>
              </a:lnSpc>
              <a:spcBef>
                <a:spcPts val="0"/>
              </a:spcBef>
              <a:spcAft>
                <a:spcPts val="0"/>
              </a:spcAft>
              <a:buClr>
                <a:srgbClr val="000000"/>
              </a:buClr>
              <a:buSzTx/>
              <a:tabLst/>
              <a:defRPr/>
            </a:pPr>
            <a:r>
              <a:rPr lang="es-ES" sz="2000" b="0">
                <a:solidFill>
                  <a:srgbClr val="0D0D0D"/>
                </a:solidFill>
                <a:latin typeface="+mj-lt"/>
              </a:rPr>
              <a:t>Renovación de equipamiento de las redes:</a:t>
            </a:r>
          </a:p>
          <a:p>
            <a:pPr marL="571500" lvl="7" indent="-571500" algn="just" hangingPunct="1">
              <a:buClr>
                <a:srgbClr val="000000"/>
              </a:buClr>
              <a:buFont typeface="Arial" panose="020B0604020202020204" pitchFamily="34" charset="0"/>
              <a:buChar char="•"/>
              <a:defRPr/>
            </a:pPr>
            <a:r>
              <a:rPr lang="es-ES" sz="2000" b="0">
                <a:solidFill>
                  <a:srgbClr val="0D0D0D"/>
                </a:solidFill>
                <a:latin typeface="+mj-lt"/>
              </a:rPr>
              <a:t>RECETGA</a:t>
            </a:r>
          </a:p>
          <a:p>
            <a:pPr marL="571500" lvl="7" indent="-571500" algn="just" hangingPunct="1">
              <a:buClr>
                <a:srgbClr val="000000"/>
              </a:buClr>
              <a:buFont typeface="Arial" panose="020B0604020202020204" pitchFamily="34" charset="0"/>
              <a:buChar char="•"/>
              <a:defRPr/>
            </a:pPr>
            <a:r>
              <a:rPr lang="es-ES" sz="2000" b="0">
                <a:solidFill>
                  <a:srgbClr val="0D0D0D"/>
                </a:solidFill>
                <a:latin typeface="+mj-lt"/>
              </a:rPr>
              <a:t>RCT</a:t>
            </a:r>
          </a:p>
          <a:p>
            <a:pPr marL="571500" lvl="7" indent="-571500" algn="just" hangingPunct="1">
              <a:buClr>
                <a:srgbClr val="000000"/>
              </a:buClr>
              <a:buFont typeface="Arial" panose="020B0604020202020204" pitchFamily="34" charset="0"/>
              <a:buChar char="•"/>
              <a:defRPr/>
            </a:pPr>
            <a:r>
              <a:rPr lang="es-ES" sz="2000" b="0">
                <a:solidFill>
                  <a:srgbClr val="0D0D0D"/>
                </a:solidFill>
                <a:latin typeface="+mj-lt"/>
              </a:rPr>
              <a:t>RICA</a:t>
            </a:r>
          </a:p>
          <a:p>
            <a:pPr marL="571500" lvl="7" indent="-571500" algn="just" hangingPunct="1">
              <a:buClr>
                <a:srgbClr val="000000"/>
              </a:buClr>
              <a:buFont typeface="Arial" panose="020B0604020202020204" pitchFamily="34" charset="0"/>
              <a:buChar char="•"/>
              <a:defRPr/>
            </a:pPr>
            <a:r>
              <a:rPr lang="es-ES" sz="2000" b="0">
                <a:solidFill>
                  <a:srgbClr val="0D0D0D"/>
                </a:solidFill>
                <a:latin typeface="+mj-lt"/>
              </a:rPr>
              <a:t>Anella Científica</a:t>
            </a:r>
          </a:p>
          <a:p>
            <a:pPr marL="571500" lvl="7" indent="-571500" algn="just" hangingPunct="1">
              <a:buClr>
                <a:srgbClr val="000000"/>
              </a:buClr>
              <a:buFont typeface="Arial" panose="020B0604020202020204" pitchFamily="34" charset="0"/>
              <a:buChar char="•"/>
              <a:defRPr/>
            </a:pPr>
            <a:r>
              <a:rPr lang="es-ES" sz="2000" b="0">
                <a:solidFill>
                  <a:srgbClr val="0D0D0D"/>
                </a:solidFill>
                <a:latin typeface="+mj-lt"/>
              </a:rPr>
              <a:t>REDIMadrid</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2000" b="0" i="0" u="none" strike="noStrike" kern="0" cap="none" spc="0" normalizeH="0" baseline="0" noProof="0">
              <a:ln>
                <a:noFill/>
              </a:ln>
              <a:solidFill>
                <a:srgbClr val="0D0D0D"/>
              </a:solidFill>
              <a:effectLst/>
              <a:uLnTx/>
              <a:uFillTx/>
              <a:latin typeface="+mj-lt"/>
              <a:cs typeface="Arial"/>
              <a:sym typeface="Arial"/>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s-ES" sz="2000" b="0">
              <a:solidFill>
                <a:srgbClr val="0D0D0D"/>
              </a:solidFill>
              <a:latin typeface="+mj-lt"/>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2000" b="0" i="0" u="none" strike="noStrike" kern="0" cap="none" spc="0" normalizeH="0" baseline="0" noProof="0">
              <a:ln>
                <a:noFill/>
              </a:ln>
              <a:solidFill>
                <a:srgbClr val="0D0D0D"/>
              </a:solidFill>
              <a:effectLst/>
              <a:uLnTx/>
              <a:uFillTx/>
              <a:latin typeface="+mj-lt"/>
              <a:cs typeface="Arial"/>
              <a:sym typeface="Arial"/>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2000" b="0" i="0" u="none" strike="noStrike" kern="0" cap="none" spc="0" normalizeH="0" baseline="0" noProof="0">
              <a:ln>
                <a:noFill/>
              </a:ln>
              <a:solidFill>
                <a:srgbClr val="0D0D0D"/>
              </a:solidFill>
              <a:effectLst/>
              <a:uLnTx/>
              <a:uFillTx/>
              <a:latin typeface="+mj-lt"/>
              <a:cs typeface="Arial"/>
              <a:sym typeface="Arial"/>
            </a:endParaRPr>
          </a:p>
        </p:txBody>
      </p:sp>
      <p:sp>
        <p:nvSpPr>
          <p:cNvPr id="12" name="TextBox 3">
            <a:extLst>
              <a:ext uri="{FF2B5EF4-FFF2-40B4-BE49-F238E27FC236}">
                <a16:creationId xmlns:a16="http://schemas.microsoft.com/office/drawing/2014/main" id="{8E934BF4-812E-C2DB-50DA-FA2217114395}"/>
              </a:ext>
            </a:extLst>
          </p:cNvPr>
          <p:cNvSpPr txBox="1"/>
          <p:nvPr/>
        </p:nvSpPr>
        <p:spPr>
          <a:xfrm>
            <a:off x="7584090" y="1971931"/>
            <a:ext cx="4682024" cy="2862322"/>
          </a:xfrm>
          <a:prstGeom prst="rect">
            <a:avLst/>
          </a:prstGeom>
          <a:noFill/>
        </p:spPr>
        <p:txBody>
          <a:bodyPr wrap="square" lIns="91440" tIns="45720" rIns="91440" bIns="45720" rtlCol="0" anchor="t">
            <a:spAutoFit/>
          </a:bodyPr>
          <a:lstStyle/>
          <a:p>
            <a:pPr marL="571500" marR="0" lvl="1" indent="-5715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S" sz="2000" b="0">
                <a:solidFill>
                  <a:srgbClr val="0D0D0D"/>
                </a:solidFill>
                <a:latin typeface="+mj-lt"/>
              </a:rPr>
              <a:t>Routers</a:t>
            </a:r>
          </a:p>
          <a:p>
            <a:pPr marL="571500" marR="0" lvl="1" indent="-5715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S" sz="2000" b="0">
                <a:solidFill>
                  <a:srgbClr val="0D0D0D"/>
                </a:solidFill>
                <a:latin typeface="+mj-lt"/>
              </a:rPr>
              <a:t>Switches</a:t>
            </a:r>
          </a:p>
          <a:p>
            <a:pPr marL="571500" marR="0" lvl="1" indent="-5715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S" sz="2000" b="0">
                <a:solidFill>
                  <a:srgbClr val="0D0D0D"/>
                </a:solidFill>
                <a:latin typeface="+mj-lt"/>
              </a:rPr>
              <a:t>Firewalls</a:t>
            </a:r>
          </a:p>
          <a:p>
            <a:pPr marL="571500" marR="0" lvl="1" indent="-5715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S" sz="2000" b="0">
                <a:solidFill>
                  <a:srgbClr val="0D0D0D"/>
                </a:solidFill>
                <a:latin typeface="+mj-lt"/>
              </a:rPr>
              <a:t>Balanceadores</a:t>
            </a:r>
          </a:p>
          <a:p>
            <a:pPr marL="571500" marR="0" lvl="1" indent="-5715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S" sz="2000" b="0">
                <a:solidFill>
                  <a:srgbClr val="0D0D0D"/>
                </a:solidFill>
                <a:latin typeface="+mj-lt"/>
              </a:rPr>
              <a:t>Equipos ópticos</a:t>
            </a: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2000" b="0" i="0" u="none" strike="noStrike" kern="0" cap="none" spc="0" normalizeH="0" baseline="0" noProof="0">
              <a:ln>
                <a:noFill/>
              </a:ln>
              <a:solidFill>
                <a:srgbClr val="0D0D0D"/>
              </a:solidFill>
              <a:effectLst/>
              <a:uLnTx/>
              <a:uFillTx/>
              <a:latin typeface="+mj-lt"/>
              <a:cs typeface="Arial"/>
              <a:sym typeface="Arial"/>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s-ES" sz="2000" b="0">
              <a:solidFill>
                <a:srgbClr val="0D0D0D"/>
              </a:solidFill>
              <a:latin typeface="+mj-lt"/>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2000" b="0" i="0" u="none" strike="noStrike" kern="0" cap="none" spc="0" normalizeH="0" baseline="0" noProof="0">
              <a:ln>
                <a:noFill/>
              </a:ln>
              <a:solidFill>
                <a:srgbClr val="0D0D0D"/>
              </a:solidFill>
              <a:effectLst/>
              <a:uLnTx/>
              <a:uFillTx/>
              <a:latin typeface="+mj-lt"/>
              <a:cs typeface="Arial"/>
              <a:sym typeface="Arial"/>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2000" b="0" i="0" u="none" strike="noStrike" kern="0" cap="none" spc="0" normalizeH="0" baseline="0" noProof="0">
              <a:ln>
                <a:noFill/>
              </a:ln>
              <a:solidFill>
                <a:srgbClr val="0D0D0D"/>
              </a:solidFill>
              <a:effectLst/>
              <a:uLnTx/>
              <a:uFillTx/>
              <a:latin typeface="+mj-lt"/>
              <a:cs typeface="Arial"/>
              <a:sym typeface="Arial"/>
            </a:endParaRPr>
          </a:p>
        </p:txBody>
      </p:sp>
    </p:spTree>
    <p:extLst>
      <p:ext uri="{BB962C8B-B14F-4D97-AF65-F5344CB8AC3E}">
        <p14:creationId xmlns:p14="http://schemas.microsoft.com/office/powerpoint/2010/main" val="281502603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5</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8628637"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Licitaciones</a:t>
            </a:r>
            <a:endParaRPr/>
          </a:p>
        </p:txBody>
      </p:sp>
      <p:sp>
        <p:nvSpPr>
          <p:cNvPr id="4" name="Recursos bibliográficos…">
            <a:extLst>
              <a:ext uri="{FF2B5EF4-FFF2-40B4-BE49-F238E27FC236}">
                <a16:creationId xmlns:a16="http://schemas.microsoft.com/office/drawing/2014/main" id="{4746AB23-59BD-7385-951F-07DA6DD177CC}"/>
              </a:ext>
            </a:extLst>
          </p:cNvPr>
          <p:cNvSpPr txBox="1"/>
          <p:nvPr/>
        </p:nvSpPr>
        <p:spPr>
          <a:xfrm>
            <a:off x="1013055" y="2062728"/>
            <a:ext cx="9757432" cy="36815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28600" indent="-228600">
              <a:lnSpc>
                <a:spcPct val="120000"/>
              </a:lnSpc>
              <a:buSzPct val="100000"/>
              <a:buFontTx/>
              <a:buChar char="•"/>
              <a:defRPr sz="2800" b="0">
                <a:solidFill>
                  <a:srgbClr val="414141"/>
                </a:solidFill>
                <a:latin typeface="+mj-lt"/>
                <a:ea typeface="+mj-ea"/>
                <a:cs typeface="+mj-cs"/>
                <a:sym typeface="Helvetica"/>
              </a:defRPr>
            </a:pPr>
            <a:r>
              <a:rPr lang="es-ES" sz="2800" b="0" err="1">
                <a:solidFill>
                  <a:srgbClr val="414141"/>
                </a:solidFill>
                <a:latin typeface="+mj-lt"/>
                <a:ea typeface="+mj-ea"/>
                <a:cs typeface="+mj-cs"/>
              </a:rPr>
              <a:t>Exp</a:t>
            </a:r>
            <a:r>
              <a:rPr lang="es-ES" sz="2800" b="0">
                <a:solidFill>
                  <a:srgbClr val="414141"/>
                </a:solidFill>
                <a:latin typeface="+mj-lt"/>
                <a:ea typeface="+mj-ea"/>
                <a:cs typeface="+mj-cs"/>
              </a:rPr>
              <a:t>. 121/21-RI: Servicio de alojamiento en Madrid</a:t>
            </a:r>
          </a:p>
          <a:p>
            <a:pPr marL="228600" indent="-228600">
              <a:lnSpc>
                <a:spcPct val="120000"/>
              </a:lnSpc>
              <a:buSzPct val="100000"/>
              <a:buFontTx/>
              <a:buChar char="•"/>
              <a:defRPr sz="2800" b="0">
                <a:solidFill>
                  <a:srgbClr val="414141"/>
                </a:solidFill>
                <a:latin typeface="+mj-lt"/>
                <a:ea typeface="+mj-ea"/>
                <a:cs typeface="+mj-cs"/>
                <a:sym typeface="Helvetica"/>
              </a:defRPr>
            </a:pPr>
            <a:r>
              <a:rPr lang="es-ES" err="1"/>
              <a:t>Exp</a:t>
            </a:r>
            <a:r>
              <a:rPr lang="es-ES"/>
              <a:t>. 057/22-RI</a:t>
            </a:r>
            <a:r>
              <a:rPr lang="es-ES" sz="2800" b="0">
                <a:solidFill>
                  <a:srgbClr val="414141"/>
                </a:solidFill>
                <a:latin typeface="+mj-lt"/>
                <a:ea typeface="+mj-ea"/>
                <a:cs typeface="+mj-cs"/>
              </a:rPr>
              <a:t>: Suministro de fibra óptica </a:t>
            </a:r>
          </a:p>
          <a:p>
            <a:pPr marL="228600" indent="-228600">
              <a:lnSpc>
                <a:spcPct val="120000"/>
              </a:lnSpc>
              <a:buSzPct val="100000"/>
              <a:buFontTx/>
              <a:buChar char="•"/>
              <a:defRPr sz="2800" b="0">
                <a:solidFill>
                  <a:srgbClr val="414141"/>
                </a:solidFill>
                <a:latin typeface="+mj-lt"/>
                <a:ea typeface="+mj-ea"/>
                <a:cs typeface="+mj-cs"/>
                <a:sym typeface="Helvetica"/>
              </a:defRPr>
            </a:pPr>
            <a:r>
              <a:rPr lang="es-ES" sz="2800" b="0" err="1">
                <a:solidFill>
                  <a:srgbClr val="414141"/>
                </a:solidFill>
                <a:latin typeface="+mj-lt"/>
                <a:ea typeface="+mj-ea"/>
                <a:cs typeface="+mj-cs"/>
              </a:rPr>
              <a:t>Exp</a:t>
            </a:r>
            <a:r>
              <a:rPr lang="es-ES" sz="2800" b="0">
                <a:solidFill>
                  <a:srgbClr val="414141"/>
                </a:solidFill>
                <a:latin typeface="+mj-lt"/>
                <a:ea typeface="+mj-ea"/>
                <a:cs typeface="+mj-cs"/>
              </a:rPr>
              <a:t>. 086/22-RI: Suministro de equipamiento de red</a:t>
            </a:r>
          </a:p>
          <a:p>
            <a:pPr marL="228600" indent="-228600">
              <a:lnSpc>
                <a:spcPct val="120000"/>
              </a:lnSpc>
              <a:buSzPct val="100000"/>
              <a:buFontTx/>
              <a:buChar char="•"/>
              <a:defRPr sz="2800" b="0">
                <a:solidFill>
                  <a:srgbClr val="414141"/>
                </a:solidFill>
                <a:latin typeface="+mj-lt"/>
                <a:ea typeface="+mj-ea"/>
                <a:cs typeface="+mj-cs"/>
                <a:sym typeface="Helvetica"/>
              </a:defRPr>
            </a:pPr>
            <a:r>
              <a:rPr lang="es-ES" err="1"/>
              <a:t>Exp</a:t>
            </a:r>
            <a:r>
              <a:rPr lang="es-ES"/>
              <a:t>. A041/22-RI: Plataforma de almacenamiento</a:t>
            </a:r>
          </a:p>
          <a:p>
            <a:pPr marL="228600" indent="-228600">
              <a:lnSpc>
                <a:spcPct val="120000"/>
              </a:lnSpc>
              <a:buSzPct val="100000"/>
              <a:buFontTx/>
              <a:buChar char="•"/>
              <a:defRPr sz="2800" b="0">
                <a:solidFill>
                  <a:srgbClr val="414141"/>
                </a:solidFill>
                <a:latin typeface="+mj-lt"/>
                <a:ea typeface="+mj-ea"/>
                <a:cs typeface="+mj-cs"/>
                <a:sym typeface="Helvetica"/>
              </a:defRPr>
            </a:pPr>
            <a:r>
              <a:rPr lang="es-ES" err="1"/>
              <a:t>Exp</a:t>
            </a:r>
            <a:r>
              <a:rPr lang="es-ES"/>
              <a:t>. A007/23-RI: Infraestructura para el Sistema de transferencia de datos</a:t>
            </a:r>
          </a:p>
          <a:p>
            <a:pPr marL="228600" indent="-228600">
              <a:lnSpc>
                <a:spcPct val="120000"/>
              </a:lnSpc>
              <a:buSzPct val="100000"/>
              <a:buFontTx/>
              <a:buChar char="•"/>
              <a:defRPr sz="2800" b="0">
                <a:solidFill>
                  <a:srgbClr val="414141"/>
                </a:solidFill>
                <a:latin typeface="+mj-lt"/>
                <a:ea typeface="+mj-ea"/>
                <a:cs typeface="+mj-cs"/>
                <a:sym typeface="Helvetica"/>
              </a:defRPr>
            </a:pPr>
            <a:r>
              <a:rPr lang="es-ES"/>
              <a:t>…</a:t>
            </a:r>
          </a:p>
        </p:txBody>
      </p:sp>
      <p:sp>
        <p:nvSpPr>
          <p:cNvPr id="5" name="25M+ autenticaciones hasta noviembre">
            <a:extLst>
              <a:ext uri="{FF2B5EF4-FFF2-40B4-BE49-F238E27FC236}">
                <a16:creationId xmlns:a16="http://schemas.microsoft.com/office/drawing/2014/main" id="{8AE1A66A-85FA-20DE-216F-F56D0F2AB959}"/>
              </a:ext>
            </a:extLst>
          </p:cNvPr>
          <p:cNvSpPr txBox="1"/>
          <p:nvPr/>
        </p:nvSpPr>
        <p:spPr>
          <a:xfrm>
            <a:off x="4470260" y="1047400"/>
            <a:ext cx="2843023"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s-ES" sz="4800"/>
              <a:t>+3 años</a:t>
            </a:r>
            <a:endParaRPr/>
          </a:p>
        </p:txBody>
      </p:sp>
    </p:spTree>
    <p:extLst>
      <p:ext uri="{BB962C8B-B14F-4D97-AF65-F5344CB8AC3E}">
        <p14:creationId xmlns:p14="http://schemas.microsoft.com/office/powerpoint/2010/main" val="155904137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6</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8628637"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Licitaciones</a:t>
            </a:r>
            <a:endParaRPr/>
          </a:p>
        </p:txBody>
      </p:sp>
      <p:sp>
        <p:nvSpPr>
          <p:cNvPr id="12" name="25M+ autenticaciones hasta noviembre">
            <a:extLst>
              <a:ext uri="{FF2B5EF4-FFF2-40B4-BE49-F238E27FC236}">
                <a16:creationId xmlns:a16="http://schemas.microsoft.com/office/drawing/2014/main" id="{AE798DD5-EEC3-C358-2AEE-7E5882F7FE94}"/>
              </a:ext>
            </a:extLst>
          </p:cNvPr>
          <p:cNvSpPr txBox="1"/>
          <p:nvPr/>
        </p:nvSpPr>
        <p:spPr>
          <a:xfrm>
            <a:off x="1583846" y="1082661"/>
            <a:ext cx="2843023"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s-ES" sz="4800"/>
              <a:t>Ubicación</a:t>
            </a:r>
            <a:endParaRPr/>
          </a:p>
        </p:txBody>
      </p:sp>
      <p:sp>
        <p:nvSpPr>
          <p:cNvPr id="15" name="25M+ autenticaciones hasta noviembre">
            <a:extLst>
              <a:ext uri="{FF2B5EF4-FFF2-40B4-BE49-F238E27FC236}">
                <a16:creationId xmlns:a16="http://schemas.microsoft.com/office/drawing/2014/main" id="{E3CC1ADD-E32B-BFEA-4001-372219F7CD7C}"/>
              </a:ext>
            </a:extLst>
          </p:cNvPr>
          <p:cNvSpPr txBox="1"/>
          <p:nvPr/>
        </p:nvSpPr>
        <p:spPr>
          <a:xfrm>
            <a:off x="7352464" y="1145388"/>
            <a:ext cx="3385779"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s-ES" sz="4800"/>
              <a:t>Fibra óptica</a:t>
            </a:r>
            <a:endParaRPr/>
          </a:p>
        </p:txBody>
      </p:sp>
      <p:pic>
        <p:nvPicPr>
          <p:cNvPr id="17" name="Imagen 16" descr="Logotipo&#10;&#10;Descripción generada automáticamente">
            <a:extLst>
              <a:ext uri="{FF2B5EF4-FFF2-40B4-BE49-F238E27FC236}">
                <a16:creationId xmlns:a16="http://schemas.microsoft.com/office/drawing/2014/main" id="{1E05233F-6BE5-A2C9-9863-AFD87FF71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29" y="2063270"/>
            <a:ext cx="2721007" cy="1365380"/>
          </a:xfrm>
          <a:prstGeom prst="rect">
            <a:avLst/>
          </a:prstGeom>
        </p:spPr>
      </p:pic>
      <p:pic>
        <p:nvPicPr>
          <p:cNvPr id="19" name="Gráfico 18">
            <a:extLst>
              <a:ext uri="{FF2B5EF4-FFF2-40B4-BE49-F238E27FC236}">
                <a16:creationId xmlns:a16="http://schemas.microsoft.com/office/drawing/2014/main" id="{E23C7466-6F8D-8F2F-26B2-4D7A042B53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2005" y="2293914"/>
            <a:ext cx="1201549" cy="1201549"/>
          </a:xfrm>
          <a:prstGeom prst="rect">
            <a:avLst/>
          </a:prstGeom>
        </p:spPr>
      </p:pic>
      <p:sp>
        <p:nvSpPr>
          <p:cNvPr id="20" name="25M+ autenticaciones hasta noviembre">
            <a:extLst>
              <a:ext uri="{FF2B5EF4-FFF2-40B4-BE49-F238E27FC236}">
                <a16:creationId xmlns:a16="http://schemas.microsoft.com/office/drawing/2014/main" id="{76883D8A-3577-9570-AC46-AE2D06B0AA03}"/>
              </a:ext>
            </a:extLst>
          </p:cNvPr>
          <p:cNvSpPr txBox="1"/>
          <p:nvPr/>
        </p:nvSpPr>
        <p:spPr>
          <a:xfrm>
            <a:off x="4599754" y="3332078"/>
            <a:ext cx="2843023"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s-ES" sz="4800"/>
              <a:t>Equipos</a:t>
            </a:r>
            <a:endParaRPr/>
          </a:p>
        </p:txBody>
      </p:sp>
      <p:pic>
        <p:nvPicPr>
          <p:cNvPr id="22" name="Gráfico 21">
            <a:extLst>
              <a:ext uri="{FF2B5EF4-FFF2-40B4-BE49-F238E27FC236}">
                <a16:creationId xmlns:a16="http://schemas.microsoft.com/office/drawing/2014/main" id="{BDEE0ECD-762C-F699-AB7F-D5968BE58F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0980" y="5171535"/>
            <a:ext cx="964658" cy="966720"/>
          </a:xfrm>
          <a:prstGeom prst="rect">
            <a:avLst/>
          </a:prstGeom>
        </p:spPr>
      </p:pic>
      <p:pic>
        <p:nvPicPr>
          <p:cNvPr id="24" name="Gráfico 23">
            <a:extLst>
              <a:ext uri="{FF2B5EF4-FFF2-40B4-BE49-F238E27FC236}">
                <a16:creationId xmlns:a16="http://schemas.microsoft.com/office/drawing/2014/main" id="{269853A1-467C-0521-C88C-03AB0ED6CA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26483" y="4745497"/>
            <a:ext cx="978874" cy="1121876"/>
          </a:xfrm>
          <a:prstGeom prst="rect">
            <a:avLst/>
          </a:prstGeom>
        </p:spPr>
      </p:pic>
      <p:pic>
        <p:nvPicPr>
          <p:cNvPr id="26" name="Imagen 25" descr="Logotipo&#10;&#10;Descripción generada automáticamente">
            <a:extLst>
              <a:ext uri="{FF2B5EF4-FFF2-40B4-BE49-F238E27FC236}">
                <a16:creationId xmlns:a16="http://schemas.microsoft.com/office/drawing/2014/main" id="{10E364D0-2762-68E9-78FB-7636E0811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1265" y="4689894"/>
            <a:ext cx="1517650" cy="1517650"/>
          </a:xfrm>
          <a:prstGeom prst="rect">
            <a:avLst/>
          </a:prstGeom>
        </p:spPr>
      </p:pic>
      <p:pic>
        <p:nvPicPr>
          <p:cNvPr id="28" name="Imagen 27">
            <a:extLst>
              <a:ext uri="{FF2B5EF4-FFF2-40B4-BE49-F238E27FC236}">
                <a16:creationId xmlns:a16="http://schemas.microsoft.com/office/drawing/2014/main" id="{6C787F3B-DE46-034F-3D96-943B99BE32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2861" y="4471426"/>
            <a:ext cx="2335690" cy="835009"/>
          </a:xfrm>
          <a:prstGeom prst="rect">
            <a:avLst/>
          </a:prstGeom>
        </p:spPr>
      </p:pic>
      <p:pic>
        <p:nvPicPr>
          <p:cNvPr id="30" name="Gráfico 29">
            <a:extLst>
              <a:ext uri="{FF2B5EF4-FFF2-40B4-BE49-F238E27FC236}">
                <a16:creationId xmlns:a16="http://schemas.microsoft.com/office/drawing/2014/main" id="{55D11D23-E68C-4040-D7B8-9504FF1754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9966" y="3652457"/>
            <a:ext cx="2751050" cy="1834033"/>
          </a:xfrm>
          <a:prstGeom prst="rect">
            <a:avLst/>
          </a:prstGeom>
        </p:spPr>
      </p:pic>
      <p:pic>
        <p:nvPicPr>
          <p:cNvPr id="32" name="Imagen 31" descr="Logotipo, nombre de la empresa&#10;&#10;Descripción generada automáticamente">
            <a:extLst>
              <a:ext uri="{FF2B5EF4-FFF2-40B4-BE49-F238E27FC236}">
                <a16:creationId xmlns:a16="http://schemas.microsoft.com/office/drawing/2014/main" id="{4C26567A-BDB0-FE9A-5F6F-A8F42C6F17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67891" y="1829230"/>
            <a:ext cx="1800528" cy="1297047"/>
          </a:xfrm>
          <a:prstGeom prst="rect">
            <a:avLst/>
          </a:prstGeom>
        </p:spPr>
      </p:pic>
    </p:spTree>
    <p:extLst>
      <p:ext uri="{BB962C8B-B14F-4D97-AF65-F5344CB8AC3E}">
        <p14:creationId xmlns:p14="http://schemas.microsoft.com/office/powerpoint/2010/main" val="20811883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7</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8628637"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Despliegue</a:t>
            </a:r>
            <a:endParaRPr/>
          </a:p>
        </p:txBody>
      </p:sp>
      <p:sp>
        <p:nvSpPr>
          <p:cNvPr id="6" name="Marcador de contenido 1">
            <a:extLst>
              <a:ext uri="{FF2B5EF4-FFF2-40B4-BE49-F238E27FC236}">
                <a16:creationId xmlns:a16="http://schemas.microsoft.com/office/drawing/2014/main" id="{916F8851-F523-7407-2E7E-64CFA0864583}"/>
              </a:ext>
            </a:extLst>
          </p:cNvPr>
          <p:cNvSpPr txBox="1">
            <a:spLocks/>
          </p:cNvSpPr>
          <p:nvPr/>
        </p:nvSpPr>
        <p:spPr bwMode="auto">
          <a:xfrm>
            <a:off x="1202266" y="1141057"/>
            <a:ext cx="9787467" cy="1711815"/>
          </a:xfrm>
          <a:prstGeom prst="rect">
            <a:avLst/>
          </a:prstGeom>
          <a:ln w="12700">
            <a:miter lim="400000"/>
          </a:ln>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28600" indent="-228600">
              <a:lnSpc>
                <a:spcPct val="120000"/>
              </a:lnSpc>
              <a:buSzPct val="100000"/>
              <a:buChar char="•"/>
              <a:defRPr sz="2800" b="0">
                <a:solidFill>
                  <a:srgbClr val="414141"/>
                </a:solidFill>
                <a:latin typeface="+mj-lt"/>
                <a:ea typeface="+mj-ea"/>
                <a:cs typeface="+mj-cs"/>
              </a:defRPr>
            </a:lvl1pPr>
            <a:lvl7pPr marL="842963" lvl="6" indent="-342900">
              <a:lnSpc>
                <a:spcPct val="120000"/>
              </a:lnSpc>
              <a:buSzPct val="100000"/>
              <a:buFont typeface="Wingdings" pitchFamily="2" charset="2"/>
              <a:buChar char="§"/>
              <a:defRPr sz="2400" b="0">
                <a:solidFill>
                  <a:srgbClr val="414141"/>
                </a:solidFill>
                <a:latin typeface="+mj-lt"/>
                <a:ea typeface="+mj-ea"/>
                <a:cs typeface="+mj-cs"/>
              </a:defRPr>
            </a:lvl7pPr>
          </a:lstStyle>
          <a:p>
            <a:r>
              <a:rPr lang="es-ES"/>
              <a:t>Fibra óptica</a:t>
            </a:r>
          </a:p>
          <a:p>
            <a:pPr marL="1438275" lvl="1" indent="-355600">
              <a:buFont typeface="Wingdings" pitchFamily="2" charset="2"/>
              <a:buChar char="§"/>
            </a:pPr>
            <a:r>
              <a:rPr lang="es-ES" sz="2000"/>
              <a:t> Anillo de fibra en Madrid </a:t>
            </a:r>
          </a:p>
          <a:p>
            <a:pPr marL="1438275" lvl="1" indent="-355600">
              <a:buFont typeface="Wingdings" pitchFamily="2" charset="2"/>
              <a:buChar char="§"/>
            </a:pPr>
            <a:r>
              <a:rPr lang="es-ES" sz="2000"/>
              <a:t> Equipamiento óptico e integración con RedIRIS-NOVA100</a:t>
            </a:r>
          </a:p>
          <a:p>
            <a:endParaRPr lang="es-ES"/>
          </a:p>
        </p:txBody>
      </p:sp>
      <p:grpSp>
        <p:nvGrpSpPr>
          <p:cNvPr id="18" name="Grupo 17">
            <a:extLst>
              <a:ext uri="{FF2B5EF4-FFF2-40B4-BE49-F238E27FC236}">
                <a16:creationId xmlns:a16="http://schemas.microsoft.com/office/drawing/2014/main" id="{E7AEBD53-890B-60FA-2F93-9616654BD178}"/>
              </a:ext>
            </a:extLst>
          </p:cNvPr>
          <p:cNvGrpSpPr/>
          <p:nvPr/>
        </p:nvGrpSpPr>
        <p:grpSpPr>
          <a:xfrm>
            <a:off x="2826979" y="2986815"/>
            <a:ext cx="4362145" cy="2287688"/>
            <a:chOff x="4728050" y="2385912"/>
            <a:chExt cx="4362145" cy="2287688"/>
          </a:xfrm>
        </p:grpSpPr>
        <p:sp>
          <p:nvSpPr>
            <p:cNvPr id="19" name="65 Elipse">
              <a:extLst>
                <a:ext uri="{FF2B5EF4-FFF2-40B4-BE49-F238E27FC236}">
                  <a16:creationId xmlns:a16="http://schemas.microsoft.com/office/drawing/2014/main" id="{C51A2FBD-2091-FA82-8908-D55F89C4A43D}"/>
                </a:ext>
              </a:extLst>
            </p:cNvPr>
            <p:cNvSpPr/>
            <p:nvPr/>
          </p:nvSpPr>
          <p:spPr>
            <a:xfrm>
              <a:off x="8119830" y="2385912"/>
              <a:ext cx="960571" cy="469164"/>
            </a:xfrm>
            <a:prstGeom prst="ellipse">
              <a:avLst/>
            </a:prstGeom>
            <a:solidFill>
              <a:schemeClr val="accent6">
                <a:lumMod val="75000"/>
              </a:schemeClr>
            </a:solidFill>
            <a:ln w="3175">
              <a:solidFill>
                <a:schemeClr val="accent6">
                  <a:lumMod val="75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1219215"/>
              <a:r>
                <a:rPr lang="es-ES" sz="1400">
                  <a:solidFill>
                    <a:prstClr val="white"/>
                  </a:solidFill>
                  <a:latin typeface="Calibri"/>
                </a:rPr>
                <a:t>CIEMAT</a:t>
              </a:r>
            </a:p>
          </p:txBody>
        </p:sp>
        <p:sp>
          <p:nvSpPr>
            <p:cNvPr id="20" name="65 Elipse">
              <a:extLst>
                <a:ext uri="{FF2B5EF4-FFF2-40B4-BE49-F238E27FC236}">
                  <a16:creationId xmlns:a16="http://schemas.microsoft.com/office/drawing/2014/main" id="{EB0F04BB-510D-FDC3-CA2E-2CF3D3BF680E}"/>
                </a:ext>
              </a:extLst>
            </p:cNvPr>
            <p:cNvSpPr/>
            <p:nvPr/>
          </p:nvSpPr>
          <p:spPr>
            <a:xfrm>
              <a:off x="6388472" y="2396403"/>
              <a:ext cx="960571" cy="469164"/>
            </a:xfrm>
            <a:prstGeom prst="ellipse">
              <a:avLst/>
            </a:prstGeom>
            <a:solidFill>
              <a:schemeClr val="accent6">
                <a:lumMod val="75000"/>
              </a:schemeClr>
            </a:solidFill>
            <a:ln w="3175">
              <a:solidFill>
                <a:schemeClr val="accent6">
                  <a:lumMod val="75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1219215"/>
              <a:r>
                <a:rPr lang="es-ES" sz="1400">
                  <a:solidFill>
                    <a:prstClr val="white"/>
                  </a:solidFill>
                  <a:latin typeface="Calibri"/>
                </a:rPr>
                <a:t>TELMAD</a:t>
              </a:r>
            </a:p>
          </p:txBody>
        </p:sp>
        <p:sp>
          <p:nvSpPr>
            <p:cNvPr id="21" name="65 Elipse">
              <a:extLst>
                <a:ext uri="{FF2B5EF4-FFF2-40B4-BE49-F238E27FC236}">
                  <a16:creationId xmlns:a16="http://schemas.microsoft.com/office/drawing/2014/main" id="{A1687A49-C268-0F32-389C-BB84B7F7F394}"/>
                </a:ext>
              </a:extLst>
            </p:cNvPr>
            <p:cNvSpPr/>
            <p:nvPr/>
          </p:nvSpPr>
          <p:spPr>
            <a:xfrm>
              <a:off x="8129624" y="3401434"/>
              <a:ext cx="960571" cy="469164"/>
            </a:xfrm>
            <a:prstGeom prst="ellipse">
              <a:avLst/>
            </a:prstGeom>
            <a:solidFill>
              <a:schemeClr val="accent6">
                <a:lumMod val="75000"/>
              </a:schemeClr>
            </a:solidFill>
            <a:ln w="3175">
              <a:solidFill>
                <a:schemeClr val="accent6">
                  <a:lumMod val="75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1219215"/>
              <a:r>
                <a:rPr lang="es-ES" sz="1400">
                  <a:solidFill>
                    <a:prstClr val="white"/>
                  </a:solidFill>
                  <a:latin typeface="Calibri"/>
                </a:rPr>
                <a:t>CSIC</a:t>
              </a:r>
            </a:p>
          </p:txBody>
        </p:sp>
        <p:sp>
          <p:nvSpPr>
            <p:cNvPr id="22" name="65 Elipse">
              <a:extLst>
                <a:ext uri="{FF2B5EF4-FFF2-40B4-BE49-F238E27FC236}">
                  <a16:creationId xmlns:a16="http://schemas.microsoft.com/office/drawing/2014/main" id="{3F11F8EF-85FD-3E3F-C56F-E492CC215EB9}"/>
                </a:ext>
              </a:extLst>
            </p:cNvPr>
            <p:cNvSpPr/>
            <p:nvPr/>
          </p:nvSpPr>
          <p:spPr>
            <a:xfrm>
              <a:off x="4728050" y="4204436"/>
              <a:ext cx="960571" cy="469164"/>
            </a:xfrm>
            <a:prstGeom prst="ellipse">
              <a:avLst/>
            </a:prstGeom>
            <a:solidFill>
              <a:srgbClr val="FFC000"/>
            </a:solidFill>
            <a:ln w="3175">
              <a:solidFill>
                <a:schemeClr val="accent6">
                  <a:lumMod val="75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1219215"/>
              <a:r>
                <a:rPr lang="es-ES" sz="1400">
                  <a:solidFill>
                    <a:prstClr val="white"/>
                  </a:solidFill>
                  <a:latin typeface="Calibri"/>
                </a:rPr>
                <a:t>INTERX</a:t>
              </a:r>
            </a:p>
          </p:txBody>
        </p:sp>
        <p:sp>
          <p:nvSpPr>
            <p:cNvPr id="23" name="65 Elipse">
              <a:extLst>
                <a:ext uri="{FF2B5EF4-FFF2-40B4-BE49-F238E27FC236}">
                  <a16:creationId xmlns:a16="http://schemas.microsoft.com/office/drawing/2014/main" id="{7440AA56-CFCC-17EF-D785-03CB8AF7BC91}"/>
                </a:ext>
              </a:extLst>
            </p:cNvPr>
            <p:cNvSpPr/>
            <p:nvPr/>
          </p:nvSpPr>
          <p:spPr>
            <a:xfrm>
              <a:off x="6399157" y="3401437"/>
              <a:ext cx="960571" cy="469164"/>
            </a:xfrm>
            <a:prstGeom prst="ellipse">
              <a:avLst/>
            </a:prstGeom>
            <a:solidFill>
              <a:schemeClr val="accent6">
                <a:lumMod val="75000"/>
              </a:schemeClr>
            </a:solidFill>
            <a:ln w="3175">
              <a:solidFill>
                <a:schemeClr val="accent6">
                  <a:lumMod val="75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1219215"/>
              <a:r>
                <a:rPr lang="es-ES" sz="1400">
                  <a:solidFill>
                    <a:prstClr val="white"/>
                  </a:solidFill>
                  <a:latin typeface="Calibri"/>
                </a:rPr>
                <a:t>ESPANX</a:t>
              </a:r>
            </a:p>
          </p:txBody>
        </p:sp>
        <p:cxnSp>
          <p:nvCxnSpPr>
            <p:cNvPr id="24" name="Conector recto 23">
              <a:extLst>
                <a:ext uri="{FF2B5EF4-FFF2-40B4-BE49-F238E27FC236}">
                  <a16:creationId xmlns:a16="http://schemas.microsoft.com/office/drawing/2014/main" id="{5AC60B19-0E34-AE2B-DFA3-286D402A9D88}"/>
                </a:ext>
              </a:extLst>
            </p:cNvPr>
            <p:cNvCxnSpPr>
              <a:stCxn id="20" idx="6"/>
              <a:endCxn id="19" idx="2"/>
            </p:cNvCxnSpPr>
            <p:nvPr/>
          </p:nvCxnSpPr>
          <p:spPr>
            <a:xfrm flipV="1">
              <a:off x="7349043" y="2620495"/>
              <a:ext cx="770787" cy="10491"/>
            </a:xfrm>
            <a:prstGeom prst="line">
              <a:avLst/>
            </a:prstGeom>
            <a:ln w="9525">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5" name="Conector recto 24">
              <a:extLst>
                <a:ext uri="{FF2B5EF4-FFF2-40B4-BE49-F238E27FC236}">
                  <a16:creationId xmlns:a16="http://schemas.microsoft.com/office/drawing/2014/main" id="{E09D902F-097F-623D-7D37-BF7A89F6B96B}"/>
                </a:ext>
              </a:extLst>
            </p:cNvPr>
            <p:cNvCxnSpPr>
              <a:cxnSpLocks/>
              <a:stCxn id="20" idx="4"/>
              <a:endCxn id="23" idx="0"/>
            </p:cNvCxnSpPr>
            <p:nvPr/>
          </p:nvCxnSpPr>
          <p:spPr>
            <a:xfrm>
              <a:off x="6868759" y="2865567"/>
              <a:ext cx="10685" cy="535870"/>
            </a:xfrm>
            <a:prstGeom prst="line">
              <a:avLst/>
            </a:prstGeom>
            <a:ln w="9525">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 name="Conector recto 25">
              <a:extLst>
                <a:ext uri="{FF2B5EF4-FFF2-40B4-BE49-F238E27FC236}">
                  <a16:creationId xmlns:a16="http://schemas.microsoft.com/office/drawing/2014/main" id="{BEC83DD3-20A0-5839-DFC3-01648F011448}"/>
                </a:ext>
              </a:extLst>
            </p:cNvPr>
            <p:cNvCxnSpPr>
              <a:cxnSpLocks/>
              <a:stCxn id="21" idx="0"/>
              <a:endCxn id="19" idx="4"/>
            </p:cNvCxnSpPr>
            <p:nvPr/>
          </p:nvCxnSpPr>
          <p:spPr>
            <a:xfrm flipH="1" flipV="1">
              <a:off x="8600117" y="2855076"/>
              <a:ext cx="9793" cy="546358"/>
            </a:xfrm>
            <a:prstGeom prst="line">
              <a:avLst/>
            </a:prstGeom>
            <a:ln w="9525">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 name="Conector recto 26">
              <a:extLst>
                <a:ext uri="{FF2B5EF4-FFF2-40B4-BE49-F238E27FC236}">
                  <a16:creationId xmlns:a16="http://schemas.microsoft.com/office/drawing/2014/main" id="{82B01709-DA42-20B5-BE66-1056B15F0916}"/>
                </a:ext>
              </a:extLst>
            </p:cNvPr>
            <p:cNvCxnSpPr>
              <a:cxnSpLocks/>
              <a:stCxn id="23" idx="6"/>
              <a:endCxn id="21" idx="2"/>
            </p:cNvCxnSpPr>
            <p:nvPr/>
          </p:nvCxnSpPr>
          <p:spPr>
            <a:xfrm flipV="1">
              <a:off x="7359728" y="3636017"/>
              <a:ext cx="769896" cy="3"/>
            </a:xfrm>
            <a:prstGeom prst="line">
              <a:avLst/>
            </a:prstGeom>
            <a:ln w="9525">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8" name="Conector recto 27">
              <a:extLst>
                <a:ext uri="{FF2B5EF4-FFF2-40B4-BE49-F238E27FC236}">
                  <a16:creationId xmlns:a16="http://schemas.microsoft.com/office/drawing/2014/main" id="{08B32372-4C41-26B7-D6D3-3668C3AAA56B}"/>
                </a:ext>
              </a:extLst>
            </p:cNvPr>
            <p:cNvCxnSpPr>
              <a:cxnSpLocks/>
              <a:stCxn id="20" idx="2"/>
              <a:endCxn id="22" idx="0"/>
            </p:cNvCxnSpPr>
            <p:nvPr/>
          </p:nvCxnSpPr>
          <p:spPr>
            <a:xfrm flipH="1">
              <a:off x="5208337" y="2630987"/>
              <a:ext cx="1180135" cy="1573450"/>
            </a:xfrm>
            <a:prstGeom prst="line">
              <a:avLst/>
            </a:prstGeom>
            <a:ln w="9525">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 name="Conector recto 28">
              <a:extLst>
                <a:ext uri="{FF2B5EF4-FFF2-40B4-BE49-F238E27FC236}">
                  <a16:creationId xmlns:a16="http://schemas.microsoft.com/office/drawing/2014/main" id="{F11D89EE-483C-D73E-EC87-CEEC0BD9264C}"/>
                </a:ext>
              </a:extLst>
            </p:cNvPr>
            <p:cNvCxnSpPr>
              <a:cxnSpLocks/>
              <a:stCxn id="22" idx="6"/>
              <a:endCxn id="21" idx="4"/>
            </p:cNvCxnSpPr>
            <p:nvPr/>
          </p:nvCxnSpPr>
          <p:spPr>
            <a:xfrm flipV="1">
              <a:off x="5688621" y="3870598"/>
              <a:ext cx="2921290" cy="568422"/>
            </a:xfrm>
            <a:prstGeom prst="line">
              <a:avLst/>
            </a:prstGeom>
            <a:ln w="9525">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0819766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8</a:t>
            </a:fld>
            <a:endParaRPr/>
          </a:p>
        </p:txBody>
      </p:sp>
      <p:sp>
        <p:nvSpPr>
          <p:cNvPr id="2" name="CuadroTexto 4">
            <a:extLst>
              <a:ext uri="{FF2B5EF4-FFF2-40B4-BE49-F238E27FC236}">
                <a16:creationId xmlns:a16="http://schemas.microsoft.com/office/drawing/2014/main" id="{220428B4-174A-2B04-B546-7EFB8C35B389}"/>
              </a:ext>
            </a:extLst>
          </p:cNvPr>
          <p:cNvSpPr txBox="1"/>
          <p:nvPr/>
        </p:nvSpPr>
        <p:spPr>
          <a:xfrm>
            <a:off x="495583" y="162028"/>
            <a:ext cx="8628637"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lang="es-ES"/>
              <a:t>Despliegue</a:t>
            </a:r>
            <a:endParaRPr/>
          </a:p>
        </p:txBody>
      </p:sp>
      <p:sp>
        <p:nvSpPr>
          <p:cNvPr id="6" name="Marcador de contenido 1">
            <a:extLst>
              <a:ext uri="{FF2B5EF4-FFF2-40B4-BE49-F238E27FC236}">
                <a16:creationId xmlns:a16="http://schemas.microsoft.com/office/drawing/2014/main" id="{916F8851-F523-7407-2E7E-64CFA0864583}"/>
              </a:ext>
            </a:extLst>
          </p:cNvPr>
          <p:cNvSpPr txBox="1">
            <a:spLocks/>
          </p:cNvSpPr>
          <p:nvPr/>
        </p:nvSpPr>
        <p:spPr bwMode="auto">
          <a:xfrm>
            <a:off x="1035842" y="1053569"/>
            <a:ext cx="9787467" cy="4007251"/>
          </a:xfrm>
          <a:prstGeom prst="rect">
            <a:avLst/>
          </a:prstGeom>
          <a:ln w="12700">
            <a:miter lim="400000"/>
          </a:ln>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28600" indent="-228600">
              <a:lnSpc>
                <a:spcPct val="120000"/>
              </a:lnSpc>
              <a:buSzPct val="100000"/>
              <a:buChar char="•"/>
              <a:defRPr sz="2800" b="0">
                <a:solidFill>
                  <a:srgbClr val="414141"/>
                </a:solidFill>
                <a:latin typeface="+mj-lt"/>
                <a:ea typeface="+mj-ea"/>
                <a:cs typeface="+mj-cs"/>
              </a:defRPr>
            </a:lvl1pPr>
            <a:lvl7pPr marL="842963" lvl="6" indent="-342900">
              <a:lnSpc>
                <a:spcPct val="120000"/>
              </a:lnSpc>
              <a:buSzPct val="100000"/>
              <a:buFont typeface="Wingdings" pitchFamily="2" charset="2"/>
              <a:buChar char="§"/>
              <a:defRPr sz="2400" b="0">
                <a:solidFill>
                  <a:srgbClr val="414141"/>
                </a:solidFill>
                <a:latin typeface="+mj-lt"/>
                <a:ea typeface="+mj-ea"/>
                <a:cs typeface="+mj-cs"/>
              </a:defRPr>
            </a:lvl7pPr>
          </a:lstStyle>
          <a:p>
            <a:endParaRPr lang="es-ES"/>
          </a:p>
          <a:p>
            <a:r>
              <a:rPr lang="es-ES"/>
              <a:t>Despliegue equipamiento L2: infraestructura de </a:t>
            </a:r>
            <a:r>
              <a:rPr lang="es-ES" err="1"/>
              <a:t>datacenter</a:t>
            </a:r>
            <a:endParaRPr lang="es-ES"/>
          </a:p>
          <a:p>
            <a:pPr marL="1438275" lvl="1" indent="-355600">
              <a:buFont typeface="Wingdings" pitchFamily="2" charset="2"/>
              <a:buChar char="§"/>
            </a:pPr>
            <a:r>
              <a:rPr lang="es-ES" sz="2000"/>
              <a:t>Switches Juniper e integración en red Huawei basada en EVPN/</a:t>
            </a:r>
            <a:r>
              <a:rPr lang="es-ES" sz="2000" err="1"/>
              <a:t>VxLAN</a:t>
            </a:r>
            <a:endParaRPr lang="es-ES" sz="2000"/>
          </a:p>
          <a:p>
            <a:pPr marL="1438275" lvl="1" indent="-355600">
              <a:buFont typeface="Wingdings" pitchFamily="2" charset="2"/>
              <a:buChar char="§"/>
            </a:pPr>
            <a:r>
              <a:rPr lang="es-ES" sz="2000"/>
              <a:t>Redundancia entre </a:t>
            </a:r>
            <a:r>
              <a:rPr lang="es-ES" sz="2000" err="1"/>
              <a:t>PdPs</a:t>
            </a:r>
            <a:r>
              <a:rPr lang="es-ES" sz="2000"/>
              <a:t> TELMAD e INTERXION</a:t>
            </a:r>
          </a:p>
          <a:p>
            <a:endParaRPr lang="es-ES"/>
          </a:p>
          <a:p>
            <a:r>
              <a:rPr lang="es-ES"/>
              <a:t>Despliegue equipamiento L2/L3: RedIRIS-IP 100</a:t>
            </a:r>
          </a:p>
          <a:p>
            <a:pPr marL="1438275" lvl="1" indent="-355600">
              <a:buFont typeface="Wingdings" pitchFamily="2" charset="2"/>
              <a:buChar char="§"/>
            </a:pPr>
            <a:r>
              <a:rPr lang="es-ES" sz="2000"/>
              <a:t>Switches de acceso </a:t>
            </a:r>
          </a:p>
          <a:p>
            <a:pPr marL="1438275" lvl="1" indent="-355600">
              <a:buFont typeface="Wingdings" pitchFamily="2" charset="2"/>
              <a:buChar char="§"/>
            </a:pPr>
            <a:r>
              <a:rPr lang="es-ES" sz="2000" err="1"/>
              <a:t>Routers</a:t>
            </a:r>
            <a:r>
              <a:rPr lang="es-ES" sz="2000"/>
              <a:t> Juniper e integración en backbone IP</a:t>
            </a:r>
          </a:p>
          <a:p>
            <a:pPr marL="2235200" lvl="1" indent="-355600">
              <a:buFont typeface="Wingdings" pitchFamily="2" charset="2"/>
              <a:buChar char="§"/>
            </a:pPr>
            <a:r>
              <a:rPr lang="es-ES" sz="2000"/>
              <a:t>Accesos Instituciones</a:t>
            </a:r>
          </a:p>
          <a:p>
            <a:pPr marL="2235200" lvl="1" indent="-355600">
              <a:buFont typeface="Wingdings" pitchFamily="2" charset="2"/>
              <a:buChar char="§"/>
            </a:pPr>
            <a:r>
              <a:rPr lang="es-ES" sz="2000" err="1"/>
              <a:t>ISPs</a:t>
            </a:r>
            <a:r>
              <a:rPr lang="es-ES" sz="2000"/>
              <a:t>, Cloud </a:t>
            </a:r>
            <a:r>
              <a:rPr lang="es-ES" sz="2000" err="1"/>
              <a:t>providers</a:t>
            </a:r>
            <a:r>
              <a:rPr lang="es-ES" sz="2000"/>
              <a:t>, etc.</a:t>
            </a:r>
            <a:endParaRPr lang="es-ES"/>
          </a:p>
        </p:txBody>
      </p:sp>
    </p:spTree>
    <p:extLst>
      <p:ext uri="{BB962C8B-B14F-4D97-AF65-F5344CB8AC3E}">
        <p14:creationId xmlns:p14="http://schemas.microsoft.com/office/powerpoint/2010/main" val="134338614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puerta de vidrio&#10;&#10;Descripción generada automáticamente con confianza media">
            <a:extLst>
              <a:ext uri="{FF2B5EF4-FFF2-40B4-BE49-F238E27FC236}">
                <a16:creationId xmlns:a16="http://schemas.microsoft.com/office/drawing/2014/main" id="{E8EEFE91-2B38-0810-0EF9-BC583D2BE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362" y="1382542"/>
            <a:ext cx="6393027" cy="4247422"/>
          </a:xfrm>
          <a:prstGeom prst="rect">
            <a:avLst/>
          </a:prstGeom>
        </p:spPr>
      </p:pic>
      <p:pic>
        <p:nvPicPr>
          <p:cNvPr id="10" name="Imagen 9" descr="Forma&#10;&#10;Descripción generada automáticamente con confianza media">
            <a:extLst>
              <a:ext uri="{FF2B5EF4-FFF2-40B4-BE49-F238E27FC236}">
                <a16:creationId xmlns:a16="http://schemas.microsoft.com/office/drawing/2014/main" id="{184D637B-9952-60B4-8890-A2D7BF1A9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84853">
            <a:off x="443411" y="649554"/>
            <a:ext cx="4093634" cy="3168361"/>
          </a:xfrm>
          <a:prstGeom prst="rect">
            <a:avLst/>
          </a:prstGeom>
        </p:spPr>
      </p:pic>
      <p:sp>
        <p:nvSpPr>
          <p:cNvPr id="297" name="Marcador de número de diapositiva 3"/>
          <p:cNvSpPr txBox="1">
            <a:spLocks noGrp="1"/>
          </p:cNvSpPr>
          <p:nvPr>
            <p:ph type="sldNum" sz="quarter" idx="2"/>
          </p:nvPr>
        </p:nvSpPr>
        <p:spPr>
          <a:xfrm>
            <a:off x="11621424" y="6385242"/>
            <a:ext cx="301908" cy="3073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9</a:t>
            </a:fld>
            <a:endParaRPr/>
          </a:p>
        </p:txBody>
      </p:sp>
      <p:pic>
        <p:nvPicPr>
          <p:cNvPr id="5" name="Imagen 2" descr="logo-RedIRIS.tif">
            <a:extLst>
              <a:ext uri="{FF2B5EF4-FFF2-40B4-BE49-F238E27FC236}">
                <a16:creationId xmlns:a16="http://schemas.microsoft.com/office/drawing/2014/main" id="{E565B632-678E-5CE3-A4B1-299E75DFBD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285" y="4538859"/>
            <a:ext cx="5238750" cy="1691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uadroTexto 4">
            <a:extLst>
              <a:ext uri="{FF2B5EF4-FFF2-40B4-BE49-F238E27FC236}">
                <a16:creationId xmlns:a16="http://schemas.microsoft.com/office/drawing/2014/main" id="{220428B4-174A-2B04-B546-7EFB8C35B389}"/>
              </a:ext>
            </a:extLst>
          </p:cNvPr>
          <p:cNvSpPr txBox="1"/>
          <p:nvPr/>
        </p:nvSpPr>
        <p:spPr>
          <a:xfrm rot="20165952">
            <a:off x="1299728" y="1997087"/>
            <a:ext cx="2857217" cy="13234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lgn="ctr"/>
            <a:r>
              <a:rPr lang="es-ES" err="1"/>
              <a:t>PdP</a:t>
            </a:r>
            <a:r>
              <a:rPr lang="es-ES"/>
              <a:t> INTERX</a:t>
            </a:r>
          </a:p>
          <a:p>
            <a:pPr algn="ctr"/>
            <a:r>
              <a:rPr lang="es-ES" b="0">
                <a:solidFill>
                  <a:schemeClr val="tx2">
                    <a:lumMod val="50000"/>
                  </a:schemeClr>
                </a:solidFill>
              </a:rPr>
              <a:t>ABIERTO</a:t>
            </a:r>
            <a:endParaRPr b="0">
              <a:solidFill>
                <a:schemeClr val="tx2">
                  <a:lumMod val="50000"/>
                </a:schemeClr>
              </a:solidFill>
            </a:endParaRPr>
          </a:p>
        </p:txBody>
      </p:sp>
    </p:spTree>
    <p:extLst>
      <p:ext uri="{BB962C8B-B14F-4D97-AF65-F5344CB8AC3E}">
        <p14:creationId xmlns:p14="http://schemas.microsoft.com/office/powerpoint/2010/main" val="296475262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theme/theme1.xml><?xml version="1.0" encoding="utf-8"?>
<a:theme xmlns:a="http://schemas.openxmlformats.org/drawingml/2006/main" name="PORTADA">
  <a:themeElements>
    <a:clrScheme name="PORTADA">
      <a:dk1>
        <a:srgbClr val="FFFFFF"/>
      </a:dk1>
      <a:lt1>
        <a:srgbClr val="377E80"/>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PORTADA">
      <a:majorFont>
        <a:latin typeface="Helvetica"/>
        <a:ea typeface="Helvetica"/>
        <a:cs typeface="Helvetica"/>
      </a:majorFont>
      <a:minorFont>
        <a:latin typeface="Calibri"/>
        <a:ea typeface="Calibri"/>
        <a:cs typeface="Calibri"/>
      </a:minorFont>
    </a:fontScheme>
    <a:fmtScheme name="PORTAD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77E8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ORTADA">
  <a:themeElements>
    <a:clrScheme name="PORTAD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PORTADA">
      <a:majorFont>
        <a:latin typeface="Helvetica"/>
        <a:ea typeface="Helvetica"/>
        <a:cs typeface="Helvetica"/>
      </a:majorFont>
      <a:minorFont>
        <a:latin typeface="Calibri"/>
        <a:ea typeface="Calibri"/>
        <a:cs typeface="Calibri"/>
      </a:minorFont>
    </a:fontScheme>
    <a:fmtScheme name="PORTAD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77E8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000" b="1" i="0" u="none" strike="noStrike" cap="none" spc="0" normalizeH="0" baseline="0">
            <a:ln>
              <a:noFill/>
            </a:ln>
            <a:solidFill>
              <a:srgbClr val="377E80"/>
            </a:solidFill>
            <a:effectLst/>
            <a:uFillTx/>
            <a:latin typeface="Interstate"/>
            <a:ea typeface="Interstate"/>
            <a:cs typeface="Interstate"/>
            <a:sym typeface="Interst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2D9436AD3B544FA27C056A69DA6F41" ma:contentTypeVersion="18" ma:contentTypeDescription="Crear nuevo documento." ma:contentTypeScope="" ma:versionID="80544e51ef301792eb0484039c7f5bf5">
  <xsd:schema xmlns:xsd="http://www.w3.org/2001/XMLSchema" xmlns:xs="http://www.w3.org/2001/XMLSchema" xmlns:p="http://schemas.microsoft.com/office/2006/metadata/properties" xmlns:ns2="58cb95f3-663b-4443-a2c6-92ac45ee56f7" xmlns:ns3="b15dfeb0-fc65-4d53-a747-8ee1a0d8fc57" targetNamespace="http://schemas.microsoft.com/office/2006/metadata/properties" ma:root="true" ma:fieldsID="c9e4ecd15cb7aa4ee6437761017d0bc0" ns2:_="" ns3:_="">
    <xsd:import namespace="58cb95f3-663b-4443-a2c6-92ac45ee56f7"/>
    <xsd:import namespace="b15dfeb0-fc65-4d53-a747-8ee1a0d8fc5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cb95f3-663b-4443-a2c6-92ac45ee56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3e72c241-18b6-4900-8c08-d1ecc7d685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dfeb0-fc65-4d53-a747-8ee1a0d8fc57"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b5af41fe-de8c-4c2e-9cb9-2bd42d796ff0}" ma:internalName="TaxCatchAll" ma:showField="CatchAllData" ma:web="b15dfeb0-fc65-4d53-a747-8ee1a0d8fc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cb95f3-663b-4443-a2c6-92ac45ee56f7">
      <Terms xmlns="http://schemas.microsoft.com/office/infopath/2007/PartnerControls"/>
    </lcf76f155ced4ddcb4097134ff3c332f>
    <TaxCatchAll xmlns="b15dfeb0-fc65-4d53-a747-8ee1a0d8fc57" xsi:nil="true"/>
  </documentManagement>
</p:properties>
</file>

<file path=customXml/itemProps1.xml><?xml version="1.0" encoding="utf-8"?>
<ds:datastoreItem xmlns:ds="http://schemas.openxmlformats.org/officeDocument/2006/customXml" ds:itemID="{9150A601-489C-41F0-A676-DF4B3A7902AD}">
  <ds:schemaRefs>
    <ds:schemaRef ds:uri="58cb95f3-663b-4443-a2c6-92ac45ee56f7"/>
    <ds:schemaRef ds:uri="b15dfeb0-fc65-4d53-a747-8ee1a0d8fc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2365F6-34C5-4C68-8A8A-BB02A0E20954}">
  <ds:schemaRefs>
    <ds:schemaRef ds:uri="http://schemas.microsoft.com/sharepoint/v3/contenttype/forms"/>
  </ds:schemaRefs>
</ds:datastoreItem>
</file>

<file path=customXml/itemProps3.xml><?xml version="1.0" encoding="utf-8"?>
<ds:datastoreItem xmlns:ds="http://schemas.openxmlformats.org/officeDocument/2006/customXml" ds:itemID="{7B4282A8-9203-4DF9-820D-AD886A7195E8}">
  <ds:schemaRefs>
    <ds:schemaRef ds:uri="58cb95f3-663b-4443-a2c6-92ac45ee56f7"/>
    <ds:schemaRef ds:uri="b15dfeb0-fc65-4d53-a747-8ee1a0d8fc5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Panorámica</PresentationFormat>
  <Slides>48</Slides>
  <Notes>15</Notes>
  <HiddenSlides>0</HiddenSlide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PORTADA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revision>5</cp:revision>
  <dcterms:modified xsi:type="dcterms:W3CDTF">2024-05-27T08:28:13Z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0x0101007C2D9436AD3B544FA27C056A69DA6F41</vt:lpwstr>
  </property>
  <property fmtid="{D5CDD505-2E9C-101B-9397-08002B2CF9AE}" pid="3" name="MediaServiceImageTags">
    <vt:lpwstr/>
  </property>
</Properties>
</file>