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 id="2147483685" r:id="rId3"/>
  </p:sldMasterIdLst>
  <p:notesMasterIdLst>
    <p:notesMasterId r:id="rId32"/>
  </p:notesMasterIdLst>
  <p:sldIdLst>
    <p:sldId id="256" r:id="rId4"/>
    <p:sldId id="334" r:id="rId5"/>
    <p:sldId id="259" r:id="rId6"/>
    <p:sldId id="263" r:id="rId7"/>
    <p:sldId id="265" r:id="rId8"/>
    <p:sldId id="266" r:id="rId9"/>
    <p:sldId id="284" r:id="rId10"/>
    <p:sldId id="285" r:id="rId11"/>
    <p:sldId id="286" r:id="rId12"/>
    <p:sldId id="287" r:id="rId13"/>
    <p:sldId id="291" r:id="rId14"/>
    <p:sldId id="267" r:id="rId15"/>
    <p:sldId id="268" r:id="rId16"/>
    <p:sldId id="269" r:id="rId17"/>
    <p:sldId id="270" r:id="rId18"/>
    <p:sldId id="271" r:id="rId19"/>
    <p:sldId id="272" r:id="rId20"/>
    <p:sldId id="273" r:id="rId21"/>
    <p:sldId id="274" r:id="rId22"/>
    <p:sldId id="275" r:id="rId23"/>
    <p:sldId id="276" r:id="rId24"/>
    <p:sldId id="277" r:id="rId25"/>
    <p:sldId id="335" r:id="rId26"/>
    <p:sldId id="279" r:id="rId27"/>
    <p:sldId id="280" r:id="rId28"/>
    <p:sldId id="329" r:id="rId29"/>
    <p:sldId id="283" r:id="rId30"/>
    <p:sldId id="331" r:id="rId31"/>
  </p:sldIdLst>
  <p:sldSz cx="9144000" cy="5143500" type="screen16x9"/>
  <p:notesSz cx="6858000" cy="9144000"/>
  <p:embeddedFontLst>
    <p:embeddedFont>
      <p:font typeface="Fave Script Bold Pro" pitchFamily="2" charset="0"/>
      <p:bold r:id="rId33"/>
    </p:embeddedFont>
    <p:embeddedFont>
      <p:font typeface="Fira Sans Extra Condensed Medium" panose="020B0604020202020204" charset="0"/>
      <p:regular r:id="rId34"/>
      <p:bold r:id="rId35"/>
      <p:italic r:id="rId36"/>
      <p:boldItalic r:id="rId37"/>
    </p:embeddedFont>
    <p:embeddedFont>
      <p:font typeface="Lato" panose="020F0502020204030203" pitchFamily="34" charset="0"/>
      <p:regular r:id="rId38"/>
      <p:bold r:id="rId39"/>
      <p:italic r:id="rId40"/>
      <p:boldItalic r:id="rId41"/>
    </p:embeddedFont>
    <p:embeddedFont>
      <p:font typeface="Roboto"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7" roundtripDataSignature="AMtx7mgxG0fj1EycHpVYHiWWemx4rv9/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FF7"/>
    <a:srgbClr val="D0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F062C7-6559-44E0-AF53-413326C78348}">
  <a:tblStyle styleId="{79F062C7-6559-44E0-AF53-413326C7834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57" autoAdjust="0"/>
  </p:normalViewPr>
  <p:slideViewPr>
    <p:cSldViewPr snapToGrid="0">
      <p:cViewPr>
        <p:scale>
          <a:sx n="90" d="100"/>
          <a:sy n="90" d="100"/>
        </p:scale>
        <p:origin x="404" y="-2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97"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100" Type="http://schemas.openxmlformats.org/officeDocument/2006/relationships/theme" Target="theme/theme1.xml"/><Relationship Id="rId8" Type="http://schemas.openxmlformats.org/officeDocument/2006/relationships/slide" Target="slides/slide5.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112d364e0d_4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112d364e0d_4_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32" name="Google Shape;232;g2112d364e0d_4_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r"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2285d2021f8_0_1479:notes"/>
          <p:cNvSpPr txBox="1">
            <a:spLocks noGrp="1"/>
          </p:cNvSpPr>
          <p:nvPr>
            <p:ph type="body" idx="1"/>
          </p:nvPr>
        </p:nvSpPr>
        <p:spPr>
          <a:xfrm>
            <a:off x="685802" y="4400556"/>
            <a:ext cx="5486400" cy="3600600"/>
          </a:xfrm>
          <a:prstGeom prst="rect">
            <a:avLst/>
          </a:prstGeom>
          <a:noFill/>
          <a:ln>
            <a:noFill/>
          </a:ln>
        </p:spPr>
        <p:txBody>
          <a:bodyPr spcFirstLastPara="1" wrap="square" lIns="86075" tIns="86075" rIns="86075" bIns="86075" anchor="t" anchorCtr="0">
            <a:noAutofit/>
          </a:bodyPr>
          <a:lstStyle/>
          <a:p>
            <a:pPr marL="0" lvl="0" indent="0" algn="l" rtl="0">
              <a:lnSpc>
                <a:spcPct val="100000"/>
              </a:lnSpc>
              <a:spcBef>
                <a:spcPts val="0"/>
              </a:spcBef>
              <a:spcAft>
                <a:spcPts val="0"/>
              </a:spcAft>
              <a:buSzPts val="1100"/>
              <a:buNone/>
            </a:pPr>
            <a:endParaRPr/>
          </a:p>
        </p:txBody>
      </p:sp>
      <p:sp>
        <p:nvSpPr>
          <p:cNvPr id="1005" name="Google Shape;1005;g2285d2021f8_0_147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2865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285d2021f8_0_103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2285d2021f8_0_1030: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endParaRPr sz="1300"/>
          </a:p>
        </p:txBody>
      </p:sp>
      <p:sp>
        <p:nvSpPr>
          <p:cNvPr id="509" name="Google Shape;509;g2285d2021f8_0_1030: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12</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1409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285d2021f8_0_1048: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2285d2021f8_0_1048: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r>
              <a:rPr lang="hr" sz="1300" dirty="0"/>
              <a:t>When we started working on the training program, we tried to make it easy to map to the Open Digital Architecture, without forgetting DevOps and CI/CD concepts, and including examples from the NRENs. The Network Automation eAcademy is structured in big blocks or metro lines in the metro map I will show later (following TMForum Open Digital Architecture as a functional blueprint). Each block contains several learning units. After the Introduction, network engineers and systems engineers are recommended to follow the path through DevOps and the TMForum ODA functional blocks, on the left side. For a more theoretical approach to standards, the orange block on the right is a less technical and less operational option. The examples on use cases from NRENs’ concepts are relevant to any profile. You  see the knowledge map, you see the colours, but there are many learning units into each block...</a:t>
            </a:r>
            <a:endParaRPr sz="1300" dirty="0"/>
          </a:p>
        </p:txBody>
      </p:sp>
      <p:sp>
        <p:nvSpPr>
          <p:cNvPr id="528" name="Google Shape;528;g2285d2021f8_0_1048: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13</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76926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285d2021f8_0_112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2285d2021f8_0_1121: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r>
              <a:rPr lang="hr" sz="1300"/>
              <a:t>To make it easier to follow, we created an interactive metro map with the help of the Marcomms team in GÉANT, where each knowledege block is a line. So, you can follow the general introductory line, or more in-depth units, differenciated by colours and also following the functional blocks in ODA. There are round stations, that correspond to Moodle courses in the GÉANT Learning and Development platform, with presentations, videos with subtitles and quizzes, and square stations, that are links to documents and external resources.</a:t>
            </a:r>
            <a:endParaRPr sz="1300"/>
          </a:p>
        </p:txBody>
      </p:sp>
      <p:sp>
        <p:nvSpPr>
          <p:cNvPr id="602" name="Google Shape;602;g2285d2021f8_0_1121: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14</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285d2021f8_0_112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2285d2021f8_0_1127: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r>
              <a:rPr lang="hr" sz="1300"/>
              <a:t>So, you can follow the introductory pack. All these units belong to the green line, but, as you can see, many of them also belong to other lines, because the introductory line crosses all the other lines.</a:t>
            </a:r>
            <a:endParaRPr sz="1300"/>
          </a:p>
        </p:txBody>
      </p:sp>
      <p:sp>
        <p:nvSpPr>
          <p:cNvPr id="609" name="Google Shape;609;g2285d2021f8_0_1127: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15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285d2021f8_0_116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g2285d2021f8_0_1167: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r>
              <a:rPr lang="hr" sz="1300"/>
              <a:t>If you want to go more in-depth into a topic, you can follow the corresponding line, like for data models, formats, protocols and APIS, the purple line has units on YANG, YAML, XML, JSON, NETCONF, APIS, etc.</a:t>
            </a:r>
            <a:endParaRPr sz="1300"/>
          </a:p>
        </p:txBody>
      </p:sp>
      <p:sp>
        <p:nvSpPr>
          <p:cNvPr id="651" name="Google Shape;651;g2285d2021f8_0_1167: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16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285d2021f8_0_1189:notes"/>
          <p:cNvSpPr txBox="1">
            <a:spLocks noGrp="1"/>
          </p:cNvSpPr>
          <p:nvPr>
            <p:ph type="body" idx="1"/>
          </p:nvPr>
        </p:nvSpPr>
        <p:spPr>
          <a:xfrm>
            <a:off x="685802" y="4400556"/>
            <a:ext cx="5486400" cy="3600600"/>
          </a:xfrm>
          <a:prstGeom prst="rect">
            <a:avLst/>
          </a:prstGeom>
          <a:noFill/>
          <a:ln>
            <a:noFill/>
          </a:ln>
        </p:spPr>
        <p:txBody>
          <a:bodyPr spcFirstLastPara="1" wrap="square" lIns="86075" tIns="86075" rIns="86075" bIns="86075" anchor="t" anchorCtr="0">
            <a:noAutofit/>
          </a:bodyPr>
          <a:lstStyle/>
          <a:p>
            <a:pPr marL="0" lvl="0" indent="0" algn="l" rtl="0">
              <a:lnSpc>
                <a:spcPct val="100000"/>
              </a:lnSpc>
              <a:spcBef>
                <a:spcPts val="0"/>
              </a:spcBef>
              <a:spcAft>
                <a:spcPts val="0"/>
              </a:spcAft>
              <a:buSzPts val="1100"/>
              <a:buNone/>
            </a:pPr>
            <a:endParaRPr/>
          </a:p>
        </p:txBody>
      </p:sp>
      <p:sp>
        <p:nvSpPr>
          <p:cNvPr id="673" name="Google Shape;673;g2285d2021f8_0_118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285d2021f8_0_1198:notes"/>
          <p:cNvSpPr txBox="1">
            <a:spLocks noGrp="1"/>
          </p:cNvSpPr>
          <p:nvPr>
            <p:ph type="body" idx="1"/>
          </p:nvPr>
        </p:nvSpPr>
        <p:spPr>
          <a:xfrm>
            <a:off x="685802" y="4400556"/>
            <a:ext cx="5486400" cy="3600600"/>
          </a:xfrm>
          <a:prstGeom prst="rect">
            <a:avLst/>
          </a:prstGeom>
          <a:noFill/>
          <a:ln>
            <a:noFill/>
          </a:ln>
        </p:spPr>
        <p:txBody>
          <a:bodyPr spcFirstLastPara="1" wrap="square" lIns="86075" tIns="86075" rIns="86075" bIns="86075" anchor="t" anchorCtr="0">
            <a:noAutofit/>
          </a:bodyPr>
          <a:lstStyle/>
          <a:p>
            <a:pPr marL="0" lvl="0" indent="0" algn="l" rtl="0">
              <a:lnSpc>
                <a:spcPct val="100000"/>
              </a:lnSpc>
              <a:spcBef>
                <a:spcPts val="0"/>
              </a:spcBef>
              <a:spcAft>
                <a:spcPts val="0"/>
              </a:spcAft>
              <a:buSzPts val="1100"/>
              <a:buNone/>
            </a:pPr>
            <a:endParaRPr/>
          </a:p>
        </p:txBody>
      </p:sp>
      <p:sp>
        <p:nvSpPr>
          <p:cNvPr id="682" name="Google Shape;682;g2285d2021f8_0_1198: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285d2021f8_0_1206:notes"/>
          <p:cNvSpPr txBox="1">
            <a:spLocks noGrp="1"/>
          </p:cNvSpPr>
          <p:nvPr>
            <p:ph type="body" idx="1"/>
          </p:nvPr>
        </p:nvSpPr>
        <p:spPr>
          <a:xfrm>
            <a:off x="685802" y="4400556"/>
            <a:ext cx="5486400" cy="3600600"/>
          </a:xfrm>
          <a:prstGeom prst="rect">
            <a:avLst/>
          </a:prstGeom>
          <a:noFill/>
          <a:ln>
            <a:noFill/>
          </a:ln>
        </p:spPr>
        <p:txBody>
          <a:bodyPr spcFirstLastPara="1" wrap="square" lIns="86075" tIns="86075" rIns="86075" bIns="86075" anchor="t" anchorCtr="0">
            <a:noAutofit/>
          </a:bodyPr>
          <a:lstStyle/>
          <a:p>
            <a:pPr marL="0" lvl="0" indent="0" algn="l" rtl="0">
              <a:lnSpc>
                <a:spcPct val="100000"/>
              </a:lnSpc>
              <a:spcBef>
                <a:spcPts val="0"/>
              </a:spcBef>
              <a:spcAft>
                <a:spcPts val="0"/>
              </a:spcAft>
              <a:buSzPts val="1100"/>
              <a:buNone/>
            </a:pPr>
            <a:endParaRPr/>
          </a:p>
        </p:txBody>
      </p:sp>
      <p:sp>
        <p:nvSpPr>
          <p:cNvPr id="691" name="Google Shape;691;g2285d2021f8_0_120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3debcef9cb_5_44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3debcef9cb_5_440: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spcBef>
                <a:spcPts val="0"/>
              </a:spcBef>
              <a:spcAft>
                <a:spcPts val="0"/>
              </a:spcAft>
              <a:buNone/>
            </a:pPr>
            <a:r>
              <a:rPr lang="hr"/>
              <a:t>Or you can create your own path. For instance, YAML is a pre-requisite to learn Ansible. If you want to follow the Ansible unit, you may as well follow the previous introductory and pre-requisites units.</a:t>
            </a:r>
            <a:endParaRPr/>
          </a:p>
        </p:txBody>
      </p:sp>
      <p:sp>
        <p:nvSpPr>
          <p:cNvPr id="700" name="Google Shape;700;g23debcef9cb_5_440:notes"/>
          <p:cNvSpPr txBox="1">
            <a:spLocks noGrp="1"/>
          </p:cNvSpPr>
          <p:nvPr>
            <p:ph type="sldNum" idx="12"/>
          </p:nvPr>
        </p:nvSpPr>
        <p:spPr>
          <a:xfrm>
            <a:off x="3884620" y="8685225"/>
            <a:ext cx="2971800" cy="459000"/>
          </a:xfrm>
          <a:prstGeom prst="rect">
            <a:avLst/>
          </a:prstGeom>
          <a:noFill/>
          <a:ln>
            <a:noFill/>
          </a:ln>
        </p:spPr>
        <p:txBody>
          <a:bodyPr spcFirstLastPara="1" wrap="square" lIns="93250" tIns="46625" rIns="93250" bIns="46625" anchor="b" anchorCtr="0">
            <a:noAutofit/>
          </a:bodyPr>
          <a:lstStyle/>
          <a:p>
            <a:pPr marL="0" lvl="0" indent="0" algn="r" rtl="0">
              <a:spcBef>
                <a:spcPts val="0"/>
              </a:spcBef>
              <a:spcAft>
                <a:spcPts val="0"/>
              </a:spcAft>
              <a:buNone/>
            </a:pPr>
            <a:fld id="{00000000-1234-1234-1234-123412341234}" type="slidenum">
              <a:rPr lang="hr" sz="1300"/>
              <a:t>20</a:t>
            </a:fld>
            <a:endParaRP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bf9986c0e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bf9986c0e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285d2021f8_0_1236:notes"/>
          <p:cNvSpPr txBox="1">
            <a:spLocks noGrp="1"/>
          </p:cNvSpPr>
          <p:nvPr>
            <p:ph type="body" idx="1"/>
          </p:nvPr>
        </p:nvSpPr>
        <p:spPr>
          <a:xfrm>
            <a:off x="685802" y="4400556"/>
            <a:ext cx="5486400" cy="3600600"/>
          </a:xfrm>
          <a:prstGeom prst="rect">
            <a:avLst/>
          </a:prstGeom>
          <a:noFill/>
          <a:ln>
            <a:noFill/>
          </a:ln>
        </p:spPr>
        <p:txBody>
          <a:bodyPr spcFirstLastPara="1" wrap="square" lIns="86075" tIns="86075" rIns="86075" bIns="86075" anchor="t" anchorCtr="0">
            <a:noAutofit/>
          </a:bodyPr>
          <a:lstStyle/>
          <a:p>
            <a:pPr marL="0" lvl="0" indent="0" algn="l" rtl="0">
              <a:lnSpc>
                <a:spcPct val="100000"/>
              </a:lnSpc>
              <a:spcBef>
                <a:spcPts val="0"/>
              </a:spcBef>
              <a:spcAft>
                <a:spcPts val="0"/>
              </a:spcAft>
              <a:buSzPts val="1100"/>
              <a:buNone/>
            </a:pPr>
            <a:endParaRPr/>
          </a:p>
        </p:txBody>
      </p:sp>
      <p:sp>
        <p:nvSpPr>
          <p:cNvPr id="723" name="Google Shape;723;g2285d2021f8_0_123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285d2021f8_0_1244:notes"/>
          <p:cNvSpPr txBox="1">
            <a:spLocks noGrp="1"/>
          </p:cNvSpPr>
          <p:nvPr>
            <p:ph type="body" idx="1"/>
          </p:nvPr>
        </p:nvSpPr>
        <p:spPr>
          <a:xfrm>
            <a:off x="685802" y="4400556"/>
            <a:ext cx="5486400" cy="3600600"/>
          </a:xfrm>
          <a:prstGeom prst="rect">
            <a:avLst/>
          </a:prstGeom>
          <a:noFill/>
          <a:ln>
            <a:noFill/>
          </a:ln>
        </p:spPr>
        <p:txBody>
          <a:bodyPr spcFirstLastPara="1" wrap="square" lIns="86075" tIns="86075" rIns="86075" bIns="86075" anchor="t" anchorCtr="0">
            <a:noAutofit/>
          </a:bodyPr>
          <a:lstStyle/>
          <a:p>
            <a:pPr marL="0" lvl="0" indent="0" algn="l" rtl="0">
              <a:lnSpc>
                <a:spcPct val="100000"/>
              </a:lnSpc>
              <a:spcBef>
                <a:spcPts val="0"/>
              </a:spcBef>
              <a:spcAft>
                <a:spcPts val="0"/>
              </a:spcAft>
              <a:buSzPts val="1100"/>
              <a:buNone/>
            </a:pPr>
            <a:endParaRPr/>
          </a:p>
        </p:txBody>
      </p:sp>
      <p:sp>
        <p:nvSpPr>
          <p:cNvPr id="732" name="Google Shape;732;g2285d2021f8_0_124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285d2021f8_0_1255: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285d2021f8_0_1255: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r>
              <a:rPr lang="hr" sz="1200" dirty="0">
                <a:latin typeface="Calibri"/>
                <a:ea typeface="Calibri"/>
                <a:cs typeface="Calibri"/>
                <a:sym typeface="Calibri"/>
              </a:rPr>
              <a:t>Courses and duration are shown in text in the OAV training portal. Anyone with an eduGAIN account or social media account (</a:t>
            </a:r>
            <a:r>
              <a:rPr lang="hr" sz="1300" dirty="0"/>
              <a:t>Bitbucket, Facebook, Google, Linkedin, Twitter, Yahoo</a:t>
            </a:r>
            <a:r>
              <a:rPr lang="hr" sz="1200" dirty="0">
                <a:latin typeface="Calibri"/>
                <a:ea typeface="Calibri"/>
                <a:cs typeface="Calibri"/>
                <a:sym typeface="Calibri"/>
              </a:rPr>
              <a:t>) can use it and anyone can contact us for more info or individual help on a topic</a:t>
            </a:r>
            <a:r>
              <a:rPr lang="hr" sz="1300" dirty="0"/>
              <a:t>. The courses are continuously delivered. You can also drop us an e-mail and have an appointment with the trainers. We accept not only questions but also your feedback and suggestions. We hope you find it useful. Please take a look and follow the courses in the Network Automation eAcademy.</a:t>
            </a:r>
            <a:endParaRPr sz="1300" dirty="0"/>
          </a:p>
          <a:p>
            <a:pPr marL="0" lvl="0" indent="0" algn="l" rtl="0">
              <a:lnSpc>
                <a:spcPct val="100000"/>
              </a:lnSpc>
              <a:spcBef>
                <a:spcPts val="0"/>
              </a:spcBef>
              <a:spcAft>
                <a:spcPts val="0"/>
              </a:spcAft>
              <a:buSzPts val="1100"/>
              <a:buNone/>
            </a:pPr>
            <a:endParaRPr sz="1300" dirty="0"/>
          </a:p>
        </p:txBody>
      </p:sp>
      <p:sp>
        <p:nvSpPr>
          <p:cNvPr id="744" name="Google Shape;744;g2285d2021f8_0_1255: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23</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4005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285d2021f8_0_1272: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2285d2021f8_0_1272: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hr" sz="1300"/>
              <a:t>The Vagrant testing environment will spin up a Unix server and a JunOS virtual host so that learners can write their own Ansible code as they learn. </a:t>
            </a:r>
            <a:endParaRPr sz="1300"/>
          </a:p>
          <a:p>
            <a:pPr marL="0" lvl="0" indent="0" algn="l" rtl="0">
              <a:lnSpc>
                <a:spcPct val="100000"/>
              </a:lnSpc>
              <a:spcBef>
                <a:spcPts val="0"/>
              </a:spcBef>
              <a:spcAft>
                <a:spcPts val="0"/>
              </a:spcAft>
              <a:buSzPts val="1100"/>
              <a:buNone/>
            </a:pPr>
            <a:endParaRPr sz="1300"/>
          </a:p>
        </p:txBody>
      </p:sp>
      <p:sp>
        <p:nvSpPr>
          <p:cNvPr id="755" name="Google Shape;755;g2285d2021f8_0_1272: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24</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285d2021f8_0_127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g2285d2021f8_0_1279: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endParaRPr sz="1300" dirty="0"/>
          </a:p>
        </p:txBody>
      </p:sp>
      <p:sp>
        <p:nvSpPr>
          <p:cNvPr id="763" name="Google Shape;763;g2285d2021f8_0_1279: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25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23d1413df98_5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23d1413df98_5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1412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285d2021f8_0_1298:notes"/>
          <p:cNvSpPr txBox="1">
            <a:spLocks noGrp="1"/>
          </p:cNvSpPr>
          <p:nvPr>
            <p:ph type="body" idx="1"/>
          </p:nvPr>
        </p:nvSpPr>
        <p:spPr>
          <a:xfrm>
            <a:off x="685802" y="4400556"/>
            <a:ext cx="5486400" cy="3600600"/>
          </a:xfrm>
          <a:prstGeom prst="rect">
            <a:avLst/>
          </a:prstGeom>
          <a:noFill/>
          <a:ln>
            <a:noFill/>
          </a:ln>
        </p:spPr>
        <p:txBody>
          <a:bodyPr spcFirstLastPara="1" wrap="square" lIns="86075" tIns="86075" rIns="86075" bIns="86075" anchor="t" anchorCtr="0">
            <a:noAutofit/>
          </a:bodyPr>
          <a:lstStyle/>
          <a:p>
            <a:pPr marL="0" lvl="0" indent="0" algn="l" rtl="0">
              <a:lnSpc>
                <a:spcPct val="100000"/>
              </a:lnSpc>
              <a:spcBef>
                <a:spcPts val="0"/>
              </a:spcBef>
              <a:spcAft>
                <a:spcPts val="0"/>
              </a:spcAft>
              <a:buSzPts val="1100"/>
              <a:buNone/>
            </a:pPr>
            <a:endParaRPr/>
          </a:p>
        </p:txBody>
      </p:sp>
      <p:sp>
        <p:nvSpPr>
          <p:cNvPr id="807" name="Google Shape;807;g2285d2021f8_0_1298: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2112d364e0d_4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9" name="Google Shape;1569;g2112d364e0d_4_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570" name="Google Shape;1570;g2112d364e0d_4_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r"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285d2021f8_0_91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285d2021f8_0_917: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endParaRPr sz="1300"/>
          </a:p>
        </p:txBody>
      </p:sp>
      <p:sp>
        <p:nvSpPr>
          <p:cNvPr id="396" name="Google Shape;396;g2285d2021f8_0_917: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4</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285d2021f8_0_95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2285d2021f8_0_951: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endParaRPr sz="1300" dirty="0"/>
          </a:p>
        </p:txBody>
      </p:sp>
      <p:sp>
        <p:nvSpPr>
          <p:cNvPr id="432" name="Google Shape;432;g2285d2021f8_0_951: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3debcef9cb_5_8: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3debcef9cb_5_8: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spcBef>
                <a:spcPts val="0"/>
              </a:spcBef>
              <a:spcAft>
                <a:spcPts val="0"/>
              </a:spcAft>
              <a:buNone/>
            </a:pPr>
            <a:r>
              <a:rPr lang="hr" b="0" i="0" dirty="0">
                <a:solidFill>
                  <a:srgbClr val="1D1C1D"/>
                </a:solidFill>
                <a:latin typeface="Lato"/>
                <a:ea typeface="Lato"/>
                <a:cs typeface="Lato"/>
                <a:sym typeface="Lato"/>
              </a:rPr>
              <a:t>So, we are producing different resources around automation, grouped under the Network Automation eAcademy umbrella, that includes a training programme, a common terminology document, a reference functional architecture based on the TM Forum Open Digital Architecture, the study of use cases like Campus Network management as a Service and an OAV Maturity Model. </a:t>
            </a:r>
            <a:endParaRPr dirty="0"/>
          </a:p>
        </p:txBody>
      </p:sp>
      <p:sp>
        <p:nvSpPr>
          <p:cNvPr id="459" name="Google Shape;459;g23debcef9cb_5_8:notes"/>
          <p:cNvSpPr txBox="1">
            <a:spLocks noGrp="1"/>
          </p:cNvSpPr>
          <p:nvPr>
            <p:ph type="sldNum" idx="12"/>
          </p:nvPr>
        </p:nvSpPr>
        <p:spPr>
          <a:xfrm>
            <a:off x="3884620" y="8685225"/>
            <a:ext cx="2971800" cy="459000"/>
          </a:xfrm>
          <a:prstGeom prst="rect">
            <a:avLst/>
          </a:prstGeom>
          <a:noFill/>
          <a:ln>
            <a:noFill/>
          </a:ln>
        </p:spPr>
        <p:txBody>
          <a:bodyPr spcFirstLastPara="1" wrap="square" lIns="93250" tIns="46625" rIns="93250" bIns="46625" anchor="b" anchorCtr="0">
            <a:noAutofit/>
          </a:bodyPr>
          <a:lstStyle/>
          <a:p>
            <a:pPr marL="0" lvl="0" indent="0" algn="r" rtl="0">
              <a:spcBef>
                <a:spcPts val="0"/>
              </a:spcBef>
              <a:spcAft>
                <a:spcPts val="0"/>
              </a:spcAft>
              <a:buNone/>
            </a:pPr>
            <a:fld id="{00000000-1234-1234-1234-123412341234}" type="slidenum">
              <a:rPr lang="hr" sz="1300"/>
              <a:t>6</a:t>
            </a:fld>
            <a:endParaRPr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285d2021f8_0_1305:notes"/>
          <p:cNvSpPr txBox="1">
            <a:spLocks noGrp="1"/>
          </p:cNvSpPr>
          <p:nvPr>
            <p:ph type="body" idx="1"/>
          </p:nvPr>
        </p:nvSpPr>
        <p:spPr>
          <a:xfrm>
            <a:off x="662047" y="3880567"/>
            <a:ext cx="5296500" cy="3676200"/>
          </a:xfrm>
          <a:prstGeom prst="rect">
            <a:avLst/>
          </a:prstGeom>
          <a:noFill/>
          <a:ln>
            <a:noFill/>
          </a:ln>
        </p:spPr>
        <p:txBody>
          <a:bodyPr spcFirstLastPara="1" wrap="square" lIns="86075" tIns="86075" rIns="86075" bIns="86075" anchor="t" anchorCtr="0">
            <a:noAutofit/>
          </a:bodyPr>
          <a:lstStyle/>
          <a:p>
            <a:pPr marL="0" lvl="0" indent="0" algn="l" rtl="0">
              <a:lnSpc>
                <a:spcPct val="100000"/>
              </a:lnSpc>
              <a:spcBef>
                <a:spcPts val="0"/>
              </a:spcBef>
              <a:spcAft>
                <a:spcPts val="0"/>
              </a:spcAft>
              <a:buClr>
                <a:schemeClr val="dk1"/>
              </a:buClr>
              <a:buSzPts val="1100"/>
              <a:buFont typeface="Calibri"/>
              <a:buNone/>
            </a:pPr>
            <a:endParaRPr sz="1300"/>
          </a:p>
        </p:txBody>
      </p:sp>
      <p:sp>
        <p:nvSpPr>
          <p:cNvPr id="824" name="Google Shape;824;g2285d2021f8_0_1305:notes"/>
          <p:cNvSpPr>
            <a:spLocks noGrp="1" noRot="1" noChangeAspect="1"/>
          </p:cNvSpPr>
          <p:nvPr>
            <p:ph type="sldImg" idx="2"/>
          </p:nvPr>
        </p:nvSpPr>
        <p:spPr>
          <a:xfrm>
            <a:off x="587375" y="612775"/>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557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285d2021f8_0_131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2285d2021f8_0_1314: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hr" sz="1300"/>
              <a:t>A tool to self-asses your OAV progress in four main areas (dimensions) and subdimensions, with several stages. Provide a common OAV progress indicator for the community. Help organisations on their OAV journey.</a:t>
            </a:r>
            <a:endParaRPr sz="1300"/>
          </a:p>
          <a:p>
            <a:pPr marL="0" marR="0" lvl="0" indent="0" algn="l" rtl="0">
              <a:lnSpc>
                <a:spcPct val="100000"/>
              </a:lnSpc>
              <a:spcBef>
                <a:spcPts val="0"/>
              </a:spcBef>
              <a:spcAft>
                <a:spcPts val="0"/>
              </a:spcAft>
              <a:buClr>
                <a:schemeClr val="dk1"/>
              </a:buClr>
              <a:buSzPts val="1100"/>
              <a:buFont typeface="Calibri"/>
              <a:buNone/>
            </a:pPr>
            <a:endParaRPr sz="1300"/>
          </a:p>
          <a:p>
            <a:pPr marL="0" lvl="0" indent="0" algn="l" rtl="0">
              <a:lnSpc>
                <a:spcPct val="100000"/>
              </a:lnSpc>
              <a:spcBef>
                <a:spcPts val="0"/>
              </a:spcBef>
              <a:spcAft>
                <a:spcPts val="0"/>
              </a:spcAft>
              <a:buSzPts val="1100"/>
              <a:buNone/>
            </a:pPr>
            <a:endParaRPr sz="1300"/>
          </a:p>
        </p:txBody>
      </p:sp>
      <p:sp>
        <p:nvSpPr>
          <p:cNvPr id="835" name="Google Shape;835;g2285d2021f8_0_1314: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8</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3245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2285d2021f8_0_1337:notes"/>
          <p:cNvSpPr txBox="1">
            <a:spLocks noGrp="1"/>
          </p:cNvSpPr>
          <p:nvPr>
            <p:ph type="body" idx="1"/>
          </p:nvPr>
        </p:nvSpPr>
        <p:spPr>
          <a:xfrm>
            <a:off x="685802" y="4400556"/>
            <a:ext cx="5486400" cy="3600600"/>
          </a:xfrm>
          <a:prstGeom prst="rect">
            <a:avLst/>
          </a:prstGeom>
          <a:noFill/>
          <a:ln>
            <a:noFill/>
          </a:ln>
        </p:spPr>
        <p:txBody>
          <a:bodyPr spcFirstLastPara="1" wrap="square" lIns="86075" tIns="86075" rIns="86075" bIns="86075" anchor="t" anchorCtr="0">
            <a:noAutofit/>
          </a:bodyPr>
          <a:lstStyle/>
          <a:p>
            <a:pPr marL="0" lvl="0" indent="0" algn="l" rtl="0">
              <a:lnSpc>
                <a:spcPct val="100000"/>
              </a:lnSpc>
              <a:spcBef>
                <a:spcPts val="0"/>
              </a:spcBef>
              <a:spcAft>
                <a:spcPts val="0"/>
              </a:spcAft>
              <a:buSzPts val="1100"/>
              <a:buNone/>
            </a:pPr>
            <a:endParaRPr/>
          </a:p>
        </p:txBody>
      </p:sp>
      <p:sp>
        <p:nvSpPr>
          <p:cNvPr id="858" name="Google Shape;858;g2285d2021f8_0_133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4921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285d2021f8_0_1369:notes"/>
          <p:cNvSpPr>
            <a:spLocks noGrp="1" noRot="1" noChangeAspect="1"/>
          </p:cNvSpPr>
          <p:nvPr>
            <p:ph type="sldImg" idx="2"/>
          </p:nvPr>
        </p:nvSpPr>
        <p:spPr>
          <a:xfrm>
            <a:off x="587375" y="612775"/>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g2285d2021f8_0_1369:notes"/>
          <p:cNvSpPr txBox="1">
            <a:spLocks noGrp="1"/>
          </p:cNvSpPr>
          <p:nvPr>
            <p:ph type="body" idx="1"/>
          </p:nvPr>
        </p:nvSpPr>
        <p:spPr>
          <a:xfrm>
            <a:off x="662047" y="3880567"/>
            <a:ext cx="5296500" cy="3676200"/>
          </a:xfrm>
          <a:prstGeom prst="rect">
            <a:avLst/>
          </a:prstGeom>
          <a:noFill/>
          <a:ln>
            <a:noFill/>
          </a:ln>
        </p:spPr>
        <p:txBody>
          <a:bodyPr spcFirstLastPara="1" wrap="square" lIns="86075" tIns="86075" rIns="86075" bIns="86075" anchor="t" anchorCtr="0">
            <a:noAutofit/>
          </a:bodyPr>
          <a:lstStyle/>
          <a:p>
            <a:pPr marL="0" lvl="0" indent="0" algn="l" rtl="0">
              <a:lnSpc>
                <a:spcPct val="100000"/>
              </a:lnSpc>
              <a:spcBef>
                <a:spcPts val="0"/>
              </a:spcBef>
              <a:spcAft>
                <a:spcPts val="0"/>
              </a:spcAft>
              <a:buClr>
                <a:schemeClr val="dk1"/>
              </a:buClr>
              <a:buSzPts val="1100"/>
              <a:buFont typeface="Calibri"/>
              <a:buNone/>
            </a:pPr>
            <a:endParaRPr sz="1300"/>
          </a:p>
        </p:txBody>
      </p:sp>
    </p:spTree>
    <p:extLst>
      <p:ext uri="{BB962C8B-B14F-4D97-AF65-F5344CB8AC3E}">
        <p14:creationId xmlns:p14="http://schemas.microsoft.com/office/powerpoint/2010/main" val="2451656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
        <p:cNvGrpSpPr/>
        <p:nvPr/>
      </p:nvGrpSpPr>
      <p:grpSpPr>
        <a:xfrm>
          <a:off x="0" y="0"/>
          <a:ext cx="0" cy="0"/>
          <a:chOff x="0" y="0"/>
          <a:chExt cx="0" cy="0"/>
        </a:xfrm>
      </p:grpSpPr>
      <p:sp>
        <p:nvSpPr>
          <p:cNvPr id="11" name="Google Shape;11;g2112d364e0d_4_5"/>
          <p:cNvSpPr/>
          <p:nvPr/>
        </p:nvSpPr>
        <p:spPr>
          <a:xfrm>
            <a:off x="0" y="-16726"/>
            <a:ext cx="9024401" cy="4753698"/>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 name="Google Shape;12;g2112d364e0d_4_5"/>
          <p:cNvPicPr preferRelativeResize="0"/>
          <p:nvPr/>
        </p:nvPicPr>
        <p:blipFill rotWithShape="1">
          <a:blip r:embed="rId2">
            <a:alphaModFix/>
          </a:blip>
          <a:srcRect l="13286" t="60631" r="43124" b="7996"/>
          <a:stretch/>
        </p:blipFill>
        <p:spPr>
          <a:xfrm>
            <a:off x="533399" y="-16726"/>
            <a:ext cx="8610601" cy="4368901"/>
          </a:xfrm>
          <a:prstGeom prst="rect">
            <a:avLst/>
          </a:prstGeom>
          <a:noFill/>
          <a:ln>
            <a:noFill/>
          </a:ln>
        </p:spPr>
      </p:pic>
      <p:sp>
        <p:nvSpPr>
          <p:cNvPr id="13" name="Google Shape;13;g2112d364e0d_4_5"/>
          <p:cNvSpPr/>
          <p:nvPr/>
        </p:nvSpPr>
        <p:spPr>
          <a:xfrm>
            <a:off x="9565" y="3624158"/>
            <a:ext cx="9134434" cy="1531770"/>
          </a:xfrm>
          <a:prstGeom prst="rect">
            <a:avLst/>
          </a:prstGeom>
          <a:solidFill>
            <a:srgbClr val="425E9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4" name="Google Shape;14;g2112d364e0d_4_5"/>
          <p:cNvPicPr preferRelativeResize="0"/>
          <p:nvPr/>
        </p:nvPicPr>
        <p:blipFill rotWithShape="1">
          <a:blip r:embed="rId3">
            <a:alphaModFix/>
          </a:blip>
          <a:srcRect t="-1" b="15501"/>
          <a:stretch/>
        </p:blipFill>
        <p:spPr>
          <a:xfrm>
            <a:off x="639407" y="511619"/>
            <a:ext cx="1074338" cy="517279"/>
          </a:xfrm>
          <a:prstGeom prst="rect">
            <a:avLst/>
          </a:prstGeom>
          <a:noFill/>
          <a:ln>
            <a:noFill/>
          </a:ln>
        </p:spPr>
      </p:pic>
      <p:sp>
        <p:nvSpPr>
          <p:cNvPr id="15" name="Google Shape;15;g2112d364e0d_4_5"/>
          <p:cNvSpPr txBox="1">
            <a:spLocks noGrp="1"/>
          </p:cNvSpPr>
          <p:nvPr>
            <p:ph type="title"/>
          </p:nvPr>
        </p:nvSpPr>
        <p:spPr>
          <a:xfrm>
            <a:off x="558265" y="1735807"/>
            <a:ext cx="7421042" cy="32318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g2112d364e0d_4_5"/>
          <p:cNvSpPr txBox="1">
            <a:spLocks noGrp="1"/>
          </p:cNvSpPr>
          <p:nvPr>
            <p:ph type="body" idx="1"/>
          </p:nvPr>
        </p:nvSpPr>
        <p:spPr>
          <a:xfrm>
            <a:off x="558265" y="2083227"/>
            <a:ext cx="7833295" cy="3594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 name="Google Shape;17;g2112d364e0d_4_5"/>
          <p:cNvSpPr/>
          <p:nvPr/>
        </p:nvSpPr>
        <p:spPr>
          <a:xfrm>
            <a:off x="8278304" y="4287618"/>
            <a:ext cx="878396" cy="878396"/>
          </a:xfrm>
          <a:custGeom>
            <a:avLst/>
            <a:gdLst/>
            <a:ahLst/>
            <a:cxnLst/>
            <a:rect l="l" t="t" r="r" b="b"/>
            <a:pathLst>
              <a:path w="1402596" h="1402596" extrusionOk="0">
                <a:moveTo>
                  <a:pt x="0" y="1402596"/>
                </a:moveTo>
                <a:lnTo>
                  <a:pt x="1402596" y="0"/>
                </a:lnTo>
                <a:lnTo>
                  <a:pt x="1402596" y="1402596"/>
                </a:lnTo>
                <a:lnTo>
                  <a:pt x="0" y="1402596"/>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g2112d364e0d_4_5"/>
          <p:cNvSpPr/>
          <p:nvPr/>
        </p:nvSpPr>
        <p:spPr>
          <a:xfrm rot="-2659028">
            <a:off x="7904521" y="4238011"/>
            <a:ext cx="1230500" cy="580795"/>
          </a:xfrm>
          <a:custGeom>
            <a:avLst/>
            <a:gdLst/>
            <a:ahLst/>
            <a:cxnLst/>
            <a:rect l="l" t="t" r="r" b="b"/>
            <a:pathLst>
              <a:path w="1568570" h="780013" extrusionOk="0">
                <a:moveTo>
                  <a:pt x="0" y="780013"/>
                </a:moveTo>
                <a:cubicBezTo>
                  <a:pt x="22577" y="772854"/>
                  <a:pt x="614066" y="457407"/>
                  <a:pt x="805448" y="0"/>
                </a:cubicBezTo>
                <a:cubicBezTo>
                  <a:pt x="1338525" y="651398"/>
                  <a:pt x="1577484" y="756042"/>
                  <a:pt x="1568317" y="756181"/>
                </a:cubicBezTo>
                <a:lnTo>
                  <a:pt x="0" y="780013"/>
                </a:lnTo>
                <a:close/>
              </a:path>
            </a:pathLst>
          </a:custGeom>
          <a:solidFill>
            <a:srgbClr val="3033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 name="Google Shape;19;g2112d364e0d_4_5"/>
          <p:cNvSpPr txBox="1"/>
          <p:nvPr/>
        </p:nvSpPr>
        <p:spPr>
          <a:xfrm>
            <a:off x="8468434" y="4806522"/>
            <a:ext cx="752440" cy="359492"/>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EE426D"/>
              </a:buClr>
              <a:buSzPts val="1500"/>
              <a:buFont typeface="Arial"/>
              <a:buNone/>
            </a:pPr>
            <a:r>
              <a:rPr lang="hr" sz="1500" b="1" i="0" u="none" strike="noStrike" cap="none">
                <a:solidFill>
                  <a:srgbClr val="EE426D"/>
                </a:solidFill>
                <a:latin typeface="Calibri"/>
                <a:ea typeface="Calibri"/>
                <a:cs typeface="Calibri"/>
                <a:sym typeface="Calibri"/>
              </a:rPr>
              <a:t>GN5-1</a:t>
            </a:r>
            <a:endParaRPr sz="1500" b="1" i="0" u="none" strike="noStrike" cap="none">
              <a:solidFill>
                <a:srgbClr val="EE426D"/>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68"/>
        <p:cNvGrpSpPr/>
        <p:nvPr/>
      </p:nvGrpSpPr>
      <p:grpSpPr>
        <a:xfrm>
          <a:off x="0" y="0"/>
          <a:ext cx="0" cy="0"/>
          <a:chOff x="0" y="0"/>
          <a:chExt cx="0" cy="0"/>
        </a:xfrm>
      </p:grpSpPr>
      <p:pic>
        <p:nvPicPr>
          <p:cNvPr id="69" name="Google Shape;69;g23debcef9cb_0_97"/>
          <p:cNvPicPr preferRelativeResize="0"/>
          <p:nvPr/>
        </p:nvPicPr>
        <p:blipFill rotWithShape="1">
          <a:blip r:embed="rId2">
            <a:alphaModFix/>
          </a:blip>
          <a:srcRect/>
          <a:stretch/>
        </p:blipFill>
        <p:spPr>
          <a:xfrm>
            <a:off x="6995539" y="0"/>
            <a:ext cx="2148461" cy="5143500"/>
          </a:xfrm>
          <a:prstGeom prst="rect">
            <a:avLst/>
          </a:prstGeom>
          <a:noFill/>
          <a:ln>
            <a:noFill/>
          </a:ln>
        </p:spPr>
      </p:pic>
      <p:pic>
        <p:nvPicPr>
          <p:cNvPr id="70" name="Google Shape;70;g23debcef9cb_0_97"/>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71" name="Google Shape;71;g23debcef9cb_0_97"/>
          <p:cNvSpPr txBox="1">
            <a:spLocks noGrp="1"/>
          </p:cNvSpPr>
          <p:nvPr>
            <p:ph type="body" idx="1"/>
          </p:nvPr>
        </p:nvSpPr>
        <p:spPr>
          <a:xfrm>
            <a:off x="1172240" y="1071037"/>
            <a:ext cx="6475228"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800"/>
              </a:spcBef>
              <a:spcAft>
                <a:spcPts val="0"/>
              </a:spcAft>
              <a:buSzPts val="2100"/>
              <a:buChar char="•"/>
              <a:defRPr>
                <a:solidFill>
                  <a:srgbClr val="1E4E79"/>
                </a:solidFill>
              </a:defRPr>
            </a:lvl1pPr>
            <a:lvl2pPr marL="914400" lvl="1" indent="-342900" algn="l">
              <a:lnSpc>
                <a:spcPct val="90000"/>
              </a:lnSpc>
              <a:spcBef>
                <a:spcPts val="400"/>
              </a:spcBef>
              <a:spcAft>
                <a:spcPts val="0"/>
              </a:spcAft>
              <a:buSzPts val="1800"/>
              <a:buChar char="•"/>
              <a:defRPr>
                <a:solidFill>
                  <a:srgbClr val="1E4E79"/>
                </a:solidFill>
              </a:defRPr>
            </a:lvl2pPr>
            <a:lvl3pPr marL="1371600" lvl="2" indent="-323850" algn="l">
              <a:lnSpc>
                <a:spcPct val="90000"/>
              </a:lnSpc>
              <a:spcBef>
                <a:spcPts val="400"/>
              </a:spcBef>
              <a:spcAft>
                <a:spcPts val="0"/>
              </a:spcAft>
              <a:buSzPts val="1500"/>
              <a:buChar char="•"/>
              <a:defRPr>
                <a:solidFill>
                  <a:srgbClr val="1E4E79"/>
                </a:solidFill>
              </a:defRPr>
            </a:lvl3pPr>
            <a:lvl4pPr marL="1828800" lvl="3" indent="-317500" algn="l">
              <a:lnSpc>
                <a:spcPct val="90000"/>
              </a:lnSpc>
              <a:spcBef>
                <a:spcPts val="400"/>
              </a:spcBef>
              <a:spcAft>
                <a:spcPts val="0"/>
              </a:spcAft>
              <a:buSzPts val="1400"/>
              <a:buChar char="•"/>
              <a:defRPr>
                <a:solidFill>
                  <a:srgbClr val="1E4E79"/>
                </a:solidFill>
              </a:defRPr>
            </a:lvl4pPr>
            <a:lvl5pPr marL="2286000" lvl="4" indent="-317500" algn="l">
              <a:lnSpc>
                <a:spcPct val="90000"/>
              </a:lnSpc>
              <a:spcBef>
                <a:spcPts val="400"/>
              </a:spcBef>
              <a:spcAft>
                <a:spcPts val="0"/>
              </a:spcAft>
              <a:buSzPts val="1400"/>
              <a:buChar char="•"/>
              <a:defRPr>
                <a:solidFill>
                  <a:srgbClr val="1E4E79"/>
                </a:solidFill>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72" name="Google Shape;72;g23debcef9cb_0_97"/>
          <p:cNvSpPr txBox="1">
            <a:spLocks noGrp="1"/>
          </p:cNvSpPr>
          <p:nvPr>
            <p:ph type="title"/>
          </p:nvPr>
        </p:nvSpPr>
        <p:spPr>
          <a:xfrm>
            <a:off x="1172240" y="528873"/>
            <a:ext cx="7421042" cy="32318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2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g23debcef9cb_0_97"/>
          <p:cNvSpPr txBox="1"/>
          <p:nvPr/>
        </p:nvSpPr>
        <p:spPr>
          <a:xfrm>
            <a:off x="6588894" y="4738170"/>
            <a:ext cx="1149722" cy="24903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hr" sz="900" b="0" i="0" u="none" strike="noStrike" cap="none">
                <a:solidFill>
                  <a:srgbClr val="03435F"/>
                </a:solidFill>
                <a:latin typeface="Arial"/>
                <a:ea typeface="Arial"/>
                <a:cs typeface="Arial"/>
                <a:sym typeface="Arial"/>
              </a:rPr>
              <a:t>www.geant.org</a:t>
            </a:r>
            <a:endParaRPr sz="900" b="0" i="0" u="none" strike="noStrike" cap="none">
              <a:solidFill>
                <a:srgbClr val="03435F"/>
              </a:solidFill>
              <a:latin typeface="Arial"/>
              <a:ea typeface="Arial"/>
              <a:cs typeface="Arial"/>
              <a:sym typeface="Arial"/>
            </a:endParaRPr>
          </a:p>
        </p:txBody>
      </p:sp>
      <p:sp>
        <p:nvSpPr>
          <p:cNvPr id="74" name="Google Shape;74;g23debcef9cb_0_97"/>
          <p:cNvSpPr txBox="1">
            <a:spLocks noGrp="1"/>
          </p:cNvSpPr>
          <p:nvPr>
            <p:ph type="sldNum" idx="12"/>
          </p:nvPr>
        </p:nvSpPr>
        <p:spPr>
          <a:xfrm>
            <a:off x="6373883" y="4738169"/>
            <a:ext cx="502920" cy="24903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r"/>
              <a:t>‹#›</a:t>
            </a:fld>
            <a:r>
              <a:rPr lang="hr" dirty="0"/>
              <a:t>     |</a:t>
            </a:r>
            <a:endParaRPr sz="1400" dirty="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75"/>
        <p:cNvGrpSpPr/>
        <p:nvPr/>
      </p:nvGrpSpPr>
      <p:grpSpPr>
        <a:xfrm>
          <a:off x="0" y="0"/>
          <a:ext cx="0" cy="0"/>
          <a:chOff x="0" y="0"/>
          <a:chExt cx="0" cy="0"/>
        </a:xfrm>
      </p:grpSpPr>
      <p:pic>
        <p:nvPicPr>
          <p:cNvPr id="76" name="Google Shape;76;g23debcef9cb_0_109"/>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77" name="Google Shape;77;g23debcef9cb_0_109"/>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78" name="Google Shape;78;g23debcef9cb_0_109"/>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79" name="Google Shape;79;g23debcef9cb_0_109"/>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0" name="Google Shape;80;g23debcef9cb_0_109"/>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81"/>
        <p:cNvGrpSpPr/>
        <p:nvPr/>
      </p:nvGrpSpPr>
      <p:grpSpPr>
        <a:xfrm>
          <a:off x="0" y="0"/>
          <a:ext cx="0" cy="0"/>
          <a:chOff x="0" y="0"/>
          <a:chExt cx="0" cy="0"/>
        </a:xfrm>
      </p:grpSpPr>
      <p:pic>
        <p:nvPicPr>
          <p:cNvPr id="82" name="Google Shape;82;g23debcef9cb_0_175"/>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83" name="Google Shape;83;g23debcef9cb_0_175"/>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84" name="Google Shape;84;g23debcef9cb_0_175"/>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85" name="Google Shape;85;g23debcef9cb_0_175"/>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g23debcef9cb_0_175"/>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87"/>
        <p:cNvGrpSpPr/>
        <p:nvPr/>
      </p:nvGrpSpPr>
      <p:grpSpPr>
        <a:xfrm>
          <a:off x="0" y="0"/>
          <a:ext cx="0" cy="0"/>
          <a:chOff x="0" y="0"/>
          <a:chExt cx="0" cy="0"/>
        </a:xfrm>
      </p:grpSpPr>
      <p:pic>
        <p:nvPicPr>
          <p:cNvPr id="88" name="Google Shape;88;g23debcef9cb_0_191"/>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89" name="Google Shape;89;g23debcef9cb_0_191"/>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90" name="Google Shape;90;g23debcef9cb_0_191"/>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91" name="Google Shape;91;g23debcef9cb_0_191"/>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 name="Google Shape;92;g23debcef9cb_0_191"/>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93"/>
        <p:cNvGrpSpPr/>
        <p:nvPr/>
      </p:nvGrpSpPr>
      <p:grpSpPr>
        <a:xfrm>
          <a:off x="0" y="0"/>
          <a:ext cx="0" cy="0"/>
          <a:chOff x="0" y="0"/>
          <a:chExt cx="0" cy="0"/>
        </a:xfrm>
      </p:grpSpPr>
      <p:pic>
        <p:nvPicPr>
          <p:cNvPr id="94" name="Google Shape;94;g23debcef9cb_0_236"/>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95" name="Google Shape;95;g23debcef9cb_0_236"/>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96" name="Google Shape;96;g23debcef9cb_0_236"/>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97" name="Google Shape;97;g23debcef9cb_0_236"/>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g23debcef9cb_0_236"/>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9"/>
        <p:cNvGrpSpPr/>
        <p:nvPr/>
      </p:nvGrpSpPr>
      <p:grpSpPr>
        <a:xfrm>
          <a:off x="0" y="0"/>
          <a:ext cx="0" cy="0"/>
          <a:chOff x="0" y="0"/>
          <a:chExt cx="0" cy="0"/>
        </a:xfrm>
      </p:grpSpPr>
      <p:pic>
        <p:nvPicPr>
          <p:cNvPr id="100" name="Google Shape;100;g23debcef9cb_0_248"/>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01" name="Google Shape;101;g23debcef9cb_0_248"/>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02" name="Google Shape;102;g23debcef9cb_0_248"/>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103" name="Google Shape;103;g23debcef9cb_0_248"/>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g23debcef9cb_0_248"/>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sic Page">
  <p:cSld name="Basic Page">
    <p:spTree>
      <p:nvGrpSpPr>
        <p:cNvPr id="1" name="Shape 112"/>
        <p:cNvGrpSpPr/>
        <p:nvPr/>
      </p:nvGrpSpPr>
      <p:grpSpPr>
        <a:xfrm>
          <a:off x="0" y="0"/>
          <a:ext cx="0" cy="0"/>
          <a:chOff x="0" y="0"/>
          <a:chExt cx="0" cy="0"/>
        </a:xfrm>
      </p:grpSpPr>
      <p:sp>
        <p:nvSpPr>
          <p:cNvPr id="113" name="Google Shape;113;g2112d364e0d_4_32"/>
          <p:cNvSpPr txBox="1">
            <a:spLocks noGrp="1"/>
          </p:cNvSpPr>
          <p:nvPr>
            <p:ph type="sldNum" idx="12"/>
          </p:nvPr>
        </p:nvSpPr>
        <p:spPr>
          <a:xfrm>
            <a:off x="8589506" y="384740"/>
            <a:ext cx="427200" cy="241049"/>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g2285d2021f8_0_1785"/>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g2285d2021f8_0_1785"/>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7" name="Google Shape;117;g2285d2021f8_0_1785"/>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g2285d2021f8_0_1785"/>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2">
  <p:cSld name="Custom Layout_2">
    <p:spTree>
      <p:nvGrpSpPr>
        <p:cNvPr id="1" name="Shape 11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bjectives">
  <p:cSld name="Objectives">
    <p:spTree>
      <p:nvGrpSpPr>
        <p:cNvPr id="1" name="Shape 124"/>
        <p:cNvGrpSpPr/>
        <p:nvPr/>
      </p:nvGrpSpPr>
      <p:grpSpPr>
        <a:xfrm>
          <a:off x="0" y="0"/>
          <a:ext cx="0" cy="0"/>
          <a:chOff x="0" y="0"/>
          <a:chExt cx="0" cy="0"/>
        </a:xfrm>
      </p:grpSpPr>
      <p:sp>
        <p:nvSpPr>
          <p:cNvPr id="125" name="Google Shape;125;g2112d364e0d_4_38"/>
          <p:cNvSpPr/>
          <p:nvPr/>
        </p:nvSpPr>
        <p:spPr>
          <a:xfrm>
            <a:off x="1154151"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Challenges</a:t>
            </a:r>
            <a:endParaRPr sz="1100" b="0" i="0" u="none" strike="noStrike" cap="none">
              <a:solidFill>
                <a:srgbClr val="000000"/>
              </a:solidFill>
              <a:latin typeface="Arial"/>
              <a:ea typeface="Arial"/>
              <a:cs typeface="Arial"/>
              <a:sym typeface="Arial"/>
            </a:endParaRPr>
          </a:p>
        </p:txBody>
      </p:sp>
      <p:sp>
        <p:nvSpPr>
          <p:cNvPr id="126" name="Google Shape;126;g2112d364e0d_4_38"/>
          <p:cNvSpPr/>
          <p:nvPr/>
        </p:nvSpPr>
        <p:spPr>
          <a:xfrm>
            <a:off x="2308302"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Achievements</a:t>
            </a:r>
            <a:endParaRPr sz="1100" b="0" i="0" u="none" strike="noStrike" cap="none">
              <a:solidFill>
                <a:srgbClr val="000000"/>
              </a:solidFill>
              <a:latin typeface="Arial"/>
              <a:ea typeface="Arial"/>
              <a:cs typeface="Arial"/>
              <a:sym typeface="Arial"/>
            </a:endParaRPr>
          </a:p>
        </p:txBody>
      </p:sp>
      <p:sp>
        <p:nvSpPr>
          <p:cNvPr id="127" name="Google Shape;127;g2112d364e0d_4_38"/>
          <p:cNvSpPr/>
          <p:nvPr/>
        </p:nvSpPr>
        <p:spPr>
          <a:xfrm>
            <a:off x="3462453"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Conclusions</a:t>
            </a:r>
            <a:endParaRPr sz="1100" b="0" i="0" u="none" strike="noStrike" cap="none">
              <a:solidFill>
                <a:srgbClr val="000000"/>
              </a:solidFill>
              <a:latin typeface="Arial"/>
              <a:ea typeface="Arial"/>
              <a:cs typeface="Arial"/>
              <a:sym typeface="Arial"/>
            </a:endParaRPr>
          </a:p>
        </p:txBody>
      </p:sp>
      <p:sp>
        <p:nvSpPr>
          <p:cNvPr id="128" name="Google Shape;128;g2112d364e0d_4_38"/>
          <p:cNvSpPr/>
          <p:nvPr/>
        </p:nvSpPr>
        <p:spPr>
          <a:xfrm>
            <a:off x="4616604"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Q&amp;A</a:t>
            </a:r>
            <a:endParaRPr sz="1100" b="0" i="0" u="none" strike="noStrike" cap="none">
              <a:solidFill>
                <a:srgbClr val="000000"/>
              </a:solidFill>
              <a:latin typeface="Arial"/>
              <a:ea typeface="Arial"/>
              <a:cs typeface="Arial"/>
              <a:sym typeface="Arial"/>
            </a:endParaRPr>
          </a:p>
        </p:txBody>
      </p:sp>
      <p:sp>
        <p:nvSpPr>
          <p:cNvPr id="129" name="Google Shape;129;g2112d364e0d_4_38"/>
          <p:cNvSpPr txBox="1">
            <a:spLocks noGrp="1"/>
          </p:cNvSpPr>
          <p:nvPr>
            <p:ph type="title"/>
          </p:nvPr>
        </p:nvSpPr>
        <p:spPr>
          <a:xfrm>
            <a:off x="340894" y="292719"/>
            <a:ext cx="7043019" cy="56452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4270"/>
              </a:buClr>
              <a:buSzPts val="1800"/>
              <a:buFont typeface="Calibri"/>
              <a:buNone/>
              <a:defRPr sz="1800" b="1" cap="none">
                <a:solidFill>
                  <a:srgbClr val="1F4270"/>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g2112d364e0d_4_38"/>
          <p:cNvSpPr txBox="1">
            <a:spLocks noGrp="1"/>
          </p:cNvSpPr>
          <p:nvPr>
            <p:ph type="sldNum" idx="12"/>
          </p:nvPr>
        </p:nvSpPr>
        <p:spPr>
          <a:xfrm>
            <a:off x="8589506" y="4876615"/>
            <a:ext cx="427200" cy="241049"/>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r"/>
              <a:t>‹#›</a:t>
            </a:fld>
            <a:endParaRPr/>
          </a:p>
        </p:txBody>
      </p:sp>
      <p:sp>
        <p:nvSpPr>
          <p:cNvPr id="131" name="Google Shape;131;g2112d364e0d_4_3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E4E79"/>
              </a:buClr>
              <a:buSzPts val="1400"/>
              <a:buChar char="•"/>
              <a:defRPr/>
            </a:lvl1pPr>
            <a:lvl2pPr marL="914400" lvl="1" indent="-317500" algn="l">
              <a:lnSpc>
                <a:spcPct val="90000"/>
              </a:lnSpc>
              <a:spcBef>
                <a:spcPts val="400"/>
              </a:spcBef>
              <a:spcAft>
                <a:spcPts val="0"/>
              </a:spcAft>
              <a:buClr>
                <a:srgbClr val="1E4E79"/>
              </a:buClr>
              <a:buSzPts val="1400"/>
              <a:buChar char="•"/>
              <a:defRPr/>
            </a:lvl2pPr>
            <a:lvl3pPr marL="1371600" lvl="2" indent="-317500" algn="l">
              <a:lnSpc>
                <a:spcPct val="90000"/>
              </a:lnSpc>
              <a:spcBef>
                <a:spcPts val="400"/>
              </a:spcBef>
              <a:spcAft>
                <a:spcPts val="0"/>
              </a:spcAft>
              <a:buClr>
                <a:srgbClr val="1E4E79"/>
              </a:buClr>
              <a:buSzPts val="1400"/>
              <a:buChar char="•"/>
              <a:defRPr/>
            </a:lvl3pPr>
            <a:lvl4pPr marL="1828800" lvl="3" indent="-317500" algn="l">
              <a:lnSpc>
                <a:spcPct val="90000"/>
              </a:lnSpc>
              <a:spcBef>
                <a:spcPts val="400"/>
              </a:spcBef>
              <a:spcAft>
                <a:spcPts val="0"/>
              </a:spcAft>
              <a:buClr>
                <a:srgbClr val="1E4E79"/>
              </a:buClr>
              <a:buSzPts val="1400"/>
              <a:buChar char="•"/>
              <a:defRPr/>
            </a:lvl4pPr>
            <a:lvl5pPr marL="2286000" lvl="4" indent="-317500" algn="l">
              <a:lnSpc>
                <a:spcPct val="90000"/>
              </a:lnSpc>
              <a:spcBef>
                <a:spcPts val="400"/>
              </a:spcBef>
              <a:spcAft>
                <a:spcPts val="0"/>
              </a:spcAft>
              <a:buClr>
                <a:srgbClr val="1E4E7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0"/>
        <p:cNvGrpSpPr/>
        <p:nvPr/>
      </p:nvGrpSpPr>
      <p:grpSpPr>
        <a:xfrm>
          <a:off x="0" y="0"/>
          <a:ext cx="0" cy="0"/>
          <a:chOff x="0" y="0"/>
          <a:chExt cx="0" cy="0"/>
        </a:xfrm>
      </p:grpSpPr>
      <p:sp>
        <p:nvSpPr>
          <p:cNvPr id="21" name="Google Shape;21;g23d1413df98_0_13"/>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Char char="●"/>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pic>
        <p:nvPicPr>
          <p:cNvPr id="22" name="Google Shape;22;g23d1413df98_0_13"/>
          <p:cNvPicPr preferRelativeResize="0"/>
          <p:nvPr/>
        </p:nvPicPr>
        <p:blipFill rotWithShape="1">
          <a:blip r:embed="rId2">
            <a:alphaModFix/>
          </a:blip>
          <a:srcRect/>
          <a:stretch/>
        </p:blipFill>
        <p:spPr>
          <a:xfrm>
            <a:off x="6995540" y="0"/>
            <a:ext cx="2148460" cy="5143500"/>
          </a:xfrm>
          <a:prstGeom prst="rect">
            <a:avLst/>
          </a:prstGeom>
          <a:noFill/>
          <a:ln>
            <a:noFill/>
          </a:ln>
        </p:spPr>
      </p:pic>
      <p:pic>
        <p:nvPicPr>
          <p:cNvPr id="23" name="Google Shape;23;g23d1413df98_0_13"/>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24" name="Google Shape;24;g23d1413df98_0_13"/>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sz="1100">
                <a:solidFill>
                  <a:srgbClr val="1E4E79"/>
                </a:solidFill>
              </a:defRPr>
            </a:lvl1pPr>
            <a:lvl2pPr marL="914400" lvl="1" indent="-342900" algn="l">
              <a:lnSpc>
                <a:spcPct val="90000"/>
              </a:lnSpc>
              <a:spcBef>
                <a:spcPts val="400"/>
              </a:spcBef>
              <a:spcAft>
                <a:spcPts val="0"/>
              </a:spcAft>
              <a:buClr>
                <a:srgbClr val="1E4E79"/>
              </a:buClr>
              <a:buSzPts val="1800"/>
              <a:buChar char="○"/>
              <a:defRPr sz="1100">
                <a:solidFill>
                  <a:srgbClr val="1E4E79"/>
                </a:solidFill>
              </a:defRPr>
            </a:lvl2pPr>
            <a:lvl3pPr marL="1371600" lvl="2" indent="-323850" algn="l">
              <a:lnSpc>
                <a:spcPct val="90000"/>
              </a:lnSpc>
              <a:spcBef>
                <a:spcPts val="400"/>
              </a:spcBef>
              <a:spcAft>
                <a:spcPts val="0"/>
              </a:spcAft>
              <a:buClr>
                <a:srgbClr val="1E4E79"/>
              </a:buClr>
              <a:buSzPts val="1500"/>
              <a:buChar char="■"/>
              <a:defRPr sz="1100">
                <a:solidFill>
                  <a:srgbClr val="1E4E79"/>
                </a:solidFill>
              </a:defRPr>
            </a:lvl3pPr>
            <a:lvl4pPr marL="1828800" lvl="3" indent="-317500" algn="l">
              <a:lnSpc>
                <a:spcPct val="90000"/>
              </a:lnSpc>
              <a:spcBef>
                <a:spcPts val="400"/>
              </a:spcBef>
              <a:spcAft>
                <a:spcPts val="0"/>
              </a:spcAft>
              <a:buClr>
                <a:srgbClr val="1E4E79"/>
              </a:buClr>
              <a:buSzPts val="1400"/>
              <a:buChar char="●"/>
              <a:defRPr sz="1100">
                <a:solidFill>
                  <a:srgbClr val="1E4E79"/>
                </a:solidFill>
              </a:defRPr>
            </a:lvl4pPr>
            <a:lvl5pPr marL="2286000" lvl="4" indent="-317500" algn="l">
              <a:lnSpc>
                <a:spcPct val="90000"/>
              </a:lnSpc>
              <a:spcBef>
                <a:spcPts val="400"/>
              </a:spcBef>
              <a:spcAft>
                <a:spcPts val="0"/>
              </a:spcAft>
              <a:buClr>
                <a:srgbClr val="1E4E79"/>
              </a:buClr>
              <a:buSzPts val="1400"/>
              <a:buChar char="○"/>
              <a:defRPr sz="1100">
                <a:solidFill>
                  <a:srgbClr val="1E4E79"/>
                </a:solidFill>
              </a:defRPr>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25" name="Google Shape;25;g23d1413df98_0_13"/>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a:solidFill>
                  <a:srgbClr val="03435F"/>
                </a:solidFill>
                <a:latin typeface="Calibri"/>
                <a:ea typeface="Calibri"/>
                <a:cs typeface="Calibri"/>
                <a:sym typeface="Calibri"/>
              </a:rPr>
              <a:t>www.geant.org</a:t>
            </a:r>
            <a:endParaRPr sz="900">
              <a:solidFill>
                <a:srgbClr val="03435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1">
  <p:cSld name="Custom Layout_1">
    <p:spTree>
      <p:nvGrpSpPr>
        <p:cNvPr id="1" name="Shape 136"/>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7"/>
        <p:cNvGrpSpPr/>
        <p:nvPr/>
      </p:nvGrpSpPr>
      <p:grpSpPr>
        <a:xfrm>
          <a:off x="0" y="0"/>
          <a:ext cx="0" cy="0"/>
          <a:chOff x="0" y="0"/>
          <a:chExt cx="0" cy="0"/>
        </a:xfrm>
      </p:grpSpPr>
      <p:pic>
        <p:nvPicPr>
          <p:cNvPr id="138" name="Google Shape;138;g2285d2021f8_0_1713"/>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39" name="Google Shape;139;g2285d2021f8_0_1713"/>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pic>
        <p:nvPicPr>
          <p:cNvPr id="140" name="Google Shape;140;g2285d2021f8_0_1713"/>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41" name="Google Shape;141;g2285d2021f8_0_1713"/>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2" name="Google Shape;142;g2285d2021f8_0_1713"/>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43"/>
        <p:cNvGrpSpPr/>
        <p:nvPr/>
      </p:nvGrpSpPr>
      <p:grpSpPr>
        <a:xfrm>
          <a:off x="0" y="0"/>
          <a:ext cx="0" cy="0"/>
          <a:chOff x="0" y="0"/>
          <a:chExt cx="0" cy="0"/>
        </a:xfrm>
      </p:grpSpPr>
      <p:pic>
        <p:nvPicPr>
          <p:cNvPr id="144" name="Google Shape;144;g2285d2021f8_0_1719"/>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45" name="Google Shape;145;g2285d2021f8_0_1719"/>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46" name="Google Shape;146;g2285d2021f8_0_1719"/>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47" name="Google Shape;147;g2285d2021f8_0_1719"/>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g2285d2021f8_0_1719"/>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49"/>
        <p:cNvGrpSpPr/>
        <p:nvPr/>
      </p:nvGrpSpPr>
      <p:grpSpPr>
        <a:xfrm>
          <a:off x="0" y="0"/>
          <a:ext cx="0" cy="0"/>
          <a:chOff x="0" y="0"/>
          <a:chExt cx="0" cy="0"/>
        </a:xfrm>
      </p:grpSpPr>
      <p:sp>
        <p:nvSpPr>
          <p:cNvPr id="150" name="Google Shape;150;g2285d2021f8_0_1725"/>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51" name="Google Shape;151;g2285d2021f8_0_1725"/>
          <p:cNvPicPr preferRelativeResize="0"/>
          <p:nvPr/>
        </p:nvPicPr>
        <p:blipFill rotWithShape="1">
          <a:blip r:embed="rId2">
            <a:alphaModFix/>
          </a:blip>
          <a:srcRect/>
          <a:stretch/>
        </p:blipFill>
        <p:spPr>
          <a:xfrm>
            <a:off x="6995539" y="0"/>
            <a:ext cx="2148460" cy="5143500"/>
          </a:xfrm>
          <a:prstGeom prst="rect">
            <a:avLst/>
          </a:prstGeom>
          <a:noFill/>
          <a:ln>
            <a:noFill/>
          </a:ln>
        </p:spPr>
      </p:pic>
      <p:pic>
        <p:nvPicPr>
          <p:cNvPr id="152" name="Google Shape;152;g2285d2021f8_0_1725"/>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53" name="Google Shape;153;g2285d2021f8_0_1725"/>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g2285d2021f8_0_1725"/>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55"/>
        <p:cNvGrpSpPr/>
        <p:nvPr/>
      </p:nvGrpSpPr>
      <p:grpSpPr>
        <a:xfrm>
          <a:off x="0" y="0"/>
          <a:ext cx="0" cy="0"/>
          <a:chOff x="0" y="0"/>
          <a:chExt cx="0" cy="0"/>
        </a:xfrm>
      </p:grpSpPr>
      <p:pic>
        <p:nvPicPr>
          <p:cNvPr id="156" name="Google Shape;156;g2285d2021f8_0_1731"/>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57" name="Google Shape;157;g2285d2021f8_0_1731"/>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58" name="Google Shape;158;g2285d2021f8_0_1731"/>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59" name="Google Shape;159;g2285d2021f8_0_1731"/>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g2285d2021f8_0_1731"/>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61"/>
        <p:cNvGrpSpPr/>
        <p:nvPr/>
      </p:nvGrpSpPr>
      <p:grpSpPr>
        <a:xfrm>
          <a:off x="0" y="0"/>
          <a:ext cx="0" cy="0"/>
          <a:chOff x="0" y="0"/>
          <a:chExt cx="0" cy="0"/>
        </a:xfrm>
      </p:grpSpPr>
      <p:sp>
        <p:nvSpPr>
          <p:cNvPr id="162" name="Google Shape;162;g2285d2021f8_0_1737"/>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63" name="Google Shape;163;g2285d2021f8_0_1737"/>
          <p:cNvPicPr preferRelativeResize="0"/>
          <p:nvPr/>
        </p:nvPicPr>
        <p:blipFill rotWithShape="1">
          <a:blip r:embed="rId2">
            <a:alphaModFix/>
          </a:blip>
          <a:srcRect/>
          <a:stretch/>
        </p:blipFill>
        <p:spPr>
          <a:xfrm>
            <a:off x="6992811" y="-6469"/>
            <a:ext cx="2151189" cy="5150032"/>
          </a:xfrm>
          <a:prstGeom prst="rect">
            <a:avLst/>
          </a:prstGeom>
          <a:noFill/>
          <a:ln>
            <a:noFill/>
          </a:ln>
        </p:spPr>
      </p:pic>
      <p:pic>
        <p:nvPicPr>
          <p:cNvPr id="164" name="Google Shape;164;g2285d2021f8_0_1737"/>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65" name="Google Shape;165;g2285d2021f8_0_1737"/>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6" name="Google Shape;166;g2285d2021f8_0_1737"/>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67"/>
        <p:cNvGrpSpPr/>
        <p:nvPr/>
      </p:nvGrpSpPr>
      <p:grpSpPr>
        <a:xfrm>
          <a:off x="0" y="0"/>
          <a:ext cx="0" cy="0"/>
          <a:chOff x="0" y="0"/>
          <a:chExt cx="0" cy="0"/>
        </a:xfrm>
      </p:grpSpPr>
      <p:pic>
        <p:nvPicPr>
          <p:cNvPr id="168" name="Google Shape;168;g2285d2021f8_0_1743"/>
          <p:cNvPicPr preferRelativeResize="0"/>
          <p:nvPr/>
        </p:nvPicPr>
        <p:blipFill rotWithShape="1">
          <a:blip r:embed="rId2">
            <a:alphaModFix/>
          </a:blip>
          <a:srcRect/>
          <a:stretch/>
        </p:blipFill>
        <p:spPr>
          <a:xfrm>
            <a:off x="7043226" y="0"/>
            <a:ext cx="2148460" cy="5143500"/>
          </a:xfrm>
          <a:prstGeom prst="rect">
            <a:avLst/>
          </a:prstGeom>
          <a:noFill/>
          <a:ln>
            <a:noFill/>
          </a:ln>
        </p:spPr>
      </p:pic>
      <p:sp>
        <p:nvSpPr>
          <p:cNvPr id="169" name="Google Shape;169;g2285d2021f8_0_1743"/>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70" name="Google Shape;170;g2285d2021f8_0_1743"/>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71" name="Google Shape;171;g2285d2021f8_0_1743"/>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2" name="Google Shape;172;g2285d2021f8_0_1743"/>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73"/>
        <p:cNvGrpSpPr/>
        <p:nvPr/>
      </p:nvGrpSpPr>
      <p:grpSpPr>
        <a:xfrm>
          <a:off x="0" y="0"/>
          <a:ext cx="0" cy="0"/>
          <a:chOff x="0" y="0"/>
          <a:chExt cx="0" cy="0"/>
        </a:xfrm>
      </p:grpSpPr>
      <p:pic>
        <p:nvPicPr>
          <p:cNvPr id="174" name="Google Shape;174;g2285d2021f8_0_1749"/>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75" name="Google Shape;175;g2285d2021f8_0_1749"/>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76" name="Google Shape;176;g2285d2021f8_0_1749"/>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77" name="Google Shape;177;g2285d2021f8_0_1749"/>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8" name="Google Shape;178;g2285d2021f8_0_1749"/>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79"/>
        <p:cNvGrpSpPr/>
        <p:nvPr/>
      </p:nvGrpSpPr>
      <p:grpSpPr>
        <a:xfrm>
          <a:off x="0" y="0"/>
          <a:ext cx="0" cy="0"/>
          <a:chOff x="0" y="0"/>
          <a:chExt cx="0" cy="0"/>
        </a:xfrm>
      </p:grpSpPr>
      <p:pic>
        <p:nvPicPr>
          <p:cNvPr id="180" name="Google Shape;180;g2285d2021f8_0_1755"/>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81" name="Google Shape;181;g2285d2021f8_0_1755"/>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82" name="Google Shape;182;g2285d2021f8_0_1755"/>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83" name="Google Shape;183;g2285d2021f8_0_1755"/>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4" name="Google Shape;184;g2285d2021f8_0_1755"/>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85"/>
        <p:cNvGrpSpPr/>
        <p:nvPr/>
      </p:nvGrpSpPr>
      <p:grpSpPr>
        <a:xfrm>
          <a:off x="0" y="0"/>
          <a:ext cx="0" cy="0"/>
          <a:chOff x="0" y="0"/>
          <a:chExt cx="0" cy="0"/>
        </a:xfrm>
      </p:grpSpPr>
      <p:pic>
        <p:nvPicPr>
          <p:cNvPr id="186" name="Google Shape;186;g2285d2021f8_0_1761"/>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87" name="Google Shape;187;g2285d2021f8_0_1761"/>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88" name="Google Shape;188;g2285d2021f8_0_1761"/>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89" name="Google Shape;189;g2285d2021f8_0_1761"/>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0" name="Google Shape;190;g2285d2021f8_0_1761"/>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pic>
        <p:nvPicPr>
          <p:cNvPr id="27" name="Google Shape;27;g23d1413df98_6_31"/>
          <p:cNvPicPr preferRelativeResize="0"/>
          <p:nvPr/>
        </p:nvPicPr>
        <p:blipFill rotWithShape="1">
          <a:blip r:embed="rId2">
            <a:alphaModFix/>
          </a:blip>
          <a:srcRect/>
          <a:stretch/>
        </p:blipFill>
        <p:spPr>
          <a:xfrm>
            <a:off x="6995540" y="0"/>
            <a:ext cx="2148460" cy="5143500"/>
          </a:xfrm>
          <a:prstGeom prst="rect">
            <a:avLst/>
          </a:prstGeom>
          <a:noFill/>
          <a:ln>
            <a:noFill/>
          </a:ln>
        </p:spPr>
      </p:pic>
      <p:sp>
        <p:nvSpPr>
          <p:cNvPr id="28" name="Google Shape;28;g23d1413df98_6_31"/>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a:solidFill>
                  <a:srgbClr val="03435F"/>
                </a:solidFill>
                <a:latin typeface="Calibri"/>
                <a:ea typeface="Calibri"/>
                <a:cs typeface="Calibri"/>
                <a:sym typeface="Calibri"/>
              </a:rPr>
              <a:t>www.geant.org</a:t>
            </a:r>
            <a:endParaRPr sz="900">
              <a:solidFill>
                <a:srgbClr val="03435F"/>
              </a:solidFill>
              <a:latin typeface="Calibri"/>
              <a:ea typeface="Calibri"/>
              <a:cs typeface="Calibri"/>
              <a:sym typeface="Calibri"/>
            </a:endParaRPr>
          </a:p>
        </p:txBody>
      </p:sp>
      <p:pic>
        <p:nvPicPr>
          <p:cNvPr id="29" name="Google Shape;29;g23d1413df98_6_31"/>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30" name="Google Shape;30;g23d1413df98_6_31"/>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sz="1100">
                <a:solidFill>
                  <a:srgbClr val="1E4E79"/>
                </a:solidFill>
              </a:defRPr>
            </a:lvl1pPr>
            <a:lvl2pPr marL="914400" lvl="1" indent="-342900" algn="l">
              <a:lnSpc>
                <a:spcPct val="90000"/>
              </a:lnSpc>
              <a:spcBef>
                <a:spcPts val="400"/>
              </a:spcBef>
              <a:spcAft>
                <a:spcPts val="0"/>
              </a:spcAft>
              <a:buClr>
                <a:srgbClr val="1E4E79"/>
              </a:buClr>
              <a:buSzPts val="1800"/>
              <a:buChar char="○"/>
              <a:defRPr sz="1100">
                <a:solidFill>
                  <a:srgbClr val="1E4E79"/>
                </a:solidFill>
              </a:defRPr>
            </a:lvl2pPr>
            <a:lvl3pPr marL="1371600" lvl="2" indent="-323850" algn="l">
              <a:lnSpc>
                <a:spcPct val="90000"/>
              </a:lnSpc>
              <a:spcBef>
                <a:spcPts val="400"/>
              </a:spcBef>
              <a:spcAft>
                <a:spcPts val="0"/>
              </a:spcAft>
              <a:buClr>
                <a:srgbClr val="1E4E79"/>
              </a:buClr>
              <a:buSzPts val="1500"/>
              <a:buChar char="■"/>
              <a:defRPr sz="1100">
                <a:solidFill>
                  <a:srgbClr val="1E4E79"/>
                </a:solidFill>
              </a:defRPr>
            </a:lvl3pPr>
            <a:lvl4pPr marL="1828800" lvl="3" indent="-317500" algn="l">
              <a:lnSpc>
                <a:spcPct val="90000"/>
              </a:lnSpc>
              <a:spcBef>
                <a:spcPts val="400"/>
              </a:spcBef>
              <a:spcAft>
                <a:spcPts val="0"/>
              </a:spcAft>
              <a:buClr>
                <a:srgbClr val="1E4E79"/>
              </a:buClr>
              <a:buSzPts val="1400"/>
              <a:buChar char="●"/>
              <a:defRPr sz="1100">
                <a:solidFill>
                  <a:srgbClr val="1E4E79"/>
                </a:solidFill>
              </a:defRPr>
            </a:lvl4pPr>
            <a:lvl5pPr marL="2286000" lvl="4" indent="-317500" algn="l">
              <a:lnSpc>
                <a:spcPct val="90000"/>
              </a:lnSpc>
              <a:spcBef>
                <a:spcPts val="400"/>
              </a:spcBef>
              <a:spcAft>
                <a:spcPts val="0"/>
              </a:spcAft>
              <a:buClr>
                <a:srgbClr val="1E4E79"/>
              </a:buClr>
              <a:buSzPts val="1400"/>
              <a:buChar char="○"/>
              <a:defRPr sz="1100">
                <a:solidFill>
                  <a:srgbClr val="1E4E79"/>
                </a:solidFill>
              </a:defRPr>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31" name="Google Shape;31;g23d1413df98_6_31"/>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Char char="●"/>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91"/>
        <p:cNvGrpSpPr/>
        <p:nvPr/>
      </p:nvGrpSpPr>
      <p:grpSpPr>
        <a:xfrm>
          <a:off x="0" y="0"/>
          <a:ext cx="0" cy="0"/>
          <a:chOff x="0" y="0"/>
          <a:chExt cx="0" cy="0"/>
        </a:xfrm>
      </p:grpSpPr>
      <p:pic>
        <p:nvPicPr>
          <p:cNvPr id="192" name="Google Shape;192;g2285d2021f8_0_1767"/>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93" name="Google Shape;193;g2285d2021f8_0_1767"/>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94" name="Google Shape;194;g2285d2021f8_0_1767"/>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95" name="Google Shape;195;g2285d2021f8_0_1767"/>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6" name="Google Shape;196;g2285d2021f8_0_1767"/>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97"/>
        <p:cNvGrpSpPr/>
        <p:nvPr/>
      </p:nvGrpSpPr>
      <p:grpSpPr>
        <a:xfrm>
          <a:off x="0" y="0"/>
          <a:ext cx="0" cy="0"/>
          <a:chOff x="0" y="0"/>
          <a:chExt cx="0" cy="0"/>
        </a:xfrm>
      </p:grpSpPr>
      <p:sp>
        <p:nvSpPr>
          <p:cNvPr id="198" name="Google Shape;198;g2285d2021f8_0_1773"/>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99" name="Google Shape;199;g2285d2021f8_0_1773"/>
          <p:cNvPicPr preferRelativeResize="0"/>
          <p:nvPr/>
        </p:nvPicPr>
        <p:blipFill rotWithShape="1">
          <a:blip r:embed="rId2">
            <a:alphaModFix/>
          </a:blip>
          <a:srcRect/>
          <a:stretch/>
        </p:blipFill>
        <p:spPr>
          <a:xfrm>
            <a:off x="6995539" y="0"/>
            <a:ext cx="2148460" cy="5143500"/>
          </a:xfrm>
          <a:prstGeom prst="rect">
            <a:avLst/>
          </a:prstGeom>
          <a:noFill/>
          <a:ln>
            <a:noFill/>
          </a:ln>
        </p:spPr>
      </p:pic>
      <p:pic>
        <p:nvPicPr>
          <p:cNvPr id="200" name="Google Shape;200;g2285d2021f8_0_1773"/>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201" name="Google Shape;201;g2285d2021f8_0_1773"/>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2" name="Google Shape;202;g2285d2021f8_0_1773"/>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203"/>
        <p:cNvGrpSpPr/>
        <p:nvPr/>
      </p:nvGrpSpPr>
      <p:grpSpPr>
        <a:xfrm>
          <a:off x="0" y="0"/>
          <a:ext cx="0" cy="0"/>
          <a:chOff x="0" y="0"/>
          <a:chExt cx="0" cy="0"/>
        </a:xfrm>
      </p:grpSpPr>
      <p:pic>
        <p:nvPicPr>
          <p:cNvPr id="204" name="Google Shape;204;g2285d2021f8_0_1779"/>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205" name="Google Shape;205;g2285d2021f8_0_1779"/>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06" name="Google Shape;206;g2285d2021f8_0_1779"/>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207" name="Google Shape;207;g2285d2021f8_0_1779"/>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8" name="Google Shape;208;g2285d2021f8_0_1779"/>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209"/>
        <p:cNvGrpSpPr/>
        <p:nvPr/>
      </p:nvGrpSpPr>
      <p:grpSpPr>
        <a:xfrm>
          <a:off x="0" y="0"/>
          <a:ext cx="0" cy="0"/>
          <a:chOff x="0" y="0"/>
          <a:chExt cx="0" cy="0"/>
        </a:xfrm>
      </p:grpSpPr>
      <p:pic>
        <p:nvPicPr>
          <p:cNvPr id="210" name="Google Shape;210;g2285d2021f8_0_1790"/>
          <p:cNvPicPr preferRelativeResize="0"/>
          <p:nvPr/>
        </p:nvPicPr>
        <p:blipFill rotWithShape="1">
          <a:blip r:embed="rId2">
            <a:alphaModFix/>
          </a:blip>
          <a:srcRect/>
          <a:stretch/>
        </p:blipFill>
        <p:spPr>
          <a:xfrm>
            <a:off x="6995539" y="-41563"/>
            <a:ext cx="2148460" cy="5143500"/>
          </a:xfrm>
          <a:prstGeom prst="rect">
            <a:avLst/>
          </a:prstGeom>
          <a:noFill/>
          <a:ln>
            <a:noFill/>
          </a:ln>
        </p:spPr>
      </p:pic>
      <p:sp>
        <p:nvSpPr>
          <p:cNvPr id="211" name="Google Shape;211;g2285d2021f8_0_1790"/>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12" name="Google Shape;212;g2285d2021f8_0_1790"/>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213" name="Google Shape;213;g2285d2021f8_0_1790"/>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4" name="Google Shape;214;g2285d2021f8_0_1790"/>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2"/>
        <p:cNvGrpSpPr/>
        <p:nvPr/>
      </p:nvGrpSpPr>
      <p:grpSpPr>
        <a:xfrm>
          <a:off x="0" y="0"/>
          <a:ext cx="0" cy="0"/>
          <a:chOff x="0" y="0"/>
          <a:chExt cx="0" cy="0"/>
        </a:xfrm>
      </p:grpSpPr>
      <p:pic>
        <p:nvPicPr>
          <p:cNvPr id="133" name="Google Shape;133;g2112d364e0d_4_46"/>
          <p:cNvPicPr preferRelativeResize="0"/>
          <p:nvPr/>
        </p:nvPicPr>
        <p:blipFill rotWithShape="1">
          <a:blip r:embed="rId2">
            <a:alphaModFix/>
          </a:blip>
          <a:srcRect b="18334"/>
          <a:stretch/>
        </p:blipFill>
        <p:spPr>
          <a:xfrm>
            <a:off x="8090389" y="4553525"/>
            <a:ext cx="824271" cy="383577"/>
          </a:xfrm>
          <a:prstGeom prst="rect">
            <a:avLst/>
          </a:prstGeom>
          <a:noFill/>
          <a:ln>
            <a:noFill/>
          </a:ln>
        </p:spPr>
      </p:pic>
      <p:sp>
        <p:nvSpPr>
          <p:cNvPr id="134" name="Google Shape;134;g2112d364e0d_4_46"/>
          <p:cNvSpPr txBox="1">
            <a:spLocks noGrp="1"/>
          </p:cNvSpPr>
          <p:nvPr>
            <p:ph type="body" idx="1"/>
          </p:nvPr>
        </p:nvSpPr>
        <p:spPr>
          <a:xfrm>
            <a:off x="337042" y="1175722"/>
            <a:ext cx="7833295" cy="3377803"/>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E4E79"/>
              </a:buClr>
              <a:buSzPts val="1400"/>
              <a:buChar char="•"/>
              <a:defRPr/>
            </a:lvl1pPr>
            <a:lvl2pPr marL="914400" lvl="1" indent="-317500" algn="l">
              <a:lnSpc>
                <a:spcPct val="90000"/>
              </a:lnSpc>
              <a:spcBef>
                <a:spcPts val="400"/>
              </a:spcBef>
              <a:spcAft>
                <a:spcPts val="0"/>
              </a:spcAft>
              <a:buClr>
                <a:srgbClr val="1E4E79"/>
              </a:buClr>
              <a:buSzPts val="1400"/>
              <a:buChar char="•"/>
              <a:defRPr/>
            </a:lvl2pPr>
            <a:lvl3pPr marL="1371600" lvl="2" indent="-317500" algn="l">
              <a:lnSpc>
                <a:spcPct val="90000"/>
              </a:lnSpc>
              <a:spcBef>
                <a:spcPts val="400"/>
              </a:spcBef>
              <a:spcAft>
                <a:spcPts val="0"/>
              </a:spcAft>
              <a:buClr>
                <a:srgbClr val="1E4E79"/>
              </a:buClr>
              <a:buSzPts val="1400"/>
              <a:buChar char="•"/>
              <a:defRPr/>
            </a:lvl3pPr>
            <a:lvl4pPr marL="1828800" lvl="3" indent="-317500" algn="l">
              <a:lnSpc>
                <a:spcPct val="90000"/>
              </a:lnSpc>
              <a:spcBef>
                <a:spcPts val="400"/>
              </a:spcBef>
              <a:spcAft>
                <a:spcPts val="0"/>
              </a:spcAft>
              <a:buClr>
                <a:srgbClr val="1E4E79"/>
              </a:buClr>
              <a:buSzPts val="1400"/>
              <a:buChar char="•"/>
              <a:defRPr/>
            </a:lvl4pPr>
            <a:lvl5pPr marL="2286000" lvl="4" indent="-317500" algn="l">
              <a:lnSpc>
                <a:spcPct val="90000"/>
              </a:lnSpc>
              <a:spcBef>
                <a:spcPts val="400"/>
              </a:spcBef>
              <a:spcAft>
                <a:spcPts val="0"/>
              </a:spcAft>
              <a:buClr>
                <a:srgbClr val="1E4E7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5" name="Google Shape;135;g2112d364e0d_4_46"/>
          <p:cNvSpPr txBox="1">
            <a:spLocks noGrp="1"/>
          </p:cNvSpPr>
          <p:nvPr>
            <p:ph type="title"/>
          </p:nvPr>
        </p:nvSpPr>
        <p:spPr>
          <a:xfrm>
            <a:off x="337042" y="550631"/>
            <a:ext cx="7421042" cy="32318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E4E79"/>
              </a:buClr>
              <a:buSzPts val="2100"/>
              <a:buFont typeface="Calibri"/>
              <a:buNone/>
              <a:defRPr sz="2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57293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20"/>
        <p:cNvGrpSpPr/>
        <p:nvPr/>
      </p:nvGrpSpPr>
      <p:grpSpPr>
        <a:xfrm>
          <a:off x="0" y="0"/>
          <a:ext cx="0" cy="0"/>
          <a:chOff x="0" y="0"/>
          <a:chExt cx="0" cy="0"/>
        </a:xfrm>
      </p:grpSpPr>
      <p:sp>
        <p:nvSpPr>
          <p:cNvPr id="221" name="Google Shape;221;g2112d364e0d_4_71"/>
          <p:cNvSpPr/>
          <p:nvPr/>
        </p:nvSpPr>
        <p:spPr>
          <a:xfrm>
            <a:off x="0" y="-16726"/>
            <a:ext cx="9144000" cy="5132033"/>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22" name="Google Shape;222;g2112d364e0d_4_71"/>
          <p:cNvPicPr preferRelativeResize="0"/>
          <p:nvPr/>
        </p:nvPicPr>
        <p:blipFill rotWithShape="1">
          <a:blip r:embed="rId2">
            <a:alphaModFix/>
          </a:blip>
          <a:srcRect l="13286" t="60631" r="43124" b="7996"/>
          <a:stretch/>
        </p:blipFill>
        <p:spPr>
          <a:xfrm>
            <a:off x="533399" y="-16726"/>
            <a:ext cx="8610601" cy="4368901"/>
          </a:xfrm>
          <a:prstGeom prst="rect">
            <a:avLst/>
          </a:prstGeom>
          <a:noFill/>
          <a:ln>
            <a:noFill/>
          </a:ln>
        </p:spPr>
      </p:pic>
      <p:sp>
        <p:nvSpPr>
          <p:cNvPr id="223" name="Google Shape;223;g2112d364e0d_4_71"/>
          <p:cNvSpPr/>
          <p:nvPr/>
        </p:nvSpPr>
        <p:spPr>
          <a:xfrm>
            <a:off x="0" y="3621023"/>
            <a:ext cx="9144000" cy="1539050"/>
          </a:xfrm>
          <a:prstGeom prst="rect">
            <a:avLst/>
          </a:prstGeom>
          <a:solidFill>
            <a:srgbClr val="425E9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24" name="Google Shape;224;g2112d364e0d_4_71"/>
          <p:cNvPicPr preferRelativeResize="0"/>
          <p:nvPr/>
        </p:nvPicPr>
        <p:blipFill rotWithShape="1">
          <a:blip r:embed="rId3">
            <a:alphaModFix/>
          </a:blip>
          <a:srcRect t="-1" b="15501"/>
          <a:stretch/>
        </p:blipFill>
        <p:spPr>
          <a:xfrm>
            <a:off x="639407" y="511619"/>
            <a:ext cx="1074338" cy="517279"/>
          </a:xfrm>
          <a:prstGeom prst="rect">
            <a:avLst/>
          </a:prstGeom>
          <a:noFill/>
          <a:ln>
            <a:noFill/>
          </a:ln>
        </p:spPr>
      </p:pic>
      <p:sp>
        <p:nvSpPr>
          <p:cNvPr id="225" name="Google Shape;225;g2112d364e0d_4_71"/>
          <p:cNvSpPr txBox="1">
            <a:spLocks noGrp="1"/>
          </p:cNvSpPr>
          <p:nvPr>
            <p:ph type="title"/>
          </p:nvPr>
        </p:nvSpPr>
        <p:spPr>
          <a:xfrm>
            <a:off x="558265" y="1640557"/>
            <a:ext cx="7421042" cy="32318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6" name="Google Shape;226;g2112d364e0d_4_71"/>
          <p:cNvSpPr txBox="1">
            <a:spLocks noGrp="1"/>
          </p:cNvSpPr>
          <p:nvPr>
            <p:ph type="body" idx="1"/>
          </p:nvPr>
        </p:nvSpPr>
        <p:spPr>
          <a:xfrm>
            <a:off x="558265" y="1987977"/>
            <a:ext cx="7833295" cy="3594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7" name="Google Shape;227;g2112d364e0d_4_71"/>
          <p:cNvSpPr txBox="1"/>
          <p:nvPr/>
        </p:nvSpPr>
        <p:spPr>
          <a:xfrm>
            <a:off x="558265" y="3977659"/>
            <a:ext cx="4100870" cy="320753"/>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1100"/>
              <a:buFont typeface="Arial"/>
              <a:buNone/>
            </a:pPr>
            <a:r>
              <a:rPr lang="hr" sz="1100" b="0" i="0" u="none" strike="noStrike" cap="none">
                <a:solidFill>
                  <a:schemeClr val="lt1"/>
                </a:solidFill>
                <a:latin typeface="Calibri"/>
                <a:ea typeface="Calibri"/>
                <a:cs typeface="Calibri"/>
                <a:sym typeface="Calibri"/>
              </a:rPr>
              <a:t>www.geant.org</a:t>
            </a:r>
            <a:endParaRPr sz="1100" b="0" i="0" u="none" strike="noStrike" cap="none">
              <a:solidFill>
                <a:schemeClr val="lt1"/>
              </a:solidFill>
              <a:latin typeface="Calibri"/>
              <a:ea typeface="Calibri"/>
              <a:cs typeface="Calibri"/>
              <a:sym typeface="Calibri"/>
            </a:endParaRPr>
          </a:p>
        </p:txBody>
      </p:sp>
      <p:pic>
        <p:nvPicPr>
          <p:cNvPr id="228" name="Google Shape;228;g2112d364e0d_4_71" descr="Graphical user interface, text, email&#10;&#10;Description automatically generated"/>
          <p:cNvPicPr preferRelativeResize="0"/>
          <p:nvPr/>
        </p:nvPicPr>
        <p:blipFill rotWithShape="1">
          <a:blip r:embed="rId4">
            <a:alphaModFix/>
          </a:blip>
          <a:srcRect/>
          <a:stretch/>
        </p:blipFill>
        <p:spPr>
          <a:xfrm>
            <a:off x="591142" y="4368102"/>
            <a:ext cx="1488583" cy="3111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32"/>
        <p:cNvGrpSpPr/>
        <p:nvPr/>
      </p:nvGrpSpPr>
      <p:grpSpPr>
        <a:xfrm>
          <a:off x="0" y="0"/>
          <a:ext cx="0" cy="0"/>
          <a:chOff x="0" y="0"/>
          <a:chExt cx="0" cy="0"/>
        </a:xfrm>
      </p:grpSpPr>
      <p:pic>
        <p:nvPicPr>
          <p:cNvPr id="33" name="Google Shape;33;g23debcef9cb_0_11"/>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34" name="Google Shape;34;g23debcef9cb_0_11"/>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5" name="Google Shape;35;g23debcef9cb_0_11"/>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36" name="Google Shape;36;g23debcef9cb_0_11"/>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 name="Google Shape;37;g23debcef9cb_0_11"/>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8"/>
        <p:cNvGrpSpPr/>
        <p:nvPr/>
      </p:nvGrpSpPr>
      <p:grpSpPr>
        <a:xfrm>
          <a:off x="0" y="0"/>
          <a:ext cx="0" cy="0"/>
          <a:chOff x="0" y="0"/>
          <a:chExt cx="0" cy="0"/>
        </a:xfrm>
      </p:grpSpPr>
      <p:pic>
        <p:nvPicPr>
          <p:cNvPr id="39" name="Google Shape;39;g23debcef9cb_0_25"/>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40" name="Google Shape;40;g23debcef9cb_0_25"/>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1" name="Google Shape;41;g23debcef9cb_0_25"/>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42" name="Google Shape;42;g23debcef9cb_0_25"/>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 name="Google Shape;43;g23debcef9cb_0_25"/>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4"/>
        <p:cNvGrpSpPr/>
        <p:nvPr/>
      </p:nvGrpSpPr>
      <p:grpSpPr>
        <a:xfrm>
          <a:off x="0" y="0"/>
          <a:ext cx="0" cy="0"/>
          <a:chOff x="0" y="0"/>
          <a:chExt cx="0" cy="0"/>
        </a:xfrm>
      </p:grpSpPr>
      <p:pic>
        <p:nvPicPr>
          <p:cNvPr id="45" name="Google Shape;45;g23debcef9cb_0_40"/>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46" name="Google Shape;46;g23debcef9cb_0_40"/>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7" name="Google Shape;47;g23debcef9cb_0_40"/>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48" name="Google Shape;48;g23debcef9cb_0_40"/>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9" name="Google Shape;49;g23debcef9cb_0_40"/>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50"/>
        <p:cNvGrpSpPr/>
        <p:nvPr/>
      </p:nvGrpSpPr>
      <p:grpSpPr>
        <a:xfrm>
          <a:off x="0" y="0"/>
          <a:ext cx="0" cy="0"/>
          <a:chOff x="0" y="0"/>
          <a:chExt cx="0" cy="0"/>
        </a:xfrm>
      </p:grpSpPr>
      <p:pic>
        <p:nvPicPr>
          <p:cNvPr id="51" name="Google Shape;51;g23debcef9cb_0_52"/>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52" name="Google Shape;52;g23debcef9cb_0_52"/>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3" name="Google Shape;53;g23debcef9cb_0_52"/>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54" name="Google Shape;54;g23debcef9cb_0_52"/>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 name="Google Shape;55;g23debcef9cb_0_52"/>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56"/>
        <p:cNvGrpSpPr/>
        <p:nvPr/>
      </p:nvGrpSpPr>
      <p:grpSpPr>
        <a:xfrm>
          <a:off x="0" y="0"/>
          <a:ext cx="0" cy="0"/>
          <a:chOff x="0" y="0"/>
          <a:chExt cx="0" cy="0"/>
        </a:xfrm>
      </p:grpSpPr>
      <p:pic>
        <p:nvPicPr>
          <p:cNvPr id="57" name="Google Shape;57;g23debcef9cb_0_65"/>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58" name="Google Shape;58;g23debcef9cb_0_65"/>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9" name="Google Shape;59;g23debcef9cb_0_65"/>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60" name="Google Shape;60;g23debcef9cb_0_65"/>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 name="Google Shape;61;g23debcef9cb_0_65"/>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2"/>
        <p:cNvGrpSpPr/>
        <p:nvPr/>
      </p:nvGrpSpPr>
      <p:grpSpPr>
        <a:xfrm>
          <a:off x="0" y="0"/>
          <a:ext cx="0" cy="0"/>
          <a:chOff x="0" y="0"/>
          <a:chExt cx="0" cy="0"/>
        </a:xfrm>
      </p:grpSpPr>
      <p:sp>
        <p:nvSpPr>
          <p:cNvPr id="63" name="Google Shape;63;g23debcef9cb_0_84"/>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4" name="Google Shape;64;g23debcef9cb_0_84"/>
          <p:cNvPicPr preferRelativeResize="0"/>
          <p:nvPr/>
        </p:nvPicPr>
        <p:blipFill rotWithShape="1">
          <a:blip r:embed="rId2">
            <a:alphaModFix/>
          </a:blip>
          <a:srcRect/>
          <a:stretch/>
        </p:blipFill>
        <p:spPr>
          <a:xfrm>
            <a:off x="6992811" y="-6470"/>
            <a:ext cx="2151189" cy="5150032"/>
          </a:xfrm>
          <a:prstGeom prst="rect">
            <a:avLst/>
          </a:prstGeom>
          <a:noFill/>
          <a:ln>
            <a:noFill/>
          </a:ln>
        </p:spPr>
      </p:pic>
      <p:pic>
        <p:nvPicPr>
          <p:cNvPr id="65" name="Google Shape;65;g23debcef9cb_0_84"/>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66" name="Google Shape;66;g23debcef9cb_0_84"/>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g23debcef9cb_0_84"/>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17.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5.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112d364e0d_4_0"/>
          <p:cNvSpPr/>
          <p:nvPr/>
        </p:nvSpPr>
        <p:spPr>
          <a:xfrm>
            <a:off x="0" y="-16726"/>
            <a:ext cx="9144000" cy="5132033"/>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7" name="Google Shape;7;g2112d364e0d_4_0"/>
          <p:cNvPicPr preferRelativeResize="0"/>
          <p:nvPr/>
        </p:nvPicPr>
        <p:blipFill rotWithShape="1">
          <a:blip r:embed="rId17">
            <a:alphaModFix/>
          </a:blip>
          <a:srcRect l="13286" t="60631" r="43124" b="7996"/>
          <a:stretch/>
        </p:blipFill>
        <p:spPr>
          <a:xfrm>
            <a:off x="533399" y="-16726"/>
            <a:ext cx="8610601" cy="4368901"/>
          </a:xfrm>
          <a:prstGeom prst="rect">
            <a:avLst/>
          </a:prstGeom>
          <a:noFill/>
          <a:ln>
            <a:noFill/>
          </a:ln>
        </p:spPr>
      </p:pic>
      <p:sp>
        <p:nvSpPr>
          <p:cNvPr id="8" name="Google Shape;8;g2112d364e0d_4_0"/>
          <p:cNvSpPr/>
          <p:nvPr/>
        </p:nvSpPr>
        <p:spPr>
          <a:xfrm>
            <a:off x="0" y="3621023"/>
            <a:ext cx="9144000" cy="1539050"/>
          </a:xfrm>
          <a:prstGeom prst="rect">
            <a:avLst/>
          </a:prstGeom>
          <a:solidFill>
            <a:srgbClr val="425E9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 name="Google Shape;9;g2112d364e0d_4_0"/>
          <p:cNvPicPr preferRelativeResize="0"/>
          <p:nvPr/>
        </p:nvPicPr>
        <p:blipFill rotWithShape="1">
          <a:blip r:embed="rId18">
            <a:alphaModFix/>
          </a:blip>
          <a:srcRect t="-1" b="15501"/>
          <a:stretch/>
        </p:blipFill>
        <p:spPr>
          <a:xfrm>
            <a:off x="639407" y="511619"/>
            <a:ext cx="1074338" cy="51727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g2112d364e0d_4_25"/>
          <p:cNvSpPr txBox="1">
            <a:spLocks noGrp="1"/>
          </p:cNvSpPr>
          <p:nvPr>
            <p:ph type="title"/>
          </p:nvPr>
        </p:nvSpPr>
        <p:spPr>
          <a:xfrm>
            <a:off x="337042" y="688893"/>
            <a:ext cx="7854458" cy="32318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1E4E79"/>
              </a:buClr>
              <a:buSzPts val="2100"/>
              <a:buFont typeface="Calibri"/>
              <a:buNone/>
              <a:defRPr sz="2100" b="1" i="0" u="none" strike="noStrike" cap="none">
                <a:solidFill>
                  <a:srgbClr val="1E4E7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g2112d364e0d_4_25"/>
          <p:cNvSpPr txBox="1">
            <a:spLocks noGrp="1"/>
          </p:cNvSpPr>
          <p:nvPr>
            <p:ph type="body" idx="1"/>
          </p:nvPr>
        </p:nvSpPr>
        <p:spPr>
          <a:xfrm>
            <a:off x="337041" y="1174793"/>
            <a:ext cx="7854458" cy="3263504"/>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1E4E79"/>
              </a:buClr>
              <a:buSzPts val="1800"/>
              <a:buFont typeface="Arial"/>
              <a:buChar char="•"/>
              <a:defRPr sz="1800" b="0" i="0" u="none" strike="noStrike" cap="none">
                <a:solidFill>
                  <a:srgbClr val="1E4E79"/>
                </a:solidFill>
                <a:latin typeface="Calibri"/>
                <a:ea typeface="Calibri"/>
                <a:cs typeface="Calibri"/>
                <a:sym typeface="Calibri"/>
              </a:defRPr>
            </a:lvl1pPr>
            <a:lvl2pPr marL="914400" marR="0" lvl="1"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2pPr>
            <a:lvl3pPr marL="1371600" marR="0" lvl="2"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3pPr>
            <a:lvl4pPr marL="1828800" marR="0" lvl="3"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4pPr>
            <a:lvl5pPr marL="2286000" marR="0" lvl="4"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g2112d364e0d_4_25"/>
          <p:cNvSpPr/>
          <p:nvPr/>
        </p:nvSpPr>
        <p:spPr>
          <a:xfrm>
            <a:off x="0" y="-28735"/>
            <a:ext cx="9144000" cy="445090"/>
          </a:xfrm>
          <a:prstGeom prst="rect">
            <a:avLst/>
          </a:prstGeom>
          <a:solidFill>
            <a:srgbClr val="1D286B"/>
          </a:solid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9" name="Google Shape;109;g2112d364e0d_4_25"/>
          <p:cNvSpPr txBox="1"/>
          <p:nvPr/>
        </p:nvSpPr>
        <p:spPr>
          <a:xfrm>
            <a:off x="7984853" y="79008"/>
            <a:ext cx="502920" cy="249039"/>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hr" sz="900" b="0" i="0" u="none" strike="noStrike" cap="none">
                <a:solidFill>
                  <a:schemeClr val="lt1"/>
                </a:solidFill>
                <a:latin typeface="Calibri"/>
                <a:ea typeface="Calibri"/>
                <a:cs typeface="Calibri"/>
                <a:sym typeface="Calibri"/>
              </a:rPr>
              <a:t>‹#›</a:t>
            </a:fld>
            <a:r>
              <a:rPr lang="hr" sz="900" b="0" i="0" u="none" strike="noStrike" cap="none" dirty="0">
                <a:solidFill>
                  <a:schemeClr val="lt1"/>
                </a:solidFill>
                <a:latin typeface="Calibri"/>
                <a:ea typeface="Calibri"/>
                <a:cs typeface="Calibri"/>
                <a:sym typeface="Calibri"/>
              </a:rPr>
              <a:t>     |</a:t>
            </a:r>
            <a:endParaRPr sz="1100" b="0" i="0" u="none" strike="noStrike" cap="none" dirty="0">
              <a:solidFill>
                <a:srgbClr val="000000"/>
              </a:solidFill>
              <a:latin typeface="Arial"/>
              <a:ea typeface="Arial"/>
              <a:cs typeface="Arial"/>
              <a:sym typeface="Arial"/>
            </a:endParaRPr>
          </a:p>
        </p:txBody>
      </p:sp>
      <p:sp>
        <p:nvSpPr>
          <p:cNvPr id="110" name="Google Shape;110;g2112d364e0d_4_25"/>
          <p:cNvSpPr txBox="1"/>
          <p:nvPr/>
        </p:nvSpPr>
        <p:spPr>
          <a:xfrm>
            <a:off x="8517458" y="104759"/>
            <a:ext cx="951619" cy="21820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4E200"/>
              </a:buClr>
              <a:buSzPts val="900"/>
              <a:buFont typeface="Arial"/>
              <a:buNone/>
            </a:pPr>
            <a:r>
              <a:rPr lang="hr" sz="900" b="1" i="0" u="none" strike="noStrike" cap="none">
                <a:solidFill>
                  <a:srgbClr val="F4E200"/>
                </a:solidFill>
                <a:latin typeface="Calibri"/>
                <a:ea typeface="Calibri"/>
                <a:cs typeface="Calibri"/>
                <a:sym typeface="Calibri"/>
              </a:rPr>
              <a:t>GN5-1</a:t>
            </a:r>
            <a:endParaRPr sz="900" b="1" i="0" u="none" strike="noStrike" cap="none">
              <a:solidFill>
                <a:srgbClr val="F4E200"/>
              </a:solidFill>
              <a:latin typeface="Calibri"/>
              <a:ea typeface="Calibri"/>
              <a:cs typeface="Calibri"/>
              <a:sym typeface="Calibri"/>
            </a:endParaRPr>
          </a:p>
        </p:txBody>
      </p:sp>
      <p:pic>
        <p:nvPicPr>
          <p:cNvPr id="111" name="Google Shape;111;g2112d364e0d_4_25" descr="A picture containing aircraft&#10;&#10;Description automatically generated"/>
          <p:cNvPicPr preferRelativeResize="0"/>
          <p:nvPr/>
        </p:nvPicPr>
        <p:blipFill rotWithShape="1">
          <a:blip r:embed="rId21">
            <a:alphaModFix/>
          </a:blip>
          <a:srcRect l="10540" t="70684" r="16055" b="24137"/>
          <a:stretch/>
        </p:blipFill>
        <p:spPr>
          <a:xfrm flipH="1">
            <a:off x="0" y="-28735"/>
            <a:ext cx="7714862" cy="445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9"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g2112d364e0d_4_66"/>
          <p:cNvSpPr/>
          <p:nvPr/>
        </p:nvSpPr>
        <p:spPr>
          <a:xfrm>
            <a:off x="0" y="-16726"/>
            <a:ext cx="9144000" cy="5132033"/>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17" name="Google Shape;217;g2112d364e0d_4_66"/>
          <p:cNvPicPr preferRelativeResize="0"/>
          <p:nvPr/>
        </p:nvPicPr>
        <p:blipFill rotWithShape="1">
          <a:blip r:embed="rId3">
            <a:alphaModFix/>
          </a:blip>
          <a:srcRect l="13286" t="60631" r="43124" b="7996"/>
          <a:stretch/>
        </p:blipFill>
        <p:spPr>
          <a:xfrm>
            <a:off x="533399" y="-16726"/>
            <a:ext cx="8610601" cy="4368901"/>
          </a:xfrm>
          <a:prstGeom prst="rect">
            <a:avLst/>
          </a:prstGeom>
          <a:noFill/>
          <a:ln>
            <a:noFill/>
          </a:ln>
        </p:spPr>
      </p:pic>
      <p:sp>
        <p:nvSpPr>
          <p:cNvPr id="218" name="Google Shape;218;g2112d364e0d_4_66"/>
          <p:cNvSpPr/>
          <p:nvPr/>
        </p:nvSpPr>
        <p:spPr>
          <a:xfrm>
            <a:off x="0" y="3621023"/>
            <a:ext cx="9144000" cy="1539050"/>
          </a:xfrm>
          <a:prstGeom prst="rect">
            <a:avLst/>
          </a:prstGeom>
          <a:solidFill>
            <a:srgbClr val="425E9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19" name="Google Shape;219;g2112d364e0d_4_66"/>
          <p:cNvPicPr preferRelativeResize="0"/>
          <p:nvPr/>
        </p:nvPicPr>
        <p:blipFill rotWithShape="1">
          <a:blip r:embed="rId4">
            <a:alphaModFix/>
          </a:blip>
          <a:srcRect t="-1" b="15501"/>
          <a:stretch/>
        </p:blipFill>
        <p:spPr>
          <a:xfrm>
            <a:off x="639407" y="511619"/>
            <a:ext cx="1074338" cy="51727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hyperlink" Target="https://wiki.geant.org/display/NETDEV/OAV+Literature" TargetMode="External"/><Relationship Id="rId3" Type="http://schemas.openxmlformats.org/officeDocument/2006/relationships/hyperlink" Target="https://wiki.geant.org/display/NETDEV/OAV+Community+Portal" TargetMode="External"/><Relationship Id="rId7" Type="http://schemas.openxmlformats.org/officeDocument/2006/relationships/hyperlink" Target="https://wiki.geant.org/display/NETDEV/OAV+Terminology"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hyperlink" Target="https://wiki.geant.org/display/NETDEV/OAV+Maturity+Model" TargetMode="External"/><Relationship Id="rId5" Type="http://schemas.openxmlformats.org/officeDocument/2006/relationships/hyperlink" Target="https://wiki.geant.org/display/NETDEV/OAV+Training+Portal" TargetMode="External"/><Relationship Id="rId10" Type="http://schemas.openxmlformats.org/officeDocument/2006/relationships/image" Target="../media/image53.png"/><Relationship Id="rId4" Type="http://schemas.openxmlformats.org/officeDocument/2006/relationships/hyperlink" Target="https://wiki.geant.org/display/NETDEV/OAV+Architectures" TargetMode="External"/><Relationship Id="rId9" Type="http://schemas.openxmlformats.org/officeDocument/2006/relationships/hyperlink" Target="https://wiki.geant.org/display/NETDEV/Dissemination"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geant.org/Resources/Documents/GN4-3_White-Paper_HEAnet-OAV-Architecture-Analysis.pdf" TargetMode="External"/><Relationship Id="rId13" Type="http://schemas.openxmlformats.org/officeDocument/2006/relationships/hyperlink" Target="https://resources.geant.org/wp-content/uploads/2023/04/GN5-1_White-Paper_PMP-Data-Analysis.pdf" TargetMode="External"/><Relationship Id="rId3" Type="http://schemas.openxmlformats.org/officeDocument/2006/relationships/image" Target="../media/image54.png"/><Relationship Id="rId7" Type="http://schemas.openxmlformats.org/officeDocument/2006/relationships/hyperlink" Target="https://about.geant.org/wp-content/uploads/2022/01/GN4-3_White-Paper_GRnet-OAV-Architecture-Analysis.pdf" TargetMode="External"/><Relationship Id="rId12" Type="http://schemas.openxmlformats.org/officeDocument/2006/relationships/hyperlink" Target="https://www.geant.org/Resources/Documents/GN4-3_White-Paper_NMaaS-OAV-Architecture-Analysis.pdf"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hyperlink" Target="https://resources.geant.org/wp-content/uploads/2022/11/GN4-3_White-Paper_GEANT-OAV-Architecture-Analysis.pdf" TargetMode="External"/><Relationship Id="rId11" Type="http://schemas.openxmlformats.org/officeDocument/2006/relationships/hyperlink" Target="https://resources.geant.org/wp-content/uploads/2023/07/GN5-1_White-Paper_Argus-OAV-Architecture-Analysis.pdf" TargetMode="External"/><Relationship Id="rId5" Type="http://schemas.openxmlformats.org/officeDocument/2006/relationships/hyperlink" Target="https://www.geant.org/Resources/Documents/GN4-3_White-Paper_CYNET_OAV_Architecture_Analysis.pdf" TargetMode="External"/><Relationship Id="rId10" Type="http://schemas.openxmlformats.org/officeDocument/2006/relationships/hyperlink" Target="https://www.geant.org/Resources/Documents/GN4-3_White-Paper_SURFnet-OAV-Architecture-Analysis.pdf" TargetMode="External"/><Relationship Id="rId4" Type="http://schemas.openxmlformats.org/officeDocument/2006/relationships/hyperlink" Target="https://www.geant.org/Resources/Documents/GN4-3_White-Paper_CARnet-OAV-Architecture-Analysis.pdf" TargetMode="External"/><Relationship Id="rId9" Type="http://schemas.openxmlformats.org/officeDocument/2006/relationships/hyperlink" Target="https://about.geant.org/wp-content/uploads/2022/02/GN4-3_White-Paper_PIONIER-OAV-Architecture-Analysis.pd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hyperlink" Target="https://wiki.geant.org/display/NETDEV/OAV+Training+Portal" TargetMode="External"/></Relationships>
</file>

<file path=ppt/slides/_rels/slide15.xml.rels><?xml version="1.0" encoding="UTF-8" standalone="yes"?>
<Relationships xmlns="http://schemas.openxmlformats.org/package/2006/relationships"><Relationship Id="rId13" Type="http://schemas.openxmlformats.org/officeDocument/2006/relationships/hyperlink" Target="https://e-academy.geant.org/moodle/course/view.php?id=57" TargetMode="External"/><Relationship Id="rId18" Type="http://schemas.openxmlformats.org/officeDocument/2006/relationships/image" Target="../media/image63.png"/><Relationship Id="rId26" Type="http://schemas.openxmlformats.org/officeDocument/2006/relationships/image" Target="../media/image67.png"/><Relationship Id="rId3" Type="http://schemas.openxmlformats.org/officeDocument/2006/relationships/hyperlink" Target="https://e-academy.geant.org/moodle/course/view.php?id=69" TargetMode="External"/><Relationship Id="rId21" Type="http://schemas.openxmlformats.org/officeDocument/2006/relationships/hyperlink" Target="https://e-academy.geant.org/moodle/course/view.php?id=71" TargetMode="External"/><Relationship Id="rId7" Type="http://schemas.openxmlformats.org/officeDocument/2006/relationships/hyperlink" Target="https://e-academy.geant.org/moodle/course/view.php?id=67" TargetMode="External"/><Relationship Id="rId12" Type="http://schemas.openxmlformats.org/officeDocument/2006/relationships/image" Target="../media/image60.png"/><Relationship Id="rId17" Type="http://schemas.openxmlformats.org/officeDocument/2006/relationships/hyperlink" Target="https://e-academy.geant.org/moodle/course/view.php?id=59" TargetMode="External"/><Relationship Id="rId25" Type="http://schemas.openxmlformats.org/officeDocument/2006/relationships/hyperlink" Target="https://e-academy.geant.org/moodle/course/view.php?id=75" TargetMode="External"/><Relationship Id="rId33" Type="http://schemas.openxmlformats.org/officeDocument/2006/relationships/hyperlink" Target="https://wiki.geant.org/display/NETDEV/OAV+Training+Portal" TargetMode="External"/><Relationship Id="rId2" Type="http://schemas.openxmlformats.org/officeDocument/2006/relationships/notesSlide" Target="../notesSlides/notesSlide14.xml"/><Relationship Id="rId16" Type="http://schemas.openxmlformats.org/officeDocument/2006/relationships/image" Target="../media/image62.png"/><Relationship Id="rId20" Type="http://schemas.openxmlformats.org/officeDocument/2006/relationships/image" Target="../media/image64.png"/><Relationship Id="rId29" Type="http://schemas.openxmlformats.org/officeDocument/2006/relationships/hyperlink" Target="https://e-academy.geant.org/moodle/course/view.php?id=76" TargetMode="External"/><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hyperlink" Target="https://e-academy.geant.org/moodle/course/view.php?id=55" TargetMode="External"/><Relationship Id="rId24" Type="http://schemas.openxmlformats.org/officeDocument/2006/relationships/image" Target="../media/image66.png"/><Relationship Id="rId32" Type="http://schemas.openxmlformats.org/officeDocument/2006/relationships/image" Target="../media/image70.png"/><Relationship Id="rId5" Type="http://schemas.openxmlformats.org/officeDocument/2006/relationships/hyperlink" Target="https://e-academy.geant.org/moodle/course/view.php?id=111" TargetMode="External"/><Relationship Id="rId15" Type="http://schemas.openxmlformats.org/officeDocument/2006/relationships/hyperlink" Target="https://e-academy.geant.org/moodle/course/view.php?id=50" TargetMode="External"/><Relationship Id="rId23" Type="http://schemas.openxmlformats.org/officeDocument/2006/relationships/hyperlink" Target="https://e-academy.geant.org/moodle/course/view.php?id=74" TargetMode="External"/><Relationship Id="rId28" Type="http://schemas.openxmlformats.org/officeDocument/2006/relationships/image" Target="../media/image68.png"/><Relationship Id="rId10" Type="http://schemas.openxmlformats.org/officeDocument/2006/relationships/image" Target="../media/image59.png"/><Relationship Id="rId19" Type="http://schemas.openxmlformats.org/officeDocument/2006/relationships/hyperlink" Target="https://e-academy.geant.org/moodle/course/view.php?id=147" TargetMode="External"/><Relationship Id="rId31" Type="http://schemas.openxmlformats.org/officeDocument/2006/relationships/hyperlink" Target="https://e-academy.geant.org/moodle/course/view.php?id=79" TargetMode="External"/><Relationship Id="rId4" Type="http://schemas.openxmlformats.org/officeDocument/2006/relationships/image" Target="../media/image56.png"/><Relationship Id="rId9" Type="http://schemas.openxmlformats.org/officeDocument/2006/relationships/hyperlink" Target="https://e-academy.geant.org/moodle/course/view.php?id=61" TargetMode="External"/><Relationship Id="rId14" Type="http://schemas.openxmlformats.org/officeDocument/2006/relationships/image" Target="../media/image61.png"/><Relationship Id="rId22" Type="http://schemas.openxmlformats.org/officeDocument/2006/relationships/image" Target="../media/image65.png"/><Relationship Id="rId27" Type="http://schemas.openxmlformats.org/officeDocument/2006/relationships/hyperlink" Target="https://e-academy.geant.org/moodle/course/view.php?id=108" TargetMode="External"/><Relationship Id="rId30" Type="http://schemas.openxmlformats.org/officeDocument/2006/relationships/image" Target="../media/image69.png"/><Relationship Id="rId8"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https://e-academy.geant.org/moodle/course/view.php?id=66" TargetMode="External"/><Relationship Id="rId18" Type="http://schemas.openxmlformats.org/officeDocument/2006/relationships/hyperlink" Target="https://wiki.geant.org/display/NETDEV/OAV+Training+Portal" TargetMode="External"/><Relationship Id="rId3" Type="http://schemas.openxmlformats.org/officeDocument/2006/relationships/hyperlink" Target="https://e-academy.geant.org/moodle/course/view.php?id=67" TargetMode="External"/><Relationship Id="rId7" Type="http://schemas.openxmlformats.org/officeDocument/2006/relationships/hyperlink" Target="https://e-academy.geant.org/moodle/course/view.php?id=63" TargetMode="External"/><Relationship Id="rId12" Type="http://schemas.openxmlformats.org/officeDocument/2006/relationships/image" Target="../media/image73.png"/><Relationship Id="rId17" Type="http://schemas.openxmlformats.org/officeDocument/2006/relationships/image" Target="../media/image76.png"/><Relationship Id="rId2" Type="http://schemas.openxmlformats.org/officeDocument/2006/relationships/notesSlide" Target="../notesSlides/notesSlide15.xml"/><Relationship Id="rId16" Type="http://schemas.openxmlformats.org/officeDocument/2006/relationships/image" Target="../media/image75.png"/><Relationship Id="rId1" Type="http://schemas.openxmlformats.org/officeDocument/2006/relationships/slideLayout" Target="../slideLayouts/slideLayout16.xml"/><Relationship Id="rId6" Type="http://schemas.openxmlformats.org/officeDocument/2006/relationships/image" Target="../media/image59.png"/><Relationship Id="rId11" Type="http://schemas.openxmlformats.org/officeDocument/2006/relationships/hyperlink" Target="https://e-academy.geant.org/moodle/course/view.php?id=129" TargetMode="External"/><Relationship Id="rId5" Type="http://schemas.openxmlformats.org/officeDocument/2006/relationships/hyperlink" Target="https://e-academy.geant.org/moodle/course/view.php?id=61" TargetMode="External"/><Relationship Id="rId15" Type="http://schemas.openxmlformats.org/officeDocument/2006/relationships/hyperlink" Target="https://e-academy.geant.org/moodle/course/view.php?id=126" TargetMode="External"/><Relationship Id="rId10"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hyperlink" Target="https://e-academy.geant.org/moodle/course/view.php?id=132" TargetMode="External"/><Relationship Id="rId1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hyperlink" Target="https://e-academy.geant.org/moodle/course/view.php?id=120"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hyperlink" Target="https://e-academy.geant.org/moodle/course/view.php?id=12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hyperlink" Target="https://e-academy.geant.org/moodle/course/view.php?id=6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e-academy.geant.org/moodle/course/view.php?id=50" TargetMode="External"/><Relationship Id="rId7" Type="http://schemas.openxmlformats.org/officeDocument/2006/relationships/hyperlink" Target="https://e-academy.geant.org/moodle/course/view.php?id=75" TargetMode="External"/><Relationship Id="rId12"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81.png"/><Relationship Id="rId11" Type="http://schemas.openxmlformats.org/officeDocument/2006/relationships/hyperlink" Target="https://wiki.geant.org/display/NETDEV/OAV+Training+Portal" TargetMode="External"/><Relationship Id="rId5" Type="http://schemas.openxmlformats.org/officeDocument/2006/relationships/hyperlink" Target="https://e-academy.geant.org/moodle/course/view.php?id=129" TargetMode="External"/><Relationship Id="rId10"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hyperlink" Target="https://e-academy.geant.org/moodle/course/view.php?id=12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88.png"/><Relationship Id="rId4" Type="http://schemas.openxmlformats.org/officeDocument/2006/relationships/hyperlink" Target="https://wiki.geant.org/display/NETDEV/OAV+Training+Porta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academy.geant.org/moodle/course/view.php?id=120"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hyperlink" Target="https://e-academy.geant.org/moodle/course/view.php?id=114" TargetMode="External"/><Relationship Id="rId4" Type="http://schemas.openxmlformats.org/officeDocument/2006/relationships/hyperlink" Target="https://e-academy.geant.org/moodle/course/view.php?id=12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iki.geant.org/display/NETDEV/OTFN" TargetMode="External"/><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s://wiki.geant.org/display/NETDEV/Q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hyperlink" Target="https://www.geant.org/Projects/GEANT_Project_GN4-3/GN43_deliverables/D6-2_Automation-and-Orchestration-of-Services-in-the-GEANT-Community.pdf" TargetMode="Externa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hyperlink" Target="https://wiki.geant.org/display/NETDEV/OAV+Training+Portal" TargetMode="External"/><Relationship Id="rId18"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hyperlink" Target="https://www.geant.org/Resources/Documents/Campus_Network_Management_Service_Definition_Template_Checklist.docx" TargetMode="External"/><Relationship Id="rId12" Type="http://schemas.openxmlformats.org/officeDocument/2006/relationships/image" Target="../media/image41.png"/><Relationship Id="rId17" Type="http://schemas.openxmlformats.org/officeDocument/2006/relationships/hyperlink" Target="https://wiki.geant.org/display/NETDEV/OAV+Maturity+Model" TargetMode="External"/><Relationship Id="rId2" Type="http://schemas.openxmlformats.org/officeDocument/2006/relationships/notesSlide" Target="../notesSlides/notesSlide5.xml"/><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hyperlink" Target="https://wiki.geant.org/display/OAV/" TargetMode="External"/><Relationship Id="rId5" Type="http://schemas.openxmlformats.org/officeDocument/2006/relationships/hyperlink" Target="https://wiki.geant.org/display/NETDEV/Mapping+Use+Cases" TargetMode="External"/><Relationship Id="rId15" Type="http://schemas.openxmlformats.org/officeDocument/2006/relationships/hyperlink" Target="https://wiki.geant.org/display/DTN" TargetMode="External"/><Relationship Id="rId10" Type="http://schemas.openxmlformats.org/officeDocument/2006/relationships/image" Target="../media/image40.png"/><Relationship Id="rId19" Type="http://schemas.openxmlformats.org/officeDocument/2006/relationships/hyperlink" Target="https://e-academy.geant.org/moodle/course/index.php?categoryid=54" TargetMode="External"/><Relationship Id="rId4" Type="http://schemas.openxmlformats.org/officeDocument/2006/relationships/hyperlink" Target="https://wiki.geant.org/display/OAV/OAV+Architectures" TargetMode="External"/><Relationship Id="rId9" Type="http://schemas.openxmlformats.org/officeDocument/2006/relationships/hyperlink" Target="https://wiki.geant.org/pages/viewpage.action?pageId=133765930" TargetMode="External"/><Relationship Id="rId14" Type="http://schemas.openxmlformats.org/officeDocument/2006/relationships/image" Target="../media/image42.jpg"/></Relationships>
</file>

<file path=ppt/slides/_rels/slide7.xml.rels><?xml version="1.0" encoding="UTF-8" standalone="yes"?>
<Relationships xmlns="http://schemas.openxmlformats.org/package/2006/relationships"><Relationship Id="rId3" Type="http://schemas.openxmlformats.org/officeDocument/2006/relationships/hyperlink" Target="https://wiki.geant.org/display/NETDEV/OAV+Terminology"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hyperlink" Target="https://www.surveymonkey.com/r/SPYDQVB"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wiki.geant.org/display/NETDEV/OAV+Maturity+Mode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112d364e0d_4_15"/>
          <p:cNvSpPr txBox="1"/>
          <p:nvPr/>
        </p:nvSpPr>
        <p:spPr>
          <a:xfrm>
            <a:off x="558266" y="2955450"/>
            <a:ext cx="5614192" cy="549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235" name="Google Shape;235;g2112d364e0d_4_15"/>
          <p:cNvSpPr txBox="1"/>
          <p:nvPr/>
        </p:nvSpPr>
        <p:spPr>
          <a:xfrm>
            <a:off x="558265" y="4453216"/>
            <a:ext cx="5017200" cy="265200"/>
          </a:xfrm>
          <a:prstGeom prst="rect">
            <a:avLst/>
          </a:prstGeom>
          <a:noFill/>
          <a:ln>
            <a:noFill/>
          </a:ln>
        </p:spPr>
        <p:txBody>
          <a:bodyPr spcFirstLastPara="1" wrap="square" lIns="68575" tIns="34275" rIns="68575" bIns="34275" anchor="ctr" anchorCtr="0">
            <a:noAutofit/>
          </a:bodyPr>
          <a:lstStyle/>
          <a:p>
            <a:pPr marL="0" marR="0" lvl="0" indent="0" algn="l" rtl="0">
              <a:lnSpc>
                <a:spcPct val="150000"/>
              </a:lnSpc>
              <a:spcBef>
                <a:spcPts val="0"/>
              </a:spcBef>
              <a:spcAft>
                <a:spcPts val="0"/>
              </a:spcAft>
              <a:buClr>
                <a:srgbClr val="000000"/>
              </a:buClr>
              <a:buSzPts val="900"/>
              <a:buFont typeface="Arial"/>
              <a:buNone/>
            </a:pPr>
            <a:r>
              <a:rPr lang="hr" sz="900" b="0" i="0" u="none" strike="noStrike" cap="none">
                <a:solidFill>
                  <a:schemeClr val="lt1"/>
                </a:solidFill>
                <a:latin typeface="Calibri"/>
                <a:ea typeface="Calibri"/>
                <a:cs typeface="Calibri"/>
                <a:sym typeface="Calibri"/>
              </a:rPr>
              <a:t>Public (PU)</a:t>
            </a:r>
            <a:endParaRPr sz="900" b="0" i="0" u="none" strike="noStrike" cap="none">
              <a:solidFill>
                <a:schemeClr val="lt1"/>
              </a:solidFill>
              <a:latin typeface="Calibri"/>
              <a:ea typeface="Calibri"/>
              <a:cs typeface="Calibri"/>
              <a:sym typeface="Calibri"/>
            </a:endParaRPr>
          </a:p>
        </p:txBody>
      </p:sp>
      <p:sp>
        <p:nvSpPr>
          <p:cNvPr id="236" name="Google Shape;236;g2112d364e0d_4_15"/>
          <p:cNvSpPr txBox="1"/>
          <p:nvPr/>
        </p:nvSpPr>
        <p:spPr>
          <a:xfrm>
            <a:off x="558275" y="3889551"/>
            <a:ext cx="4649700" cy="4821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1200"/>
              <a:buFont typeface="Arial"/>
              <a:buNone/>
            </a:pPr>
            <a:r>
              <a:rPr lang="en-GB" sz="1200" dirty="0" err="1">
                <a:solidFill>
                  <a:schemeClr val="lt1"/>
                </a:solidFill>
                <a:latin typeface="Calibri"/>
                <a:ea typeface="Calibri"/>
                <a:cs typeface="Calibri"/>
                <a:sym typeface="Calibri"/>
              </a:rPr>
              <a:t>Jornadas</a:t>
            </a:r>
            <a:r>
              <a:rPr lang="en-GB" sz="1200" dirty="0">
                <a:solidFill>
                  <a:schemeClr val="lt1"/>
                </a:solidFill>
                <a:latin typeface="Calibri"/>
                <a:ea typeface="Calibri"/>
                <a:cs typeface="Calibri"/>
                <a:sym typeface="Calibri"/>
              </a:rPr>
              <a:t> </a:t>
            </a:r>
            <a:r>
              <a:rPr lang="en-GB" sz="1200" dirty="0" err="1">
                <a:solidFill>
                  <a:schemeClr val="lt1"/>
                </a:solidFill>
                <a:latin typeface="Calibri"/>
                <a:ea typeface="Calibri"/>
                <a:cs typeface="Calibri"/>
                <a:sym typeface="Calibri"/>
              </a:rPr>
              <a:t>Técnicas</a:t>
            </a:r>
            <a:r>
              <a:rPr lang="en-GB" sz="1200" dirty="0">
                <a:solidFill>
                  <a:schemeClr val="lt1"/>
                </a:solidFill>
                <a:latin typeface="Calibri"/>
                <a:ea typeface="Calibri"/>
                <a:cs typeface="Calibri"/>
                <a:sym typeface="Calibri"/>
              </a:rPr>
              <a:t> RedIRIS</a:t>
            </a:r>
          </a:p>
          <a:p>
            <a:pPr marL="0" marR="0" lvl="0" indent="0" algn="l" rtl="0">
              <a:lnSpc>
                <a:spcPct val="90000"/>
              </a:lnSpc>
              <a:spcBef>
                <a:spcPts val="0"/>
              </a:spcBef>
              <a:spcAft>
                <a:spcPts val="0"/>
              </a:spcAft>
              <a:buClr>
                <a:schemeClr val="lt1"/>
              </a:buClr>
              <a:buSzPts val="1200"/>
              <a:buFont typeface="Arial"/>
              <a:buNone/>
            </a:pPr>
            <a:r>
              <a:rPr lang="en-GB" sz="1200" dirty="0">
                <a:solidFill>
                  <a:schemeClr val="lt1"/>
                </a:solidFill>
                <a:latin typeface="Calibri"/>
                <a:ea typeface="Calibri"/>
                <a:cs typeface="Calibri"/>
                <a:sym typeface="Calibri"/>
              </a:rPr>
              <a:t>29 Mayo 2024, Palma de Mallorca</a:t>
            </a:r>
            <a:r>
              <a:rPr lang="hr" sz="1200" dirty="0">
                <a:solidFill>
                  <a:schemeClr val="lt1"/>
                </a:solidFill>
                <a:latin typeface="Calibri"/>
                <a:ea typeface="Calibri"/>
                <a:cs typeface="Calibri"/>
                <a:sym typeface="Calibri"/>
              </a:rPr>
              <a:t> </a:t>
            </a:r>
            <a:endParaRPr sz="1200" b="0" i="0" u="none" strike="noStrike" cap="none" dirty="0">
              <a:solidFill>
                <a:schemeClr val="lt1"/>
              </a:solidFill>
              <a:latin typeface="Calibri"/>
              <a:ea typeface="Calibri"/>
              <a:cs typeface="Calibri"/>
              <a:sym typeface="Calibri"/>
            </a:endParaRPr>
          </a:p>
        </p:txBody>
      </p:sp>
      <p:sp>
        <p:nvSpPr>
          <p:cNvPr id="237" name="Google Shape;237;g2112d364e0d_4_15"/>
          <p:cNvSpPr txBox="1">
            <a:spLocks noGrp="1"/>
          </p:cNvSpPr>
          <p:nvPr>
            <p:ph type="title"/>
          </p:nvPr>
        </p:nvSpPr>
        <p:spPr>
          <a:xfrm>
            <a:off x="558265" y="1735807"/>
            <a:ext cx="7421042" cy="32318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000"/>
              <a:buFont typeface="Calibri"/>
              <a:buNone/>
            </a:pPr>
            <a:r>
              <a:rPr lang="es-ES" dirty="0"/>
              <a:t>Network </a:t>
            </a:r>
            <a:r>
              <a:rPr lang="es-ES" dirty="0" err="1"/>
              <a:t>eAcademy</a:t>
            </a:r>
            <a:endParaRPr dirty="0"/>
          </a:p>
        </p:txBody>
      </p:sp>
      <p:sp>
        <p:nvSpPr>
          <p:cNvPr id="238" name="Google Shape;238;g2112d364e0d_4_15"/>
          <p:cNvSpPr txBox="1">
            <a:spLocks noGrp="1"/>
          </p:cNvSpPr>
          <p:nvPr>
            <p:ph type="body" idx="1"/>
          </p:nvPr>
        </p:nvSpPr>
        <p:spPr>
          <a:xfrm>
            <a:off x="558275" y="2464221"/>
            <a:ext cx="7833300" cy="1160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Clr>
                <a:schemeClr val="lt1"/>
              </a:buClr>
              <a:buSzPts val="1800"/>
              <a:buNone/>
            </a:pPr>
            <a:r>
              <a:rPr lang="hr" dirty="0"/>
              <a:t>Maria Isabel Gandia Carriedo, CSUC/RedIRIS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2285d2021f8_0_1369"/>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es-ES" sz="2400" dirty="0"/>
              <a:t>Modelo de Madurez en </a:t>
            </a:r>
            <a:r>
              <a:rPr lang="hr" sz="2400" dirty="0"/>
              <a:t>OAV</a:t>
            </a:r>
            <a:r>
              <a:rPr lang="es-ES" sz="2400" dirty="0"/>
              <a:t> </a:t>
            </a:r>
            <a:r>
              <a:rPr lang="hr" dirty="0"/>
              <a:t>– </a:t>
            </a:r>
            <a:r>
              <a:rPr lang="es-ES" dirty="0"/>
              <a:t>Etapas/Niveles</a:t>
            </a:r>
            <a:endParaRPr dirty="0"/>
          </a:p>
        </p:txBody>
      </p:sp>
      <p:grpSp>
        <p:nvGrpSpPr>
          <p:cNvPr id="894" name="Google Shape;894;g2285d2021f8_0_1369"/>
          <p:cNvGrpSpPr/>
          <p:nvPr/>
        </p:nvGrpSpPr>
        <p:grpSpPr>
          <a:xfrm>
            <a:off x="58920" y="2063270"/>
            <a:ext cx="1503640" cy="2867388"/>
            <a:chOff x="710263" y="1864675"/>
            <a:chExt cx="1651807" cy="2867388"/>
          </a:xfrm>
        </p:grpSpPr>
        <p:sp>
          <p:nvSpPr>
            <p:cNvPr id="895" name="Google Shape;895;g2285d2021f8_0_1369"/>
            <p:cNvSpPr/>
            <p:nvPr/>
          </p:nvSpPr>
          <p:spPr>
            <a:xfrm>
              <a:off x="710263" y="2502346"/>
              <a:ext cx="169219" cy="185025"/>
            </a:xfrm>
            <a:custGeom>
              <a:avLst/>
              <a:gdLst/>
              <a:ahLst/>
              <a:cxnLst/>
              <a:rect l="l" t="t" r="r" b="b"/>
              <a:pathLst>
                <a:path w="5728" h="6263" extrusionOk="0">
                  <a:moveTo>
                    <a:pt x="5394" y="0"/>
                  </a:moveTo>
                  <a:lnTo>
                    <a:pt x="0" y="834"/>
                  </a:lnTo>
                  <a:lnTo>
                    <a:pt x="5727" y="6263"/>
                  </a:lnTo>
                  <a:lnTo>
                    <a:pt x="5727" y="6263"/>
                  </a:lnTo>
                  <a:lnTo>
                    <a:pt x="5394" y="0"/>
                  </a:lnTo>
                  <a:close/>
                </a:path>
              </a:pathLst>
            </a:custGeom>
            <a:solidFill>
              <a:srgbClr val="E7E6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6" name="Google Shape;896;g2285d2021f8_0_1369"/>
            <p:cNvSpPr/>
            <p:nvPr/>
          </p:nvSpPr>
          <p:spPr>
            <a:xfrm>
              <a:off x="1064103" y="4562469"/>
              <a:ext cx="179766" cy="169574"/>
            </a:xfrm>
            <a:custGeom>
              <a:avLst/>
              <a:gdLst/>
              <a:ahLst/>
              <a:cxnLst/>
              <a:rect l="l" t="t" r="r" b="b"/>
              <a:pathLst>
                <a:path w="6085" h="5740" extrusionOk="0">
                  <a:moveTo>
                    <a:pt x="6084" y="1"/>
                  </a:moveTo>
                  <a:lnTo>
                    <a:pt x="0" y="703"/>
                  </a:lnTo>
                  <a:lnTo>
                    <a:pt x="4798" y="5739"/>
                  </a:lnTo>
                  <a:lnTo>
                    <a:pt x="6084" y="1"/>
                  </a:lnTo>
                  <a:close/>
                </a:path>
              </a:pathLst>
            </a:custGeom>
            <a:solidFill>
              <a:srgbClr val="E7E6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7" name="Google Shape;897;g2285d2021f8_0_1369"/>
            <p:cNvSpPr/>
            <p:nvPr/>
          </p:nvSpPr>
          <p:spPr>
            <a:xfrm>
              <a:off x="1891336" y="4562469"/>
              <a:ext cx="179766" cy="169574"/>
            </a:xfrm>
            <a:custGeom>
              <a:avLst/>
              <a:gdLst/>
              <a:ahLst/>
              <a:cxnLst/>
              <a:rect l="l" t="t" r="r" b="b"/>
              <a:pathLst>
                <a:path w="6085" h="5740" extrusionOk="0">
                  <a:moveTo>
                    <a:pt x="1" y="1"/>
                  </a:moveTo>
                  <a:lnTo>
                    <a:pt x="1287" y="5739"/>
                  </a:lnTo>
                  <a:lnTo>
                    <a:pt x="6085" y="703"/>
                  </a:lnTo>
                  <a:lnTo>
                    <a:pt x="1" y="1"/>
                  </a:lnTo>
                  <a:close/>
                </a:path>
              </a:pathLst>
            </a:custGeom>
            <a:solidFill>
              <a:srgbClr val="E7E6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8" name="Google Shape;898;g2285d2021f8_0_1369"/>
            <p:cNvSpPr/>
            <p:nvPr/>
          </p:nvSpPr>
          <p:spPr>
            <a:xfrm>
              <a:off x="1875148" y="1864675"/>
              <a:ext cx="158673" cy="139322"/>
            </a:xfrm>
            <a:custGeom>
              <a:avLst/>
              <a:gdLst/>
              <a:ahLst/>
              <a:cxnLst/>
              <a:rect l="l" t="t" r="r" b="b"/>
              <a:pathLst>
                <a:path w="5371" h="4716" extrusionOk="0">
                  <a:moveTo>
                    <a:pt x="953" y="0"/>
                  </a:moveTo>
                  <a:lnTo>
                    <a:pt x="1" y="4715"/>
                  </a:lnTo>
                  <a:lnTo>
                    <a:pt x="5371" y="4715"/>
                  </a:lnTo>
                  <a:lnTo>
                    <a:pt x="953" y="0"/>
                  </a:lnTo>
                  <a:close/>
                </a:path>
              </a:pathLst>
            </a:custGeom>
            <a:solidFill>
              <a:srgbClr val="E7E6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9" name="Google Shape;899;g2285d2021f8_0_1369"/>
            <p:cNvSpPr/>
            <p:nvPr/>
          </p:nvSpPr>
          <p:spPr>
            <a:xfrm>
              <a:off x="816850" y="1958517"/>
              <a:ext cx="1545220" cy="2633274"/>
            </a:xfrm>
            <a:custGeom>
              <a:avLst/>
              <a:gdLst/>
              <a:ahLst/>
              <a:cxnLst/>
              <a:rect l="l" t="t" r="r" b="b"/>
              <a:pathLst>
                <a:path w="52305" h="84285" extrusionOk="0">
                  <a:moveTo>
                    <a:pt x="0" y="0"/>
                  </a:moveTo>
                  <a:lnTo>
                    <a:pt x="0" y="84284"/>
                  </a:lnTo>
                  <a:lnTo>
                    <a:pt x="52304" y="84284"/>
                  </a:lnTo>
                  <a:lnTo>
                    <a:pt x="52304" y="0"/>
                  </a:lnTo>
                  <a:close/>
                </a:path>
              </a:pathLst>
            </a:custGeom>
            <a:solidFill>
              <a:schemeClr val="lt2"/>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boto"/>
                <a:ea typeface="Roboto"/>
                <a:cs typeface="Roboto"/>
                <a:sym typeface="Roboto"/>
              </a:endParaRPr>
            </a:p>
          </p:txBody>
        </p:sp>
        <p:sp>
          <p:nvSpPr>
            <p:cNvPr id="900" name="Google Shape;900;g2285d2021f8_0_1369"/>
            <p:cNvSpPr/>
            <p:nvPr/>
          </p:nvSpPr>
          <p:spPr>
            <a:xfrm>
              <a:off x="710263" y="1864675"/>
              <a:ext cx="1193133" cy="662343"/>
            </a:xfrm>
            <a:custGeom>
              <a:avLst/>
              <a:gdLst/>
              <a:ahLst/>
              <a:cxnLst/>
              <a:rect l="l" t="t" r="r" b="b"/>
              <a:pathLst>
                <a:path w="40387" h="22420" extrusionOk="0">
                  <a:moveTo>
                    <a:pt x="0" y="0"/>
                  </a:moveTo>
                  <a:lnTo>
                    <a:pt x="0" y="22420"/>
                  </a:lnTo>
                  <a:lnTo>
                    <a:pt x="35898" y="22420"/>
                  </a:lnTo>
                  <a:cubicBezTo>
                    <a:pt x="38374" y="22420"/>
                    <a:pt x="40386" y="20407"/>
                    <a:pt x="40386" y="17931"/>
                  </a:cubicBezTo>
                  <a:lnTo>
                    <a:pt x="40386" y="0"/>
                  </a:lnTo>
                  <a:close/>
                </a:path>
              </a:pathLst>
            </a:custGeom>
            <a:solidFill>
              <a:srgbClr val="00BD3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Nivel</a:t>
              </a:r>
              <a:r>
                <a:rPr lang="hr"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 0</a:t>
              </a:r>
              <a:endParaRPr sz="1800" b="0" i="0" u="none" strike="noStrike" cap="none" dirty="0">
                <a:solidFill>
                  <a:schemeClr val="dk1"/>
                </a:solidFill>
                <a:latin typeface="Calibri"/>
                <a:ea typeface="Calibri"/>
                <a:cs typeface="Calibri"/>
                <a:sym typeface="Calibri"/>
              </a:endParaRPr>
            </a:p>
          </p:txBody>
        </p:sp>
        <p:sp>
          <p:nvSpPr>
            <p:cNvPr id="901" name="Google Shape;901;g2285d2021f8_0_1369"/>
            <p:cNvSpPr/>
            <p:nvPr/>
          </p:nvSpPr>
          <p:spPr>
            <a:xfrm>
              <a:off x="1205840" y="4176989"/>
              <a:ext cx="723555" cy="555074"/>
            </a:xfrm>
            <a:custGeom>
              <a:avLst/>
              <a:gdLst/>
              <a:ahLst/>
              <a:cxnLst/>
              <a:rect l="l" t="t" r="r" b="b"/>
              <a:pathLst>
                <a:path w="24492" h="18789" extrusionOk="0">
                  <a:moveTo>
                    <a:pt x="4489" y="0"/>
                  </a:moveTo>
                  <a:cubicBezTo>
                    <a:pt x="2013" y="0"/>
                    <a:pt x="0" y="2012"/>
                    <a:pt x="0" y="4489"/>
                  </a:cubicBezTo>
                  <a:lnTo>
                    <a:pt x="0" y="18788"/>
                  </a:lnTo>
                  <a:lnTo>
                    <a:pt x="24492" y="18788"/>
                  </a:lnTo>
                  <a:lnTo>
                    <a:pt x="24492" y="4489"/>
                  </a:lnTo>
                  <a:cubicBezTo>
                    <a:pt x="24492" y="2012"/>
                    <a:pt x="22491" y="0"/>
                    <a:pt x="20015" y="0"/>
                  </a:cubicBezTo>
                  <a:close/>
                </a:path>
              </a:pathLst>
            </a:custGeom>
            <a:solidFill>
              <a:srgbClr val="00BD3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p:txBody>
        </p:sp>
      </p:grpSp>
      <p:sp>
        <p:nvSpPr>
          <p:cNvPr id="902" name="Google Shape;902;g2285d2021f8_0_1369"/>
          <p:cNvSpPr txBox="1"/>
          <p:nvPr/>
        </p:nvSpPr>
        <p:spPr>
          <a:xfrm>
            <a:off x="154474" y="3049075"/>
            <a:ext cx="14082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dirty="0">
                <a:solidFill>
                  <a:srgbClr val="00BD32"/>
                </a:solidFill>
                <a:latin typeface="Fira Sans Extra Condensed Medium"/>
                <a:sym typeface="Fira Sans Extra Condensed Medium"/>
              </a:rPr>
              <a:t>Sentados</a:t>
            </a:r>
            <a:endParaRPr sz="1100" b="0" i="0" u="none" strike="noStrike" cap="none" dirty="0">
              <a:solidFill>
                <a:srgbClr val="000000"/>
              </a:solidFill>
              <a:latin typeface="Arial"/>
              <a:ea typeface="Arial"/>
              <a:cs typeface="Arial"/>
              <a:sym typeface="Arial"/>
            </a:endParaRPr>
          </a:p>
        </p:txBody>
      </p:sp>
      <p:sp>
        <p:nvSpPr>
          <p:cNvPr id="903" name="Google Shape;903;g2285d2021f8_0_1369"/>
          <p:cNvSpPr txBox="1"/>
          <p:nvPr/>
        </p:nvSpPr>
        <p:spPr>
          <a:xfrm>
            <a:off x="154474" y="3440278"/>
            <a:ext cx="1408200" cy="63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dirty="0">
                <a:solidFill>
                  <a:schemeClr val="dk1"/>
                </a:solidFill>
                <a:latin typeface="Roboto"/>
                <a:ea typeface="Roboto"/>
                <a:cs typeface="Roboto"/>
                <a:sym typeface="Roboto"/>
              </a:rPr>
              <a:t>Nada</a:t>
            </a:r>
            <a:endParaRPr sz="1100" b="0" i="0" u="none" strike="noStrike" cap="none" dirty="0">
              <a:solidFill>
                <a:srgbClr val="000000"/>
              </a:solidFill>
              <a:latin typeface="Arial"/>
              <a:ea typeface="Arial"/>
              <a:cs typeface="Arial"/>
              <a:sym typeface="Arial"/>
            </a:endParaRPr>
          </a:p>
        </p:txBody>
      </p:sp>
      <p:grpSp>
        <p:nvGrpSpPr>
          <p:cNvPr id="904" name="Google Shape;904;g2285d2021f8_0_1369"/>
          <p:cNvGrpSpPr/>
          <p:nvPr/>
        </p:nvGrpSpPr>
        <p:grpSpPr>
          <a:xfrm>
            <a:off x="4604954" y="1616192"/>
            <a:ext cx="1498827" cy="2867388"/>
            <a:chOff x="6787256" y="950275"/>
            <a:chExt cx="1646519" cy="2867388"/>
          </a:xfrm>
        </p:grpSpPr>
        <p:sp>
          <p:nvSpPr>
            <p:cNvPr id="905" name="Google Shape;905;g2285d2021f8_0_1369"/>
            <p:cNvSpPr/>
            <p:nvPr/>
          </p:nvSpPr>
          <p:spPr>
            <a:xfrm>
              <a:off x="7141096" y="3648069"/>
              <a:ext cx="179766" cy="169574"/>
            </a:xfrm>
            <a:custGeom>
              <a:avLst/>
              <a:gdLst/>
              <a:ahLst/>
              <a:cxnLst/>
              <a:rect l="l" t="t" r="r" b="b"/>
              <a:pathLst>
                <a:path w="6085" h="5740" extrusionOk="0">
                  <a:moveTo>
                    <a:pt x="6084" y="1"/>
                  </a:moveTo>
                  <a:lnTo>
                    <a:pt x="0" y="703"/>
                  </a:lnTo>
                  <a:lnTo>
                    <a:pt x="4798" y="5739"/>
                  </a:lnTo>
                  <a:lnTo>
                    <a:pt x="608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6" name="Google Shape;906;g2285d2021f8_0_1369"/>
            <p:cNvSpPr/>
            <p:nvPr/>
          </p:nvSpPr>
          <p:spPr>
            <a:xfrm>
              <a:off x="7968330" y="3648069"/>
              <a:ext cx="179766" cy="169574"/>
            </a:xfrm>
            <a:custGeom>
              <a:avLst/>
              <a:gdLst/>
              <a:ahLst/>
              <a:cxnLst/>
              <a:rect l="l" t="t" r="r" b="b"/>
              <a:pathLst>
                <a:path w="6085" h="5740" extrusionOk="0">
                  <a:moveTo>
                    <a:pt x="1" y="1"/>
                  </a:moveTo>
                  <a:lnTo>
                    <a:pt x="1287" y="5739"/>
                  </a:lnTo>
                  <a:lnTo>
                    <a:pt x="6085" y="703"/>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7" name="Google Shape;907;g2285d2021f8_0_1369"/>
            <p:cNvSpPr/>
            <p:nvPr/>
          </p:nvSpPr>
          <p:spPr>
            <a:xfrm>
              <a:off x="7952171" y="950275"/>
              <a:ext cx="158643" cy="139322"/>
            </a:xfrm>
            <a:custGeom>
              <a:avLst/>
              <a:gdLst/>
              <a:ahLst/>
              <a:cxnLst/>
              <a:rect l="l" t="t" r="r" b="b"/>
              <a:pathLst>
                <a:path w="5370" h="4716" extrusionOk="0">
                  <a:moveTo>
                    <a:pt x="953" y="0"/>
                  </a:moveTo>
                  <a:lnTo>
                    <a:pt x="0" y="4715"/>
                  </a:lnTo>
                  <a:lnTo>
                    <a:pt x="5370" y="4715"/>
                  </a:lnTo>
                  <a:lnTo>
                    <a:pt x="95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8" name="Google Shape;908;g2285d2021f8_0_1369"/>
            <p:cNvSpPr/>
            <p:nvPr/>
          </p:nvSpPr>
          <p:spPr>
            <a:xfrm>
              <a:off x="6787256" y="1587946"/>
              <a:ext cx="169219" cy="185025"/>
            </a:xfrm>
            <a:custGeom>
              <a:avLst/>
              <a:gdLst/>
              <a:ahLst/>
              <a:cxnLst/>
              <a:rect l="l" t="t" r="r" b="b"/>
              <a:pathLst>
                <a:path w="5728" h="6263" extrusionOk="0">
                  <a:moveTo>
                    <a:pt x="5394" y="0"/>
                  </a:moveTo>
                  <a:lnTo>
                    <a:pt x="1" y="834"/>
                  </a:lnTo>
                  <a:lnTo>
                    <a:pt x="5727" y="6263"/>
                  </a:lnTo>
                  <a:lnTo>
                    <a:pt x="5727" y="6263"/>
                  </a:lnTo>
                  <a:lnTo>
                    <a:pt x="539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9" name="Google Shape;909;g2285d2021f8_0_1369"/>
            <p:cNvSpPr/>
            <p:nvPr/>
          </p:nvSpPr>
          <p:spPr>
            <a:xfrm>
              <a:off x="6888555" y="1038900"/>
              <a:ext cx="1545220" cy="2632899"/>
            </a:xfrm>
            <a:custGeom>
              <a:avLst/>
              <a:gdLst/>
              <a:ahLst/>
              <a:cxnLst/>
              <a:rect l="l" t="t" r="r" b="b"/>
              <a:pathLst>
                <a:path w="52305" h="84273" extrusionOk="0">
                  <a:moveTo>
                    <a:pt x="1" y="1"/>
                  </a:moveTo>
                  <a:lnTo>
                    <a:pt x="1" y="84273"/>
                  </a:lnTo>
                  <a:lnTo>
                    <a:pt x="52305" y="84273"/>
                  </a:lnTo>
                  <a:lnTo>
                    <a:pt x="52305" y="1"/>
                  </a:lnTo>
                  <a:close/>
                </a:path>
              </a:pathLst>
            </a:custGeom>
            <a:solidFill>
              <a:schemeClr val="lt2"/>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boto"/>
                <a:ea typeface="Roboto"/>
                <a:cs typeface="Roboto"/>
                <a:sym typeface="Roboto"/>
              </a:endParaRPr>
            </a:p>
          </p:txBody>
        </p:sp>
        <p:sp>
          <p:nvSpPr>
            <p:cNvPr id="910" name="Google Shape;910;g2285d2021f8_0_1369"/>
            <p:cNvSpPr/>
            <p:nvPr/>
          </p:nvSpPr>
          <p:spPr>
            <a:xfrm>
              <a:off x="6787256" y="950275"/>
              <a:ext cx="1193133" cy="662343"/>
            </a:xfrm>
            <a:custGeom>
              <a:avLst/>
              <a:gdLst/>
              <a:ahLst/>
              <a:cxnLst/>
              <a:rect l="l" t="t" r="r" b="b"/>
              <a:pathLst>
                <a:path w="40387" h="22420" extrusionOk="0">
                  <a:moveTo>
                    <a:pt x="1" y="0"/>
                  </a:moveTo>
                  <a:lnTo>
                    <a:pt x="1" y="22420"/>
                  </a:lnTo>
                  <a:lnTo>
                    <a:pt x="35898" y="22420"/>
                  </a:lnTo>
                  <a:cubicBezTo>
                    <a:pt x="38374" y="22420"/>
                    <a:pt x="40387" y="20407"/>
                    <a:pt x="40387" y="17931"/>
                  </a:cubicBezTo>
                  <a:lnTo>
                    <a:pt x="40387" y="0"/>
                  </a:lnTo>
                  <a:close/>
                </a:path>
              </a:pathLst>
            </a:custGeom>
            <a:solidFill>
              <a:srgbClr val="F4873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Nivel</a:t>
              </a:r>
              <a:r>
                <a:rPr lang="hr"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 3</a:t>
              </a:r>
              <a:endParaRPr sz="1800" b="0" i="0" u="none" strike="noStrike" cap="none" dirty="0">
                <a:solidFill>
                  <a:schemeClr val="dk1"/>
                </a:solidFill>
                <a:latin typeface="Calibri"/>
                <a:ea typeface="Calibri"/>
                <a:cs typeface="Calibri"/>
                <a:sym typeface="Calibri"/>
              </a:endParaRPr>
            </a:p>
          </p:txBody>
        </p:sp>
        <p:sp>
          <p:nvSpPr>
            <p:cNvPr id="911" name="Google Shape;911;g2285d2021f8_0_1369"/>
            <p:cNvSpPr/>
            <p:nvPr/>
          </p:nvSpPr>
          <p:spPr>
            <a:xfrm>
              <a:off x="7282834" y="3262589"/>
              <a:ext cx="723555" cy="555074"/>
            </a:xfrm>
            <a:custGeom>
              <a:avLst/>
              <a:gdLst/>
              <a:ahLst/>
              <a:cxnLst/>
              <a:rect l="l" t="t" r="r" b="b"/>
              <a:pathLst>
                <a:path w="24492" h="18789" extrusionOk="0">
                  <a:moveTo>
                    <a:pt x="4489" y="0"/>
                  </a:moveTo>
                  <a:cubicBezTo>
                    <a:pt x="2013" y="0"/>
                    <a:pt x="0" y="2012"/>
                    <a:pt x="0" y="4489"/>
                  </a:cubicBezTo>
                  <a:lnTo>
                    <a:pt x="0" y="18788"/>
                  </a:lnTo>
                  <a:lnTo>
                    <a:pt x="24492" y="18788"/>
                  </a:lnTo>
                  <a:lnTo>
                    <a:pt x="24492" y="4489"/>
                  </a:lnTo>
                  <a:cubicBezTo>
                    <a:pt x="24492" y="2012"/>
                    <a:pt x="22491" y="0"/>
                    <a:pt x="20015" y="0"/>
                  </a:cubicBezTo>
                  <a:close/>
                </a:path>
              </a:pathLst>
            </a:custGeom>
            <a:solidFill>
              <a:srgbClr val="F4873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p:txBody>
        </p:sp>
      </p:grpSp>
      <p:sp>
        <p:nvSpPr>
          <p:cNvPr id="912" name="Google Shape;912;g2285d2021f8_0_1369"/>
          <p:cNvSpPr txBox="1"/>
          <p:nvPr/>
        </p:nvSpPr>
        <p:spPr>
          <a:xfrm>
            <a:off x="4684958" y="2591873"/>
            <a:ext cx="14082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rgbClr val="F48735"/>
                </a:solidFill>
                <a:latin typeface="Fira Sans Extra Condensed Medium"/>
                <a:ea typeface="Fira Sans Extra Condensed Medium"/>
                <a:cs typeface="Fira Sans Extra Condensed Medium"/>
                <a:sym typeface="Fira Sans Extra Condensed Medium"/>
              </a:rPr>
              <a:t>Corriendo</a:t>
            </a:r>
            <a:endParaRPr sz="1100" b="0" i="0" u="none" strike="noStrike" cap="none" dirty="0">
              <a:solidFill>
                <a:srgbClr val="000000"/>
              </a:solidFill>
              <a:latin typeface="Arial"/>
              <a:ea typeface="Arial"/>
              <a:cs typeface="Arial"/>
              <a:sym typeface="Arial"/>
            </a:endParaRPr>
          </a:p>
        </p:txBody>
      </p:sp>
      <p:sp>
        <p:nvSpPr>
          <p:cNvPr id="913" name="Google Shape;913;g2285d2021f8_0_1369"/>
          <p:cNvSpPr txBox="1"/>
          <p:nvPr/>
        </p:nvSpPr>
        <p:spPr>
          <a:xfrm>
            <a:off x="4684958" y="2983075"/>
            <a:ext cx="1408200" cy="63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dirty="0">
                <a:solidFill>
                  <a:schemeClr val="dk1"/>
                </a:solidFill>
                <a:latin typeface="Roboto"/>
                <a:ea typeface="Roboto"/>
                <a:cs typeface="Roboto"/>
                <a:sym typeface="Roboto"/>
              </a:rPr>
              <a:t>Integrada</a:t>
            </a:r>
            <a:endParaRPr sz="1100" b="0" i="0" u="none" strike="noStrike" cap="none" dirty="0">
              <a:solidFill>
                <a:srgbClr val="000000"/>
              </a:solidFill>
              <a:latin typeface="Arial"/>
              <a:ea typeface="Arial"/>
              <a:cs typeface="Arial"/>
              <a:sym typeface="Arial"/>
            </a:endParaRPr>
          </a:p>
        </p:txBody>
      </p:sp>
      <p:grpSp>
        <p:nvGrpSpPr>
          <p:cNvPr id="914" name="Google Shape;914;g2285d2021f8_0_1369"/>
          <p:cNvGrpSpPr/>
          <p:nvPr/>
        </p:nvGrpSpPr>
        <p:grpSpPr>
          <a:xfrm>
            <a:off x="1590509" y="1920991"/>
            <a:ext cx="1498827" cy="2867388"/>
            <a:chOff x="2737690" y="1475375"/>
            <a:chExt cx="1646519" cy="2867388"/>
          </a:xfrm>
        </p:grpSpPr>
        <p:sp>
          <p:nvSpPr>
            <p:cNvPr id="915" name="Google Shape;915;g2285d2021f8_0_1369"/>
            <p:cNvSpPr/>
            <p:nvPr/>
          </p:nvSpPr>
          <p:spPr>
            <a:xfrm>
              <a:off x="2737700" y="2113046"/>
              <a:ext cx="169190" cy="185025"/>
            </a:xfrm>
            <a:custGeom>
              <a:avLst/>
              <a:gdLst/>
              <a:ahLst/>
              <a:cxnLst/>
              <a:rect l="l" t="t" r="r" b="b"/>
              <a:pathLst>
                <a:path w="5727" h="6263" extrusionOk="0">
                  <a:moveTo>
                    <a:pt x="5394" y="0"/>
                  </a:moveTo>
                  <a:lnTo>
                    <a:pt x="0" y="834"/>
                  </a:lnTo>
                  <a:lnTo>
                    <a:pt x="5727" y="6263"/>
                  </a:lnTo>
                  <a:lnTo>
                    <a:pt x="5727" y="6263"/>
                  </a:lnTo>
                  <a:lnTo>
                    <a:pt x="5394" y="0"/>
                  </a:lnTo>
                  <a:close/>
                </a:path>
              </a:pathLst>
            </a:custGeom>
            <a:solidFill>
              <a:srgbClr val="E7E6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6" name="Google Shape;916;g2285d2021f8_0_1369"/>
            <p:cNvSpPr/>
            <p:nvPr/>
          </p:nvSpPr>
          <p:spPr>
            <a:xfrm>
              <a:off x="3091501" y="4173169"/>
              <a:ext cx="180121" cy="169574"/>
            </a:xfrm>
            <a:custGeom>
              <a:avLst/>
              <a:gdLst/>
              <a:ahLst/>
              <a:cxnLst/>
              <a:rect l="l" t="t" r="r" b="b"/>
              <a:pathLst>
                <a:path w="6097" h="5740" extrusionOk="0">
                  <a:moveTo>
                    <a:pt x="6097" y="1"/>
                  </a:moveTo>
                  <a:lnTo>
                    <a:pt x="1" y="703"/>
                  </a:lnTo>
                  <a:lnTo>
                    <a:pt x="4799" y="5739"/>
                  </a:lnTo>
                  <a:lnTo>
                    <a:pt x="6097" y="1"/>
                  </a:lnTo>
                  <a:close/>
                </a:path>
              </a:pathLst>
            </a:custGeom>
            <a:solidFill>
              <a:srgbClr val="E7E6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7" name="Google Shape;917;g2285d2021f8_0_1369"/>
            <p:cNvSpPr/>
            <p:nvPr/>
          </p:nvSpPr>
          <p:spPr>
            <a:xfrm>
              <a:off x="3918763" y="4173169"/>
              <a:ext cx="179766" cy="169574"/>
            </a:xfrm>
            <a:custGeom>
              <a:avLst/>
              <a:gdLst/>
              <a:ahLst/>
              <a:cxnLst/>
              <a:rect l="l" t="t" r="r" b="b"/>
              <a:pathLst>
                <a:path w="6085" h="5740" extrusionOk="0">
                  <a:moveTo>
                    <a:pt x="0" y="1"/>
                  </a:moveTo>
                  <a:lnTo>
                    <a:pt x="1286" y="5739"/>
                  </a:lnTo>
                  <a:lnTo>
                    <a:pt x="6084" y="703"/>
                  </a:lnTo>
                  <a:lnTo>
                    <a:pt x="0" y="1"/>
                  </a:lnTo>
                  <a:close/>
                </a:path>
              </a:pathLst>
            </a:custGeom>
            <a:solidFill>
              <a:srgbClr val="E7E6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8" name="Google Shape;918;g2285d2021f8_0_1369"/>
            <p:cNvSpPr/>
            <p:nvPr/>
          </p:nvSpPr>
          <p:spPr>
            <a:xfrm>
              <a:off x="3902575" y="1475375"/>
              <a:ext cx="158673" cy="139322"/>
            </a:xfrm>
            <a:custGeom>
              <a:avLst/>
              <a:gdLst/>
              <a:ahLst/>
              <a:cxnLst/>
              <a:rect l="l" t="t" r="r" b="b"/>
              <a:pathLst>
                <a:path w="5371" h="4716" extrusionOk="0">
                  <a:moveTo>
                    <a:pt x="953" y="0"/>
                  </a:moveTo>
                  <a:lnTo>
                    <a:pt x="1" y="4715"/>
                  </a:lnTo>
                  <a:lnTo>
                    <a:pt x="5370" y="4715"/>
                  </a:lnTo>
                  <a:lnTo>
                    <a:pt x="953" y="0"/>
                  </a:lnTo>
                  <a:close/>
                </a:path>
              </a:pathLst>
            </a:custGeom>
            <a:solidFill>
              <a:srgbClr val="E7E6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9" name="Google Shape;919;g2285d2021f8_0_1369"/>
            <p:cNvSpPr/>
            <p:nvPr/>
          </p:nvSpPr>
          <p:spPr>
            <a:xfrm>
              <a:off x="2839314" y="1564000"/>
              <a:ext cx="1544895" cy="2632899"/>
            </a:xfrm>
            <a:custGeom>
              <a:avLst/>
              <a:gdLst/>
              <a:ahLst/>
              <a:cxnLst/>
              <a:rect l="l" t="t" r="r" b="b"/>
              <a:pathLst>
                <a:path w="52294" h="84273" extrusionOk="0">
                  <a:moveTo>
                    <a:pt x="1" y="1"/>
                  </a:moveTo>
                  <a:lnTo>
                    <a:pt x="1" y="84273"/>
                  </a:lnTo>
                  <a:lnTo>
                    <a:pt x="52293" y="84273"/>
                  </a:lnTo>
                  <a:lnTo>
                    <a:pt x="52293" y="1"/>
                  </a:lnTo>
                  <a:close/>
                </a:path>
              </a:pathLst>
            </a:custGeom>
            <a:solidFill>
              <a:schemeClr val="lt2"/>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boto"/>
                <a:ea typeface="Roboto"/>
                <a:cs typeface="Roboto"/>
                <a:sym typeface="Roboto"/>
              </a:endParaRPr>
            </a:p>
          </p:txBody>
        </p:sp>
        <p:sp>
          <p:nvSpPr>
            <p:cNvPr id="920" name="Google Shape;920;g2285d2021f8_0_1369"/>
            <p:cNvSpPr/>
            <p:nvPr/>
          </p:nvSpPr>
          <p:spPr>
            <a:xfrm>
              <a:off x="2737690" y="1475375"/>
              <a:ext cx="1193133" cy="662343"/>
            </a:xfrm>
            <a:custGeom>
              <a:avLst/>
              <a:gdLst/>
              <a:ahLst/>
              <a:cxnLst/>
              <a:rect l="l" t="t" r="r" b="b"/>
              <a:pathLst>
                <a:path w="40387" h="22420" extrusionOk="0">
                  <a:moveTo>
                    <a:pt x="0" y="0"/>
                  </a:moveTo>
                  <a:lnTo>
                    <a:pt x="0" y="22420"/>
                  </a:lnTo>
                  <a:lnTo>
                    <a:pt x="35909" y="22420"/>
                  </a:lnTo>
                  <a:cubicBezTo>
                    <a:pt x="38386" y="22420"/>
                    <a:pt x="40386" y="20407"/>
                    <a:pt x="40386" y="17931"/>
                  </a:cubicBezTo>
                  <a:lnTo>
                    <a:pt x="40386" y="0"/>
                  </a:lnTo>
                  <a:close/>
                </a:path>
              </a:pathLst>
            </a:custGeom>
            <a:solidFill>
              <a:srgbClr val="387E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Nivel</a:t>
              </a:r>
              <a:r>
                <a:rPr lang="hr"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 1</a:t>
              </a:r>
              <a:endParaRPr sz="1800" b="0" i="0" u="none" strike="noStrike" cap="none" dirty="0">
                <a:solidFill>
                  <a:schemeClr val="dk1"/>
                </a:solidFill>
                <a:latin typeface="Calibri"/>
                <a:ea typeface="Calibri"/>
                <a:cs typeface="Calibri"/>
                <a:sym typeface="Calibri"/>
              </a:endParaRPr>
            </a:p>
          </p:txBody>
        </p:sp>
        <p:sp>
          <p:nvSpPr>
            <p:cNvPr id="921" name="Google Shape;921;g2285d2021f8_0_1369"/>
            <p:cNvSpPr/>
            <p:nvPr/>
          </p:nvSpPr>
          <p:spPr>
            <a:xfrm>
              <a:off x="3233238" y="3787689"/>
              <a:ext cx="723939" cy="555074"/>
            </a:xfrm>
            <a:custGeom>
              <a:avLst/>
              <a:gdLst/>
              <a:ahLst/>
              <a:cxnLst/>
              <a:rect l="l" t="t" r="r" b="b"/>
              <a:pathLst>
                <a:path w="24505" h="18789" extrusionOk="0">
                  <a:moveTo>
                    <a:pt x="4490" y="0"/>
                  </a:moveTo>
                  <a:cubicBezTo>
                    <a:pt x="2013" y="0"/>
                    <a:pt x="1" y="2012"/>
                    <a:pt x="1" y="4489"/>
                  </a:cubicBezTo>
                  <a:lnTo>
                    <a:pt x="1" y="18788"/>
                  </a:lnTo>
                  <a:lnTo>
                    <a:pt x="24504" y="18788"/>
                  </a:lnTo>
                  <a:lnTo>
                    <a:pt x="24504" y="4489"/>
                  </a:lnTo>
                  <a:cubicBezTo>
                    <a:pt x="24504" y="2012"/>
                    <a:pt x="22492" y="0"/>
                    <a:pt x="20015" y="0"/>
                  </a:cubicBezTo>
                  <a:close/>
                </a:path>
              </a:pathLst>
            </a:custGeom>
            <a:solidFill>
              <a:srgbClr val="387E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p:txBody>
        </p:sp>
        <p:sp>
          <p:nvSpPr>
            <p:cNvPr id="922" name="Google Shape;922;g2285d2021f8_0_1369"/>
            <p:cNvSpPr txBox="1"/>
            <p:nvPr/>
          </p:nvSpPr>
          <p:spPr>
            <a:xfrm>
              <a:off x="2882312" y="2451050"/>
              <a:ext cx="14589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rgbClr val="387E99"/>
                  </a:solidFill>
                  <a:latin typeface="Fira Sans Extra Condensed Medium"/>
                  <a:ea typeface="Fira Sans Extra Condensed Medium"/>
                  <a:cs typeface="Fira Sans Extra Condensed Medium"/>
                  <a:sym typeface="Fira Sans Extra Condensed Medium"/>
                </a:rPr>
                <a:t>Gateando</a:t>
              </a:r>
              <a:endParaRPr sz="1100" b="0" i="0" u="none" strike="noStrike" cap="none" dirty="0">
                <a:solidFill>
                  <a:srgbClr val="000000"/>
                </a:solidFill>
                <a:latin typeface="Arial"/>
                <a:ea typeface="Arial"/>
                <a:cs typeface="Arial"/>
                <a:sym typeface="Arial"/>
              </a:endParaRPr>
            </a:p>
          </p:txBody>
        </p:sp>
        <p:sp>
          <p:nvSpPr>
            <p:cNvPr id="923" name="Google Shape;923;g2285d2021f8_0_1369"/>
            <p:cNvSpPr txBox="1"/>
            <p:nvPr/>
          </p:nvSpPr>
          <p:spPr>
            <a:xfrm>
              <a:off x="2882312" y="2842251"/>
              <a:ext cx="1458900" cy="63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hr" sz="1200" b="0" i="0" u="none" strike="noStrike" cap="none">
                  <a:solidFill>
                    <a:schemeClr val="dk1"/>
                  </a:solidFill>
                  <a:latin typeface="Roboto"/>
                  <a:ea typeface="Roboto"/>
                  <a:cs typeface="Roboto"/>
                  <a:sym typeface="Roboto"/>
                </a:rPr>
                <a:t>Ad Hoc</a:t>
              </a:r>
              <a:endParaRPr sz="1100" b="0" i="0" u="none" strike="noStrike" cap="none">
                <a:solidFill>
                  <a:srgbClr val="000000"/>
                </a:solidFill>
                <a:latin typeface="Arial"/>
                <a:ea typeface="Arial"/>
                <a:cs typeface="Arial"/>
                <a:sym typeface="Arial"/>
              </a:endParaRPr>
            </a:p>
          </p:txBody>
        </p:sp>
      </p:grpSp>
      <p:grpSp>
        <p:nvGrpSpPr>
          <p:cNvPr id="924" name="Google Shape;924;g2285d2021f8_0_1369"/>
          <p:cNvGrpSpPr/>
          <p:nvPr/>
        </p:nvGrpSpPr>
        <p:grpSpPr>
          <a:xfrm>
            <a:off x="3091451" y="1768591"/>
            <a:ext cx="1503640" cy="2867388"/>
            <a:chOff x="4759829" y="1475375"/>
            <a:chExt cx="1651807" cy="2867388"/>
          </a:xfrm>
        </p:grpSpPr>
        <p:sp>
          <p:nvSpPr>
            <p:cNvPr id="925" name="Google Shape;925;g2285d2021f8_0_1369"/>
            <p:cNvSpPr/>
            <p:nvPr/>
          </p:nvSpPr>
          <p:spPr>
            <a:xfrm>
              <a:off x="5113669" y="4173169"/>
              <a:ext cx="179766" cy="169574"/>
            </a:xfrm>
            <a:custGeom>
              <a:avLst/>
              <a:gdLst/>
              <a:ahLst/>
              <a:cxnLst/>
              <a:rect l="l" t="t" r="r" b="b"/>
              <a:pathLst>
                <a:path w="6085" h="5740" extrusionOk="0">
                  <a:moveTo>
                    <a:pt x="6085" y="1"/>
                  </a:moveTo>
                  <a:lnTo>
                    <a:pt x="1" y="703"/>
                  </a:lnTo>
                  <a:lnTo>
                    <a:pt x="4799" y="5739"/>
                  </a:lnTo>
                  <a:lnTo>
                    <a:pt x="6085" y="1"/>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6" name="Google Shape;926;g2285d2021f8_0_1369"/>
            <p:cNvSpPr/>
            <p:nvPr/>
          </p:nvSpPr>
          <p:spPr>
            <a:xfrm>
              <a:off x="5940578" y="4173169"/>
              <a:ext cx="180121" cy="169574"/>
            </a:xfrm>
            <a:custGeom>
              <a:avLst/>
              <a:gdLst/>
              <a:ahLst/>
              <a:cxnLst/>
              <a:rect l="l" t="t" r="r" b="b"/>
              <a:pathLst>
                <a:path w="6097" h="5740" extrusionOk="0">
                  <a:moveTo>
                    <a:pt x="0" y="1"/>
                  </a:moveTo>
                  <a:lnTo>
                    <a:pt x="1298" y="5739"/>
                  </a:lnTo>
                  <a:lnTo>
                    <a:pt x="6096" y="703"/>
                  </a:lnTo>
                  <a:lnTo>
                    <a:pt x="0" y="1"/>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7" name="Google Shape;927;g2285d2021f8_0_1369"/>
            <p:cNvSpPr/>
            <p:nvPr/>
          </p:nvSpPr>
          <p:spPr>
            <a:xfrm>
              <a:off x="5924744" y="1475375"/>
              <a:ext cx="158318" cy="139322"/>
            </a:xfrm>
            <a:custGeom>
              <a:avLst/>
              <a:gdLst/>
              <a:ahLst/>
              <a:cxnLst/>
              <a:rect l="l" t="t" r="r" b="b"/>
              <a:pathLst>
                <a:path w="5359" h="4716" extrusionOk="0">
                  <a:moveTo>
                    <a:pt x="953" y="0"/>
                  </a:moveTo>
                  <a:lnTo>
                    <a:pt x="0" y="4715"/>
                  </a:lnTo>
                  <a:lnTo>
                    <a:pt x="5358" y="4715"/>
                  </a:lnTo>
                  <a:lnTo>
                    <a:pt x="953" y="0"/>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8" name="Google Shape;928;g2285d2021f8_0_1369"/>
            <p:cNvSpPr/>
            <p:nvPr/>
          </p:nvSpPr>
          <p:spPr>
            <a:xfrm>
              <a:off x="4759829" y="2113046"/>
              <a:ext cx="168865" cy="185025"/>
            </a:xfrm>
            <a:custGeom>
              <a:avLst/>
              <a:gdLst/>
              <a:ahLst/>
              <a:cxnLst/>
              <a:rect l="l" t="t" r="r" b="b"/>
              <a:pathLst>
                <a:path w="5716" h="6263" extrusionOk="0">
                  <a:moveTo>
                    <a:pt x="5395" y="0"/>
                  </a:moveTo>
                  <a:lnTo>
                    <a:pt x="1" y="834"/>
                  </a:lnTo>
                  <a:lnTo>
                    <a:pt x="5716" y="6263"/>
                  </a:lnTo>
                  <a:lnTo>
                    <a:pt x="5395" y="0"/>
                  </a:lnTo>
                  <a:close/>
                </a:path>
              </a:pathLst>
            </a:cu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9" name="Google Shape;929;g2285d2021f8_0_1369"/>
            <p:cNvSpPr/>
            <p:nvPr/>
          </p:nvSpPr>
          <p:spPr>
            <a:xfrm>
              <a:off x="4866416" y="1569217"/>
              <a:ext cx="1545220" cy="2633274"/>
            </a:xfrm>
            <a:custGeom>
              <a:avLst/>
              <a:gdLst/>
              <a:ahLst/>
              <a:cxnLst/>
              <a:rect l="l" t="t" r="r" b="b"/>
              <a:pathLst>
                <a:path w="52305" h="84285" extrusionOk="0">
                  <a:moveTo>
                    <a:pt x="1" y="0"/>
                  </a:moveTo>
                  <a:lnTo>
                    <a:pt x="1" y="84284"/>
                  </a:lnTo>
                  <a:lnTo>
                    <a:pt x="52305" y="84284"/>
                  </a:lnTo>
                  <a:lnTo>
                    <a:pt x="52305" y="0"/>
                  </a:lnTo>
                  <a:close/>
                </a:path>
              </a:pathLst>
            </a:custGeom>
            <a:solidFill>
              <a:schemeClr val="lt2"/>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boto"/>
                <a:ea typeface="Roboto"/>
                <a:cs typeface="Roboto"/>
                <a:sym typeface="Roboto"/>
              </a:endParaRPr>
            </a:p>
          </p:txBody>
        </p:sp>
        <p:sp>
          <p:nvSpPr>
            <p:cNvPr id="930" name="Google Shape;930;g2285d2021f8_0_1369"/>
            <p:cNvSpPr/>
            <p:nvPr/>
          </p:nvSpPr>
          <p:spPr>
            <a:xfrm>
              <a:off x="4759829" y="1475375"/>
              <a:ext cx="1193133" cy="662343"/>
            </a:xfrm>
            <a:custGeom>
              <a:avLst/>
              <a:gdLst/>
              <a:ahLst/>
              <a:cxnLst/>
              <a:rect l="l" t="t" r="r" b="b"/>
              <a:pathLst>
                <a:path w="40387" h="22420" extrusionOk="0">
                  <a:moveTo>
                    <a:pt x="1" y="0"/>
                  </a:moveTo>
                  <a:lnTo>
                    <a:pt x="1" y="22420"/>
                  </a:lnTo>
                  <a:lnTo>
                    <a:pt x="35898" y="22420"/>
                  </a:lnTo>
                  <a:cubicBezTo>
                    <a:pt x="38375" y="22420"/>
                    <a:pt x="40387" y="20407"/>
                    <a:pt x="40387" y="17931"/>
                  </a:cubicBezTo>
                  <a:lnTo>
                    <a:pt x="403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Nivel</a:t>
              </a:r>
              <a:r>
                <a:rPr lang="hr"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 2</a:t>
              </a:r>
              <a:endParaRPr sz="1800" b="0" i="0" u="none" strike="noStrike" cap="none" dirty="0">
                <a:solidFill>
                  <a:schemeClr val="dk1"/>
                </a:solidFill>
                <a:latin typeface="Calibri"/>
                <a:ea typeface="Calibri"/>
                <a:cs typeface="Calibri"/>
                <a:sym typeface="Calibri"/>
              </a:endParaRPr>
            </a:p>
          </p:txBody>
        </p:sp>
        <p:sp>
          <p:nvSpPr>
            <p:cNvPr id="931" name="Google Shape;931;g2285d2021f8_0_1369"/>
            <p:cNvSpPr/>
            <p:nvPr/>
          </p:nvSpPr>
          <p:spPr>
            <a:xfrm>
              <a:off x="5255407" y="3787689"/>
              <a:ext cx="723555" cy="555074"/>
            </a:xfrm>
            <a:custGeom>
              <a:avLst/>
              <a:gdLst/>
              <a:ahLst/>
              <a:cxnLst/>
              <a:rect l="l" t="t" r="r" b="b"/>
              <a:pathLst>
                <a:path w="24492" h="18789" extrusionOk="0">
                  <a:moveTo>
                    <a:pt x="4478" y="0"/>
                  </a:moveTo>
                  <a:cubicBezTo>
                    <a:pt x="2001" y="0"/>
                    <a:pt x="1" y="2012"/>
                    <a:pt x="1" y="4489"/>
                  </a:cubicBezTo>
                  <a:lnTo>
                    <a:pt x="1" y="18788"/>
                  </a:lnTo>
                  <a:lnTo>
                    <a:pt x="24492" y="18788"/>
                  </a:lnTo>
                  <a:lnTo>
                    <a:pt x="24492" y="4489"/>
                  </a:lnTo>
                  <a:cubicBezTo>
                    <a:pt x="24492" y="2012"/>
                    <a:pt x="22480" y="0"/>
                    <a:pt x="200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p:txBody>
        </p:sp>
        <p:sp>
          <p:nvSpPr>
            <p:cNvPr id="932" name="Google Shape;932;g2285d2021f8_0_1369"/>
            <p:cNvSpPr txBox="1"/>
            <p:nvPr/>
          </p:nvSpPr>
          <p:spPr>
            <a:xfrm>
              <a:off x="4909576" y="2451063"/>
              <a:ext cx="14589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chemeClr val="accent4"/>
                  </a:solidFill>
                  <a:latin typeface="Fira Sans Extra Condensed Medium"/>
                  <a:ea typeface="Fira Sans Extra Condensed Medium"/>
                  <a:cs typeface="Fira Sans Extra Condensed Medium"/>
                  <a:sym typeface="Fira Sans Extra Condensed Medium"/>
                </a:rPr>
                <a:t>Caminando</a:t>
              </a:r>
              <a:endParaRPr sz="1100" b="0" i="0" u="none" strike="noStrike" cap="none" dirty="0">
                <a:solidFill>
                  <a:srgbClr val="000000"/>
                </a:solidFill>
                <a:latin typeface="Arial"/>
                <a:ea typeface="Arial"/>
                <a:cs typeface="Arial"/>
                <a:sym typeface="Arial"/>
              </a:endParaRPr>
            </a:p>
          </p:txBody>
        </p:sp>
        <p:sp>
          <p:nvSpPr>
            <p:cNvPr id="933" name="Google Shape;933;g2285d2021f8_0_1369"/>
            <p:cNvSpPr txBox="1"/>
            <p:nvPr/>
          </p:nvSpPr>
          <p:spPr>
            <a:xfrm>
              <a:off x="4909576" y="2842263"/>
              <a:ext cx="1458900" cy="63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dirty="0">
                  <a:solidFill>
                    <a:schemeClr val="dk1"/>
                  </a:solidFill>
                  <a:latin typeface="Roboto"/>
                  <a:ea typeface="Roboto"/>
                  <a:cs typeface="Roboto"/>
                  <a:sym typeface="Roboto"/>
                </a:rPr>
                <a:t>Basada en casos de uso y proyectos </a:t>
              </a:r>
              <a:r>
                <a:rPr lang="hr" sz="1200" b="0" i="0" u="none" strike="noStrike" cap="none" dirty="0">
                  <a:solidFill>
                    <a:schemeClr val="dk1"/>
                  </a:solidFill>
                  <a:latin typeface="Roboto"/>
                  <a:ea typeface="Roboto"/>
                  <a:cs typeface="Roboto"/>
                  <a:sym typeface="Roboto"/>
                </a:rPr>
                <a:t>/ Reactiv</a:t>
              </a:r>
              <a:r>
                <a:rPr lang="es-ES" sz="1200" b="0" i="0" u="none" strike="noStrike" cap="none" dirty="0">
                  <a:solidFill>
                    <a:schemeClr val="dk1"/>
                  </a:solidFill>
                  <a:latin typeface="Roboto"/>
                  <a:ea typeface="Roboto"/>
                  <a:cs typeface="Roboto"/>
                  <a:sym typeface="Roboto"/>
                </a:rPr>
                <a:t>a</a:t>
              </a:r>
              <a:endParaRPr sz="1100" b="0" i="0" u="none" strike="noStrike" cap="none" dirty="0">
                <a:solidFill>
                  <a:srgbClr val="000000"/>
                </a:solidFill>
                <a:latin typeface="Arial"/>
                <a:ea typeface="Arial"/>
                <a:cs typeface="Arial"/>
                <a:sym typeface="Arial"/>
              </a:endParaRPr>
            </a:p>
          </p:txBody>
        </p:sp>
      </p:grpSp>
      <p:grpSp>
        <p:nvGrpSpPr>
          <p:cNvPr id="934" name="Google Shape;934;g2285d2021f8_0_1369"/>
          <p:cNvGrpSpPr/>
          <p:nvPr/>
        </p:nvGrpSpPr>
        <p:grpSpPr>
          <a:xfrm>
            <a:off x="6113440" y="1461952"/>
            <a:ext cx="1498827" cy="2867388"/>
            <a:chOff x="6787256" y="950275"/>
            <a:chExt cx="1646519" cy="2867388"/>
          </a:xfrm>
        </p:grpSpPr>
        <p:sp>
          <p:nvSpPr>
            <p:cNvPr id="935" name="Google Shape;935;g2285d2021f8_0_1369"/>
            <p:cNvSpPr/>
            <p:nvPr/>
          </p:nvSpPr>
          <p:spPr>
            <a:xfrm>
              <a:off x="7141096" y="3648069"/>
              <a:ext cx="179766" cy="169574"/>
            </a:xfrm>
            <a:custGeom>
              <a:avLst/>
              <a:gdLst/>
              <a:ahLst/>
              <a:cxnLst/>
              <a:rect l="l" t="t" r="r" b="b"/>
              <a:pathLst>
                <a:path w="6085" h="5740" extrusionOk="0">
                  <a:moveTo>
                    <a:pt x="6084" y="1"/>
                  </a:moveTo>
                  <a:lnTo>
                    <a:pt x="0" y="703"/>
                  </a:lnTo>
                  <a:lnTo>
                    <a:pt x="4798" y="5739"/>
                  </a:lnTo>
                  <a:lnTo>
                    <a:pt x="6084" y="1"/>
                  </a:lnTo>
                  <a:close/>
                </a:path>
              </a:pathLst>
            </a:custGeom>
            <a:solidFill>
              <a:srgbClr val="EEAC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6" name="Google Shape;936;g2285d2021f8_0_1369"/>
            <p:cNvSpPr/>
            <p:nvPr/>
          </p:nvSpPr>
          <p:spPr>
            <a:xfrm>
              <a:off x="7968330" y="3648069"/>
              <a:ext cx="179766" cy="169574"/>
            </a:xfrm>
            <a:custGeom>
              <a:avLst/>
              <a:gdLst/>
              <a:ahLst/>
              <a:cxnLst/>
              <a:rect l="l" t="t" r="r" b="b"/>
              <a:pathLst>
                <a:path w="6085" h="5740" extrusionOk="0">
                  <a:moveTo>
                    <a:pt x="1" y="1"/>
                  </a:moveTo>
                  <a:lnTo>
                    <a:pt x="1287" y="5739"/>
                  </a:lnTo>
                  <a:lnTo>
                    <a:pt x="6085" y="703"/>
                  </a:lnTo>
                  <a:lnTo>
                    <a:pt x="1" y="1"/>
                  </a:lnTo>
                  <a:close/>
                </a:path>
              </a:pathLst>
            </a:custGeom>
            <a:solidFill>
              <a:srgbClr val="EEAC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7" name="Google Shape;937;g2285d2021f8_0_1369"/>
            <p:cNvSpPr/>
            <p:nvPr/>
          </p:nvSpPr>
          <p:spPr>
            <a:xfrm>
              <a:off x="7952171" y="950275"/>
              <a:ext cx="158643" cy="139322"/>
            </a:xfrm>
            <a:custGeom>
              <a:avLst/>
              <a:gdLst/>
              <a:ahLst/>
              <a:cxnLst/>
              <a:rect l="l" t="t" r="r" b="b"/>
              <a:pathLst>
                <a:path w="5370" h="4716" extrusionOk="0">
                  <a:moveTo>
                    <a:pt x="953" y="0"/>
                  </a:moveTo>
                  <a:lnTo>
                    <a:pt x="0" y="4715"/>
                  </a:lnTo>
                  <a:lnTo>
                    <a:pt x="5370" y="4715"/>
                  </a:lnTo>
                  <a:lnTo>
                    <a:pt x="953" y="0"/>
                  </a:lnTo>
                  <a:close/>
                </a:path>
              </a:pathLst>
            </a:custGeom>
            <a:solidFill>
              <a:srgbClr val="EEAC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8" name="Google Shape;938;g2285d2021f8_0_1369"/>
            <p:cNvSpPr/>
            <p:nvPr/>
          </p:nvSpPr>
          <p:spPr>
            <a:xfrm>
              <a:off x="6787256" y="1587946"/>
              <a:ext cx="169219" cy="185025"/>
            </a:xfrm>
            <a:custGeom>
              <a:avLst/>
              <a:gdLst/>
              <a:ahLst/>
              <a:cxnLst/>
              <a:rect l="l" t="t" r="r" b="b"/>
              <a:pathLst>
                <a:path w="5728" h="6263" extrusionOk="0">
                  <a:moveTo>
                    <a:pt x="5394" y="0"/>
                  </a:moveTo>
                  <a:lnTo>
                    <a:pt x="1" y="834"/>
                  </a:lnTo>
                  <a:lnTo>
                    <a:pt x="5727" y="6263"/>
                  </a:lnTo>
                  <a:lnTo>
                    <a:pt x="5727" y="6263"/>
                  </a:lnTo>
                  <a:lnTo>
                    <a:pt x="5394" y="0"/>
                  </a:lnTo>
                  <a:close/>
                </a:path>
              </a:pathLst>
            </a:custGeom>
            <a:solidFill>
              <a:srgbClr val="EEAC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9" name="Google Shape;939;g2285d2021f8_0_1369"/>
            <p:cNvSpPr/>
            <p:nvPr/>
          </p:nvSpPr>
          <p:spPr>
            <a:xfrm>
              <a:off x="6888555" y="1038900"/>
              <a:ext cx="1545220" cy="2632899"/>
            </a:xfrm>
            <a:custGeom>
              <a:avLst/>
              <a:gdLst/>
              <a:ahLst/>
              <a:cxnLst/>
              <a:rect l="l" t="t" r="r" b="b"/>
              <a:pathLst>
                <a:path w="52305" h="84273" extrusionOk="0">
                  <a:moveTo>
                    <a:pt x="1" y="1"/>
                  </a:moveTo>
                  <a:lnTo>
                    <a:pt x="1" y="84273"/>
                  </a:lnTo>
                  <a:lnTo>
                    <a:pt x="52305" y="84273"/>
                  </a:lnTo>
                  <a:lnTo>
                    <a:pt x="52305" y="1"/>
                  </a:lnTo>
                  <a:close/>
                </a:path>
              </a:pathLst>
            </a:custGeom>
            <a:solidFill>
              <a:schemeClr val="lt2"/>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boto"/>
                <a:ea typeface="Roboto"/>
                <a:cs typeface="Roboto"/>
                <a:sym typeface="Roboto"/>
              </a:endParaRPr>
            </a:p>
          </p:txBody>
        </p:sp>
        <p:sp>
          <p:nvSpPr>
            <p:cNvPr id="940" name="Google Shape;940;g2285d2021f8_0_1369"/>
            <p:cNvSpPr/>
            <p:nvPr/>
          </p:nvSpPr>
          <p:spPr>
            <a:xfrm>
              <a:off x="6787256" y="950275"/>
              <a:ext cx="1193133" cy="662343"/>
            </a:xfrm>
            <a:custGeom>
              <a:avLst/>
              <a:gdLst/>
              <a:ahLst/>
              <a:cxnLst/>
              <a:rect l="l" t="t" r="r" b="b"/>
              <a:pathLst>
                <a:path w="40387" h="22420" extrusionOk="0">
                  <a:moveTo>
                    <a:pt x="1" y="0"/>
                  </a:moveTo>
                  <a:lnTo>
                    <a:pt x="1" y="22420"/>
                  </a:lnTo>
                  <a:lnTo>
                    <a:pt x="35898" y="22420"/>
                  </a:lnTo>
                  <a:cubicBezTo>
                    <a:pt x="38374" y="22420"/>
                    <a:pt x="40387" y="20407"/>
                    <a:pt x="40387" y="17931"/>
                  </a:cubicBezTo>
                  <a:lnTo>
                    <a:pt x="40387" y="0"/>
                  </a:lnTo>
                  <a:close/>
                </a:path>
              </a:pathLst>
            </a:custGeom>
            <a:solidFill>
              <a:srgbClr val="D14C3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Nivel</a:t>
              </a:r>
              <a:r>
                <a:rPr lang="hr"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 4</a:t>
              </a:r>
              <a:endParaRPr sz="1800" b="0" i="0" u="none" strike="noStrike" cap="none" dirty="0">
                <a:solidFill>
                  <a:schemeClr val="dk1"/>
                </a:solidFill>
                <a:latin typeface="Calibri"/>
                <a:ea typeface="Calibri"/>
                <a:cs typeface="Calibri"/>
                <a:sym typeface="Calibri"/>
              </a:endParaRPr>
            </a:p>
          </p:txBody>
        </p:sp>
        <p:sp>
          <p:nvSpPr>
            <p:cNvPr id="941" name="Google Shape;941;g2285d2021f8_0_1369"/>
            <p:cNvSpPr/>
            <p:nvPr/>
          </p:nvSpPr>
          <p:spPr>
            <a:xfrm>
              <a:off x="7282834" y="3262589"/>
              <a:ext cx="723555" cy="555074"/>
            </a:xfrm>
            <a:custGeom>
              <a:avLst/>
              <a:gdLst/>
              <a:ahLst/>
              <a:cxnLst/>
              <a:rect l="l" t="t" r="r" b="b"/>
              <a:pathLst>
                <a:path w="24492" h="18789" extrusionOk="0">
                  <a:moveTo>
                    <a:pt x="4489" y="0"/>
                  </a:moveTo>
                  <a:cubicBezTo>
                    <a:pt x="2013" y="0"/>
                    <a:pt x="0" y="2012"/>
                    <a:pt x="0" y="4489"/>
                  </a:cubicBezTo>
                  <a:lnTo>
                    <a:pt x="0" y="18788"/>
                  </a:lnTo>
                  <a:lnTo>
                    <a:pt x="24492" y="18788"/>
                  </a:lnTo>
                  <a:lnTo>
                    <a:pt x="24492" y="4489"/>
                  </a:lnTo>
                  <a:cubicBezTo>
                    <a:pt x="24492" y="2012"/>
                    <a:pt x="22491" y="0"/>
                    <a:pt x="20015" y="0"/>
                  </a:cubicBezTo>
                  <a:close/>
                </a:path>
              </a:pathLst>
            </a:custGeom>
            <a:solidFill>
              <a:srgbClr val="D14C3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p:txBody>
        </p:sp>
      </p:grpSp>
      <p:sp>
        <p:nvSpPr>
          <p:cNvPr id="942" name="Google Shape;942;g2285d2021f8_0_1369"/>
          <p:cNvSpPr txBox="1"/>
          <p:nvPr/>
        </p:nvSpPr>
        <p:spPr>
          <a:xfrm>
            <a:off x="6208339" y="2439473"/>
            <a:ext cx="14082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rgbClr val="D14C36"/>
                </a:solidFill>
                <a:latin typeface="Fira Sans Extra Condensed Medium"/>
                <a:ea typeface="Fira Sans Extra Condensed Medium"/>
                <a:cs typeface="Fira Sans Extra Condensed Medium"/>
                <a:sym typeface="Fira Sans Extra Condensed Medium"/>
              </a:rPr>
              <a:t>Volando</a:t>
            </a:r>
            <a:endParaRPr sz="1100" b="0" i="0" u="none" strike="noStrike" cap="none" dirty="0">
              <a:solidFill>
                <a:srgbClr val="000000"/>
              </a:solidFill>
              <a:latin typeface="Arial"/>
              <a:ea typeface="Arial"/>
              <a:cs typeface="Arial"/>
              <a:sym typeface="Arial"/>
            </a:endParaRPr>
          </a:p>
        </p:txBody>
      </p:sp>
      <p:sp>
        <p:nvSpPr>
          <p:cNvPr id="943" name="Google Shape;943;g2285d2021f8_0_1369"/>
          <p:cNvSpPr txBox="1"/>
          <p:nvPr/>
        </p:nvSpPr>
        <p:spPr>
          <a:xfrm>
            <a:off x="6208339" y="2830675"/>
            <a:ext cx="1408200" cy="63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dirty="0">
                <a:solidFill>
                  <a:schemeClr val="dk1"/>
                </a:solidFill>
                <a:latin typeface="Roboto"/>
                <a:ea typeface="Roboto"/>
                <a:cs typeface="Roboto"/>
                <a:sym typeface="Roboto"/>
              </a:rPr>
              <a:t>Proactiva</a:t>
            </a:r>
            <a:endParaRPr sz="1100" b="0" i="0" u="none" strike="noStrike" cap="none" dirty="0">
              <a:solidFill>
                <a:srgbClr val="000000"/>
              </a:solidFill>
              <a:latin typeface="Arial"/>
              <a:ea typeface="Arial"/>
              <a:cs typeface="Arial"/>
              <a:sym typeface="Arial"/>
            </a:endParaRPr>
          </a:p>
        </p:txBody>
      </p:sp>
      <p:grpSp>
        <p:nvGrpSpPr>
          <p:cNvPr id="944" name="Google Shape;944;g2285d2021f8_0_1369"/>
          <p:cNvGrpSpPr/>
          <p:nvPr/>
        </p:nvGrpSpPr>
        <p:grpSpPr>
          <a:xfrm>
            <a:off x="7615186" y="1289879"/>
            <a:ext cx="1498827" cy="2867388"/>
            <a:chOff x="6787256" y="950275"/>
            <a:chExt cx="1646519" cy="2867388"/>
          </a:xfrm>
        </p:grpSpPr>
        <p:sp>
          <p:nvSpPr>
            <p:cNvPr id="945" name="Google Shape;945;g2285d2021f8_0_1369"/>
            <p:cNvSpPr/>
            <p:nvPr/>
          </p:nvSpPr>
          <p:spPr>
            <a:xfrm>
              <a:off x="7141096" y="3648069"/>
              <a:ext cx="179766" cy="169574"/>
            </a:xfrm>
            <a:custGeom>
              <a:avLst/>
              <a:gdLst/>
              <a:ahLst/>
              <a:cxnLst/>
              <a:rect l="l" t="t" r="r" b="b"/>
              <a:pathLst>
                <a:path w="6085" h="5740" extrusionOk="0">
                  <a:moveTo>
                    <a:pt x="6084" y="1"/>
                  </a:moveTo>
                  <a:lnTo>
                    <a:pt x="0" y="703"/>
                  </a:lnTo>
                  <a:lnTo>
                    <a:pt x="4798" y="5739"/>
                  </a:lnTo>
                  <a:lnTo>
                    <a:pt x="6084" y="1"/>
                  </a:lnTo>
                  <a:close/>
                </a:path>
              </a:pathLst>
            </a:custGeom>
            <a:solidFill>
              <a:srgbClr val="EEAC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6" name="Google Shape;946;g2285d2021f8_0_1369"/>
            <p:cNvSpPr/>
            <p:nvPr/>
          </p:nvSpPr>
          <p:spPr>
            <a:xfrm>
              <a:off x="7968330" y="3648069"/>
              <a:ext cx="179766" cy="169574"/>
            </a:xfrm>
            <a:custGeom>
              <a:avLst/>
              <a:gdLst/>
              <a:ahLst/>
              <a:cxnLst/>
              <a:rect l="l" t="t" r="r" b="b"/>
              <a:pathLst>
                <a:path w="6085" h="5740" extrusionOk="0">
                  <a:moveTo>
                    <a:pt x="1" y="1"/>
                  </a:moveTo>
                  <a:lnTo>
                    <a:pt x="1287" y="5739"/>
                  </a:lnTo>
                  <a:lnTo>
                    <a:pt x="6085" y="703"/>
                  </a:lnTo>
                  <a:lnTo>
                    <a:pt x="1" y="1"/>
                  </a:lnTo>
                  <a:close/>
                </a:path>
              </a:pathLst>
            </a:custGeom>
            <a:solidFill>
              <a:srgbClr val="EEAC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7" name="Google Shape;947;g2285d2021f8_0_1369"/>
            <p:cNvSpPr/>
            <p:nvPr/>
          </p:nvSpPr>
          <p:spPr>
            <a:xfrm>
              <a:off x="7952171" y="950275"/>
              <a:ext cx="158643" cy="139322"/>
            </a:xfrm>
            <a:custGeom>
              <a:avLst/>
              <a:gdLst/>
              <a:ahLst/>
              <a:cxnLst/>
              <a:rect l="l" t="t" r="r" b="b"/>
              <a:pathLst>
                <a:path w="5370" h="4716" extrusionOk="0">
                  <a:moveTo>
                    <a:pt x="953" y="0"/>
                  </a:moveTo>
                  <a:lnTo>
                    <a:pt x="0" y="4715"/>
                  </a:lnTo>
                  <a:lnTo>
                    <a:pt x="5370" y="4715"/>
                  </a:lnTo>
                  <a:lnTo>
                    <a:pt x="953" y="0"/>
                  </a:lnTo>
                  <a:close/>
                </a:path>
              </a:pathLst>
            </a:custGeom>
            <a:solidFill>
              <a:srgbClr val="EEAC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8" name="Google Shape;948;g2285d2021f8_0_1369"/>
            <p:cNvSpPr/>
            <p:nvPr/>
          </p:nvSpPr>
          <p:spPr>
            <a:xfrm>
              <a:off x="6787256" y="1587946"/>
              <a:ext cx="169219" cy="185025"/>
            </a:xfrm>
            <a:custGeom>
              <a:avLst/>
              <a:gdLst/>
              <a:ahLst/>
              <a:cxnLst/>
              <a:rect l="l" t="t" r="r" b="b"/>
              <a:pathLst>
                <a:path w="5728" h="6263" extrusionOk="0">
                  <a:moveTo>
                    <a:pt x="5394" y="0"/>
                  </a:moveTo>
                  <a:lnTo>
                    <a:pt x="1" y="834"/>
                  </a:lnTo>
                  <a:lnTo>
                    <a:pt x="5727" y="6263"/>
                  </a:lnTo>
                  <a:lnTo>
                    <a:pt x="5727" y="6263"/>
                  </a:lnTo>
                  <a:lnTo>
                    <a:pt x="5394" y="0"/>
                  </a:lnTo>
                  <a:close/>
                </a:path>
              </a:pathLst>
            </a:custGeom>
            <a:solidFill>
              <a:srgbClr val="EEAC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9" name="Google Shape;949;g2285d2021f8_0_1369"/>
            <p:cNvSpPr/>
            <p:nvPr/>
          </p:nvSpPr>
          <p:spPr>
            <a:xfrm>
              <a:off x="6888555" y="1038900"/>
              <a:ext cx="1545220" cy="2632899"/>
            </a:xfrm>
            <a:custGeom>
              <a:avLst/>
              <a:gdLst/>
              <a:ahLst/>
              <a:cxnLst/>
              <a:rect l="l" t="t" r="r" b="b"/>
              <a:pathLst>
                <a:path w="52305" h="84273" extrusionOk="0">
                  <a:moveTo>
                    <a:pt x="1" y="1"/>
                  </a:moveTo>
                  <a:lnTo>
                    <a:pt x="1" y="84273"/>
                  </a:lnTo>
                  <a:lnTo>
                    <a:pt x="52305" y="84273"/>
                  </a:lnTo>
                  <a:lnTo>
                    <a:pt x="52305" y="1"/>
                  </a:lnTo>
                  <a:close/>
                </a:path>
              </a:pathLst>
            </a:custGeom>
            <a:solidFill>
              <a:schemeClr val="lt2"/>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boto"/>
                <a:ea typeface="Roboto"/>
                <a:cs typeface="Roboto"/>
                <a:sym typeface="Roboto"/>
              </a:endParaRPr>
            </a:p>
          </p:txBody>
        </p:sp>
        <p:sp>
          <p:nvSpPr>
            <p:cNvPr id="950" name="Google Shape;950;g2285d2021f8_0_1369"/>
            <p:cNvSpPr/>
            <p:nvPr/>
          </p:nvSpPr>
          <p:spPr>
            <a:xfrm>
              <a:off x="6787256" y="950275"/>
              <a:ext cx="1193133" cy="662343"/>
            </a:xfrm>
            <a:custGeom>
              <a:avLst/>
              <a:gdLst/>
              <a:ahLst/>
              <a:cxnLst/>
              <a:rect l="l" t="t" r="r" b="b"/>
              <a:pathLst>
                <a:path w="40387" h="22420" extrusionOk="0">
                  <a:moveTo>
                    <a:pt x="1" y="0"/>
                  </a:moveTo>
                  <a:lnTo>
                    <a:pt x="1" y="22420"/>
                  </a:lnTo>
                  <a:lnTo>
                    <a:pt x="35898" y="22420"/>
                  </a:lnTo>
                  <a:cubicBezTo>
                    <a:pt x="38374" y="22420"/>
                    <a:pt x="40387" y="20407"/>
                    <a:pt x="40387" y="17931"/>
                  </a:cubicBezTo>
                  <a:lnTo>
                    <a:pt x="40387" y="0"/>
                  </a:lnTo>
                  <a:close/>
                </a:path>
              </a:pathLst>
            </a:custGeom>
            <a:solidFill>
              <a:srgbClr val="C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Nivel</a:t>
              </a:r>
              <a:r>
                <a:rPr lang="hr" sz="1700" b="0" i="0" u="none" strike="noStrike" cap="none" dirty="0">
                  <a:solidFill>
                    <a:srgbClr val="FFFFFF"/>
                  </a:solidFill>
                  <a:latin typeface="Fira Sans Extra Condensed Medium"/>
                  <a:ea typeface="Fira Sans Extra Condensed Medium"/>
                  <a:cs typeface="Fira Sans Extra Condensed Medium"/>
                  <a:sym typeface="Fira Sans Extra Condensed Medium"/>
                </a:rPr>
                <a:t> 5</a:t>
              </a:r>
              <a:endParaRPr sz="1800" b="0" i="0" u="none" strike="noStrike" cap="none" dirty="0">
                <a:solidFill>
                  <a:schemeClr val="dk1"/>
                </a:solidFill>
                <a:latin typeface="Calibri"/>
                <a:ea typeface="Calibri"/>
                <a:cs typeface="Calibri"/>
                <a:sym typeface="Calibri"/>
              </a:endParaRPr>
            </a:p>
          </p:txBody>
        </p:sp>
        <p:sp>
          <p:nvSpPr>
            <p:cNvPr id="951" name="Google Shape;951;g2285d2021f8_0_1369"/>
            <p:cNvSpPr/>
            <p:nvPr/>
          </p:nvSpPr>
          <p:spPr>
            <a:xfrm>
              <a:off x="7282834" y="3262589"/>
              <a:ext cx="723555" cy="555074"/>
            </a:xfrm>
            <a:custGeom>
              <a:avLst/>
              <a:gdLst/>
              <a:ahLst/>
              <a:cxnLst/>
              <a:rect l="l" t="t" r="r" b="b"/>
              <a:pathLst>
                <a:path w="24492" h="18789" extrusionOk="0">
                  <a:moveTo>
                    <a:pt x="4489" y="0"/>
                  </a:moveTo>
                  <a:cubicBezTo>
                    <a:pt x="2013" y="0"/>
                    <a:pt x="0" y="2012"/>
                    <a:pt x="0" y="4489"/>
                  </a:cubicBezTo>
                  <a:lnTo>
                    <a:pt x="0" y="18788"/>
                  </a:lnTo>
                  <a:lnTo>
                    <a:pt x="24492" y="18788"/>
                  </a:lnTo>
                  <a:lnTo>
                    <a:pt x="24492" y="4489"/>
                  </a:lnTo>
                  <a:cubicBezTo>
                    <a:pt x="24492" y="2012"/>
                    <a:pt x="22491" y="0"/>
                    <a:pt x="20015" y="0"/>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p:txBody>
        </p:sp>
      </p:grpSp>
      <p:sp>
        <p:nvSpPr>
          <p:cNvPr id="952" name="Google Shape;952;g2285d2021f8_0_1369"/>
          <p:cNvSpPr txBox="1"/>
          <p:nvPr/>
        </p:nvSpPr>
        <p:spPr>
          <a:xfrm>
            <a:off x="7709147" y="2263054"/>
            <a:ext cx="14082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S" sz="1700" b="0" i="0" u="none" strike="noStrike" cap="none" dirty="0">
                <a:solidFill>
                  <a:srgbClr val="C00000"/>
                </a:solidFill>
                <a:latin typeface="Fira Sans Extra Condensed Medium"/>
                <a:ea typeface="Fira Sans Extra Condensed Medium"/>
                <a:cs typeface="Fira Sans Extra Condensed Medium"/>
                <a:sym typeface="Fira Sans Extra Condensed Medium"/>
              </a:rPr>
              <a:t>Energizando</a:t>
            </a:r>
            <a:endParaRPr sz="1100" b="0" i="0" u="none" strike="noStrike" cap="none" dirty="0">
              <a:solidFill>
                <a:srgbClr val="000000"/>
              </a:solidFill>
              <a:latin typeface="Arial"/>
              <a:ea typeface="Arial"/>
              <a:cs typeface="Arial"/>
              <a:sym typeface="Arial"/>
            </a:endParaRPr>
          </a:p>
        </p:txBody>
      </p:sp>
      <p:sp>
        <p:nvSpPr>
          <p:cNvPr id="953" name="Google Shape;953;g2285d2021f8_0_1369"/>
          <p:cNvSpPr txBox="1"/>
          <p:nvPr/>
        </p:nvSpPr>
        <p:spPr>
          <a:xfrm>
            <a:off x="7709147" y="2654256"/>
            <a:ext cx="1408200" cy="63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hr" sz="1200" b="0" i="0" u="none" strike="noStrike" cap="none">
                <a:solidFill>
                  <a:schemeClr val="dk1"/>
                </a:solidFill>
                <a:latin typeface="Roboto"/>
                <a:ea typeface="Roboto"/>
                <a:cs typeface="Roboto"/>
                <a:sym typeface="Roboto"/>
              </a:rPr>
              <a:t>Self-*</a:t>
            </a:r>
            <a:endParaRPr sz="1100" b="0" i="0" u="none" strike="noStrike" cap="none">
              <a:solidFill>
                <a:srgbClr val="000000"/>
              </a:solidFill>
              <a:latin typeface="Arial"/>
              <a:ea typeface="Arial"/>
              <a:cs typeface="Arial"/>
              <a:sym typeface="Arial"/>
            </a:endParaRPr>
          </a:p>
        </p:txBody>
      </p:sp>
      <p:grpSp>
        <p:nvGrpSpPr>
          <p:cNvPr id="954" name="Google Shape;954;g2285d2021f8_0_1369"/>
          <p:cNvGrpSpPr/>
          <p:nvPr/>
        </p:nvGrpSpPr>
        <p:grpSpPr>
          <a:xfrm>
            <a:off x="8255288" y="3721708"/>
            <a:ext cx="300062" cy="310882"/>
            <a:chOff x="-64781025" y="3361050"/>
            <a:chExt cx="317425" cy="315200"/>
          </a:xfrm>
        </p:grpSpPr>
        <p:sp>
          <p:nvSpPr>
            <p:cNvPr id="955" name="Google Shape;955;g2285d2021f8_0_1369"/>
            <p:cNvSpPr/>
            <p:nvPr/>
          </p:nvSpPr>
          <p:spPr>
            <a:xfrm>
              <a:off x="-64764500" y="3388725"/>
              <a:ext cx="272550" cy="272550"/>
            </a:xfrm>
            <a:custGeom>
              <a:avLst/>
              <a:gdLst/>
              <a:ahLst/>
              <a:cxnLst/>
              <a:rect l="l" t="t" r="r" b="b"/>
              <a:pathLst>
                <a:path w="10902" h="10902" extrusionOk="0">
                  <a:moveTo>
                    <a:pt x="6554" y="2647"/>
                  </a:moveTo>
                  <a:cubicBezTo>
                    <a:pt x="6979" y="2647"/>
                    <a:pt x="7404" y="2805"/>
                    <a:pt x="7719" y="3120"/>
                  </a:cubicBezTo>
                  <a:cubicBezTo>
                    <a:pt x="8381" y="3782"/>
                    <a:pt x="8381" y="4821"/>
                    <a:pt x="7751" y="5483"/>
                  </a:cubicBezTo>
                  <a:cubicBezTo>
                    <a:pt x="7436" y="5798"/>
                    <a:pt x="7058" y="5955"/>
                    <a:pt x="6585" y="5955"/>
                  </a:cubicBezTo>
                  <a:cubicBezTo>
                    <a:pt x="6144" y="5955"/>
                    <a:pt x="5703" y="5798"/>
                    <a:pt x="5388" y="5483"/>
                  </a:cubicBezTo>
                  <a:cubicBezTo>
                    <a:pt x="5073" y="5168"/>
                    <a:pt x="4915" y="4758"/>
                    <a:pt x="4915" y="4286"/>
                  </a:cubicBezTo>
                  <a:cubicBezTo>
                    <a:pt x="4915" y="3813"/>
                    <a:pt x="5073" y="3435"/>
                    <a:pt x="5388" y="3120"/>
                  </a:cubicBezTo>
                  <a:cubicBezTo>
                    <a:pt x="5703" y="2805"/>
                    <a:pt x="6128" y="2647"/>
                    <a:pt x="6554" y="2647"/>
                  </a:cubicBezTo>
                  <a:close/>
                  <a:moveTo>
                    <a:pt x="2175" y="6901"/>
                  </a:moveTo>
                  <a:lnTo>
                    <a:pt x="4065" y="8791"/>
                  </a:lnTo>
                  <a:lnTo>
                    <a:pt x="3592" y="9484"/>
                  </a:lnTo>
                  <a:lnTo>
                    <a:pt x="1418" y="7342"/>
                  </a:lnTo>
                  <a:lnTo>
                    <a:pt x="2175" y="6901"/>
                  </a:lnTo>
                  <a:close/>
                  <a:moveTo>
                    <a:pt x="6907" y="1"/>
                  </a:moveTo>
                  <a:cubicBezTo>
                    <a:pt x="6851" y="1"/>
                    <a:pt x="6795" y="11"/>
                    <a:pt x="6743" y="33"/>
                  </a:cubicBezTo>
                  <a:cubicBezTo>
                    <a:pt x="5546" y="663"/>
                    <a:pt x="4474" y="1576"/>
                    <a:pt x="3655" y="2616"/>
                  </a:cubicBezTo>
                  <a:cubicBezTo>
                    <a:pt x="3025" y="3341"/>
                    <a:pt x="2553" y="4223"/>
                    <a:pt x="2175" y="5136"/>
                  </a:cubicBezTo>
                  <a:cubicBezTo>
                    <a:pt x="2048" y="5451"/>
                    <a:pt x="1922" y="5766"/>
                    <a:pt x="1859" y="6050"/>
                  </a:cubicBezTo>
                  <a:lnTo>
                    <a:pt x="505" y="6838"/>
                  </a:lnTo>
                  <a:cubicBezTo>
                    <a:pt x="379" y="6932"/>
                    <a:pt x="316" y="7058"/>
                    <a:pt x="316" y="7184"/>
                  </a:cubicBezTo>
                  <a:cubicBezTo>
                    <a:pt x="316" y="7279"/>
                    <a:pt x="347" y="7405"/>
                    <a:pt x="442" y="7531"/>
                  </a:cubicBezTo>
                  <a:lnTo>
                    <a:pt x="1072" y="8161"/>
                  </a:lnTo>
                  <a:cubicBezTo>
                    <a:pt x="631" y="8696"/>
                    <a:pt x="1" y="9673"/>
                    <a:pt x="1" y="10272"/>
                  </a:cubicBezTo>
                  <a:cubicBezTo>
                    <a:pt x="1" y="10524"/>
                    <a:pt x="64" y="10681"/>
                    <a:pt x="158" y="10744"/>
                  </a:cubicBezTo>
                  <a:cubicBezTo>
                    <a:pt x="221" y="10839"/>
                    <a:pt x="379" y="10902"/>
                    <a:pt x="631" y="10902"/>
                  </a:cubicBezTo>
                  <a:cubicBezTo>
                    <a:pt x="1229" y="10902"/>
                    <a:pt x="2238" y="10240"/>
                    <a:pt x="2742" y="9830"/>
                  </a:cubicBezTo>
                  <a:lnTo>
                    <a:pt x="3372" y="10461"/>
                  </a:lnTo>
                  <a:cubicBezTo>
                    <a:pt x="3466" y="10555"/>
                    <a:pt x="3592" y="10587"/>
                    <a:pt x="3655" y="10587"/>
                  </a:cubicBezTo>
                  <a:lnTo>
                    <a:pt x="3687" y="10587"/>
                  </a:lnTo>
                  <a:cubicBezTo>
                    <a:pt x="3813" y="10587"/>
                    <a:pt x="3939" y="10524"/>
                    <a:pt x="4002" y="10398"/>
                  </a:cubicBezTo>
                  <a:lnTo>
                    <a:pt x="4789" y="9074"/>
                  </a:lnTo>
                  <a:cubicBezTo>
                    <a:pt x="5104" y="8980"/>
                    <a:pt x="5420" y="8854"/>
                    <a:pt x="5735" y="8759"/>
                  </a:cubicBezTo>
                  <a:cubicBezTo>
                    <a:pt x="6648" y="8381"/>
                    <a:pt x="7530" y="7877"/>
                    <a:pt x="8255" y="7279"/>
                  </a:cubicBezTo>
                  <a:cubicBezTo>
                    <a:pt x="9295" y="6459"/>
                    <a:pt x="10208" y="5388"/>
                    <a:pt x="10838" y="4223"/>
                  </a:cubicBezTo>
                  <a:cubicBezTo>
                    <a:pt x="10901" y="4065"/>
                    <a:pt x="10870" y="3876"/>
                    <a:pt x="10744" y="3750"/>
                  </a:cubicBezTo>
                  <a:lnTo>
                    <a:pt x="7215" y="127"/>
                  </a:lnTo>
                  <a:cubicBezTo>
                    <a:pt x="7131" y="43"/>
                    <a:pt x="7019" y="1"/>
                    <a:pt x="6907" y="1"/>
                  </a:cubicBezTo>
                  <a:close/>
                </a:path>
              </a:pathLst>
            </a:cu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6" name="Google Shape;956;g2285d2021f8_0_1369"/>
            <p:cNvSpPr/>
            <p:nvPr/>
          </p:nvSpPr>
          <p:spPr>
            <a:xfrm>
              <a:off x="-64568375" y="3361050"/>
              <a:ext cx="104775" cy="105675"/>
            </a:xfrm>
            <a:custGeom>
              <a:avLst/>
              <a:gdLst/>
              <a:ahLst/>
              <a:cxnLst/>
              <a:rect l="l" t="t" r="r" b="b"/>
              <a:pathLst>
                <a:path w="4191" h="4227" extrusionOk="0">
                  <a:moveTo>
                    <a:pt x="2941" y="1"/>
                  </a:moveTo>
                  <a:cubicBezTo>
                    <a:pt x="2906" y="1"/>
                    <a:pt x="2871" y="2"/>
                    <a:pt x="2836" y="5"/>
                  </a:cubicBezTo>
                  <a:cubicBezTo>
                    <a:pt x="1828" y="100"/>
                    <a:pt x="883" y="320"/>
                    <a:pt x="0" y="667"/>
                  </a:cubicBezTo>
                  <a:lnTo>
                    <a:pt x="3529" y="4227"/>
                  </a:lnTo>
                  <a:cubicBezTo>
                    <a:pt x="3876" y="3313"/>
                    <a:pt x="4128" y="2368"/>
                    <a:pt x="4191" y="1392"/>
                  </a:cubicBezTo>
                  <a:cubicBezTo>
                    <a:pt x="4191" y="982"/>
                    <a:pt x="4033" y="635"/>
                    <a:pt x="3812" y="352"/>
                  </a:cubicBezTo>
                  <a:cubicBezTo>
                    <a:pt x="3558" y="125"/>
                    <a:pt x="3252" y="1"/>
                    <a:pt x="2941" y="1"/>
                  </a:cubicBezTo>
                  <a:close/>
                </a:path>
              </a:pathLst>
            </a:cu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7" name="Google Shape;957;g2285d2021f8_0_1369"/>
            <p:cNvSpPr/>
            <p:nvPr/>
          </p:nvSpPr>
          <p:spPr>
            <a:xfrm>
              <a:off x="-64645575" y="3596675"/>
              <a:ext cx="85100" cy="79575"/>
            </a:xfrm>
            <a:custGeom>
              <a:avLst/>
              <a:gdLst/>
              <a:ahLst/>
              <a:cxnLst/>
              <a:rect l="l" t="t" r="r" b="b"/>
              <a:pathLst>
                <a:path w="3404" h="3183" extrusionOk="0">
                  <a:moveTo>
                    <a:pt x="3403" y="0"/>
                  </a:moveTo>
                  <a:lnTo>
                    <a:pt x="3403" y="0"/>
                  </a:lnTo>
                  <a:cubicBezTo>
                    <a:pt x="2710" y="473"/>
                    <a:pt x="2017" y="819"/>
                    <a:pt x="1261" y="1134"/>
                  </a:cubicBezTo>
                  <a:cubicBezTo>
                    <a:pt x="1041" y="1292"/>
                    <a:pt x="726" y="1386"/>
                    <a:pt x="442" y="1449"/>
                  </a:cubicBezTo>
                  <a:cubicBezTo>
                    <a:pt x="347" y="1859"/>
                    <a:pt x="253" y="2237"/>
                    <a:pt x="95" y="2584"/>
                  </a:cubicBezTo>
                  <a:cubicBezTo>
                    <a:pt x="1" y="2741"/>
                    <a:pt x="32" y="2930"/>
                    <a:pt x="158" y="3056"/>
                  </a:cubicBezTo>
                  <a:cubicBezTo>
                    <a:pt x="253" y="3151"/>
                    <a:pt x="347" y="3182"/>
                    <a:pt x="442" y="3182"/>
                  </a:cubicBezTo>
                  <a:cubicBezTo>
                    <a:pt x="505" y="3182"/>
                    <a:pt x="568" y="3182"/>
                    <a:pt x="600" y="3151"/>
                  </a:cubicBezTo>
                  <a:cubicBezTo>
                    <a:pt x="1135" y="2867"/>
                    <a:pt x="1671" y="2521"/>
                    <a:pt x="2080" y="2080"/>
                  </a:cubicBezTo>
                  <a:cubicBezTo>
                    <a:pt x="2679" y="1481"/>
                    <a:pt x="3151" y="756"/>
                    <a:pt x="3403" y="0"/>
                  </a:cubicBezTo>
                  <a:close/>
                </a:path>
              </a:pathLst>
            </a:cu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8" name="Google Shape;958;g2285d2021f8_0_1369"/>
            <p:cNvSpPr/>
            <p:nvPr/>
          </p:nvSpPr>
          <p:spPr>
            <a:xfrm>
              <a:off x="-64781025" y="3456475"/>
              <a:ext cx="80350" cy="85075"/>
            </a:xfrm>
            <a:custGeom>
              <a:avLst/>
              <a:gdLst/>
              <a:ahLst/>
              <a:cxnLst/>
              <a:rect l="l" t="t" r="r" b="b"/>
              <a:pathLst>
                <a:path w="3214" h="3403" extrusionOk="0">
                  <a:moveTo>
                    <a:pt x="3214" y="0"/>
                  </a:moveTo>
                  <a:cubicBezTo>
                    <a:pt x="2426" y="252"/>
                    <a:pt x="1733" y="725"/>
                    <a:pt x="1134" y="1324"/>
                  </a:cubicBezTo>
                  <a:cubicBezTo>
                    <a:pt x="693" y="1733"/>
                    <a:pt x="347" y="2269"/>
                    <a:pt x="63" y="2804"/>
                  </a:cubicBezTo>
                  <a:cubicBezTo>
                    <a:pt x="0" y="2962"/>
                    <a:pt x="32" y="3151"/>
                    <a:pt x="158" y="3277"/>
                  </a:cubicBezTo>
                  <a:cubicBezTo>
                    <a:pt x="221" y="3371"/>
                    <a:pt x="347" y="3403"/>
                    <a:pt x="410" y="3403"/>
                  </a:cubicBezTo>
                  <a:cubicBezTo>
                    <a:pt x="504" y="3403"/>
                    <a:pt x="536" y="3403"/>
                    <a:pt x="630" y="3371"/>
                  </a:cubicBezTo>
                  <a:cubicBezTo>
                    <a:pt x="977" y="3214"/>
                    <a:pt x="1355" y="3088"/>
                    <a:pt x="1764" y="2993"/>
                  </a:cubicBezTo>
                  <a:cubicBezTo>
                    <a:pt x="1827" y="2678"/>
                    <a:pt x="1953" y="2426"/>
                    <a:pt x="2079" y="2143"/>
                  </a:cubicBezTo>
                  <a:cubicBezTo>
                    <a:pt x="2394" y="1387"/>
                    <a:pt x="2741" y="694"/>
                    <a:pt x="3214" y="0"/>
                  </a:cubicBezTo>
                  <a:close/>
                </a:path>
              </a:pathLst>
            </a:cu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59" name="Google Shape;959;g2285d2021f8_0_1369" descr="Shape&#10;&#10;Description automatically generated with low confidence"/>
          <p:cNvPicPr preferRelativeResize="0"/>
          <p:nvPr/>
        </p:nvPicPr>
        <p:blipFill rotWithShape="1">
          <a:blip r:embed="rId3">
            <a:alphaModFix/>
          </a:blip>
          <a:srcRect/>
          <a:stretch/>
        </p:blipFill>
        <p:spPr>
          <a:xfrm>
            <a:off x="2168779" y="4308008"/>
            <a:ext cx="405001" cy="405001"/>
          </a:xfrm>
          <a:prstGeom prst="rect">
            <a:avLst/>
          </a:prstGeom>
          <a:noFill/>
          <a:ln>
            <a:noFill/>
          </a:ln>
        </p:spPr>
      </p:pic>
      <p:pic>
        <p:nvPicPr>
          <p:cNvPr id="960" name="Google Shape;960;g2285d2021f8_0_1369" descr="Shape&#10;&#10;Description automatically generated with low confidence"/>
          <p:cNvPicPr preferRelativeResize="0"/>
          <p:nvPr/>
        </p:nvPicPr>
        <p:blipFill rotWithShape="1">
          <a:blip r:embed="rId4">
            <a:alphaModFix/>
          </a:blip>
          <a:srcRect/>
          <a:stretch/>
        </p:blipFill>
        <p:spPr>
          <a:xfrm>
            <a:off x="6677492" y="3877149"/>
            <a:ext cx="459001" cy="459000"/>
          </a:xfrm>
          <a:prstGeom prst="rect">
            <a:avLst/>
          </a:prstGeom>
          <a:noFill/>
          <a:ln>
            <a:noFill/>
          </a:ln>
        </p:spPr>
      </p:pic>
      <p:pic>
        <p:nvPicPr>
          <p:cNvPr id="961" name="Google Shape;961;g2285d2021f8_0_1369" descr="Shape&#10;&#10;Description automatically generated with low confidence"/>
          <p:cNvPicPr preferRelativeResize="0"/>
          <p:nvPr/>
        </p:nvPicPr>
        <p:blipFill rotWithShape="1">
          <a:blip r:embed="rId5">
            <a:alphaModFix/>
          </a:blip>
          <a:srcRect l="3548" t="8475"/>
          <a:stretch/>
        </p:blipFill>
        <p:spPr>
          <a:xfrm>
            <a:off x="559298" y="4382252"/>
            <a:ext cx="573000" cy="543600"/>
          </a:xfrm>
          <a:prstGeom prst="snip2SameRect">
            <a:avLst>
              <a:gd name="adj1" fmla="val 15885"/>
              <a:gd name="adj2" fmla="val 6256"/>
            </a:avLst>
          </a:prstGeom>
          <a:solidFill>
            <a:srgbClr val="00BD32"/>
          </a:solidFill>
          <a:ln>
            <a:noFill/>
          </a:ln>
        </p:spPr>
      </p:pic>
      <p:pic>
        <p:nvPicPr>
          <p:cNvPr id="962" name="Google Shape;962;g2285d2021f8_0_1369" descr="Shape&#10;&#10;Description automatically generated with low confidence"/>
          <p:cNvPicPr preferRelativeResize="0"/>
          <p:nvPr/>
        </p:nvPicPr>
        <p:blipFill rotWithShape="1">
          <a:blip r:embed="rId6">
            <a:alphaModFix/>
          </a:blip>
          <a:srcRect/>
          <a:stretch/>
        </p:blipFill>
        <p:spPr>
          <a:xfrm>
            <a:off x="5119860" y="3925977"/>
            <a:ext cx="539999" cy="539999"/>
          </a:xfrm>
          <a:prstGeom prst="rect">
            <a:avLst/>
          </a:prstGeom>
          <a:solidFill>
            <a:srgbClr val="F48735"/>
          </a:solidFill>
          <a:ln>
            <a:noFill/>
          </a:ln>
        </p:spPr>
      </p:pic>
      <p:pic>
        <p:nvPicPr>
          <p:cNvPr id="963" name="Google Shape;963;g2285d2021f8_0_1369" descr="Shape&#10;&#10;Description automatically generated with low confidence"/>
          <p:cNvPicPr preferRelativeResize="0"/>
          <p:nvPr/>
        </p:nvPicPr>
        <p:blipFill rotWithShape="1">
          <a:blip r:embed="rId7">
            <a:alphaModFix/>
          </a:blip>
          <a:srcRect/>
          <a:stretch/>
        </p:blipFill>
        <p:spPr>
          <a:xfrm>
            <a:off x="3592788" y="4128773"/>
            <a:ext cx="539999" cy="539999"/>
          </a:xfrm>
          <a:prstGeom prst="rect">
            <a:avLst/>
          </a:prstGeom>
          <a:noFill/>
          <a:ln>
            <a:noFill/>
          </a:ln>
        </p:spPr>
      </p:pic>
      <p:sp>
        <p:nvSpPr>
          <p:cNvPr id="964" name="Google Shape;964;g2285d2021f8_0_1369"/>
          <p:cNvSpPr txBox="1"/>
          <p:nvPr/>
        </p:nvSpPr>
        <p:spPr>
          <a:xfrm>
            <a:off x="7439894" y="540418"/>
            <a:ext cx="14040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Maturity Model</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25626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g2285d2021f8_0_1479"/>
          <p:cNvSpPr txBox="1">
            <a:spLocks noGrp="1"/>
          </p:cNvSpPr>
          <p:nvPr>
            <p:ph type="body" idx="4294967295"/>
          </p:nvPr>
        </p:nvSpPr>
        <p:spPr>
          <a:xfrm>
            <a:off x="749173" y="1071050"/>
            <a:ext cx="3494700" cy="32634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1E4E79"/>
              </a:buClr>
              <a:buSzPts val="2100"/>
              <a:buChar char="•"/>
            </a:pPr>
            <a:r>
              <a:rPr lang="hr" u="sng" dirty="0">
                <a:solidFill>
                  <a:schemeClr val="hlink"/>
                </a:solidFill>
                <a:hlinkClick r:id="rId3"/>
              </a:rPr>
              <a:t>Community Portal</a:t>
            </a:r>
            <a:endParaRPr dirty="0"/>
          </a:p>
          <a:p>
            <a:pPr marL="177800" lvl="0" indent="-171450" algn="l" rtl="0">
              <a:lnSpc>
                <a:spcPct val="90000"/>
              </a:lnSpc>
              <a:spcBef>
                <a:spcPts val="800"/>
              </a:spcBef>
              <a:spcAft>
                <a:spcPts val="0"/>
              </a:spcAft>
              <a:buClr>
                <a:srgbClr val="1E4E79"/>
              </a:buClr>
              <a:buSzPts val="2100"/>
              <a:buChar char="•"/>
            </a:pPr>
            <a:r>
              <a:rPr lang="es-ES" dirty="0"/>
              <a:t>Secciones para</a:t>
            </a:r>
            <a:r>
              <a:rPr lang="hr" dirty="0"/>
              <a:t> OAV:</a:t>
            </a:r>
            <a:endParaRPr dirty="0"/>
          </a:p>
          <a:p>
            <a:pPr marL="520700" lvl="1" indent="-177800" algn="l" rtl="0">
              <a:lnSpc>
                <a:spcPct val="90000"/>
              </a:lnSpc>
              <a:spcBef>
                <a:spcPts val="400"/>
              </a:spcBef>
              <a:spcAft>
                <a:spcPts val="0"/>
              </a:spcAft>
              <a:buClr>
                <a:srgbClr val="1E4E79"/>
              </a:buClr>
              <a:buSzPts val="1800"/>
              <a:buChar char="•"/>
            </a:pPr>
            <a:r>
              <a:rPr lang="hr" u="sng" dirty="0">
                <a:solidFill>
                  <a:schemeClr val="hlink"/>
                </a:solidFill>
                <a:hlinkClick r:id="rId4"/>
              </a:rPr>
              <a:t>Architecture</a:t>
            </a:r>
            <a:endParaRPr dirty="0"/>
          </a:p>
          <a:p>
            <a:pPr marL="520700" lvl="1" indent="-177800" algn="l" rtl="0">
              <a:lnSpc>
                <a:spcPct val="90000"/>
              </a:lnSpc>
              <a:spcBef>
                <a:spcPts val="400"/>
              </a:spcBef>
              <a:spcAft>
                <a:spcPts val="0"/>
              </a:spcAft>
              <a:buClr>
                <a:srgbClr val="1E4E79"/>
              </a:buClr>
              <a:buSzPts val="1800"/>
              <a:buChar char="•"/>
            </a:pPr>
            <a:r>
              <a:rPr lang="hr" u="sng" dirty="0">
                <a:solidFill>
                  <a:schemeClr val="hlink"/>
                </a:solidFill>
                <a:hlinkClick r:id="rId5"/>
              </a:rPr>
              <a:t>Training</a:t>
            </a:r>
            <a:endParaRPr dirty="0"/>
          </a:p>
          <a:p>
            <a:pPr marL="520700" lvl="1" indent="-177800" algn="l" rtl="0">
              <a:lnSpc>
                <a:spcPct val="90000"/>
              </a:lnSpc>
              <a:spcBef>
                <a:spcPts val="400"/>
              </a:spcBef>
              <a:spcAft>
                <a:spcPts val="0"/>
              </a:spcAft>
              <a:buClr>
                <a:srgbClr val="1E4E79"/>
              </a:buClr>
              <a:buSzPts val="1800"/>
              <a:buChar char="•"/>
            </a:pPr>
            <a:r>
              <a:rPr lang="hr" u="sng" dirty="0">
                <a:solidFill>
                  <a:schemeClr val="hlink"/>
                </a:solidFill>
                <a:hlinkClick r:id="rId6"/>
              </a:rPr>
              <a:t>Maturity Model</a:t>
            </a:r>
            <a:endParaRPr dirty="0"/>
          </a:p>
          <a:p>
            <a:pPr marL="520700" lvl="1" indent="-177800" algn="l" rtl="0">
              <a:lnSpc>
                <a:spcPct val="90000"/>
              </a:lnSpc>
              <a:spcBef>
                <a:spcPts val="400"/>
              </a:spcBef>
              <a:spcAft>
                <a:spcPts val="0"/>
              </a:spcAft>
              <a:buClr>
                <a:srgbClr val="1E4E79"/>
              </a:buClr>
              <a:buSzPts val="1800"/>
              <a:buChar char="•"/>
            </a:pPr>
            <a:r>
              <a:rPr lang="hr" u="sng" dirty="0">
                <a:solidFill>
                  <a:schemeClr val="hlink"/>
                </a:solidFill>
                <a:hlinkClick r:id="rId7"/>
              </a:rPr>
              <a:t>Terminology</a:t>
            </a:r>
            <a:endParaRPr dirty="0"/>
          </a:p>
          <a:p>
            <a:pPr marL="520700" lvl="1" indent="-177800" algn="l" rtl="0">
              <a:lnSpc>
                <a:spcPct val="90000"/>
              </a:lnSpc>
              <a:spcBef>
                <a:spcPts val="400"/>
              </a:spcBef>
              <a:spcAft>
                <a:spcPts val="0"/>
              </a:spcAft>
              <a:buClr>
                <a:srgbClr val="1E4E79"/>
              </a:buClr>
              <a:buSzPts val="1800"/>
              <a:buChar char="•"/>
            </a:pPr>
            <a:r>
              <a:rPr lang="hr" u="sng" dirty="0">
                <a:solidFill>
                  <a:schemeClr val="hlink"/>
                </a:solidFill>
                <a:hlinkClick r:id="rId8"/>
              </a:rPr>
              <a:t>Literature</a:t>
            </a:r>
            <a:endParaRPr dirty="0"/>
          </a:p>
          <a:p>
            <a:pPr marL="520700" lvl="1" indent="-177800" algn="l" rtl="0">
              <a:lnSpc>
                <a:spcPct val="90000"/>
              </a:lnSpc>
              <a:spcBef>
                <a:spcPts val="400"/>
              </a:spcBef>
              <a:spcAft>
                <a:spcPts val="0"/>
              </a:spcAft>
              <a:buClr>
                <a:srgbClr val="1E4E79"/>
              </a:buClr>
              <a:buSzPts val="1800"/>
              <a:buChar char="•"/>
            </a:pPr>
            <a:r>
              <a:rPr lang="hr" u="sng" dirty="0">
                <a:solidFill>
                  <a:schemeClr val="hlink"/>
                </a:solidFill>
                <a:hlinkClick r:id="rId9"/>
              </a:rPr>
              <a:t>Dissemination</a:t>
            </a:r>
            <a:r>
              <a:rPr lang="hr" dirty="0"/>
              <a:t>: Deliverables, Infoshares, Presenta</a:t>
            </a:r>
            <a:r>
              <a:rPr lang="es-ES" dirty="0"/>
              <a:t>c</a:t>
            </a:r>
            <a:r>
              <a:rPr lang="hr" dirty="0"/>
              <a:t>ion</a:t>
            </a:r>
            <a:r>
              <a:rPr lang="es-ES" dirty="0"/>
              <a:t>e</a:t>
            </a:r>
            <a:r>
              <a:rPr lang="hr" dirty="0"/>
              <a:t>s, Art</a:t>
            </a:r>
            <a:r>
              <a:rPr lang="es-ES" dirty="0" err="1"/>
              <a:t>ículos</a:t>
            </a:r>
            <a:r>
              <a:rPr lang="hr" dirty="0"/>
              <a:t>...</a:t>
            </a:r>
            <a:endParaRPr dirty="0"/>
          </a:p>
        </p:txBody>
      </p:sp>
      <p:sp>
        <p:nvSpPr>
          <p:cNvPr id="1008" name="Google Shape;1008;g2285d2021f8_0_1479"/>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hr"/>
              <a:t>Wiki</a:t>
            </a:r>
            <a:endParaRPr/>
          </a:p>
        </p:txBody>
      </p:sp>
      <p:sp>
        <p:nvSpPr>
          <p:cNvPr id="1009" name="Google Shape;1009;g2285d2021f8_0_1479"/>
          <p:cNvSpPr txBox="1"/>
          <p:nvPr/>
        </p:nvSpPr>
        <p:spPr>
          <a:xfrm>
            <a:off x="7688838" y="54041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Wiki</a:t>
            </a:r>
            <a:endParaRPr sz="1500" b="1" i="0" u="none" strike="noStrike" cap="none">
              <a:solidFill>
                <a:srgbClr val="1E4E79"/>
              </a:solidFill>
              <a:latin typeface="Calibri"/>
              <a:ea typeface="Calibri"/>
              <a:cs typeface="Calibri"/>
              <a:sym typeface="Calibri"/>
            </a:endParaRPr>
          </a:p>
        </p:txBody>
      </p:sp>
      <p:pic>
        <p:nvPicPr>
          <p:cNvPr id="1010" name="Google Shape;1010;g2285d2021f8_0_1479"/>
          <p:cNvPicPr preferRelativeResize="0"/>
          <p:nvPr/>
        </p:nvPicPr>
        <p:blipFill rotWithShape="1">
          <a:blip r:embed="rId10">
            <a:alphaModFix/>
          </a:blip>
          <a:srcRect/>
          <a:stretch/>
        </p:blipFill>
        <p:spPr>
          <a:xfrm>
            <a:off x="4243880" y="1483923"/>
            <a:ext cx="4515241" cy="257175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09336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2285d2021f8_0_1030"/>
          <p:cNvSpPr txBox="1">
            <a:spLocks noGrp="1"/>
          </p:cNvSpPr>
          <p:nvPr>
            <p:ph type="body" idx="4294967295"/>
          </p:nvPr>
        </p:nvSpPr>
        <p:spPr>
          <a:xfrm>
            <a:off x="749171" y="967913"/>
            <a:ext cx="7877400" cy="32634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1E4E79"/>
              </a:buClr>
              <a:buSzPts val="2100"/>
              <a:buChar char="•"/>
            </a:pPr>
            <a:r>
              <a:rPr lang="es-ES" dirty="0"/>
              <a:t>Mapeo de las arquitecturas de </a:t>
            </a:r>
            <a:r>
              <a:rPr lang="hr" dirty="0"/>
              <a:t>NREN</a:t>
            </a:r>
            <a:r>
              <a:rPr lang="es-ES" dirty="0"/>
              <a:t> y servicios a un patrón común, la</a:t>
            </a:r>
            <a:r>
              <a:rPr lang="hr" dirty="0"/>
              <a:t> TM Forum Open Digital Architecture (</a:t>
            </a:r>
            <a:r>
              <a:rPr lang="es-ES" dirty="0"/>
              <a:t>arquitectura funcional</a:t>
            </a:r>
            <a:r>
              <a:rPr lang="hr" dirty="0"/>
              <a:t>).</a:t>
            </a:r>
            <a:endParaRPr dirty="0"/>
          </a:p>
          <a:p>
            <a:pPr marL="177800" lvl="0" indent="-38100" algn="l" rtl="0">
              <a:lnSpc>
                <a:spcPct val="90000"/>
              </a:lnSpc>
              <a:spcBef>
                <a:spcPts val="800"/>
              </a:spcBef>
              <a:spcAft>
                <a:spcPts val="0"/>
              </a:spcAft>
              <a:buClr>
                <a:srgbClr val="1E4E79"/>
              </a:buClr>
              <a:buSzPts val="2100"/>
              <a:buNone/>
            </a:pPr>
            <a:endParaRPr dirty="0"/>
          </a:p>
        </p:txBody>
      </p:sp>
      <p:sp>
        <p:nvSpPr>
          <p:cNvPr id="512" name="Google Shape;512;g2285d2021f8_0_1030"/>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hr" dirty="0"/>
              <a:t>Ar</a:t>
            </a:r>
            <a:r>
              <a:rPr lang="es-ES" dirty="0" err="1"/>
              <a:t>qu</a:t>
            </a:r>
            <a:r>
              <a:rPr lang="hr" dirty="0"/>
              <a:t>itectur</a:t>
            </a:r>
            <a:r>
              <a:rPr lang="es-ES" dirty="0"/>
              <a:t>a y mapeos</a:t>
            </a:r>
            <a:endParaRPr dirty="0"/>
          </a:p>
        </p:txBody>
      </p:sp>
      <p:grpSp>
        <p:nvGrpSpPr>
          <p:cNvPr id="513" name="Google Shape;513;g2285d2021f8_0_1030"/>
          <p:cNvGrpSpPr/>
          <p:nvPr/>
        </p:nvGrpSpPr>
        <p:grpSpPr>
          <a:xfrm>
            <a:off x="752400" y="1646625"/>
            <a:ext cx="7956077" cy="488025"/>
            <a:chOff x="4308" y="0"/>
            <a:chExt cx="9279442" cy="650700"/>
          </a:xfrm>
        </p:grpSpPr>
        <p:sp>
          <p:nvSpPr>
            <p:cNvPr id="514" name="Google Shape;514;g2285d2021f8_0_1030"/>
            <p:cNvSpPr/>
            <p:nvPr/>
          </p:nvSpPr>
          <p:spPr>
            <a:xfrm>
              <a:off x="4308" y="0"/>
              <a:ext cx="2508000" cy="650700"/>
            </a:xfrm>
            <a:prstGeom prst="chevron">
              <a:avLst>
                <a:gd name="adj" fmla="val 50000"/>
              </a:avLst>
            </a:prstGeom>
            <a:solidFill>
              <a:srgbClr val="ED155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g2285d2021f8_0_1030"/>
            <p:cNvSpPr txBox="1"/>
            <p:nvPr/>
          </p:nvSpPr>
          <p:spPr>
            <a:xfrm>
              <a:off x="329718" y="0"/>
              <a:ext cx="1857000" cy="650700"/>
            </a:xfrm>
            <a:prstGeom prst="rect">
              <a:avLst/>
            </a:prstGeom>
            <a:noFill/>
            <a:ln>
              <a:noFill/>
            </a:ln>
          </p:spPr>
          <p:txBody>
            <a:bodyPr spcFirstLastPara="1" wrap="square" lIns="63000" tIns="21000" rIns="21000" bIns="210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ES" sz="1600" b="1" i="0" u="none" strike="noStrike" cap="none" dirty="0">
                  <a:solidFill>
                    <a:schemeClr val="lt1"/>
                  </a:solidFill>
                  <a:latin typeface="Calibri"/>
                  <a:ea typeface="Calibri"/>
                  <a:cs typeface="Calibri"/>
                  <a:sym typeface="Calibri"/>
                </a:rPr>
                <a:t>Alinear esfuerzos</a:t>
              </a:r>
              <a:endParaRPr sz="1600" b="1" i="0" u="none" strike="noStrike" cap="none" dirty="0">
                <a:solidFill>
                  <a:schemeClr val="lt1"/>
                </a:solidFill>
                <a:latin typeface="Calibri"/>
                <a:ea typeface="Calibri"/>
                <a:cs typeface="Calibri"/>
                <a:sym typeface="Calibri"/>
              </a:endParaRPr>
            </a:p>
          </p:txBody>
        </p:sp>
        <p:sp>
          <p:nvSpPr>
            <p:cNvPr id="516" name="Google Shape;516;g2285d2021f8_0_1030"/>
            <p:cNvSpPr/>
            <p:nvPr/>
          </p:nvSpPr>
          <p:spPr>
            <a:xfrm>
              <a:off x="2261455" y="0"/>
              <a:ext cx="2508000" cy="650700"/>
            </a:xfrm>
            <a:prstGeom prst="chevron">
              <a:avLst>
                <a:gd name="adj" fmla="val 50000"/>
              </a:avLst>
            </a:prstGeom>
            <a:solidFill>
              <a:srgbClr val="712177"/>
            </a:solidFill>
            <a:ln w="9525" cap="flat" cmpd="sng">
              <a:solidFill>
                <a:srgbClr val="71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g2285d2021f8_0_1030"/>
            <p:cNvSpPr txBox="1"/>
            <p:nvPr/>
          </p:nvSpPr>
          <p:spPr>
            <a:xfrm>
              <a:off x="2586865" y="0"/>
              <a:ext cx="1857000" cy="650700"/>
            </a:xfrm>
            <a:prstGeom prst="rect">
              <a:avLst/>
            </a:prstGeom>
            <a:noFill/>
            <a:ln>
              <a:noFill/>
            </a:ln>
          </p:spPr>
          <p:txBody>
            <a:bodyPr spcFirstLastPara="1" wrap="square" lIns="63000" tIns="21000" rIns="21000" bIns="210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ES" sz="1600" b="1" dirty="0">
                  <a:solidFill>
                    <a:schemeClr val="lt1"/>
                  </a:solidFill>
                  <a:latin typeface="Calibri"/>
                  <a:ea typeface="Calibri"/>
                  <a:cs typeface="Calibri"/>
                  <a:sym typeface="Calibri"/>
                </a:rPr>
                <a:t>Encontrar similitudes</a:t>
              </a:r>
              <a:endParaRPr sz="1600" b="1" i="0" u="none" strike="noStrike" cap="none" dirty="0">
                <a:solidFill>
                  <a:schemeClr val="lt1"/>
                </a:solidFill>
                <a:latin typeface="Calibri"/>
                <a:ea typeface="Calibri"/>
                <a:cs typeface="Calibri"/>
                <a:sym typeface="Calibri"/>
              </a:endParaRPr>
            </a:p>
          </p:txBody>
        </p:sp>
        <p:sp>
          <p:nvSpPr>
            <p:cNvPr id="518" name="Google Shape;518;g2285d2021f8_0_1030"/>
            <p:cNvSpPr/>
            <p:nvPr/>
          </p:nvSpPr>
          <p:spPr>
            <a:xfrm>
              <a:off x="4518602" y="0"/>
              <a:ext cx="2508000" cy="650700"/>
            </a:xfrm>
            <a:prstGeom prst="chevron">
              <a:avLst>
                <a:gd name="adj" fmla="val 50000"/>
              </a:avLst>
            </a:prstGeom>
            <a:solidFill>
              <a:srgbClr val="CC007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g2285d2021f8_0_1030"/>
            <p:cNvSpPr txBox="1"/>
            <p:nvPr/>
          </p:nvSpPr>
          <p:spPr>
            <a:xfrm>
              <a:off x="4844012" y="0"/>
              <a:ext cx="1857000" cy="650700"/>
            </a:xfrm>
            <a:prstGeom prst="rect">
              <a:avLst/>
            </a:prstGeom>
            <a:noFill/>
            <a:ln>
              <a:noFill/>
            </a:ln>
          </p:spPr>
          <p:txBody>
            <a:bodyPr spcFirstLastPara="1" wrap="square" lIns="63000" tIns="21000" rIns="21000" bIns="210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ES" sz="1600" b="1" i="0" u="none" strike="noStrike" cap="none" dirty="0">
                  <a:solidFill>
                    <a:schemeClr val="lt1"/>
                  </a:solidFill>
                  <a:latin typeface="Calibri"/>
                  <a:ea typeface="Calibri"/>
                  <a:cs typeface="Calibri"/>
                  <a:sym typeface="Calibri"/>
                </a:rPr>
                <a:t>Colaboración</a:t>
              </a:r>
              <a:endParaRPr sz="1600" b="1" i="0" u="none" strike="noStrike" cap="none" dirty="0">
                <a:solidFill>
                  <a:schemeClr val="lt1"/>
                </a:solidFill>
                <a:latin typeface="Calibri"/>
                <a:ea typeface="Calibri"/>
                <a:cs typeface="Calibri"/>
                <a:sym typeface="Calibri"/>
              </a:endParaRPr>
            </a:p>
          </p:txBody>
        </p:sp>
        <p:sp>
          <p:nvSpPr>
            <p:cNvPr id="520" name="Google Shape;520;g2285d2021f8_0_1030"/>
            <p:cNvSpPr/>
            <p:nvPr/>
          </p:nvSpPr>
          <p:spPr>
            <a:xfrm>
              <a:off x="6775750" y="0"/>
              <a:ext cx="2508000" cy="650700"/>
            </a:xfrm>
            <a:prstGeom prst="chevron">
              <a:avLst>
                <a:gd name="adj" fmla="val 50000"/>
              </a:avLst>
            </a:prstGeom>
            <a:solidFill>
              <a:srgbClr val="003F5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2285d2021f8_0_1030"/>
            <p:cNvSpPr txBox="1"/>
            <p:nvPr/>
          </p:nvSpPr>
          <p:spPr>
            <a:xfrm>
              <a:off x="7101160" y="0"/>
              <a:ext cx="1857000" cy="650700"/>
            </a:xfrm>
            <a:prstGeom prst="rect">
              <a:avLst/>
            </a:prstGeom>
            <a:noFill/>
            <a:ln>
              <a:noFill/>
            </a:ln>
          </p:spPr>
          <p:txBody>
            <a:bodyPr spcFirstLastPara="1" wrap="square" lIns="63000" tIns="21000" rIns="21000" bIns="210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ES" sz="1600" b="1" i="0" u="none" strike="noStrike" cap="none" dirty="0">
                  <a:solidFill>
                    <a:schemeClr val="lt1"/>
                  </a:solidFill>
                  <a:latin typeface="Calibri"/>
                  <a:ea typeface="Calibri"/>
                  <a:cs typeface="Calibri"/>
                  <a:sym typeface="Calibri"/>
                </a:rPr>
                <a:t>Interoperabilidad</a:t>
              </a:r>
              <a:endParaRPr sz="1600" b="1" i="0" u="none" strike="noStrike" cap="none" dirty="0">
                <a:solidFill>
                  <a:schemeClr val="lt1"/>
                </a:solidFill>
                <a:latin typeface="Calibri"/>
                <a:ea typeface="Calibri"/>
                <a:cs typeface="Calibri"/>
                <a:sym typeface="Calibri"/>
              </a:endParaRPr>
            </a:p>
          </p:txBody>
        </p:sp>
      </p:grpSp>
      <p:pic>
        <p:nvPicPr>
          <p:cNvPr id="522" name="Google Shape;522;g2285d2021f8_0_1030"/>
          <p:cNvPicPr preferRelativeResize="0"/>
          <p:nvPr/>
        </p:nvPicPr>
        <p:blipFill rotWithShape="1">
          <a:blip r:embed="rId3">
            <a:alphaModFix/>
          </a:blip>
          <a:srcRect/>
          <a:stretch/>
        </p:blipFill>
        <p:spPr>
          <a:xfrm>
            <a:off x="667265" y="2187729"/>
            <a:ext cx="5671752" cy="2681318"/>
          </a:xfrm>
          <a:prstGeom prst="rect">
            <a:avLst/>
          </a:prstGeom>
          <a:noFill/>
          <a:ln>
            <a:noFill/>
          </a:ln>
        </p:spPr>
      </p:pic>
      <p:sp>
        <p:nvSpPr>
          <p:cNvPr id="523" name="Google Shape;523;g2285d2021f8_0_1030"/>
          <p:cNvSpPr txBox="1"/>
          <p:nvPr/>
        </p:nvSpPr>
        <p:spPr>
          <a:xfrm>
            <a:off x="7662313" y="54041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Architecture</a:t>
            </a:r>
            <a:endParaRPr sz="1500" b="1" i="0" u="none" strike="noStrike" cap="none">
              <a:solidFill>
                <a:srgbClr val="1E4E79"/>
              </a:solidFill>
              <a:latin typeface="Calibri"/>
              <a:ea typeface="Calibri"/>
              <a:cs typeface="Calibri"/>
              <a:sym typeface="Calibri"/>
            </a:endParaRPr>
          </a:p>
        </p:txBody>
      </p:sp>
      <p:sp>
        <p:nvSpPr>
          <p:cNvPr id="524" name="Google Shape;524;g2285d2021f8_0_1030"/>
          <p:cNvSpPr/>
          <p:nvPr/>
        </p:nvSpPr>
        <p:spPr>
          <a:xfrm>
            <a:off x="6415215" y="2169789"/>
            <a:ext cx="2369400" cy="26661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s-ES" sz="1200" b="1" i="0" u="none" strike="noStrike" cap="none" dirty="0">
                <a:solidFill>
                  <a:schemeClr val="dk1"/>
                </a:solidFill>
                <a:latin typeface="Arial"/>
                <a:ea typeface="Arial"/>
                <a:cs typeface="Arial"/>
                <a:sym typeface="Arial"/>
              </a:rPr>
              <a:t>Mapeos de NREN</a:t>
            </a:r>
            <a:r>
              <a:rPr lang="en-GB" sz="1200" b="1" i="0" u="none" strike="noStrike" cap="none" dirty="0">
                <a:solidFill>
                  <a:schemeClr val="dk1"/>
                </a:solidFill>
                <a:latin typeface="Arial"/>
                <a:ea typeface="Arial"/>
                <a:cs typeface="Arial"/>
                <a:sym typeface="Arial"/>
              </a:rPr>
              <a:t>:</a:t>
            </a:r>
            <a:endParaRPr lang="en-GB" sz="1200" b="0" i="0" u="none" strike="noStrike" cap="none" dirty="0">
              <a:solidFill>
                <a:srgbClr val="000000"/>
              </a:solidFill>
              <a:latin typeface="Arial"/>
              <a:ea typeface="Arial"/>
              <a:cs typeface="Arial"/>
              <a:sym typeface="Arial"/>
            </a:endParaRPr>
          </a:p>
          <a:p>
            <a:pPr marL="215900" marR="0" lvl="0" indent="-215900" algn="l" rtl="0">
              <a:lnSpc>
                <a:spcPct val="100000"/>
              </a:lnSpc>
              <a:spcBef>
                <a:spcPts val="400"/>
              </a:spcBef>
              <a:spcAft>
                <a:spcPts val="0"/>
              </a:spcAft>
              <a:buClr>
                <a:schemeClr val="dk1"/>
              </a:buClr>
              <a:buSzPts val="1400"/>
              <a:buFont typeface="Arial"/>
              <a:buChar char="•"/>
            </a:pPr>
            <a:r>
              <a:rPr lang="en-GB" sz="1200" b="1" i="0" u="sng" strike="noStrike" cap="none" dirty="0">
                <a:solidFill>
                  <a:schemeClr val="hlink"/>
                </a:solidFill>
                <a:latin typeface="Arial"/>
                <a:ea typeface="Arial"/>
                <a:cs typeface="Arial"/>
                <a:sym typeface="Arial"/>
                <a:hlinkClick r:id="rId4"/>
              </a:rPr>
              <a:t>CARNET</a:t>
            </a:r>
            <a:r>
              <a:rPr lang="en-GB" sz="1200" b="1" i="0" u="none" strike="noStrike" cap="none" dirty="0">
                <a:solidFill>
                  <a:schemeClr val="dk1"/>
                </a:solidFill>
                <a:latin typeface="Arial"/>
                <a:ea typeface="Arial"/>
                <a:cs typeface="Arial"/>
                <a:sym typeface="Arial"/>
              </a:rPr>
              <a:t> </a:t>
            </a:r>
            <a:endParaRPr lang="en-GB" sz="1200" b="0" i="0" u="none" strike="noStrike" cap="none" dirty="0">
              <a:solidFill>
                <a:srgbClr val="000000"/>
              </a:solidFill>
              <a:latin typeface="Arial"/>
              <a:ea typeface="Arial"/>
              <a:cs typeface="Arial"/>
              <a:sym typeface="Arial"/>
            </a:endParaRPr>
          </a:p>
          <a:p>
            <a:pPr marL="215900" marR="0" lvl="0" indent="-215900" algn="l" rtl="0">
              <a:lnSpc>
                <a:spcPct val="100000"/>
              </a:lnSpc>
              <a:spcBef>
                <a:spcPts val="400"/>
              </a:spcBef>
              <a:spcAft>
                <a:spcPts val="0"/>
              </a:spcAft>
              <a:buClr>
                <a:schemeClr val="dk1"/>
              </a:buClr>
              <a:buSzPts val="1400"/>
              <a:buFont typeface="Arial"/>
              <a:buChar char="•"/>
            </a:pPr>
            <a:r>
              <a:rPr lang="hr" sz="1200" b="1" i="0" u="sng" strike="noStrike" cap="none" dirty="0">
                <a:solidFill>
                  <a:schemeClr val="hlink"/>
                </a:solidFill>
                <a:latin typeface="Arial"/>
                <a:ea typeface="Arial"/>
                <a:cs typeface="Arial"/>
                <a:sym typeface="Arial"/>
                <a:hlinkClick r:id="rId5"/>
              </a:rPr>
              <a:t>CYNET</a:t>
            </a:r>
            <a:r>
              <a:rPr lang="hr" sz="1200" b="1" i="0" u="none" strike="noStrike" cap="none" dirty="0">
                <a:solidFill>
                  <a:schemeClr val="dk1"/>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a:p>
            <a:pPr marL="215900" marR="0" lvl="0" indent="-215900" algn="l" rtl="0">
              <a:lnSpc>
                <a:spcPct val="100000"/>
              </a:lnSpc>
              <a:spcBef>
                <a:spcPts val="400"/>
              </a:spcBef>
              <a:spcAft>
                <a:spcPts val="0"/>
              </a:spcAft>
              <a:buClr>
                <a:schemeClr val="dk1"/>
              </a:buClr>
              <a:buSzPts val="1400"/>
              <a:buFont typeface="Arial"/>
              <a:buChar char="•"/>
            </a:pPr>
            <a:r>
              <a:rPr lang="hr" sz="1200" b="1" i="0" u="sng" strike="noStrike" cap="none" dirty="0">
                <a:solidFill>
                  <a:schemeClr val="hlink"/>
                </a:solidFill>
                <a:latin typeface="Arial"/>
                <a:ea typeface="Arial"/>
                <a:cs typeface="Arial"/>
                <a:sym typeface="Arial"/>
                <a:hlinkClick r:id="rId6"/>
              </a:rPr>
              <a:t>GÉANT</a:t>
            </a:r>
            <a:r>
              <a:rPr lang="hr" sz="1200" b="1" i="0" u="none" strike="noStrike" cap="none" dirty="0">
                <a:solidFill>
                  <a:schemeClr val="dk1"/>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a:p>
            <a:pPr marL="215900" marR="0" lvl="0" indent="-215900" algn="l" rtl="0">
              <a:lnSpc>
                <a:spcPct val="100000"/>
              </a:lnSpc>
              <a:spcBef>
                <a:spcPts val="400"/>
              </a:spcBef>
              <a:spcAft>
                <a:spcPts val="0"/>
              </a:spcAft>
              <a:buClr>
                <a:schemeClr val="dk1"/>
              </a:buClr>
              <a:buSzPts val="1400"/>
              <a:buFont typeface="Arial"/>
              <a:buChar char="•"/>
            </a:pPr>
            <a:r>
              <a:rPr lang="hr" sz="1200" b="1" i="0" u="sng" strike="noStrike" cap="none" dirty="0">
                <a:solidFill>
                  <a:schemeClr val="hlink"/>
                </a:solidFill>
                <a:latin typeface="Arial"/>
                <a:ea typeface="Arial"/>
                <a:cs typeface="Arial"/>
                <a:sym typeface="Arial"/>
                <a:hlinkClick r:id="rId7"/>
              </a:rPr>
              <a:t>GRNET</a:t>
            </a:r>
            <a:r>
              <a:rPr lang="hr" sz="1200" b="1" i="0" u="none" strike="noStrike" cap="none" dirty="0">
                <a:solidFill>
                  <a:schemeClr val="dk1"/>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a:p>
            <a:pPr marL="215900" marR="0" lvl="0" indent="-215900" algn="l" rtl="0">
              <a:lnSpc>
                <a:spcPct val="100000"/>
              </a:lnSpc>
              <a:spcBef>
                <a:spcPts val="400"/>
              </a:spcBef>
              <a:spcAft>
                <a:spcPts val="0"/>
              </a:spcAft>
              <a:buClr>
                <a:schemeClr val="dk1"/>
              </a:buClr>
              <a:buSzPts val="1400"/>
              <a:buFont typeface="Arial"/>
              <a:buChar char="•"/>
            </a:pPr>
            <a:r>
              <a:rPr lang="hr" sz="1200" b="1" i="0" u="sng" strike="noStrike" cap="none" dirty="0">
                <a:solidFill>
                  <a:schemeClr val="hlink"/>
                </a:solidFill>
                <a:latin typeface="Arial"/>
                <a:ea typeface="Arial"/>
                <a:cs typeface="Arial"/>
                <a:sym typeface="Arial"/>
                <a:hlinkClick r:id="rId8"/>
              </a:rPr>
              <a:t>HEAnet</a:t>
            </a:r>
            <a:r>
              <a:rPr lang="hr" sz="1200" b="1" i="0" u="none" strike="noStrike" cap="none" dirty="0">
                <a:solidFill>
                  <a:schemeClr val="dk1"/>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a:p>
            <a:pPr marL="215900" marR="0" lvl="0" indent="-215900" algn="l" rtl="0">
              <a:lnSpc>
                <a:spcPct val="100000"/>
              </a:lnSpc>
              <a:spcBef>
                <a:spcPts val="400"/>
              </a:spcBef>
              <a:spcAft>
                <a:spcPts val="0"/>
              </a:spcAft>
              <a:buClr>
                <a:schemeClr val="dk1"/>
              </a:buClr>
              <a:buSzPts val="1400"/>
              <a:buFont typeface="Arial"/>
              <a:buChar char="•"/>
            </a:pPr>
            <a:r>
              <a:rPr lang="hr" sz="1200" b="1" i="0" u="sng" strike="noStrike" cap="none" dirty="0">
                <a:solidFill>
                  <a:schemeClr val="hlink"/>
                </a:solidFill>
                <a:latin typeface="Arial"/>
                <a:ea typeface="Arial"/>
                <a:cs typeface="Arial"/>
                <a:sym typeface="Arial"/>
                <a:hlinkClick r:id="rId9"/>
              </a:rPr>
              <a:t>PIONIER</a:t>
            </a:r>
            <a:r>
              <a:rPr lang="hr" sz="1200" b="1" i="0" u="none" strike="noStrike" cap="none" dirty="0">
                <a:solidFill>
                  <a:schemeClr val="dk1"/>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a:p>
            <a:pPr marL="215900" marR="0" lvl="0" indent="-215900" algn="l" rtl="0">
              <a:lnSpc>
                <a:spcPct val="100000"/>
              </a:lnSpc>
              <a:spcBef>
                <a:spcPts val="400"/>
              </a:spcBef>
              <a:spcAft>
                <a:spcPts val="0"/>
              </a:spcAft>
              <a:buClr>
                <a:schemeClr val="dk1"/>
              </a:buClr>
              <a:buSzPts val="1400"/>
              <a:buFont typeface="Arial"/>
              <a:buChar char="•"/>
            </a:pPr>
            <a:r>
              <a:rPr lang="hr" sz="1200" b="1" i="0" u="sng" strike="noStrike" cap="none" dirty="0">
                <a:solidFill>
                  <a:schemeClr val="hlink"/>
                </a:solidFill>
                <a:latin typeface="Arial"/>
                <a:ea typeface="Arial"/>
                <a:cs typeface="Arial"/>
                <a:sym typeface="Arial"/>
                <a:hlinkClick r:id="rId10"/>
              </a:rPr>
              <a:t>SURFNET</a:t>
            </a:r>
            <a:r>
              <a:rPr lang="hr" sz="1200" b="1" i="0" u="none" strike="noStrike" cap="none" dirty="0">
                <a:solidFill>
                  <a:schemeClr val="dk1"/>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400"/>
              </a:spcBef>
              <a:spcAft>
                <a:spcPts val="0"/>
              </a:spcAft>
              <a:buClr>
                <a:schemeClr val="dk1"/>
              </a:buClr>
              <a:buSzPts val="1400"/>
              <a:buFont typeface="Arial"/>
              <a:buNone/>
            </a:pPr>
            <a:r>
              <a:rPr lang="es-ES" sz="1200" b="1" i="0" u="none" strike="noStrike" cap="none" dirty="0">
                <a:solidFill>
                  <a:schemeClr val="dk1"/>
                </a:solidFill>
                <a:latin typeface="Arial"/>
                <a:ea typeface="Arial"/>
                <a:cs typeface="Arial"/>
                <a:sym typeface="Arial"/>
              </a:rPr>
              <a:t>Mapeos de plataformas:</a:t>
            </a:r>
            <a:endParaRPr sz="1200" b="0" i="0" u="none" strike="noStrike" cap="none" dirty="0">
              <a:solidFill>
                <a:srgbClr val="000000"/>
              </a:solidFill>
              <a:latin typeface="Arial"/>
              <a:ea typeface="Arial"/>
              <a:cs typeface="Arial"/>
              <a:sym typeface="Arial"/>
            </a:endParaRPr>
          </a:p>
          <a:p>
            <a:pPr marL="215900" indent="-215900">
              <a:spcBef>
                <a:spcPts val="400"/>
              </a:spcBef>
              <a:buClr>
                <a:schemeClr val="dk1"/>
              </a:buClr>
              <a:buSzPts val="1400"/>
              <a:buFont typeface="Arial"/>
              <a:buChar char="•"/>
            </a:pPr>
            <a:r>
              <a:rPr lang="es-ES" sz="1200" b="1" dirty="0">
                <a:solidFill>
                  <a:schemeClr val="dk1"/>
                </a:solidFill>
                <a:hlinkClick r:id="rId11"/>
              </a:rPr>
              <a:t>Argus</a:t>
            </a:r>
            <a:endParaRPr lang="es-ES" sz="1200" b="1" dirty="0">
              <a:solidFill>
                <a:schemeClr val="dk1"/>
              </a:solidFill>
            </a:endParaRPr>
          </a:p>
          <a:p>
            <a:pPr marL="215900" marR="0" lvl="0" indent="-215900" algn="l" rtl="0">
              <a:lnSpc>
                <a:spcPct val="100000"/>
              </a:lnSpc>
              <a:spcBef>
                <a:spcPts val="400"/>
              </a:spcBef>
              <a:spcAft>
                <a:spcPts val="0"/>
              </a:spcAft>
              <a:buClr>
                <a:schemeClr val="dk1"/>
              </a:buClr>
              <a:buSzPts val="1400"/>
              <a:buFont typeface="Arial"/>
              <a:buChar char="•"/>
            </a:pPr>
            <a:r>
              <a:rPr lang="hr" sz="1200" b="1" i="0" u="sng" strike="noStrike" cap="none" dirty="0">
                <a:solidFill>
                  <a:schemeClr val="hlink"/>
                </a:solidFill>
                <a:latin typeface="Arial"/>
                <a:ea typeface="Arial"/>
                <a:cs typeface="Arial"/>
                <a:sym typeface="Arial"/>
                <a:hlinkClick r:id="rId12"/>
              </a:rPr>
              <a:t>NMaaS</a:t>
            </a:r>
            <a:r>
              <a:rPr lang="hr" sz="1200" b="1" i="0" u="none" strike="noStrike" cap="none" dirty="0">
                <a:solidFill>
                  <a:schemeClr val="dk1"/>
                </a:solidFill>
                <a:latin typeface="Arial"/>
                <a:ea typeface="Arial"/>
                <a:cs typeface="Arial"/>
                <a:sym typeface="Arial"/>
              </a:rPr>
              <a:t> </a:t>
            </a:r>
            <a:endParaRPr lang="es-ES" sz="1200" b="1" i="0" u="none" strike="noStrike" cap="none" dirty="0">
              <a:solidFill>
                <a:schemeClr val="dk1"/>
              </a:solidFill>
              <a:latin typeface="Arial"/>
              <a:ea typeface="Arial"/>
              <a:cs typeface="Arial"/>
              <a:sym typeface="Arial"/>
            </a:endParaRPr>
          </a:p>
          <a:p>
            <a:pPr marL="215900" marR="0" lvl="0" indent="-215900" algn="l" rtl="0">
              <a:lnSpc>
                <a:spcPct val="100000"/>
              </a:lnSpc>
              <a:spcBef>
                <a:spcPts val="400"/>
              </a:spcBef>
              <a:spcAft>
                <a:spcPts val="0"/>
              </a:spcAft>
              <a:buClr>
                <a:schemeClr val="dk1"/>
              </a:buClr>
              <a:buSzPts val="1400"/>
              <a:buFont typeface="Arial"/>
              <a:buChar char="•"/>
            </a:pPr>
            <a:r>
              <a:rPr lang="es-ES" sz="1200" b="1" i="0" u="none" strike="noStrike" cap="none" dirty="0">
                <a:solidFill>
                  <a:schemeClr val="dk1"/>
                </a:solidFill>
                <a:latin typeface="Arial"/>
                <a:ea typeface="Arial"/>
                <a:cs typeface="Arial"/>
                <a:sym typeface="Arial"/>
                <a:hlinkClick r:id="rId13"/>
              </a:rPr>
              <a:t>PMP</a:t>
            </a:r>
            <a:endParaRPr sz="1200" b="1"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1105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2285d2021f8_0_1048"/>
          <p:cNvSpPr/>
          <p:nvPr/>
        </p:nvSpPr>
        <p:spPr>
          <a:xfrm>
            <a:off x="5614737" y="1739394"/>
            <a:ext cx="2818200" cy="3207300"/>
          </a:xfrm>
          <a:prstGeom prst="roundRect">
            <a:avLst>
              <a:gd name="adj" fmla="val 16667"/>
            </a:avLst>
          </a:prstGeom>
          <a:solidFill>
            <a:srgbClr val="99B2B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31" name="Google Shape;531;g2285d2021f8_0_1048"/>
          <p:cNvSpPr/>
          <p:nvPr/>
        </p:nvSpPr>
        <p:spPr>
          <a:xfrm>
            <a:off x="237173" y="1716881"/>
            <a:ext cx="5364000" cy="3207300"/>
          </a:xfrm>
          <a:prstGeom prst="roundRect">
            <a:avLst>
              <a:gd name="adj" fmla="val 16667"/>
            </a:avLst>
          </a:prstGeom>
          <a:solidFill>
            <a:srgbClr val="99B2B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32" name="Google Shape;532;g2285d2021f8_0_1048"/>
          <p:cNvSpPr/>
          <p:nvPr/>
        </p:nvSpPr>
        <p:spPr>
          <a:xfrm>
            <a:off x="5667850" y="3299678"/>
            <a:ext cx="2623200" cy="1385100"/>
          </a:xfrm>
          <a:prstGeom prst="roundRect">
            <a:avLst>
              <a:gd name="adj" fmla="val 16667"/>
            </a:avLst>
          </a:prstGeom>
          <a:solidFill>
            <a:srgbClr val="F8A1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33" name="Google Shape;533;g2285d2021f8_0_1048"/>
          <p:cNvSpPr/>
          <p:nvPr/>
        </p:nvSpPr>
        <p:spPr>
          <a:xfrm>
            <a:off x="252304" y="3307541"/>
            <a:ext cx="5327100" cy="1384500"/>
          </a:xfrm>
          <a:prstGeom prst="roundRect">
            <a:avLst>
              <a:gd name="adj" fmla="val 16667"/>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534" name="Google Shape;534;g2285d2021f8_0_1048"/>
          <p:cNvGrpSpPr/>
          <p:nvPr/>
        </p:nvGrpSpPr>
        <p:grpSpPr>
          <a:xfrm>
            <a:off x="333211" y="3341832"/>
            <a:ext cx="5162742" cy="1161000"/>
            <a:chOff x="5260" y="0"/>
            <a:chExt cx="6883656" cy="1548000"/>
          </a:xfrm>
        </p:grpSpPr>
        <p:sp>
          <p:nvSpPr>
            <p:cNvPr id="535" name="Google Shape;535;g2285d2021f8_0_1048"/>
            <p:cNvSpPr/>
            <p:nvPr/>
          </p:nvSpPr>
          <p:spPr>
            <a:xfrm>
              <a:off x="5260" y="0"/>
              <a:ext cx="1311600" cy="1548000"/>
            </a:xfrm>
            <a:prstGeom prst="roundRect">
              <a:avLst>
                <a:gd name="adj" fmla="val 10000"/>
              </a:avLst>
            </a:prstGeom>
            <a:solidFill>
              <a:srgbClr val="FFC2E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g2285d2021f8_0_1048"/>
            <p:cNvSpPr txBox="1"/>
            <p:nvPr/>
          </p:nvSpPr>
          <p:spPr>
            <a:xfrm>
              <a:off x="43673" y="38413"/>
              <a:ext cx="1234800" cy="1471200"/>
            </a:xfrm>
            <a:prstGeom prst="rect">
              <a:avLst/>
            </a:prstGeom>
            <a:no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hr" sz="1200" b="0" i="0" u="none" strike="noStrike" cap="none" dirty="0">
                  <a:solidFill>
                    <a:schemeClr val="dk1"/>
                  </a:solidFill>
                  <a:latin typeface="Calibri"/>
                  <a:ea typeface="Calibri"/>
                  <a:cs typeface="Calibri"/>
                  <a:sym typeface="Calibri"/>
                </a:rPr>
                <a:t>Engagement Management</a:t>
              </a:r>
              <a:endParaRPr sz="1100" b="0" i="0" u="none" strike="noStrike" cap="none" dirty="0">
                <a:solidFill>
                  <a:srgbClr val="000000"/>
                </a:solidFill>
                <a:latin typeface="Arial"/>
                <a:ea typeface="Arial"/>
                <a:cs typeface="Arial"/>
                <a:sym typeface="Arial"/>
              </a:endParaRPr>
            </a:p>
            <a:p>
              <a:pPr marL="0" marR="0" lvl="0" indent="0" algn="ctr" rtl="0">
                <a:lnSpc>
                  <a:spcPct val="90000"/>
                </a:lnSpc>
                <a:spcBef>
                  <a:spcPts val="400"/>
                </a:spcBef>
                <a:spcAft>
                  <a:spcPts val="0"/>
                </a:spcAft>
                <a:buClr>
                  <a:schemeClr val="dk1"/>
                </a:buClr>
                <a:buSzPts val="1000"/>
                <a:buFont typeface="Calibri"/>
                <a:buNone/>
              </a:pPr>
              <a:r>
                <a:rPr lang="hr" sz="1000" b="0" i="0" u="none" strike="noStrike" cap="none" dirty="0">
                  <a:solidFill>
                    <a:schemeClr val="dk1"/>
                  </a:solidFill>
                  <a:latin typeface="Calibri"/>
                  <a:ea typeface="Calibri"/>
                  <a:cs typeface="Calibri"/>
                  <a:sym typeface="Calibri"/>
                </a:rPr>
                <a:t>(</a:t>
              </a:r>
              <a:r>
                <a:rPr lang="es-ES" sz="1000" b="0" i="0" u="none" strike="noStrike" cap="none" dirty="0">
                  <a:solidFill>
                    <a:schemeClr val="dk1"/>
                  </a:solidFill>
                  <a:latin typeface="Calibri"/>
                  <a:ea typeface="Calibri"/>
                  <a:cs typeface="Calibri"/>
                  <a:sym typeface="Calibri"/>
                </a:rPr>
                <a:t>canales de comunicación</a:t>
              </a:r>
              <a:r>
                <a:rPr lang="hr" sz="1000" b="0" i="0" u="none" strike="noStrike" cap="none" dirty="0">
                  <a:solidFill>
                    <a:schemeClr val="dk1"/>
                  </a:solidFill>
                  <a:latin typeface="Calibri"/>
                  <a:ea typeface="Calibri"/>
                  <a:cs typeface="Calibri"/>
                  <a:sym typeface="Calibri"/>
                </a:rPr>
                <a:t>)</a:t>
              </a:r>
              <a:endParaRPr sz="1000" b="0" i="0" u="none" strike="noStrike" cap="none" dirty="0">
                <a:solidFill>
                  <a:schemeClr val="dk1"/>
                </a:solidFill>
                <a:latin typeface="Calibri"/>
                <a:ea typeface="Calibri"/>
                <a:cs typeface="Calibri"/>
                <a:sym typeface="Calibri"/>
              </a:endParaRPr>
            </a:p>
          </p:txBody>
        </p:sp>
        <p:sp>
          <p:nvSpPr>
            <p:cNvPr id="537" name="Google Shape;537;g2285d2021f8_0_1048"/>
            <p:cNvSpPr/>
            <p:nvPr/>
          </p:nvSpPr>
          <p:spPr>
            <a:xfrm>
              <a:off x="1398477" y="0"/>
              <a:ext cx="1311600" cy="1548000"/>
            </a:xfrm>
            <a:prstGeom prst="roundRect">
              <a:avLst>
                <a:gd name="adj" fmla="val 10000"/>
              </a:avLst>
            </a:prstGeom>
            <a:solidFill>
              <a:srgbClr val="122EC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g2285d2021f8_0_1048"/>
            <p:cNvSpPr txBox="1"/>
            <p:nvPr/>
          </p:nvSpPr>
          <p:spPr>
            <a:xfrm>
              <a:off x="1436890" y="38413"/>
              <a:ext cx="1234800" cy="1471200"/>
            </a:xfrm>
            <a:prstGeom prst="rect">
              <a:avLst/>
            </a:prstGeom>
            <a:no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hr" sz="1200" b="0" i="0" u="none" strike="noStrike" cap="none" dirty="0">
                  <a:solidFill>
                    <a:schemeClr val="lt1"/>
                  </a:solidFill>
                  <a:latin typeface="Calibri"/>
                  <a:ea typeface="Calibri"/>
                  <a:cs typeface="Calibri"/>
                  <a:sym typeface="Calibri"/>
                </a:rPr>
                <a:t>Production</a:t>
              </a:r>
              <a:endParaRPr sz="1200" b="0" i="0" u="none" strike="noStrike" cap="none" dirty="0">
                <a:solidFill>
                  <a:schemeClr val="lt1"/>
                </a:solidFill>
                <a:latin typeface="Calibri"/>
                <a:ea typeface="Calibri"/>
                <a:cs typeface="Calibri"/>
                <a:sym typeface="Calibri"/>
              </a:endParaRPr>
            </a:p>
            <a:p>
              <a:pPr marL="0" marR="0" lvl="0" indent="0" algn="ctr" rtl="0">
                <a:lnSpc>
                  <a:spcPct val="90000"/>
                </a:lnSpc>
                <a:spcBef>
                  <a:spcPts val="400"/>
                </a:spcBef>
                <a:spcAft>
                  <a:spcPts val="0"/>
                </a:spcAft>
                <a:buClr>
                  <a:schemeClr val="lt1"/>
                </a:buClr>
                <a:buSzPts val="1000"/>
                <a:buFont typeface="Calibri"/>
                <a:buNone/>
              </a:pPr>
              <a:r>
                <a:rPr lang="hr" sz="1000" b="0" i="0" u="none" strike="noStrike" cap="none" dirty="0">
                  <a:solidFill>
                    <a:schemeClr val="lt1"/>
                  </a:solidFill>
                  <a:latin typeface="Calibri"/>
                  <a:ea typeface="Calibri"/>
                  <a:cs typeface="Calibri"/>
                  <a:sym typeface="Calibri"/>
                </a:rPr>
                <a:t>(</a:t>
              </a:r>
              <a:r>
                <a:rPr lang="es-ES" sz="1000" b="0" i="0" u="none" strike="noStrike" cap="none" dirty="0">
                  <a:solidFill>
                    <a:schemeClr val="lt1"/>
                  </a:solidFill>
                  <a:latin typeface="Calibri"/>
                  <a:ea typeface="Calibri"/>
                  <a:cs typeface="Calibri"/>
                  <a:sym typeface="Calibri"/>
                </a:rPr>
                <a:t>CÓMO</a:t>
              </a:r>
              <a:r>
                <a:rPr lang="hr" sz="1000" b="0" i="0" u="none" strike="noStrike" cap="none" dirty="0">
                  <a:solidFill>
                    <a:schemeClr val="lt1"/>
                  </a:solidFill>
                  <a:latin typeface="Calibri"/>
                  <a:ea typeface="Calibri"/>
                  <a:cs typeface="Calibri"/>
                  <a:sym typeface="Calibri"/>
                </a:rPr>
                <a:t>?)</a:t>
              </a:r>
              <a:endParaRPr sz="1000" b="0" i="0" u="none" strike="noStrike" cap="none" dirty="0">
                <a:solidFill>
                  <a:schemeClr val="lt1"/>
                </a:solidFill>
                <a:latin typeface="Calibri"/>
                <a:ea typeface="Calibri"/>
                <a:cs typeface="Calibri"/>
                <a:sym typeface="Calibri"/>
              </a:endParaRPr>
            </a:p>
          </p:txBody>
        </p:sp>
        <p:sp>
          <p:nvSpPr>
            <p:cNvPr id="539" name="Google Shape;539;g2285d2021f8_0_1048"/>
            <p:cNvSpPr/>
            <p:nvPr/>
          </p:nvSpPr>
          <p:spPr>
            <a:xfrm>
              <a:off x="2791424" y="0"/>
              <a:ext cx="1311600" cy="1548000"/>
            </a:xfrm>
            <a:prstGeom prst="roundRect">
              <a:avLst>
                <a:gd name="adj" fmla="val 10000"/>
              </a:avLst>
            </a:prstGeom>
            <a:solidFill>
              <a:srgbClr val="06618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2285d2021f8_0_1048"/>
            <p:cNvSpPr txBox="1"/>
            <p:nvPr/>
          </p:nvSpPr>
          <p:spPr>
            <a:xfrm>
              <a:off x="2829837" y="38413"/>
              <a:ext cx="1234800" cy="1471200"/>
            </a:xfrm>
            <a:prstGeom prst="rect">
              <a:avLst/>
            </a:prstGeom>
            <a:no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hr" sz="1200" b="0" i="0" u="none" strike="noStrike" cap="none" dirty="0">
                  <a:solidFill>
                    <a:schemeClr val="lt1"/>
                  </a:solidFill>
                  <a:latin typeface="Calibri"/>
                  <a:ea typeface="Calibri"/>
                  <a:cs typeface="Calibri"/>
                  <a:sym typeface="Calibri"/>
                </a:rPr>
                <a:t>Core Commerce Management</a:t>
              </a:r>
              <a:endParaRPr sz="1100" b="0" i="0" u="none" strike="noStrike" cap="none" dirty="0">
                <a:solidFill>
                  <a:srgbClr val="000000"/>
                </a:solidFill>
                <a:latin typeface="Arial"/>
                <a:ea typeface="Arial"/>
                <a:cs typeface="Arial"/>
                <a:sym typeface="Arial"/>
              </a:endParaRPr>
            </a:p>
            <a:p>
              <a:pPr marL="0" marR="0" lvl="0" indent="0" algn="ctr" rtl="0">
                <a:lnSpc>
                  <a:spcPct val="90000"/>
                </a:lnSpc>
                <a:spcBef>
                  <a:spcPts val="400"/>
                </a:spcBef>
                <a:spcAft>
                  <a:spcPts val="0"/>
                </a:spcAft>
                <a:buClr>
                  <a:schemeClr val="lt1"/>
                </a:buClr>
                <a:buSzPts val="1000"/>
                <a:buFont typeface="Calibri"/>
                <a:buNone/>
              </a:pPr>
              <a:r>
                <a:rPr lang="hr" sz="1000" b="0" i="0" u="none" strike="noStrike" cap="none" dirty="0">
                  <a:solidFill>
                    <a:schemeClr val="lt1"/>
                  </a:solidFill>
                  <a:latin typeface="Calibri"/>
                  <a:ea typeface="Calibri"/>
                  <a:cs typeface="Calibri"/>
                  <a:sym typeface="Calibri"/>
                </a:rPr>
                <a:t>(</a:t>
              </a:r>
              <a:r>
                <a:rPr lang="es-ES" sz="1000" b="0" i="0" u="none" strike="noStrike" cap="none" dirty="0">
                  <a:solidFill>
                    <a:schemeClr val="lt1"/>
                  </a:solidFill>
                  <a:latin typeface="Calibri"/>
                  <a:ea typeface="Calibri"/>
                  <a:cs typeface="Calibri"/>
                  <a:sym typeface="Calibri"/>
                </a:rPr>
                <a:t>QÙÉ?</a:t>
              </a:r>
              <a:r>
                <a:rPr lang="hr" sz="1000" b="0" i="0" u="none" strike="noStrike" cap="none" dirty="0">
                  <a:solidFill>
                    <a:schemeClr val="lt1"/>
                  </a:solidFill>
                  <a:latin typeface="Calibri"/>
                  <a:ea typeface="Calibri"/>
                  <a:cs typeface="Calibri"/>
                  <a:sym typeface="Calibri"/>
                </a:rPr>
                <a:t>)</a:t>
              </a:r>
              <a:endParaRPr sz="1000" b="0" i="0" u="none" strike="noStrike" cap="none" dirty="0">
                <a:solidFill>
                  <a:schemeClr val="lt1"/>
                </a:solidFill>
                <a:latin typeface="Calibri"/>
                <a:ea typeface="Calibri"/>
                <a:cs typeface="Calibri"/>
                <a:sym typeface="Calibri"/>
              </a:endParaRPr>
            </a:p>
          </p:txBody>
        </p:sp>
        <p:sp>
          <p:nvSpPr>
            <p:cNvPr id="541" name="Google Shape;541;g2285d2021f8_0_1048"/>
            <p:cNvSpPr/>
            <p:nvPr/>
          </p:nvSpPr>
          <p:spPr>
            <a:xfrm>
              <a:off x="4201400" y="0"/>
              <a:ext cx="1311600" cy="1548000"/>
            </a:xfrm>
            <a:prstGeom prst="roundRect">
              <a:avLst>
                <a:gd name="adj" fmla="val 10000"/>
              </a:avLst>
            </a:prstGeom>
            <a:solidFill>
              <a:srgbClr val="FF2D0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g2285d2021f8_0_1048"/>
            <p:cNvSpPr txBox="1"/>
            <p:nvPr/>
          </p:nvSpPr>
          <p:spPr>
            <a:xfrm>
              <a:off x="4239813" y="38413"/>
              <a:ext cx="1234800" cy="1471200"/>
            </a:xfrm>
            <a:prstGeom prst="rect">
              <a:avLst/>
            </a:prstGeom>
            <a:no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hr" sz="1200" b="0" i="0" u="none" strike="noStrike" cap="none" dirty="0">
                  <a:solidFill>
                    <a:schemeClr val="lt1"/>
                  </a:solidFill>
                  <a:latin typeface="Calibri"/>
                  <a:ea typeface="Calibri"/>
                  <a:cs typeface="Calibri"/>
                  <a:sym typeface="Calibri"/>
                </a:rPr>
                <a:t>Party Management</a:t>
              </a:r>
              <a:endParaRPr sz="1100" b="0" i="0" u="none" strike="noStrike" cap="none" dirty="0">
                <a:solidFill>
                  <a:srgbClr val="000000"/>
                </a:solidFill>
                <a:latin typeface="Arial"/>
                <a:ea typeface="Arial"/>
                <a:cs typeface="Arial"/>
                <a:sym typeface="Arial"/>
              </a:endParaRPr>
            </a:p>
            <a:p>
              <a:pPr marL="0" marR="0" lvl="0" indent="0" algn="ctr" rtl="0">
                <a:lnSpc>
                  <a:spcPct val="90000"/>
                </a:lnSpc>
                <a:spcBef>
                  <a:spcPts val="400"/>
                </a:spcBef>
                <a:spcAft>
                  <a:spcPts val="0"/>
                </a:spcAft>
                <a:buClr>
                  <a:schemeClr val="lt1"/>
                </a:buClr>
                <a:buSzPts val="1000"/>
                <a:buFont typeface="Calibri"/>
                <a:buNone/>
              </a:pPr>
              <a:r>
                <a:rPr lang="hr" sz="1000" b="0" i="0" u="none" strike="noStrike" cap="none" dirty="0">
                  <a:solidFill>
                    <a:schemeClr val="lt1"/>
                  </a:solidFill>
                  <a:latin typeface="Calibri"/>
                  <a:ea typeface="Calibri"/>
                  <a:cs typeface="Calibri"/>
                  <a:sym typeface="Calibri"/>
                </a:rPr>
                <a:t>(</a:t>
              </a:r>
              <a:r>
                <a:rPr lang="es-ES" sz="1000" b="0" i="0" u="none" strike="noStrike" cap="none" dirty="0">
                  <a:solidFill>
                    <a:schemeClr val="lt1"/>
                  </a:solidFill>
                  <a:latin typeface="Calibri"/>
                  <a:ea typeface="Calibri"/>
                  <a:cs typeface="Calibri"/>
                  <a:sym typeface="Calibri"/>
                </a:rPr>
                <a:t>QUIÉN</a:t>
              </a:r>
              <a:r>
                <a:rPr lang="hr" sz="1000" b="0" i="0" u="none" strike="noStrike" cap="none" dirty="0">
                  <a:solidFill>
                    <a:schemeClr val="lt1"/>
                  </a:solidFill>
                  <a:latin typeface="Calibri"/>
                  <a:ea typeface="Calibri"/>
                  <a:cs typeface="Calibri"/>
                  <a:sym typeface="Calibri"/>
                </a:rPr>
                <a:t>?)</a:t>
              </a:r>
              <a:endParaRPr sz="1000" b="0" i="0" u="none" strike="noStrike" cap="none" dirty="0">
                <a:solidFill>
                  <a:schemeClr val="lt1"/>
                </a:solidFill>
                <a:latin typeface="Calibri"/>
                <a:ea typeface="Calibri"/>
                <a:cs typeface="Calibri"/>
                <a:sym typeface="Calibri"/>
              </a:endParaRPr>
            </a:p>
          </p:txBody>
        </p:sp>
        <p:sp>
          <p:nvSpPr>
            <p:cNvPr id="543" name="Google Shape;543;g2285d2021f8_0_1048"/>
            <p:cNvSpPr/>
            <p:nvPr/>
          </p:nvSpPr>
          <p:spPr>
            <a:xfrm>
              <a:off x="5577316" y="0"/>
              <a:ext cx="1311600" cy="1548000"/>
            </a:xfrm>
            <a:prstGeom prst="roundRect">
              <a:avLst>
                <a:gd name="adj" fmla="val 10000"/>
              </a:avLst>
            </a:prstGeom>
            <a:solidFill>
              <a:srgbClr val="FF008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2285d2021f8_0_1048"/>
            <p:cNvSpPr txBox="1"/>
            <p:nvPr/>
          </p:nvSpPr>
          <p:spPr>
            <a:xfrm>
              <a:off x="5615729" y="38413"/>
              <a:ext cx="1234800" cy="1471200"/>
            </a:xfrm>
            <a:prstGeom prst="rect">
              <a:avLst/>
            </a:prstGeom>
            <a:no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hr" sz="1200" b="0" i="0" u="none" strike="noStrike" cap="none">
                  <a:solidFill>
                    <a:schemeClr val="lt1"/>
                  </a:solidFill>
                  <a:latin typeface="Calibri"/>
                  <a:ea typeface="Calibri"/>
                  <a:cs typeface="Calibri"/>
                  <a:sym typeface="Calibri"/>
                </a:rPr>
                <a:t>Intelligence Management</a:t>
              </a:r>
              <a:endParaRPr sz="1200" b="0" i="0" u="none" strike="noStrike" cap="none">
                <a:solidFill>
                  <a:schemeClr val="lt1"/>
                </a:solidFill>
                <a:latin typeface="Calibri"/>
                <a:ea typeface="Calibri"/>
                <a:cs typeface="Calibri"/>
                <a:sym typeface="Calibri"/>
              </a:endParaRPr>
            </a:p>
          </p:txBody>
        </p:sp>
      </p:grpSp>
      <p:grpSp>
        <p:nvGrpSpPr>
          <p:cNvPr id="545" name="Google Shape;545;g2285d2021f8_0_1048"/>
          <p:cNvGrpSpPr/>
          <p:nvPr/>
        </p:nvGrpSpPr>
        <p:grpSpPr>
          <a:xfrm>
            <a:off x="329275" y="1103050"/>
            <a:ext cx="7895025" cy="2039652"/>
            <a:chOff x="3" y="0"/>
            <a:chExt cx="10526700" cy="3670420"/>
          </a:xfrm>
        </p:grpSpPr>
        <p:sp>
          <p:nvSpPr>
            <p:cNvPr id="546" name="Google Shape;546;g2285d2021f8_0_1048"/>
            <p:cNvSpPr/>
            <p:nvPr/>
          </p:nvSpPr>
          <p:spPr>
            <a:xfrm>
              <a:off x="3" y="0"/>
              <a:ext cx="10526700" cy="1698000"/>
            </a:xfrm>
            <a:prstGeom prst="roundRect">
              <a:avLst>
                <a:gd name="adj" fmla="val 10000"/>
              </a:avLst>
            </a:prstGeom>
            <a:solidFill>
              <a:srgbClr val="77D97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2285d2021f8_0_1048"/>
            <p:cNvSpPr txBox="1"/>
            <p:nvPr/>
          </p:nvSpPr>
          <p:spPr>
            <a:xfrm>
              <a:off x="49737" y="49734"/>
              <a:ext cx="10427400" cy="1598700"/>
            </a:xfrm>
            <a:prstGeom prst="rect">
              <a:avLst/>
            </a:prstGeom>
            <a:noFill/>
            <a:ln>
              <a:noFill/>
            </a:ln>
          </p:spPr>
          <p:txBody>
            <a:bodyPr spcFirstLastPara="1" wrap="square" lIns="102875" tIns="102875" rIns="102875" bIns="1028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hr" sz="2700" b="0" i="0" u="none" strike="noStrike" cap="none" dirty="0">
                  <a:solidFill>
                    <a:schemeClr val="dk1"/>
                  </a:solidFill>
                  <a:latin typeface="Calibri"/>
                  <a:ea typeface="Calibri"/>
                  <a:cs typeface="Calibri"/>
                  <a:sym typeface="Calibri"/>
                </a:rPr>
                <a:t>Introduc</a:t>
              </a:r>
              <a:r>
                <a:rPr lang="es-ES" sz="2700" b="0" i="0" u="none" strike="noStrike" cap="none" dirty="0">
                  <a:solidFill>
                    <a:schemeClr val="dk1"/>
                  </a:solidFill>
                  <a:latin typeface="Calibri"/>
                  <a:ea typeface="Calibri"/>
                  <a:cs typeface="Calibri"/>
                  <a:sym typeface="Calibri"/>
                </a:rPr>
                <a:t>c</a:t>
              </a:r>
              <a:r>
                <a:rPr lang="hr" sz="2700" b="0" i="0" u="none" strike="noStrike" cap="none" dirty="0">
                  <a:solidFill>
                    <a:schemeClr val="dk1"/>
                  </a:solidFill>
                  <a:latin typeface="Calibri"/>
                  <a:ea typeface="Calibri"/>
                  <a:cs typeface="Calibri"/>
                  <a:sym typeface="Calibri"/>
                </a:rPr>
                <a:t>i</a:t>
              </a:r>
              <a:r>
                <a:rPr lang="es-ES" sz="2700" b="0" i="0" u="none" strike="noStrike" cap="none" dirty="0" err="1">
                  <a:solidFill>
                    <a:schemeClr val="dk1"/>
                  </a:solidFill>
                  <a:latin typeface="Calibri"/>
                  <a:ea typeface="Calibri"/>
                  <a:cs typeface="Calibri"/>
                  <a:sym typeface="Calibri"/>
                </a:rPr>
                <a:t>ó</a:t>
              </a:r>
              <a:r>
                <a:rPr lang="hr" sz="2700" b="0" i="0" u="none" strike="noStrike" cap="none" dirty="0">
                  <a:solidFill>
                    <a:schemeClr val="dk1"/>
                  </a:solidFill>
                  <a:latin typeface="Calibri"/>
                  <a:ea typeface="Calibri"/>
                  <a:cs typeface="Calibri"/>
                  <a:sym typeface="Calibri"/>
                </a:rPr>
                <a:t>n</a:t>
              </a:r>
              <a:endParaRPr sz="2700" b="0" i="0" u="none" strike="noStrike" cap="none" dirty="0">
                <a:solidFill>
                  <a:schemeClr val="dk1"/>
                </a:solidFill>
                <a:latin typeface="Calibri"/>
                <a:ea typeface="Calibri"/>
                <a:cs typeface="Calibri"/>
                <a:sym typeface="Calibri"/>
              </a:endParaRPr>
            </a:p>
          </p:txBody>
        </p:sp>
        <p:sp>
          <p:nvSpPr>
            <p:cNvPr id="548" name="Google Shape;548;g2285d2021f8_0_1048"/>
            <p:cNvSpPr/>
            <p:nvPr/>
          </p:nvSpPr>
          <p:spPr>
            <a:xfrm>
              <a:off x="8621" y="1972420"/>
              <a:ext cx="3366300" cy="1698000"/>
            </a:xfrm>
            <a:prstGeom prst="roundRect">
              <a:avLst>
                <a:gd name="adj" fmla="val 10000"/>
              </a:avLst>
            </a:prstGeom>
            <a:solidFill>
              <a:srgbClr val="FFE219"/>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2285d2021f8_0_1048"/>
            <p:cNvSpPr txBox="1"/>
            <p:nvPr/>
          </p:nvSpPr>
          <p:spPr>
            <a:xfrm>
              <a:off x="58355" y="2022154"/>
              <a:ext cx="3266700" cy="1598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s-ES" sz="1800" b="0" i="0" u="none" strike="noStrike" cap="none" dirty="0">
                  <a:solidFill>
                    <a:schemeClr val="dk1"/>
                  </a:solidFill>
                  <a:latin typeface="Calibri"/>
                  <a:ea typeface="Calibri"/>
                  <a:cs typeface="Calibri"/>
                  <a:sym typeface="Calibri"/>
                </a:rPr>
                <a:t>Conceptos </a:t>
              </a:r>
              <a:r>
                <a:rPr lang="hr" sz="1800" b="0" i="0" u="none" strike="noStrike" cap="none" dirty="0">
                  <a:solidFill>
                    <a:schemeClr val="dk1"/>
                  </a:solidFill>
                  <a:latin typeface="Calibri"/>
                  <a:ea typeface="Calibri"/>
                  <a:cs typeface="Calibri"/>
                  <a:sym typeface="Calibri"/>
                </a:rPr>
                <a:t>DevOps</a:t>
              </a:r>
              <a:endParaRPr sz="1800" b="0" i="0" u="none" strike="noStrike" cap="none" dirty="0">
                <a:solidFill>
                  <a:schemeClr val="dk1"/>
                </a:solidFill>
                <a:latin typeface="Calibri"/>
                <a:ea typeface="Calibri"/>
                <a:cs typeface="Calibri"/>
                <a:sym typeface="Calibri"/>
              </a:endParaRPr>
            </a:p>
          </p:txBody>
        </p:sp>
        <p:sp>
          <p:nvSpPr>
            <p:cNvPr id="550" name="Google Shape;550;g2285d2021f8_0_1048"/>
            <p:cNvSpPr/>
            <p:nvPr/>
          </p:nvSpPr>
          <p:spPr>
            <a:xfrm>
              <a:off x="3580236" y="1972420"/>
              <a:ext cx="3366300" cy="1698000"/>
            </a:xfrm>
            <a:prstGeom prst="roundRect">
              <a:avLst>
                <a:gd name="adj" fmla="val 10000"/>
              </a:avLst>
            </a:prstGeom>
            <a:solidFill>
              <a:srgbClr val="B37FE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g2285d2021f8_0_1048"/>
            <p:cNvSpPr txBox="1"/>
            <p:nvPr/>
          </p:nvSpPr>
          <p:spPr>
            <a:xfrm>
              <a:off x="3629970" y="2022154"/>
              <a:ext cx="3266700" cy="1598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ES" sz="1800" b="0" i="0" u="none" strike="noStrike" cap="none" dirty="0">
                  <a:solidFill>
                    <a:schemeClr val="lt1"/>
                  </a:solidFill>
                  <a:latin typeface="Calibri"/>
                  <a:ea typeface="Calibri"/>
                  <a:cs typeface="Calibri"/>
                  <a:sym typeface="Calibri"/>
                </a:rPr>
                <a:t>Desacoplamiento e integración</a:t>
              </a:r>
              <a:endParaRPr sz="1800" b="0" i="0" u="none" strike="noStrike" cap="none" dirty="0">
                <a:solidFill>
                  <a:schemeClr val="lt1"/>
                </a:solidFill>
                <a:latin typeface="Calibri"/>
                <a:ea typeface="Calibri"/>
                <a:cs typeface="Calibri"/>
                <a:sym typeface="Calibri"/>
              </a:endParaRPr>
            </a:p>
          </p:txBody>
        </p:sp>
        <p:sp>
          <p:nvSpPr>
            <p:cNvPr id="552" name="Google Shape;552;g2285d2021f8_0_1048"/>
            <p:cNvSpPr/>
            <p:nvPr/>
          </p:nvSpPr>
          <p:spPr>
            <a:xfrm>
              <a:off x="7151852" y="1972420"/>
              <a:ext cx="3366300" cy="1698000"/>
            </a:xfrm>
            <a:prstGeom prst="roundRect">
              <a:avLst>
                <a:gd name="adj" fmla="val 10000"/>
              </a:avLst>
            </a:prstGeom>
            <a:solidFill>
              <a:srgbClr val="E88B0C"/>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2285d2021f8_0_1048"/>
            <p:cNvSpPr txBox="1"/>
            <p:nvPr/>
          </p:nvSpPr>
          <p:spPr>
            <a:xfrm>
              <a:off x="7201586" y="2022154"/>
              <a:ext cx="3266700" cy="1598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ES" sz="1800" b="0" i="0" u="none" strike="noStrike" cap="none" dirty="0">
                  <a:solidFill>
                    <a:schemeClr val="lt1"/>
                  </a:solidFill>
                  <a:latin typeface="Calibri"/>
                  <a:ea typeface="Calibri"/>
                  <a:cs typeface="Calibri"/>
                  <a:sym typeface="Calibri"/>
                </a:rPr>
                <a:t>Estándares y Arquitecturas </a:t>
              </a:r>
              <a:r>
                <a:rPr lang="es-ES" sz="1800" b="0" i="0" u="none" strike="noStrike" cap="none" dirty="0" err="1">
                  <a:solidFill>
                    <a:schemeClr val="lt1"/>
                  </a:solidFill>
                  <a:latin typeface="Calibri"/>
                  <a:ea typeface="Calibri"/>
                  <a:cs typeface="Calibri"/>
                  <a:sym typeface="Calibri"/>
                </a:rPr>
                <a:t>comunmente</a:t>
              </a:r>
              <a:r>
                <a:rPr lang="es-ES" sz="1800" b="0" i="0" u="none" strike="noStrike" cap="none" dirty="0">
                  <a:solidFill>
                    <a:schemeClr val="lt1"/>
                  </a:solidFill>
                  <a:latin typeface="Calibri"/>
                  <a:ea typeface="Calibri"/>
                  <a:cs typeface="Calibri"/>
                  <a:sym typeface="Calibri"/>
                </a:rPr>
                <a:t> usadas</a:t>
              </a:r>
              <a:endParaRPr sz="1800" b="0" i="0" u="none" strike="noStrike" cap="none" dirty="0">
                <a:solidFill>
                  <a:schemeClr val="lt1"/>
                </a:solidFill>
                <a:latin typeface="Calibri"/>
                <a:ea typeface="Calibri"/>
                <a:cs typeface="Calibri"/>
                <a:sym typeface="Calibri"/>
              </a:endParaRPr>
            </a:p>
          </p:txBody>
        </p:sp>
      </p:grpSp>
      <p:grpSp>
        <p:nvGrpSpPr>
          <p:cNvPr id="554" name="Google Shape;554;g2285d2021f8_0_1048"/>
          <p:cNvGrpSpPr/>
          <p:nvPr/>
        </p:nvGrpSpPr>
        <p:grpSpPr>
          <a:xfrm>
            <a:off x="5734956" y="3343732"/>
            <a:ext cx="2489400" cy="1161000"/>
            <a:chOff x="0" y="170314"/>
            <a:chExt cx="3319200" cy="1548000"/>
          </a:xfrm>
        </p:grpSpPr>
        <p:sp>
          <p:nvSpPr>
            <p:cNvPr id="555" name="Google Shape;555;g2285d2021f8_0_1048"/>
            <p:cNvSpPr/>
            <p:nvPr/>
          </p:nvSpPr>
          <p:spPr>
            <a:xfrm>
              <a:off x="0" y="170314"/>
              <a:ext cx="3319200" cy="1548000"/>
            </a:xfrm>
            <a:prstGeom prst="roundRect">
              <a:avLst>
                <a:gd name="adj" fmla="val 10000"/>
              </a:avLst>
            </a:prstGeom>
            <a:solidFill>
              <a:srgbClr val="31592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g2285d2021f8_0_1048"/>
            <p:cNvSpPr txBox="1"/>
            <p:nvPr/>
          </p:nvSpPr>
          <p:spPr>
            <a:xfrm>
              <a:off x="45339" y="215653"/>
              <a:ext cx="3228600" cy="1457400"/>
            </a:xfrm>
            <a:prstGeom prst="rect">
              <a:avLst/>
            </a:prstGeom>
            <a:no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s-ES" sz="1200" b="0" i="0" u="none" strike="noStrike" cap="none" dirty="0">
                  <a:solidFill>
                    <a:schemeClr val="lt1"/>
                  </a:solidFill>
                  <a:latin typeface="Calibri"/>
                  <a:ea typeface="Calibri"/>
                  <a:cs typeface="Calibri"/>
                  <a:sym typeface="Calibri"/>
                </a:rPr>
                <a:t>Ejemplos de implementación </a:t>
              </a:r>
              <a:r>
                <a:rPr lang="es-ES" sz="1200" b="0" i="0" u="none" strike="noStrike" cap="none" dirty="0" err="1">
                  <a:solidFill>
                    <a:schemeClr val="lt1"/>
                  </a:solidFill>
                  <a:latin typeface="Calibri"/>
                  <a:ea typeface="Calibri"/>
                  <a:cs typeface="Calibri"/>
                  <a:sym typeface="Calibri"/>
                </a:rPr>
                <a:t>NRENs</a:t>
              </a:r>
              <a:endParaRPr sz="1100" b="0" i="0" u="none" strike="noStrike" cap="none" dirty="0">
                <a:solidFill>
                  <a:srgbClr val="000000"/>
                </a:solidFill>
                <a:latin typeface="Arial"/>
                <a:ea typeface="Arial"/>
                <a:cs typeface="Arial"/>
                <a:sym typeface="Arial"/>
              </a:endParaRPr>
            </a:p>
          </p:txBody>
        </p:sp>
      </p:grpSp>
      <p:sp>
        <p:nvSpPr>
          <p:cNvPr id="557" name="Google Shape;557;g2285d2021f8_0_1048"/>
          <p:cNvSpPr txBox="1">
            <a:spLocks noGrp="1"/>
          </p:cNvSpPr>
          <p:nvPr>
            <p:ph type="title" idx="4294967295"/>
          </p:nvPr>
        </p:nvSpPr>
        <p:spPr>
          <a:xfrm>
            <a:off x="291167" y="535744"/>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065081"/>
              </a:buClr>
              <a:buSzPct val="114284"/>
              <a:buFont typeface="Calibri"/>
              <a:buNone/>
            </a:pPr>
            <a:r>
              <a:rPr lang="es-ES" dirty="0"/>
              <a:t>Mapa de conocimiento para el plan de formación</a:t>
            </a:r>
            <a:endParaRPr dirty="0"/>
          </a:p>
        </p:txBody>
      </p:sp>
      <p:sp>
        <p:nvSpPr>
          <p:cNvPr id="558" name="Google Shape;558;g2285d2021f8_0_1048"/>
          <p:cNvSpPr/>
          <p:nvPr/>
        </p:nvSpPr>
        <p:spPr>
          <a:xfrm>
            <a:off x="2813050" y="2429662"/>
            <a:ext cx="250800" cy="135000"/>
          </a:xfrm>
          <a:prstGeom prst="leftRightArrow">
            <a:avLst>
              <a:gd name="adj1" fmla="val 5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9" name="Google Shape;559;g2285d2021f8_0_1048"/>
          <p:cNvGrpSpPr/>
          <p:nvPr/>
        </p:nvGrpSpPr>
        <p:grpSpPr>
          <a:xfrm>
            <a:off x="1500658" y="1955105"/>
            <a:ext cx="134997" cy="251200"/>
            <a:chOff x="5313623" y="1007504"/>
            <a:chExt cx="362700" cy="310200"/>
          </a:xfrm>
        </p:grpSpPr>
        <p:sp>
          <p:nvSpPr>
            <p:cNvPr id="560" name="Google Shape;560;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grpSp>
        <p:nvGrpSpPr>
          <p:cNvPr id="562" name="Google Shape;562;g2285d2021f8_0_1048"/>
          <p:cNvGrpSpPr/>
          <p:nvPr/>
        </p:nvGrpSpPr>
        <p:grpSpPr>
          <a:xfrm>
            <a:off x="4209545" y="1965651"/>
            <a:ext cx="134997" cy="251200"/>
            <a:chOff x="5313623" y="1007504"/>
            <a:chExt cx="362700" cy="310200"/>
          </a:xfrm>
        </p:grpSpPr>
        <p:sp>
          <p:nvSpPr>
            <p:cNvPr id="563" name="Google Shape;563;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grpSp>
        <p:nvGrpSpPr>
          <p:cNvPr id="565" name="Google Shape;565;g2285d2021f8_0_1048"/>
          <p:cNvGrpSpPr/>
          <p:nvPr/>
        </p:nvGrpSpPr>
        <p:grpSpPr>
          <a:xfrm>
            <a:off x="6957054" y="1965650"/>
            <a:ext cx="134997" cy="251200"/>
            <a:chOff x="5313623" y="1007504"/>
            <a:chExt cx="362700" cy="310200"/>
          </a:xfrm>
        </p:grpSpPr>
        <p:sp>
          <p:nvSpPr>
            <p:cNvPr id="566" name="Google Shape;566;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grpSp>
        <p:nvGrpSpPr>
          <p:cNvPr id="568" name="Google Shape;568;g2285d2021f8_0_1048"/>
          <p:cNvGrpSpPr/>
          <p:nvPr/>
        </p:nvGrpSpPr>
        <p:grpSpPr>
          <a:xfrm>
            <a:off x="6914427" y="3117227"/>
            <a:ext cx="134997" cy="251200"/>
            <a:chOff x="5313623" y="1007504"/>
            <a:chExt cx="362700" cy="310200"/>
          </a:xfrm>
        </p:grpSpPr>
        <p:sp>
          <p:nvSpPr>
            <p:cNvPr id="569" name="Google Shape;569;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grpSp>
        <p:nvGrpSpPr>
          <p:cNvPr id="571" name="Google Shape;571;g2285d2021f8_0_1048"/>
          <p:cNvGrpSpPr/>
          <p:nvPr/>
        </p:nvGrpSpPr>
        <p:grpSpPr>
          <a:xfrm>
            <a:off x="1500658" y="3111678"/>
            <a:ext cx="134997" cy="121536"/>
            <a:chOff x="5313623" y="1007504"/>
            <a:chExt cx="362700" cy="310200"/>
          </a:xfrm>
        </p:grpSpPr>
        <p:sp>
          <p:nvSpPr>
            <p:cNvPr id="572" name="Google Shape;572;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grpSp>
        <p:nvGrpSpPr>
          <p:cNvPr id="574" name="Google Shape;574;g2285d2021f8_0_1048"/>
          <p:cNvGrpSpPr/>
          <p:nvPr/>
        </p:nvGrpSpPr>
        <p:grpSpPr>
          <a:xfrm>
            <a:off x="4209545" y="3111678"/>
            <a:ext cx="134997" cy="121536"/>
            <a:chOff x="5313623" y="1007504"/>
            <a:chExt cx="362700" cy="310200"/>
          </a:xfrm>
        </p:grpSpPr>
        <p:sp>
          <p:nvSpPr>
            <p:cNvPr id="575" name="Google Shape;575;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grpSp>
        <p:nvGrpSpPr>
          <p:cNvPr id="577" name="Google Shape;577;g2285d2021f8_0_1048"/>
          <p:cNvGrpSpPr/>
          <p:nvPr/>
        </p:nvGrpSpPr>
        <p:grpSpPr>
          <a:xfrm>
            <a:off x="761637" y="3246770"/>
            <a:ext cx="134997" cy="121536"/>
            <a:chOff x="5313623" y="1007504"/>
            <a:chExt cx="362700" cy="310200"/>
          </a:xfrm>
        </p:grpSpPr>
        <p:sp>
          <p:nvSpPr>
            <p:cNvPr id="578" name="Google Shape;578;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grpSp>
        <p:nvGrpSpPr>
          <p:cNvPr id="580" name="Google Shape;580;g2285d2021f8_0_1048"/>
          <p:cNvGrpSpPr/>
          <p:nvPr/>
        </p:nvGrpSpPr>
        <p:grpSpPr>
          <a:xfrm>
            <a:off x="3926481" y="3246770"/>
            <a:ext cx="134997" cy="121536"/>
            <a:chOff x="5313623" y="1007504"/>
            <a:chExt cx="362700" cy="310200"/>
          </a:xfrm>
        </p:grpSpPr>
        <p:sp>
          <p:nvSpPr>
            <p:cNvPr id="581" name="Google Shape;581;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grpSp>
        <p:nvGrpSpPr>
          <p:cNvPr id="583" name="Google Shape;583;g2285d2021f8_0_1048"/>
          <p:cNvGrpSpPr/>
          <p:nvPr/>
        </p:nvGrpSpPr>
        <p:grpSpPr>
          <a:xfrm>
            <a:off x="1816558" y="3246770"/>
            <a:ext cx="134997" cy="121536"/>
            <a:chOff x="5313623" y="1007504"/>
            <a:chExt cx="362700" cy="310200"/>
          </a:xfrm>
        </p:grpSpPr>
        <p:sp>
          <p:nvSpPr>
            <p:cNvPr id="584" name="Google Shape;584;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grpSp>
        <p:nvGrpSpPr>
          <p:cNvPr id="586" name="Google Shape;586;g2285d2021f8_0_1048"/>
          <p:cNvGrpSpPr/>
          <p:nvPr/>
        </p:nvGrpSpPr>
        <p:grpSpPr>
          <a:xfrm>
            <a:off x="4933129" y="3246770"/>
            <a:ext cx="134997" cy="121536"/>
            <a:chOff x="5313623" y="1007504"/>
            <a:chExt cx="362700" cy="310200"/>
          </a:xfrm>
        </p:grpSpPr>
        <p:sp>
          <p:nvSpPr>
            <p:cNvPr id="587" name="Google Shape;587;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grpSp>
        <p:nvGrpSpPr>
          <p:cNvPr id="589" name="Google Shape;589;g2285d2021f8_0_1048"/>
          <p:cNvGrpSpPr/>
          <p:nvPr/>
        </p:nvGrpSpPr>
        <p:grpSpPr>
          <a:xfrm>
            <a:off x="2847383" y="3246770"/>
            <a:ext cx="134997" cy="121536"/>
            <a:chOff x="5313623" y="1007504"/>
            <a:chExt cx="362700" cy="310200"/>
          </a:xfrm>
        </p:grpSpPr>
        <p:sp>
          <p:nvSpPr>
            <p:cNvPr id="590" name="Google Shape;590;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sp>
        <p:nvSpPr>
          <p:cNvPr id="592" name="Google Shape;592;g2285d2021f8_0_1048"/>
          <p:cNvSpPr/>
          <p:nvPr/>
        </p:nvSpPr>
        <p:spPr>
          <a:xfrm>
            <a:off x="788403" y="3228999"/>
            <a:ext cx="4252500" cy="52500"/>
          </a:xfrm>
          <a:prstGeom prst="rect">
            <a:avLst/>
          </a:prstGeom>
          <a:solidFill>
            <a:srgbClr val="99B2B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593" name="Google Shape;593;g2285d2021f8_0_1048"/>
          <p:cNvGrpSpPr/>
          <p:nvPr/>
        </p:nvGrpSpPr>
        <p:grpSpPr>
          <a:xfrm rot="-5400000">
            <a:off x="5593641" y="3788690"/>
            <a:ext cx="134997" cy="251200"/>
            <a:chOff x="5313623" y="1007504"/>
            <a:chExt cx="362700" cy="310200"/>
          </a:xfrm>
        </p:grpSpPr>
        <p:sp>
          <p:nvSpPr>
            <p:cNvPr id="594" name="Google Shape;594;g2285d2021f8_0_1048"/>
            <p:cNvSpPr/>
            <p:nvPr/>
          </p:nvSpPr>
          <p:spPr>
            <a:xfrm rot="5400000">
              <a:off x="5339873" y="981254"/>
              <a:ext cx="310200" cy="362700"/>
            </a:xfrm>
            <a:prstGeom prst="rightArrow">
              <a:avLst>
                <a:gd name="adj1" fmla="val 60000"/>
                <a:gd name="adj2" fmla="val 50000"/>
              </a:avLst>
            </a:prstGeom>
            <a:solidFill>
              <a:srgbClr val="99B2B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2285d2021f8_0_1048"/>
            <p:cNvSpPr txBox="1"/>
            <p:nvPr/>
          </p:nvSpPr>
          <p:spPr>
            <a:xfrm>
              <a:off x="5386125" y="1007504"/>
              <a:ext cx="217500" cy="217200"/>
            </a:xfrm>
            <a:prstGeom prst="rect">
              <a:avLst/>
            </a:prstGeom>
            <a:solidFill>
              <a:srgbClr val="99B2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grpSp>
      <p:sp>
        <p:nvSpPr>
          <p:cNvPr id="596" name="Google Shape;596;g2285d2021f8_0_1048"/>
          <p:cNvSpPr txBox="1"/>
          <p:nvPr/>
        </p:nvSpPr>
        <p:spPr>
          <a:xfrm>
            <a:off x="329267" y="4437338"/>
            <a:ext cx="5166686" cy="28466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dirty="0">
                <a:solidFill>
                  <a:schemeClr val="dk1"/>
                </a:solidFill>
                <a:latin typeface="Calibri"/>
                <a:ea typeface="Calibri"/>
                <a:cs typeface="Calibri"/>
                <a:sym typeface="Calibri"/>
              </a:rPr>
              <a:t>Bloques funcionales de la </a:t>
            </a:r>
            <a:r>
              <a:rPr lang="hr" sz="1400" b="0" i="0" u="none" strike="noStrike" cap="none" dirty="0">
                <a:solidFill>
                  <a:schemeClr val="dk1"/>
                </a:solidFill>
                <a:latin typeface="Calibri"/>
                <a:ea typeface="Calibri"/>
                <a:cs typeface="Calibri"/>
                <a:sym typeface="Calibri"/>
              </a:rPr>
              <a:t>TM Forum Open Digital Architecture</a:t>
            </a:r>
            <a:endParaRPr sz="1400" b="0" i="0" u="none" strike="noStrike" cap="none" dirty="0">
              <a:solidFill>
                <a:schemeClr val="dk1"/>
              </a:solidFill>
              <a:latin typeface="Calibri"/>
              <a:ea typeface="Calibri"/>
              <a:cs typeface="Calibri"/>
              <a:sym typeface="Calibri"/>
            </a:endParaRPr>
          </a:p>
        </p:txBody>
      </p:sp>
      <p:sp>
        <p:nvSpPr>
          <p:cNvPr id="597" name="Google Shape;597;g2285d2021f8_0_1048"/>
          <p:cNvSpPr txBox="1"/>
          <p:nvPr/>
        </p:nvSpPr>
        <p:spPr>
          <a:xfrm>
            <a:off x="5750939" y="4456499"/>
            <a:ext cx="44712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dirty="0">
                <a:solidFill>
                  <a:schemeClr val="lt1"/>
                </a:solidFill>
                <a:latin typeface="Calibri"/>
                <a:ea typeface="Calibri"/>
                <a:cs typeface="Calibri"/>
                <a:sym typeface="Calibri"/>
              </a:rPr>
              <a:t>Mapeo de arquitecturas</a:t>
            </a:r>
            <a:endParaRPr sz="1400" b="0" i="0" u="none" strike="noStrike" cap="none" dirty="0">
              <a:solidFill>
                <a:schemeClr val="lt1"/>
              </a:solidFill>
              <a:latin typeface="Calibri"/>
              <a:ea typeface="Calibri"/>
              <a:cs typeface="Calibri"/>
              <a:sym typeface="Calibri"/>
            </a:endParaRPr>
          </a:p>
        </p:txBody>
      </p:sp>
      <p:sp>
        <p:nvSpPr>
          <p:cNvPr id="598" name="Google Shape;598;g2285d2021f8_0_1048"/>
          <p:cNvSpPr txBox="1"/>
          <p:nvPr/>
        </p:nvSpPr>
        <p:spPr>
          <a:xfrm>
            <a:off x="7712263" y="547293"/>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Training</a:t>
            </a:r>
            <a:endParaRPr sz="1500" b="1" i="0" u="none" strike="noStrike" cap="none">
              <a:solidFill>
                <a:srgbClr val="1E4E79"/>
              </a:solidFill>
              <a:latin typeface="Calibri"/>
              <a:ea typeface="Calibri"/>
              <a:cs typeface="Calibri"/>
              <a:sym typeface="Calibri"/>
            </a:endParaRPr>
          </a:p>
        </p:txBody>
      </p:sp>
    </p:spTree>
    <p:extLst>
      <p:ext uri="{BB962C8B-B14F-4D97-AF65-F5344CB8AC3E}">
        <p14:creationId xmlns:p14="http://schemas.microsoft.com/office/powerpoint/2010/main" val="4102127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5" name="Picture 4" descr="A diagram of a network&#10;&#10;Description automatically generated with medium confidence">
            <a:extLst>
              <a:ext uri="{FF2B5EF4-FFF2-40B4-BE49-F238E27FC236}">
                <a16:creationId xmlns:a16="http://schemas.microsoft.com/office/drawing/2014/main" id="{15AD57A4-DE63-AE05-58C5-75019F8900C1}"/>
              </a:ext>
            </a:extLst>
          </p:cNvPr>
          <p:cNvPicPr>
            <a:picLocks noChangeAspect="1"/>
          </p:cNvPicPr>
          <p:nvPr/>
        </p:nvPicPr>
        <p:blipFill>
          <a:blip r:embed="rId3"/>
          <a:stretch>
            <a:fillRect/>
          </a:stretch>
        </p:blipFill>
        <p:spPr>
          <a:xfrm>
            <a:off x="0" y="-14514"/>
            <a:ext cx="9143999" cy="5143500"/>
          </a:xfrm>
          <a:prstGeom prst="rect">
            <a:avLst/>
          </a:prstGeom>
        </p:spPr>
      </p:pic>
      <p:sp>
        <p:nvSpPr>
          <p:cNvPr id="605" name="Google Shape;605;g2285d2021f8_0_1121"/>
          <p:cNvSpPr txBox="1"/>
          <p:nvPr/>
        </p:nvSpPr>
        <p:spPr>
          <a:xfrm>
            <a:off x="-495458" y="7144"/>
            <a:ext cx="45708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hr" sz="1100" b="0" i="0" u="sng" strike="noStrike" cap="none">
                <a:solidFill>
                  <a:schemeClr val="hlink"/>
                </a:solidFill>
                <a:latin typeface="Calibri"/>
                <a:ea typeface="Calibri"/>
                <a:cs typeface="Calibri"/>
                <a:sym typeface="Calibri"/>
                <a:hlinkClick r:id="rId4"/>
              </a:rPr>
              <a:t>https://wiki.geant.org/display/NETDEV/OAV+Training+Portal</a:t>
            </a:r>
            <a:r>
              <a:rPr lang="hr" sz="1100" b="0" i="0" u="none" strike="noStrike" cap="none">
                <a:solidFill>
                  <a:schemeClr val="dk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285d2021f8_0_1127"/>
          <p:cNvSpPr txBox="1">
            <a:spLocks noGrp="1"/>
          </p:cNvSpPr>
          <p:nvPr>
            <p:ph type="title" idx="4294967295"/>
          </p:nvPr>
        </p:nvSpPr>
        <p:spPr>
          <a:xfrm>
            <a:off x="0" y="371475"/>
            <a:ext cx="7419975" cy="322263"/>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F4E79"/>
              </a:buClr>
              <a:buSzPct val="114284"/>
              <a:buFont typeface="Calibri"/>
              <a:buNone/>
            </a:pPr>
            <a:r>
              <a:rPr lang="es-ES" dirty="0">
                <a:solidFill>
                  <a:srgbClr val="1F4E79"/>
                </a:solidFill>
              </a:rPr>
              <a:t>Línea introductoria</a:t>
            </a:r>
            <a:endParaRPr dirty="0">
              <a:solidFill>
                <a:srgbClr val="1F4E79"/>
              </a:solidFill>
            </a:endParaRPr>
          </a:p>
        </p:txBody>
      </p:sp>
      <p:grpSp>
        <p:nvGrpSpPr>
          <p:cNvPr id="612" name="Google Shape;612;g2285d2021f8_0_1127"/>
          <p:cNvGrpSpPr/>
          <p:nvPr/>
        </p:nvGrpSpPr>
        <p:grpSpPr>
          <a:xfrm>
            <a:off x="832699" y="1784246"/>
            <a:ext cx="7386413" cy="945000"/>
            <a:chOff x="942924" y="2604394"/>
            <a:chExt cx="9848551" cy="1260000"/>
          </a:xfrm>
        </p:grpSpPr>
        <p:pic>
          <p:nvPicPr>
            <p:cNvPr id="613" name="Google Shape;613;g2285d2021f8_0_1127" descr="Diagram&#10;&#10;Description automatically generated">
              <a:hlinkClick r:id="rId3"/>
            </p:cNvPr>
            <p:cNvPicPr preferRelativeResize="0"/>
            <p:nvPr/>
          </p:nvPicPr>
          <p:blipFill rotWithShape="1">
            <a:blip r:embed="rId4">
              <a:alphaModFix/>
            </a:blip>
            <a:srcRect/>
            <a:stretch/>
          </p:blipFill>
          <p:spPr>
            <a:xfrm>
              <a:off x="6017041" y="2604394"/>
              <a:ext cx="2239782" cy="1260000"/>
            </a:xfrm>
            <a:prstGeom prst="rect">
              <a:avLst/>
            </a:prstGeom>
            <a:noFill/>
            <a:ln>
              <a:noFill/>
            </a:ln>
          </p:spPr>
        </p:pic>
        <p:pic>
          <p:nvPicPr>
            <p:cNvPr id="614" name="Google Shape;614;g2285d2021f8_0_1127" descr="Diagram&#10;&#10;Description automatically generated">
              <a:hlinkClick r:id="rId5"/>
            </p:cNvPr>
            <p:cNvPicPr preferRelativeResize="0"/>
            <p:nvPr/>
          </p:nvPicPr>
          <p:blipFill rotWithShape="1">
            <a:blip r:embed="rId6">
              <a:alphaModFix/>
            </a:blip>
            <a:srcRect/>
            <a:stretch/>
          </p:blipFill>
          <p:spPr>
            <a:xfrm>
              <a:off x="8551693" y="2604394"/>
              <a:ext cx="2239782" cy="1260000"/>
            </a:xfrm>
            <a:prstGeom prst="rect">
              <a:avLst/>
            </a:prstGeom>
            <a:noFill/>
            <a:ln>
              <a:noFill/>
            </a:ln>
          </p:spPr>
        </p:pic>
        <p:pic>
          <p:nvPicPr>
            <p:cNvPr id="615" name="Google Shape;615;g2285d2021f8_0_1127" descr="Diagram&#10;&#10;Description automatically generated">
              <a:hlinkClick r:id="rId7"/>
            </p:cNvPr>
            <p:cNvPicPr preferRelativeResize="0"/>
            <p:nvPr/>
          </p:nvPicPr>
          <p:blipFill rotWithShape="1">
            <a:blip r:embed="rId8">
              <a:alphaModFix/>
            </a:blip>
            <a:srcRect/>
            <a:stretch/>
          </p:blipFill>
          <p:spPr>
            <a:xfrm>
              <a:off x="3482170" y="2604394"/>
              <a:ext cx="2240000" cy="1260000"/>
            </a:xfrm>
            <a:prstGeom prst="rect">
              <a:avLst/>
            </a:prstGeom>
            <a:noFill/>
            <a:ln>
              <a:noFill/>
            </a:ln>
          </p:spPr>
        </p:pic>
        <p:pic>
          <p:nvPicPr>
            <p:cNvPr id="616" name="Google Shape;616;g2285d2021f8_0_1127">
              <a:hlinkClick r:id="rId9"/>
            </p:cNvPr>
            <p:cNvPicPr preferRelativeResize="0"/>
            <p:nvPr/>
          </p:nvPicPr>
          <p:blipFill rotWithShape="1">
            <a:blip r:embed="rId10">
              <a:alphaModFix/>
            </a:blip>
            <a:srcRect/>
            <a:stretch/>
          </p:blipFill>
          <p:spPr>
            <a:xfrm>
              <a:off x="942924" y="2604394"/>
              <a:ext cx="2244375" cy="1260000"/>
            </a:xfrm>
            <a:prstGeom prst="rect">
              <a:avLst/>
            </a:prstGeom>
            <a:noFill/>
            <a:ln>
              <a:noFill/>
            </a:ln>
          </p:spPr>
        </p:pic>
      </p:grpSp>
      <p:grpSp>
        <p:nvGrpSpPr>
          <p:cNvPr id="617" name="Google Shape;617;g2285d2021f8_0_1127"/>
          <p:cNvGrpSpPr/>
          <p:nvPr/>
        </p:nvGrpSpPr>
        <p:grpSpPr>
          <a:xfrm>
            <a:off x="833583" y="694082"/>
            <a:ext cx="7385529" cy="945000"/>
            <a:chOff x="944103" y="1136073"/>
            <a:chExt cx="9847372" cy="1260000"/>
          </a:xfrm>
        </p:grpSpPr>
        <p:pic>
          <p:nvPicPr>
            <p:cNvPr id="618" name="Google Shape;618;g2285d2021f8_0_1127" descr="Diagram, engineering drawing&#10;&#10;Description automatically generated">
              <a:hlinkClick r:id="rId11"/>
            </p:cNvPr>
            <p:cNvPicPr preferRelativeResize="0"/>
            <p:nvPr/>
          </p:nvPicPr>
          <p:blipFill rotWithShape="1">
            <a:blip r:embed="rId12">
              <a:alphaModFix/>
            </a:blip>
            <a:srcRect/>
            <a:stretch/>
          </p:blipFill>
          <p:spPr>
            <a:xfrm>
              <a:off x="3479968" y="1136073"/>
              <a:ext cx="2239782" cy="1260000"/>
            </a:xfrm>
            <a:prstGeom prst="rect">
              <a:avLst/>
            </a:prstGeom>
            <a:noFill/>
            <a:ln>
              <a:noFill/>
            </a:ln>
          </p:spPr>
        </p:pic>
        <p:pic>
          <p:nvPicPr>
            <p:cNvPr id="619" name="Google Shape;619;g2285d2021f8_0_1127" descr="Diagram&#10;&#10;Description automatically generated">
              <a:hlinkClick r:id="rId13"/>
            </p:cNvPr>
            <p:cNvPicPr preferRelativeResize="0"/>
            <p:nvPr/>
          </p:nvPicPr>
          <p:blipFill rotWithShape="1">
            <a:blip r:embed="rId14">
              <a:alphaModFix/>
            </a:blip>
            <a:srcRect/>
            <a:stretch/>
          </p:blipFill>
          <p:spPr>
            <a:xfrm>
              <a:off x="6015831" y="1136073"/>
              <a:ext cx="2239782" cy="1260000"/>
            </a:xfrm>
            <a:prstGeom prst="rect">
              <a:avLst/>
            </a:prstGeom>
            <a:noFill/>
            <a:ln>
              <a:noFill/>
            </a:ln>
          </p:spPr>
        </p:pic>
        <p:pic>
          <p:nvPicPr>
            <p:cNvPr id="620" name="Google Shape;620;g2285d2021f8_0_1127" descr="Diagram, engineering drawing&#10;&#10;Description automatically generated">
              <a:hlinkClick r:id="rId15"/>
            </p:cNvPr>
            <p:cNvPicPr preferRelativeResize="0"/>
            <p:nvPr/>
          </p:nvPicPr>
          <p:blipFill rotWithShape="1">
            <a:blip r:embed="rId16">
              <a:alphaModFix/>
            </a:blip>
            <a:srcRect/>
            <a:stretch/>
          </p:blipFill>
          <p:spPr>
            <a:xfrm>
              <a:off x="944103" y="1136073"/>
              <a:ext cx="2239784" cy="1260000"/>
            </a:xfrm>
            <a:prstGeom prst="rect">
              <a:avLst/>
            </a:prstGeom>
            <a:noFill/>
            <a:ln>
              <a:noFill/>
            </a:ln>
          </p:spPr>
        </p:pic>
        <p:pic>
          <p:nvPicPr>
            <p:cNvPr id="621" name="Google Shape;621;g2285d2021f8_0_1127" descr="Diagram&#10;&#10;Description automatically generated">
              <a:hlinkClick r:id="rId17"/>
            </p:cNvPr>
            <p:cNvPicPr preferRelativeResize="0"/>
            <p:nvPr/>
          </p:nvPicPr>
          <p:blipFill rotWithShape="1">
            <a:blip r:embed="rId18">
              <a:alphaModFix/>
            </a:blip>
            <a:srcRect/>
            <a:stretch/>
          </p:blipFill>
          <p:spPr>
            <a:xfrm>
              <a:off x="8551693" y="1136073"/>
              <a:ext cx="2239782" cy="1260000"/>
            </a:xfrm>
            <a:prstGeom prst="rect">
              <a:avLst/>
            </a:prstGeom>
            <a:noFill/>
            <a:ln>
              <a:noFill/>
            </a:ln>
          </p:spPr>
        </p:pic>
      </p:grpSp>
      <p:grpSp>
        <p:nvGrpSpPr>
          <p:cNvPr id="622" name="Google Shape;622;g2285d2021f8_0_1127"/>
          <p:cNvGrpSpPr/>
          <p:nvPr/>
        </p:nvGrpSpPr>
        <p:grpSpPr>
          <a:xfrm>
            <a:off x="832699" y="2874410"/>
            <a:ext cx="7378968" cy="945000"/>
            <a:chOff x="942924" y="4056210"/>
            <a:chExt cx="9838624" cy="1260000"/>
          </a:xfrm>
        </p:grpSpPr>
        <p:pic>
          <p:nvPicPr>
            <p:cNvPr id="623" name="Google Shape;623;g2285d2021f8_0_1127" descr="Diagram&#10;&#10;Description automatically generated">
              <a:hlinkClick r:id="rId19"/>
            </p:cNvPr>
            <p:cNvPicPr preferRelativeResize="0"/>
            <p:nvPr/>
          </p:nvPicPr>
          <p:blipFill rotWithShape="1">
            <a:blip r:embed="rId20">
              <a:alphaModFix/>
            </a:blip>
            <a:srcRect/>
            <a:stretch/>
          </p:blipFill>
          <p:spPr>
            <a:xfrm>
              <a:off x="3475871" y="4056210"/>
              <a:ext cx="2239782" cy="1260000"/>
            </a:xfrm>
            <a:prstGeom prst="rect">
              <a:avLst/>
            </a:prstGeom>
            <a:noFill/>
            <a:ln>
              <a:noFill/>
            </a:ln>
          </p:spPr>
        </p:pic>
        <p:pic>
          <p:nvPicPr>
            <p:cNvPr id="624" name="Google Shape;624;g2285d2021f8_0_1127" descr="Diagram&#10;&#10;Description automatically generated">
              <a:hlinkClick r:id="rId21"/>
            </p:cNvPr>
            <p:cNvPicPr preferRelativeResize="0"/>
            <p:nvPr/>
          </p:nvPicPr>
          <p:blipFill rotWithShape="1">
            <a:blip r:embed="rId22">
              <a:alphaModFix/>
            </a:blip>
            <a:srcRect/>
            <a:stretch/>
          </p:blipFill>
          <p:spPr>
            <a:xfrm>
              <a:off x="942924" y="4056210"/>
              <a:ext cx="2239782" cy="1260000"/>
            </a:xfrm>
            <a:prstGeom prst="rect">
              <a:avLst/>
            </a:prstGeom>
            <a:noFill/>
            <a:ln>
              <a:noFill/>
            </a:ln>
          </p:spPr>
        </p:pic>
        <p:pic>
          <p:nvPicPr>
            <p:cNvPr id="625" name="Google Shape;625;g2285d2021f8_0_1127" descr="Diagram&#10;&#10;Description automatically generated">
              <a:hlinkClick r:id="rId23"/>
            </p:cNvPr>
            <p:cNvPicPr preferRelativeResize="0"/>
            <p:nvPr/>
          </p:nvPicPr>
          <p:blipFill rotWithShape="1">
            <a:blip r:embed="rId24">
              <a:alphaModFix/>
            </a:blip>
            <a:srcRect/>
            <a:stretch/>
          </p:blipFill>
          <p:spPr>
            <a:xfrm>
              <a:off x="6008818" y="4056210"/>
              <a:ext cx="2239782" cy="1260000"/>
            </a:xfrm>
            <a:prstGeom prst="rect">
              <a:avLst/>
            </a:prstGeom>
            <a:noFill/>
            <a:ln>
              <a:noFill/>
            </a:ln>
          </p:spPr>
        </p:pic>
        <p:pic>
          <p:nvPicPr>
            <p:cNvPr id="626" name="Google Shape;626;g2285d2021f8_0_1127" descr="Diagram&#10;&#10;Description automatically generated">
              <a:hlinkClick r:id="rId25"/>
            </p:cNvPr>
            <p:cNvPicPr preferRelativeResize="0"/>
            <p:nvPr/>
          </p:nvPicPr>
          <p:blipFill rotWithShape="1">
            <a:blip r:embed="rId26">
              <a:alphaModFix/>
            </a:blip>
            <a:srcRect/>
            <a:stretch/>
          </p:blipFill>
          <p:spPr>
            <a:xfrm>
              <a:off x="8541766" y="4056210"/>
              <a:ext cx="2239782" cy="1260000"/>
            </a:xfrm>
            <a:prstGeom prst="rect">
              <a:avLst/>
            </a:prstGeom>
            <a:noFill/>
            <a:ln>
              <a:noFill/>
            </a:ln>
          </p:spPr>
        </p:pic>
      </p:grpSp>
      <p:grpSp>
        <p:nvGrpSpPr>
          <p:cNvPr id="627" name="Google Shape;627;g2285d2021f8_0_1127"/>
          <p:cNvGrpSpPr/>
          <p:nvPr/>
        </p:nvGrpSpPr>
        <p:grpSpPr>
          <a:xfrm>
            <a:off x="832699" y="3964574"/>
            <a:ext cx="5484517" cy="945000"/>
            <a:chOff x="942924" y="5496730"/>
            <a:chExt cx="7312689" cy="1260000"/>
          </a:xfrm>
        </p:grpSpPr>
        <p:pic>
          <p:nvPicPr>
            <p:cNvPr id="628" name="Google Shape;628;g2285d2021f8_0_1127" descr="Diagram&#10;&#10;Description automatically generated">
              <a:hlinkClick r:id="rId27"/>
            </p:cNvPr>
            <p:cNvPicPr preferRelativeResize="0"/>
            <p:nvPr/>
          </p:nvPicPr>
          <p:blipFill rotWithShape="1">
            <a:blip r:embed="rId28">
              <a:alphaModFix/>
            </a:blip>
            <a:srcRect/>
            <a:stretch/>
          </p:blipFill>
          <p:spPr>
            <a:xfrm>
              <a:off x="6015831" y="5496730"/>
              <a:ext cx="2239782" cy="1260000"/>
            </a:xfrm>
            <a:prstGeom prst="rect">
              <a:avLst/>
            </a:prstGeom>
            <a:noFill/>
            <a:ln>
              <a:noFill/>
            </a:ln>
          </p:spPr>
        </p:pic>
        <p:pic>
          <p:nvPicPr>
            <p:cNvPr id="629" name="Google Shape;629;g2285d2021f8_0_1127" descr="Diagram&#10;&#10;Description automatically generated">
              <a:hlinkClick r:id="rId29"/>
            </p:cNvPr>
            <p:cNvPicPr preferRelativeResize="0"/>
            <p:nvPr/>
          </p:nvPicPr>
          <p:blipFill rotWithShape="1">
            <a:blip r:embed="rId30">
              <a:alphaModFix/>
            </a:blip>
            <a:srcRect/>
            <a:stretch/>
          </p:blipFill>
          <p:spPr>
            <a:xfrm>
              <a:off x="3475871" y="5496730"/>
              <a:ext cx="2239782" cy="1260000"/>
            </a:xfrm>
            <a:prstGeom prst="rect">
              <a:avLst/>
            </a:prstGeom>
            <a:noFill/>
            <a:ln>
              <a:noFill/>
            </a:ln>
          </p:spPr>
        </p:pic>
        <p:pic>
          <p:nvPicPr>
            <p:cNvPr id="630" name="Google Shape;630;g2285d2021f8_0_1127" descr="Diagram&#10;&#10;Description automatically generated">
              <a:hlinkClick r:id="rId31"/>
            </p:cNvPr>
            <p:cNvPicPr preferRelativeResize="0"/>
            <p:nvPr/>
          </p:nvPicPr>
          <p:blipFill rotWithShape="1">
            <a:blip r:embed="rId32">
              <a:alphaModFix/>
            </a:blip>
            <a:srcRect/>
            <a:stretch/>
          </p:blipFill>
          <p:spPr>
            <a:xfrm>
              <a:off x="942924" y="5496730"/>
              <a:ext cx="2239782" cy="1260000"/>
            </a:xfrm>
            <a:prstGeom prst="rect">
              <a:avLst/>
            </a:prstGeom>
            <a:noFill/>
            <a:ln>
              <a:noFill/>
            </a:ln>
          </p:spPr>
        </p:pic>
      </p:grpSp>
      <p:sp>
        <p:nvSpPr>
          <p:cNvPr id="631" name="Google Shape;631;g2285d2021f8_0_1127"/>
          <p:cNvSpPr txBox="1"/>
          <p:nvPr/>
        </p:nvSpPr>
        <p:spPr>
          <a:xfrm>
            <a:off x="837416" y="1583157"/>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30’</a:t>
            </a:r>
            <a:endParaRPr sz="1100" b="0" i="0" u="none" strike="noStrike" cap="none">
              <a:solidFill>
                <a:srgbClr val="000000"/>
              </a:solidFill>
              <a:latin typeface="Arial"/>
              <a:ea typeface="Arial"/>
              <a:cs typeface="Arial"/>
              <a:sym typeface="Arial"/>
            </a:endParaRPr>
          </a:p>
        </p:txBody>
      </p:sp>
      <p:sp>
        <p:nvSpPr>
          <p:cNvPr id="632" name="Google Shape;632;g2285d2021f8_0_1127"/>
          <p:cNvSpPr txBox="1"/>
          <p:nvPr/>
        </p:nvSpPr>
        <p:spPr>
          <a:xfrm>
            <a:off x="2735492" y="1583157"/>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10’</a:t>
            </a:r>
            <a:endParaRPr sz="1100" b="0" i="0" u="none" strike="noStrike" cap="none">
              <a:solidFill>
                <a:srgbClr val="000000"/>
              </a:solidFill>
              <a:latin typeface="Arial"/>
              <a:ea typeface="Arial"/>
              <a:cs typeface="Arial"/>
              <a:sym typeface="Arial"/>
            </a:endParaRPr>
          </a:p>
        </p:txBody>
      </p:sp>
      <p:sp>
        <p:nvSpPr>
          <p:cNvPr id="633" name="Google Shape;633;g2285d2021f8_0_1127"/>
          <p:cNvSpPr txBox="1"/>
          <p:nvPr/>
        </p:nvSpPr>
        <p:spPr>
          <a:xfrm>
            <a:off x="4635105" y="1583157"/>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30’</a:t>
            </a:r>
            <a:endParaRPr sz="1100" b="0" i="0" u="none" strike="noStrike" cap="none">
              <a:solidFill>
                <a:srgbClr val="000000"/>
              </a:solidFill>
              <a:latin typeface="Arial"/>
              <a:ea typeface="Arial"/>
              <a:cs typeface="Arial"/>
              <a:sym typeface="Arial"/>
            </a:endParaRPr>
          </a:p>
        </p:txBody>
      </p:sp>
      <p:sp>
        <p:nvSpPr>
          <p:cNvPr id="634" name="Google Shape;634;g2285d2021f8_0_1127"/>
          <p:cNvSpPr txBox="1"/>
          <p:nvPr/>
        </p:nvSpPr>
        <p:spPr>
          <a:xfrm>
            <a:off x="6558701" y="1583157"/>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15’</a:t>
            </a:r>
            <a:endParaRPr sz="1100" b="0" i="0" u="none" strike="noStrike" cap="none">
              <a:solidFill>
                <a:srgbClr val="000000"/>
              </a:solidFill>
              <a:latin typeface="Arial"/>
              <a:ea typeface="Arial"/>
              <a:cs typeface="Arial"/>
              <a:sym typeface="Arial"/>
            </a:endParaRPr>
          </a:p>
        </p:txBody>
      </p:sp>
      <p:sp>
        <p:nvSpPr>
          <p:cNvPr id="635" name="Google Shape;635;g2285d2021f8_0_1127"/>
          <p:cNvSpPr txBox="1"/>
          <p:nvPr/>
        </p:nvSpPr>
        <p:spPr>
          <a:xfrm>
            <a:off x="837416" y="2688050"/>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30’</a:t>
            </a:r>
            <a:endParaRPr sz="1100" b="0" i="0" u="none" strike="noStrike" cap="none">
              <a:solidFill>
                <a:srgbClr val="000000"/>
              </a:solidFill>
              <a:latin typeface="Arial"/>
              <a:ea typeface="Arial"/>
              <a:cs typeface="Arial"/>
              <a:sym typeface="Arial"/>
            </a:endParaRPr>
          </a:p>
        </p:txBody>
      </p:sp>
      <p:sp>
        <p:nvSpPr>
          <p:cNvPr id="636" name="Google Shape;636;g2285d2021f8_0_1127"/>
          <p:cNvSpPr txBox="1"/>
          <p:nvPr/>
        </p:nvSpPr>
        <p:spPr>
          <a:xfrm>
            <a:off x="2735492" y="2688050"/>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45’</a:t>
            </a:r>
            <a:endParaRPr sz="1100" b="0" i="0" u="none" strike="noStrike" cap="none">
              <a:solidFill>
                <a:srgbClr val="000000"/>
              </a:solidFill>
              <a:latin typeface="Arial"/>
              <a:ea typeface="Arial"/>
              <a:cs typeface="Arial"/>
              <a:sym typeface="Arial"/>
            </a:endParaRPr>
          </a:p>
        </p:txBody>
      </p:sp>
      <p:sp>
        <p:nvSpPr>
          <p:cNvPr id="637" name="Google Shape;637;g2285d2021f8_0_1127"/>
          <p:cNvSpPr txBox="1"/>
          <p:nvPr/>
        </p:nvSpPr>
        <p:spPr>
          <a:xfrm>
            <a:off x="4635105" y="2688050"/>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15’</a:t>
            </a:r>
            <a:endParaRPr sz="1100" b="0" i="0" u="none" strike="noStrike" cap="none">
              <a:solidFill>
                <a:srgbClr val="000000"/>
              </a:solidFill>
              <a:latin typeface="Arial"/>
              <a:ea typeface="Arial"/>
              <a:cs typeface="Arial"/>
              <a:sym typeface="Arial"/>
            </a:endParaRPr>
          </a:p>
        </p:txBody>
      </p:sp>
      <p:sp>
        <p:nvSpPr>
          <p:cNvPr id="638" name="Google Shape;638;g2285d2021f8_0_1127"/>
          <p:cNvSpPr txBox="1"/>
          <p:nvPr/>
        </p:nvSpPr>
        <p:spPr>
          <a:xfrm>
            <a:off x="6558701" y="2688050"/>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15’</a:t>
            </a:r>
            <a:endParaRPr sz="1100" b="0" i="0" u="none" strike="noStrike" cap="none">
              <a:solidFill>
                <a:srgbClr val="000000"/>
              </a:solidFill>
              <a:latin typeface="Arial"/>
              <a:ea typeface="Arial"/>
              <a:cs typeface="Arial"/>
              <a:sym typeface="Arial"/>
            </a:endParaRPr>
          </a:p>
        </p:txBody>
      </p:sp>
      <p:sp>
        <p:nvSpPr>
          <p:cNvPr id="639" name="Google Shape;639;g2285d2021f8_0_1127"/>
          <p:cNvSpPr txBox="1"/>
          <p:nvPr/>
        </p:nvSpPr>
        <p:spPr>
          <a:xfrm>
            <a:off x="837416" y="3770572"/>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15’</a:t>
            </a:r>
            <a:endParaRPr sz="1100" b="0" i="0" u="none" strike="noStrike" cap="none">
              <a:solidFill>
                <a:srgbClr val="000000"/>
              </a:solidFill>
              <a:latin typeface="Arial"/>
              <a:ea typeface="Arial"/>
              <a:cs typeface="Arial"/>
              <a:sym typeface="Arial"/>
            </a:endParaRPr>
          </a:p>
        </p:txBody>
      </p:sp>
      <p:sp>
        <p:nvSpPr>
          <p:cNvPr id="640" name="Google Shape;640;g2285d2021f8_0_1127"/>
          <p:cNvSpPr txBox="1"/>
          <p:nvPr/>
        </p:nvSpPr>
        <p:spPr>
          <a:xfrm>
            <a:off x="2735492" y="3770572"/>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30’</a:t>
            </a:r>
            <a:endParaRPr sz="1100" b="0" i="0" u="none" strike="noStrike" cap="none">
              <a:solidFill>
                <a:srgbClr val="000000"/>
              </a:solidFill>
              <a:latin typeface="Arial"/>
              <a:ea typeface="Arial"/>
              <a:cs typeface="Arial"/>
              <a:sym typeface="Arial"/>
            </a:endParaRPr>
          </a:p>
        </p:txBody>
      </p:sp>
      <p:sp>
        <p:nvSpPr>
          <p:cNvPr id="641" name="Google Shape;641;g2285d2021f8_0_1127"/>
          <p:cNvSpPr txBox="1"/>
          <p:nvPr/>
        </p:nvSpPr>
        <p:spPr>
          <a:xfrm>
            <a:off x="4635105" y="3770572"/>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30’</a:t>
            </a:r>
            <a:endParaRPr sz="1100" b="0" i="0" u="none" strike="noStrike" cap="none">
              <a:solidFill>
                <a:srgbClr val="000000"/>
              </a:solidFill>
              <a:latin typeface="Arial"/>
              <a:ea typeface="Arial"/>
              <a:cs typeface="Arial"/>
              <a:sym typeface="Arial"/>
            </a:endParaRPr>
          </a:p>
        </p:txBody>
      </p:sp>
      <p:sp>
        <p:nvSpPr>
          <p:cNvPr id="642" name="Google Shape;642;g2285d2021f8_0_1127"/>
          <p:cNvSpPr txBox="1"/>
          <p:nvPr/>
        </p:nvSpPr>
        <p:spPr>
          <a:xfrm>
            <a:off x="6558701" y="3770572"/>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30’</a:t>
            </a:r>
            <a:endParaRPr sz="1100" b="0" i="0" u="none" strike="noStrike" cap="none">
              <a:solidFill>
                <a:srgbClr val="000000"/>
              </a:solidFill>
              <a:latin typeface="Arial"/>
              <a:ea typeface="Arial"/>
              <a:cs typeface="Arial"/>
              <a:sym typeface="Arial"/>
            </a:endParaRPr>
          </a:p>
        </p:txBody>
      </p:sp>
      <p:sp>
        <p:nvSpPr>
          <p:cNvPr id="643" name="Google Shape;643;g2285d2021f8_0_1127"/>
          <p:cNvSpPr txBox="1"/>
          <p:nvPr/>
        </p:nvSpPr>
        <p:spPr>
          <a:xfrm>
            <a:off x="837416" y="4883108"/>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30’</a:t>
            </a:r>
            <a:endParaRPr sz="1100" b="0" i="0" u="none" strike="noStrike" cap="none">
              <a:solidFill>
                <a:srgbClr val="000000"/>
              </a:solidFill>
              <a:latin typeface="Arial"/>
              <a:ea typeface="Arial"/>
              <a:cs typeface="Arial"/>
              <a:sym typeface="Arial"/>
            </a:endParaRPr>
          </a:p>
        </p:txBody>
      </p:sp>
      <p:sp>
        <p:nvSpPr>
          <p:cNvPr id="644" name="Google Shape;644;g2285d2021f8_0_1127"/>
          <p:cNvSpPr txBox="1"/>
          <p:nvPr/>
        </p:nvSpPr>
        <p:spPr>
          <a:xfrm>
            <a:off x="4635105" y="4883108"/>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15’</a:t>
            </a:r>
            <a:endParaRPr sz="1100" b="0" i="0" u="none" strike="noStrike" cap="none">
              <a:solidFill>
                <a:srgbClr val="000000"/>
              </a:solidFill>
              <a:latin typeface="Arial"/>
              <a:ea typeface="Arial"/>
              <a:cs typeface="Arial"/>
              <a:sym typeface="Arial"/>
            </a:endParaRPr>
          </a:p>
        </p:txBody>
      </p:sp>
      <p:sp>
        <p:nvSpPr>
          <p:cNvPr id="645" name="Google Shape;645;g2285d2021f8_0_1127"/>
          <p:cNvSpPr txBox="1"/>
          <p:nvPr/>
        </p:nvSpPr>
        <p:spPr>
          <a:xfrm>
            <a:off x="6258301" y="4131950"/>
            <a:ext cx="2885700" cy="43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hr" sz="1200" b="0" i="0" u="sng" strike="noStrike" cap="none">
                <a:solidFill>
                  <a:schemeClr val="hlink"/>
                </a:solidFill>
                <a:latin typeface="Calibri"/>
                <a:ea typeface="Calibri"/>
                <a:cs typeface="Calibri"/>
                <a:sym typeface="Calibri"/>
                <a:hlinkClick r:id="rId33"/>
              </a:rPr>
              <a:t>https://wiki.geant.org/display/NETDEV/OAV+Training+Portal</a:t>
            </a:r>
            <a:r>
              <a:rPr lang="hr" sz="1200" b="0" i="0" u="none" strike="noStrike" cap="none">
                <a:solidFill>
                  <a:schemeClr val="dk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sp>
        <p:nvSpPr>
          <p:cNvPr id="646" name="Google Shape;646;g2285d2021f8_0_1127"/>
          <p:cNvSpPr txBox="1"/>
          <p:nvPr/>
        </p:nvSpPr>
        <p:spPr>
          <a:xfrm>
            <a:off x="7982913" y="399692"/>
            <a:ext cx="1122300" cy="300052"/>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dirty="0">
                <a:solidFill>
                  <a:srgbClr val="1E4E79"/>
                </a:solidFill>
                <a:latin typeface="Calibri"/>
                <a:ea typeface="Calibri"/>
                <a:cs typeface="Calibri"/>
                <a:sym typeface="Calibri"/>
              </a:rPr>
              <a:t>Training</a:t>
            </a:r>
            <a:endParaRPr sz="1500" b="1" i="0" u="none" strike="noStrike" cap="none" dirty="0">
              <a:solidFill>
                <a:srgbClr val="1E4E79"/>
              </a:solidFill>
              <a:latin typeface="Calibri"/>
              <a:ea typeface="Calibri"/>
              <a:cs typeface="Calibri"/>
              <a:sym typeface="Calibri"/>
            </a:endParaRPr>
          </a:p>
        </p:txBody>
      </p:sp>
      <p:sp>
        <p:nvSpPr>
          <p:cNvPr id="647" name="Google Shape;647;g2285d2021f8_0_1127"/>
          <p:cNvSpPr txBox="1"/>
          <p:nvPr/>
        </p:nvSpPr>
        <p:spPr>
          <a:xfrm>
            <a:off x="2742416" y="4883108"/>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30’</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285d2021f8_0_1167"/>
          <p:cNvSpPr txBox="1">
            <a:spLocks noGrp="1"/>
          </p:cNvSpPr>
          <p:nvPr>
            <p:ph type="title" idx="4294967295"/>
          </p:nvPr>
        </p:nvSpPr>
        <p:spPr>
          <a:xfrm>
            <a:off x="0" y="528638"/>
            <a:ext cx="7875588" cy="32385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es-ES" dirty="0"/>
              <a:t>Desacoplamiento e Integración </a:t>
            </a:r>
            <a:r>
              <a:rPr lang="hr" dirty="0"/>
              <a:t>(Data Models, Formats, Protocols, APIs)</a:t>
            </a:r>
            <a:endParaRPr dirty="0"/>
          </a:p>
        </p:txBody>
      </p:sp>
      <p:pic>
        <p:nvPicPr>
          <p:cNvPr id="654" name="Google Shape;654;g2285d2021f8_0_1167" descr="Diagram&#10;&#10;Description automatically generated">
            <a:hlinkClick r:id="rId3"/>
          </p:cNvPr>
          <p:cNvPicPr preferRelativeResize="0"/>
          <p:nvPr/>
        </p:nvPicPr>
        <p:blipFill rotWithShape="1">
          <a:blip r:embed="rId4">
            <a:alphaModFix/>
          </a:blip>
          <a:srcRect/>
          <a:stretch/>
        </p:blipFill>
        <p:spPr>
          <a:xfrm>
            <a:off x="6860536" y="2907782"/>
            <a:ext cx="1680000" cy="945000"/>
          </a:xfrm>
          <a:prstGeom prst="rect">
            <a:avLst/>
          </a:prstGeom>
          <a:noFill/>
          <a:ln>
            <a:noFill/>
          </a:ln>
        </p:spPr>
      </p:pic>
      <p:pic>
        <p:nvPicPr>
          <p:cNvPr id="655" name="Google Shape;655;g2285d2021f8_0_1167">
            <a:hlinkClick r:id="rId5"/>
          </p:cNvPr>
          <p:cNvPicPr preferRelativeResize="0"/>
          <p:nvPr/>
        </p:nvPicPr>
        <p:blipFill rotWithShape="1">
          <a:blip r:embed="rId6">
            <a:alphaModFix/>
          </a:blip>
          <a:srcRect/>
          <a:stretch/>
        </p:blipFill>
        <p:spPr>
          <a:xfrm>
            <a:off x="519060" y="1362261"/>
            <a:ext cx="1683282" cy="945000"/>
          </a:xfrm>
          <a:prstGeom prst="rect">
            <a:avLst/>
          </a:prstGeom>
          <a:noFill/>
          <a:ln>
            <a:noFill/>
          </a:ln>
        </p:spPr>
      </p:pic>
      <p:pic>
        <p:nvPicPr>
          <p:cNvPr id="656" name="Google Shape;656;g2285d2021f8_0_1167" descr="Diagram&#10;&#10;Description automatically generated">
            <a:hlinkClick r:id="rId7"/>
          </p:cNvPr>
          <p:cNvPicPr preferRelativeResize="0"/>
          <p:nvPr/>
        </p:nvPicPr>
        <p:blipFill rotWithShape="1">
          <a:blip r:embed="rId8">
            <a:alphaModFix/>
          </a:blip>
          <a:srcRect/>
          <a:stretch/>
        </p:blipFill>
        <p:spPr>
          <a:xfrm>
            <a:off x="2728582" y="1362261"/>
            <a:ext cx="1679837" cy="945000"/>
          </a:xfrm>
          <a:prstGeom prst="rect">
            <a:avLst/>
          </a:prstGeom>
          <a:noFill/>
          <a:ln>
            <a:noFill/>
          </a:ln>
        </p:spPr>
      </p:pic>
      <p:pic>
        <p:nvPicPr>
          <p:cNvPr id="657" name="Google Shape;657;g2285d2021f8_0_1167" descr="Diagram&#10;&#10;Description automatically generated">
            <a:hlinkClick r:id="rId9"/>
          </p:cNvPr>
          <p:cNvPicPr preferRelativeResize="0"/>
          <p:nvPr/>
        </p:nvPicPr>
        <p:blipFill rotWithShape="1">
          <a:blip r:embed="rId10">
            <a:alphaModFix/>
          </a:blip>
          <a:srcRect/>
          <a:stretch/>
        </p:blipFill>
        <p:spPr>
          <a:xfrm>
            <a:off x="4935754" y="1362261"/>
            <a:ext cx="1679837" cy="945000"/>
          </a:xfrm>
          <a:prstGeom prst="rect">
            <a:avLst/>
          </a:prstGeom>
          <a:noFill/>
          <a:ln>
            <a:noFill/>
          </a:ln>
        </p:spPr>
      </p:pic>
      <p:pic>
        <p:nvPicPr>
          <p:cNvPr id="658" name="Google Shape;658;g2285d2021f8_0_1167" descr="Diagram&#10;&#10;Description automatically generated">
            <a:hlinkClick r:id="rId11"/>
          </p:cNvPr>
          <p:cNvPicPr preferRelativeResize="0"/>
          <p:nvPr/>
        </p:nvPicPr>
        <p:blipFill rotWithShape="1">
          <a:blip r:embed="rId12">
            <a:alphaModFix/>
          </a:blip>
          <a:srcRect/>
          <a:stretch/>
        </p:blipFill>
        <p:spPr>
          <a:xfrm>
            <a:off x="6860617" y="1362261"/>
            <a:ext cx="1679837" cy="945000"/>
          </a:xfrm>
          <a:prstGeom prst="rect">
            <a:avLst/>
          </a:prstGeom>
          <a:noFill/>
          <a:ln>
            <a:noFill/>
          </a:ln>
        </p:spPr>
      </p:pic>
      <p:pic>
        <p:nvPicPr>
          <p:cNvPr id="659" name="Google Shape;659;g2285d2021f8_0_1167" descr="Diagram&#10;&#10;Description automatically generated">
            <a:hlinkClick r:id="rId13"/>
          </p:cNvPr>
          <p:cNvPicPr preferRelativeResize="0"/>
          <p:nvPr/>
        </p:nvPicPr>
        <p:blipFill rotWithShape="1">
          <a:blip r:embed="rId14">
            <a:alphaModFix/>
          </a:blip>
          <a:srcRect/>
          <a:stretch/>
        </p:blipFill>
        <p:spPr>
          <a:xfrm>
            <a:off x="520782" y="2907781"/>
            <a:ext cx="1679837" cy="945000"/>
          </a:xfrm>
          <a:prstGeom prst="rect">
            <a:avLst/>
          </a:prstGeom>
          <a:noFill/>
          <a:ln>
            <a:noFill/>
          </a:ln>
        </p:spPr>
      </p:pic>
      <p:pic>
        <p:nvPicPr>
          <p:cNvPr id="660" name="Google Shape;660;g2285d2021f8_0_1167" descr="Diagram&#10;&#10;Description automatically generated">
            <a:hlinkClick r:id="rId15"/>
          </p:cNvPr>
          <p:cNvPicPr preferRelativeResize="0"/>
          <p:nvPr/>
        </p:nvPicPr>
        <p:blipFill rotWithShape="1">
          <a:blip r:embed="rId16">
            <a:alphaModFix/>
          </a:blip>
          <a:srcRect/>
          <a:stretch/>
        </p:blipFill>
        <p:spPr>
          <a:xfrm>
            <a:off x="2728582" y="2907781"/>
            <a:ext cx="1679837" cy="945000"/>
          </a:xfrm>
          <a:prstGeom prst="rect">
            <a:avLst/>
          </a:prstGeom>
          <a:noFill/>
          <a:ln>
            <a:noFill/>
          </a:ln>
        </p:spPr>
      </p:pic>
      <p:pic>
        <p:nvPicPr>
          <p:cNvPr id="661" name="Google Shape;661;g2285d2021f8_0_1167" descr="Diagram&#10;&#10;Description automatically generated"/>
          <p:cNvPicPr preferRelativeResize="0"/>
          <p:nvPr/>
        </p:nvPicPr>
        <p:blipFill rotWithShape="1">
          <a:blip r:embed="rId17">
            <a:alphaModFix/>
          </a:blip>
          <a:srcRect/>
          <a:stretch/>
        </p:blipFill>
        <p:spPr>
          <a:xfrm>
            <a:off x="4935754" y="2907781"/>
            <a:ext cx="1679837" cy="945000"/>
          </a:xfrm>
          <a:prstGeom prst="rect">
            <a:avLst/>
          </a:prstGeom>
          <a:noFill/>
          <a:ln>
            <a:noFill/>
          </a:ln>
        </p:spPr>
      </p:pic>
      <p:sp>
        <p:nvSpPr>
          <p:cNvPr id="662" name="Google Shape;662;g2285d2021f8_0_1167"/>
          <p:cNvSpPr txBox="1"/>
          <p:nvPr/>
        </p:nvSpPr>
        <p:spPr>
          <a:xfrm>
            <a:off x="520782" y="2272971"/>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30’</a:t>
            </a:r>
            <a:endParaRPr sz="1100" b="0" i="0" u="none" strike="noStrike" cap="none">
              <a:solidFill>
                <a:srgbClr val="000000"/>
              </a:solidFill>
              <a:latin typeface="Arial"/>
              <a:ea typeface="Arial"/>
              <a:cs typeface="Arial"/>
              <a:sym typeface="Arial"/>
            </a:endParaRPr>
          </a:p>
        </p:txBody>
      </p:sp>
      <p:sp>
        <p:nvSpPr>
          <p:cNvPr id="663" name="Google Shape;663;g2285d2021f8_0_1167"/>
          <p:cNvSpPr txBox="1"/>
          <p:nvPr/>
        </p:nvSpPr>
        <p:spPr>
          <a:xfrm>
            <a:off x="6860536" y="3852782"/>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45’</a:t>
            </a:r>
            <a:endParaRPr sz="1100" b="0" i="0" u="none" strike="noStrike" cap="none">
              <a:solidFill>
                <a:srgbClr val="000000"/>
              </a:solidFill>
              <a:latin typeface="Arial"/>
              <a:ea typeface="Arial"/>
              <a:cs typeface="Arial"/>
              <a:sym typeface="Arial"/>
            </a:endParaRPr>
          </a:p>
        </p:txBody>
      </p:sp>
      <p:sp>
        <p:nvSpPr>
          <p:cNvPr id="664" name="Google Shape;664;g2285d2021f8_0_1167"/>
          <p:cNvSpPr txBox="1"/>
          <p:nvPr/>
        </p:nvSpPr>
        <p:spPr>
          <a:xfrm>
            <a:off x="2726859" y="2287405"/>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10’</a:t>
            </a:r>
            <a:endParaRPr sz="1100" b="0" i="0" u="none" strike="noStrike" cap="none">
              <a:solidFill>
                <a:srgbClr val="000000"/>
              </a:solidFill>
              <a:latin typeface="Arial"/>
              <a:ea typeface="Arial"/>
              <a:cs typeface="Arial"/>
              <a:sym typeface="Arial"/>
            </a:endParaRPr>
          </a:p>
        </p:txBody>
      </p:sp>
      <p:sp>
        <p:nvSpPr>
          <p:cNvPr id="665" name="Google Shape;665;g2285d2021f8_0_1167"/>
          <p:cNvSpPr txBox="1"/>
          <p:nvPr/>
        </p:nvSpPr>
        <p:spPr>
          <a:xfrm>
            <a:off x="4931213" y="2307261"/>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dirty="0">
                <a:solidFill>
                  <a:srgbClr val="1F4E79"/>
                </a:solidFill>
                <a:latin typeface="Calibri"/>
                <a:ea typeface="Calibri"/>
                <a:cs typeface="Calibri"/>
                <a:sym typeface="Calibri"/>
              </a:rPr>
              <a:t>60’</a:t>
            </a:r>
            <a:endParaRPr sz="1100" b="0" i="0" u="none" strike="noStrike" cap="none" dirty="0">
              <a:solidFill>
                <a:srgbClr val="000000"/>
              </a:solidFill>
              <a:latin typeface="Arial"/>
              <a:ea typeface="Arial"/>
              <a:cs typeface="Arial"/>
              <a:sym typeface="Arial"/>
            </a:endParaRPr>
          </a:p>
        </p:txBody>
      </p:sp>
      <p:sp>
        <p:nvSpPr>
          <p:cNvPr id="666" name="Google Shape;666;g2285d2021f8_0_1167"/>
          <p:cNvSpPr txBox="1"/>
          <p:nvPr/>
        </p:nvSpPr>
        <p:spPr>
          <a:xfrm>
            <a:off x="6864470" y="2307260"/>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30’</a:t>
            </a:r>
            <a:endParaRPr sz="1100" b="0" i="0" u="none" strike="noStrike" cap="none">
              <a:solidFill>
                <a:srgbClr val="000000"/>
              </a:solidFill>
              <a:latin typeface="Arial"/>
              <a:ea typeface="Arial"/>
              <a:cs typeface="Arial"/>
              <a:sym typeface="Arial"/>
            </a:endParaRPr>
          </a:p>
        </p:txBody>
      </p:sp>
      <p:sp>
        <p:nvSpPr>
          <p:cNvPr id="667" name="Google Shape;667;g2285d2021f8_0_1167"/>
          <p:cNvSpPr txBox="1"/>
          <p:nvPr/>
        </p:nvSpPr>
        <p:spPr>
          <a:xfrm>
            <a:off x="497278" y="3852782"/>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45’</a:t>
            </a:r>
            <a:endParaRPr sz="1100" b="0" i="0" u="none" strike="noStrike" cap="none">
              <a:solidFill>
                <a:srgbClr val="000000"/>
              </a:solidFill>
              <a:latin typeface="Arial"/>
              <a:ea typeface="Arial"/>
              <a:cs typeface="Arial"/>
              <a:sym typeface="Arial"/>
            </a:endParaRPr>
          </a:p>
        </p:txBody>
      </p:sp>
      <p:sp>
        <p:nvSpPr>
          <p:cNvPr id="668" name="Google Shape;668;g2285d2021f8_0_1167"/>
          <p:cNvSpPr txBox="1"/>
          <p:nvPr/>
        </p:nvSpPr>
        <p:spPr>
          <a:xfrm>
            <a:off x="2726859" y="3870974"/>
            <a:ext cx="16797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b="0" i="0" u="none" strike="noStrike" cap="none">
                <a:solidFill>
                  <a:srgbClr val="1F4E79"/>
                </a:solidFill>
                <a:latin typeface="Calibri"/>
                <a:ea typeface="Calibri"/>
                <a:cs typeface="Calibri"/>
                <a:sym typeface="Calibri"/>
              </a:rPr>
              <a:t>4h (including installation)</a:t>
            </a:r>
            <a:endParaRPr sz="1100" b="0" i="0" u="none" strike="noStrike" cap="none">
              <a:solidFill>
                <a:srgbClr val="000000"/>
              </a:solidFill>
              <a:latin typeface="Arial"/>
              <a:ea typeface="Arial"/>
              <a:cs typeface="Arial"/>
              <a:sym typeface="Arial"/>
            </a:endParaRPr>
          </a:p>
        </p:txBody>
      </p:sp>
      <p:sp>
        <p:nvSpPr>
          <p:cNvPr id="669" name="Google Shape;669;g2285d2021f8_0_1167"/>
          <p:cNvSpPr txBox="1"/>
          <p:nvPr/>
        </p:nvSpPr>
        <p:spPr>
          <a:xfrm>
            <a:off x="1776254" y="4563140"/>
            <a:ext cx="4570800" cy="253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hr" sz="1200" b="0" i="0" u="sng" strike="noStrike" cap="none">
                <a:solidFill>
                  <a:schemeClr val="hlink"/>
                </a:solidFill>
                <a:latin typeface="Calibri"/>
                <a:ea typeface="Calibri"/>
                <a:cs typeface="Calibri"/>
                <a:sym typeface="Calibri"/>
                <a:hlinkClick r:id="rId18"/>
              </a:rPr>
              <a:t>https://wiki.geant.org/display/NETDEV/OAV+Training+Portal</a:t>
            </a:r>
            <a:r>
              <a:rPr lang="hr" sz="1200" b="0" i="0" u="none" strike="noStrike" cap="none">
                <a:solidFill>
                  <a:schemeClr val="dk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sp>
        <p:nvSpPr>
          <p:cNvPr id="670" name="Google Shape;670;g2285d2021f8_0_1167"/>
          <p:cNvSpPr txBox="1"/>
          <p:nvPr/>
        </p:nvSpPr>
        <p:spPr>
          <a:xfrm>
            <a:off x="7775513" y="54041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Training</a:t>
            </a:r>
            <a:endParaRPr sz="1500" b="1" i="0" u="none" strike="noStrike" cap="none">
              <a:solidFill>
                <a:srgbClr val="1E4E79"/>
              </a:solidFill>
              <a:latin typeface="Calibri"/>
              <a:ea typeface="Calibri"/>
              <a:cs typeface="Calibri"/>
              <a:sym typeface="Calibri"/>
            </a:endParaRPr>
          </a:p>
        </p:txBody>
      </p:sp>
      <p:sp>
        <p:nvSpPr>
          <p:cNvPr id="2" name="Google Shape;665;g2285d2021f8_0_1167">
            <a:extLst>
              <a:ext uri="{FF2B5EF4-FFF2-40B4-BE49-F238E27FC236}">
                <a16:creationId xmlns:a16="http://schemas.microsoft.com/office/drawing/2014/main" id="{EE84F266-45A3-7EE3-7C6B-47991EB2BCFC}"/>
              </a:ext>
            </a:extLst>
          </p:cNvPr>
          <p:cNvSpPr txBox="1"/>
          <p:nvPr/>
        </p:nvSpPr>
        <p:spPr>
          <a:xfrm>
            <a:off x="5007986" y="3831741"/>
            <a:ext cx="1679700" cy="207719"/>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es-ES" sz="900" dirty="0">
                <a:solidFill>
                  <a:srgbClr val="1F4E79"/>
                </a:solidFill>
                <a:latin typeface="Calibri"/>
                <a:cs typeface="Calibri"/>
              </a:rPr>
              <a:t>2h</a:t>
            </a:r>
            <a:endParaRPr sz="900" dirty="0">
              <a:solidFill>
                <a:srgbClr val="1F4E79"/>
              </a:solidFill>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2285d2021f8_0_1189"/>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hr"/>
              <a:t>Ansible</a:t>
            </a:r>
            <a:endParaRPr/>
          </a:p>
        </p:txBody>
      </p:sp>
      <p:sp>
        <p:nvSpPr>
          <p:cNvPr id="676" name="Google Shape;676;g2285d2021f8_0_1189"/>
          <p:cNvSpPr txBox="1"/>
          <p:nvPr/>
        </p:nvSpPr>
        <p:spPr>
          <a:xfrm>
            <a:off x="1814025" y="4712100"/>
            <a:ext cx="50439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300" b="0" i="0" u="sng" strike="noStrike" cap="none">
                <a:solidFill>
                  <a:schemeClr val="hlink"/>
                </a:solidFill>
                <a:latin typeface="Calibri"/>
                <a:ea typeface="Calibri"/>
                <a:cs typeface="Calibri"/>
                <a:sym typeface="Calibri"/>
                <a:hlinkClick r:id="rId3"/>
              </a:rPr>
              <a:t>https://e-academy.geant.org/moodle/course/view.php?id=120</a:t>
            </a:r>
            <a:r>
              <a:rPr lang="hr" sz="1300" b="0" i="0" u="none" strike="noStrike" cap="none">
                <a:solidFill>
                  <a:schemeClr val="dk1"/>
                </a:solidFill>
                <a:latin typeface="Calibri"/>
                <a:ea typeface="Calibri"/>
                <a:cs typeface="Calibri"/>
                <a:sym typeface="Calibri"/>
              </a:rPr>
              <a:t> </a:t>
            </a:r>
            <a:endParaRPr sz="1000" b="0" i="0" u="none" strike="noStrike" cap="none">
              <a:solidFill>
                <a:srgbClr val="000000"/>
              </a:solidFill>
              <a:latin typeface="Arial"/>
              <a:ea typeface="Arial"/>
              <a:cs typeface="Arial"/>
              <a:sym typeface="Arial"/>
            </a:endParaRPr>
          </a:p>
        </p:txBody>
      </p:sp>
      <p:pic>
        <p:nvPicPr>
          <p:cNvPr id="677" name="Google Shape;677;g2285d2021f8_0_1189"/>
          <p:cNvPicPr preferRelativeResize="0"/>
          <p:nvPr/>
        </p:nvPicPr>
        <p:blipFill rotWithShape="1">
          <a:blip r:embed="rId4">
            <a:alphaModFix/>
          </a:blip>
          <a:srcRect/>
          <a:stretch/>
        </p:blipFill>
        <p:spPr>
          <a:xfrm>
            <a:off x="592931" y="919693"/>
            <a:ext cx="7107431" cy="3724773"/>
          </a:xfrm>
          <a:prstGeom prst="rect">
            <a:avLst/>
          </a:prstGeom>
          <a:noFill/>
          <a:ln>
            <a:noFill/>
          </a:ln>
        </p:spPr>
      </p:pic>
      <p:sp>
        <p:nvSpPr>
          <p:cNvPr id="678" name="Google Shape;678;g2285d2021f8_0_1189"/>
          <p:cNvSpPr/>
          <p:nvPr/>
        </p:nvSpPr>
        <p:spPr>
          <a:xfrm>
            <a:off x="2393156" y="3447086"/>
            <a:ext cx="964500" cy="300000"/>
          </a:xfrm>
          <a:prstGeom prst="ellipse">
            <a:avLst/>
          </a:prstGeom>
          <a:noFill/>
          <a:ln w="28575" cap="flat" cmpd="sng">
            <a:solidFill>
              <a:srgbClr val="FF2D0D"/>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79" name="Google Shape;679;g2285d2021f8_0_1189"/>
          <p:cNvSpPr txBox="1"/>
          <p:nvPr/>
        </p:nvSpPr>
        <p:spPr>
          <a:xfrm>
            <a:off x="7700338" y="54041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Training</a:t>
            </a:r>
            <a:endParaRPr sz="1500" b="1" i="0" u="none" strike="noStrike" cap="none">
              <a:solidFill>
                <a:srgbClr val="1E4E79"/>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g2285d2021f8_0_1198"/>
          <p:cNvSpPr txBox="1">
            <a:spLocks noGrp="1"/>
          </p:cNvSpPr>
          <p:nvPr>
            <p:ph type="title" idx="4294967295"/>
          </p:nvPr>
        </p:nvSpPr>
        <p:spPr>
          <a:xfrm>
            <a:off x="749171" y="48762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es-ES" dirty="0"/>
              <a:t>Requisitos para </a:t>
            </a:r>
            <a:r>
              <a:rPr lang="hr" dirty="0"/>
              <a:t>Ansible: YAML, </a:t>
            </a:r>
            <a:r>
              <a:rPr lang="es-ES" dirty="0"/>
              <a:t>Requisitos para </a:t>
            </a:r>
            <a:r>
              <a:rPr lang="hr" dirty="0"/>
              <a:t>YAML? </a:t>
            </a:r>
            <a:endParaRPr dirty="0"/>
          </a:p>
        </p:txBody>
      </p:sp>
      <p:pic>
        <p:nvPicPr>
          <p:cNvPr id="685" name="Google Shape;685;g2285d2021f8_0_1198"/>
          <p:cNvPicPr preferRelativeResize="0"/>
          <p:nvPr/>
        </p:nvPicPr>
        <p:blipFill rotWithShape="1">
          <a:blip r:embed="rId3">
            <a:alphaModFix/>
          </a:blip>
          <a:srcRect/>
          <a:stretch/>
        </p:blipFill>
        <p:spPr>
          <a:xfrm>
            <a:off x="749171" y="803661"/>
            <a:ext cx="7080885" cy="3947636"/>
          </a:xfrm>
          <a:prstGeom prst="rect">
            <a:avLst/>
          </a:prstGeom>
          <a:noFill/>
          <a:ln>
            <a:noFill/>
          </a:ln>
        </p:spPr>
      </p:pic>
      <p:sp>
        <p:nvSpPr>
          <p:cNvPr id="686" name="Google Shape;686;g2285d2021f8_0_1198"/>
          <p:cNvSpPr txBox="1"/>
          <p:nvPr/>
        </p:nvSpPr>
        <p:spPr>
          <a:xfrm>
            <a:off x="2076450" y="4751300"/>
            <a:ext cx="52716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300" b="0" i="0" u="sng" strike="noStrike" cap="none">
                <a:solidFill>
                  <a:schemeClr val="hlink"/>
                </a:solidFill>
                <a:latin typeface="Calibri"/>
                <a:ea typeface="Calibri"/>
                <a:cs typeface="Calibri"/>
                <a:sym typeface="Calibri"/>
                <a:hlinkClick r:id="rId4"/>
              </a:rPr>
              <a:t>https://e-academy.geant.org/moodle/course/view.php?id=129</a:t>
            </a:r>
            <a:r>
              <a:rPr lang="hr" sz="1300" b="0" i="0" u="none" strike="noStrike" cap="none">
                <a:solidFill>
                  <a:schemeClr val="dk1"/>
                </a:solidFill>
                <a:latin typeface="Calibri"/>
                <a:ea typeface="Calibri"/>
                <a:cs typeface="Calibri"/>
                <a:sym typeface="Calibri"/>
              </a:rPr>
              <a:t> </a:t>
            </a:r>
            <a:endParaRPr sz="1000" b="0" i="0" u="none" strike="noStrike" cap="none">
              <a:solidFill>
                <a:srgbClr val="000000"/>
              </a:solidFill>
              <a:latin typeface="Arial"/>
              <a:ea typeface="Arial"/>
              <a:cs typeface="Arial"/>
              <a:sym typeface="Arial"/>
            </a:endParaRPr>
          </a:p>
        </p:txBody>
      </p:sp>
      <p:sp>
        <p:nvSpPr>
          <p:cNvPr id="687" name="Google Shape;687;g2285d2021f8_0_1198"/>
          <p:cNvSpPr txBox="1"/>
          <p:nvPr/>
        </p:nvSpPr>
        <p:spPr>
          <a:xfrm>
            <a:off x="7710488" y="48311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Training</a:t>
            </a:r>
            <a:endParaRPr sz="1500" b="1" i="0" u="none" strike="noStrike" cap="none">
              <a:solidFill>
                <a:srgbClr val="1E4E79"/>
              </a:solidFill>
              <a:latin typeface="Calibri"/>
              <a:ea typeface="Calibri"/>
              <a:cs typeface="Calibri"/>
              <a:sym typeface="Calibri"/>
            </a:endParaRPr>
          </a:p>
        </p:txBody>
      </p:sp>
      <p:sp>
        <p:nvSpPr>
          <p:cNvPr id="688" name="Google Shape;688;g2285d2021f8_0_1198"/>
          <p:cNvSpPr/>
          <p:nvPr/>
        </p:nvSpPr>
        <p:spPr>
          <a:xfrm>
            <a:off x="2393156" y="3447086"/>
            <a:ext cx="1304700" cy="593700"/>
          </a:xfrm>
          <a:prstGeom prst="ellipse">
            <a:avLst/>
          </a:prstGeom>
          <a:noFill/>
          <a:ln w="28575" cap="flat" cmpd="sng">
            <a:solidFill>
              <a:srgbClr val="FF2D0D"/>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2285d2021f8_0_1206"/>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hr" dirty="0"/>
              <a:t>Ansible</a:t>
            </a:r>
            <a:r>
              <a:rPr lang="es-ES" dirty="0">
                <a:sym typeface="Wingdings" panose="05000000000000000000" pitchFamily="2" charset="2"/>
              </a:rPr>
              <a:t></a:t>
            </a:r>
            <a:r>
              <a:rPr lang="hr" dirty="0"/>
              <a:t> YAML</a:t>
            </a:r>
            <a:r>
              <a:rPr lang="es-ES" dirty="0">
                <a:sym typeface="Wingdings" panose="05000000000000000000" pitchFamily="2" charset="2"/>
              </a:rPr>
              <a:t></a:t>
            </a:r>
            <a:r>
              <a:rPr lang="hr" dirty="0"/>
              <a:t> Data models, Data Formats, and Protocols</a:t>
            </a:r>
            <a:endParaRPr dirty="0"/>
          </a:p>
        </p:txBody>
      </p:sp>
      <p:pic>
        <p:nvPicPr>
          <p:cNvPr id="694" name="Google Shape;694;g2285d2021f8_0_1206"/>
          <p:cNvPicPr preferRelativeResize="0"/>
          <p:nvPr/>
        </p:nvPicPr>
        <p:blipFill rotWithShape="1">
          <a:blip r:embed="rId3">
            <a:alphaModFix/>
          </a:blip>
          <a:srcRect b="1058"/>
          <a:stretch/>
        </p:blipFill>
        <p:spPr>
          <a:xfrm>
            <a:off x="1566243" y="882256"/>
            <a:ext cx="5433879" cy="3835065"/>
          </a:xfrm>
          <a:prstGeom prst="rect">
            <a:avLst/>
          </a:prstGeom>
          <a:noFill/>
          <a:ln>
            <a:noFill/>
          </a:ln>
        </p:spPr>
      </p:pic>
      <p:sp>
        <p:nvSpPr>
          <p:cNvPr id="695" name="Google Shape;695;g2285d2021f8_0_1206"/>
          <p:cNvSpPr txBox="1"/>
          <p:nvPr/>
        </p:nvSpPr>
        <p:spPr>
          <a:xfrm>
            <a:off x="1823550" y="4747525"/>
            <a:ext cx="51765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sng" strike="noStrike" cap="none">
                <a:solidFill>
                  <a:schemeClr val="hlink"/>
                </a:solidFill>
                <a:latin typeface="Calibri"/>
                <a:ea typeface="Calibri"/>
                <a:cs typeface="Calibri"/>
                <a:sym typeface="Calibri"/>
                <a:hlinkClick r:id="rId4"/>
              </a:rPr>
              <a:t>https://e-academy.geant.org/moodle/course/view.php?id=61</a:t>
            </a:r>
            <a:r>
              <a:rPr lang="hr" sz="1400" b="0" i="0" u="none" strike="noStrike" cap="none">
                <a:solidFill>
                  <a:schemeClr val="dk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sp>
        <p:nvSpPr>
          <p:cNvPr id="696" name="Google Shape;696;g2285d2021f8_0_1206"/>
          <p:cNvSpPr txBox="1"/>
          <p:nvPr/>
        </p:nvSpPr>
        <p:spPr>
          <a:xfrm>
            <a:off x="7699663" y="54041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Training</a:t>
            </a:r>
            <a:endParaRPr sz="1500" b="1" i="0" u="none" strike="noStrike" cap="none">
              <a:solidFill>
                <a:srgbClr val="1E4E79"/>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1367-4491-49A9-67DF-5BA841D7CA44}"/>
              </a:ext>
            </a:extLst>
          </p:cNvPr>
          <p:cNvSpPr>
            <a:spLocks noGrp="1"/>
          </p:cNvSpPr>
          <p:nvPr>
            <p:ph type="title"/>
          </p:nvPr>
        </p:nvSpPr>
        <p:spPr>
          <a:xfrm>
            <a:off x="749171" y="425748"/>
            <a:ext cx="7421100" cy="323100"/>
          </a:xfrm>
        </p:spPr>
        <p:txBody>
          <a:bodyPr>
            <a:normAutofit fontScale="90000"/>
          </a:bodyPr>
          <a:lstStyle/>
          <a:p>
            <a:r>
              <a:rPr lang="ca-ES" dirty="0"/>
              <a:t>Los </a:t>
            </a:r>
            <a:r>
              <a:rPr lang="ca-ES" dirty="0" err="1"/>
              <a:t>sombreros</a:t>
            </a:r>
            <a:r>
              <a:rPr lang="ca-ES" dirty="0"/>
              <a:t> de María Isabel...</a:t>
            </a:r>
            <a:endParaRPr lang="ca-ES" dirty="0">
              <a:solidFill>
                <a:srgbClr val="FF0000"/>
              </a:solidFill>
              <a:latin typeface="Fave Script Bold Pro" pitchFamily="2" charset="0"/>
            </a:endParaRPr>
          </a:p>
        </p:txBody>
      </p:sp>
      <p:grpSp>
        <p:nvGrpSpPr>
          <p:cNvPr id="5" name="Group 4">
            <a:extLst>
              <a:ext uri="{FF2B5EF4-FFF2-40B4-BE49-F238E27FC236}">
                <a16:creationId xmlns:a16="http://schemas.microsoft.com/office/drawing/2014/main" id="{D432DCB7-B211-BE86-9962-0829BA885C83}"/>
              </a:ext>
            </a:extLst>
          </p:cNvPr>
          <p:cNvGrpSpPr/>
          <p:nvPr/>
        </p:nvGrpSpPr>
        <p:grpSpPr>
          <a:xfrm>
            <a:off x="187881" y="822731"/>
            <a:ext cx="2268000" cy="4320769"/>
            <a:chOff x="4459721" y="762597"/>
            <a:chExt cx="2268000" cy="4320769"/>
          </a:xfrm>
        </p:grpSpPr>
        <p:pic>
          <p:nvPicPr>
            <p:cNvPr id="8" name="Picture 6" descr="AC3-transp">
              <a:extLst>
                <a:ext uri="{FF2B5EF4-FFF2-40B4-BE49-F238E27FC236}">
                  <a16:creationId xmlns:a16="http://schemas.microsoft.com/office/drawing/2014/main" id="{ABD6328B-9CE1-A721-0569-401B67BEE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721" y="3904820"/>
              <a:ext cx="2088000" cy="11785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473048D-230B-5C5B-EC32-DB153A2B6A9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721" y="762597"/>
              <a:ext cx="2268000" cy="30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EC8A8133-CAA4-6B0C-40D4-583B5FAEBDF1}"/>
              </a:ext>
            </a:extLst>
          </p:cNvPr>
          <p:cNvGrpSpPr/>
          <p:nvPr/>
        </p:nvGrpSpPr>
        <p:grpSpPr>
          <a:xfrm>
            <a:off x="2545881" y="822731"/>
            <a:ext cx="4135525" cy="4278680"/>
            <a:chOff x="173811" y="754684"/>
            <a:chExt cx="4135525" cy="4278680"/>
          </a:xfrm>
        </p:grpSpPr>
        <p:pic>
          <p:nvPicPr>
            <p:cNvPr id="6" name="Picture 5" descr="A close-up of a logo&#10;&#10;Description automatically generated">
              <a:extLst>
                <a:ext uri="{FF2B5EF4-FFF2-40B4-BE49-F238E27FC236}">
                  <a16:creationId xmlns:a16="http://schemas.microsoft.com/office/drawing/2014/main" id="{27941B29-D3C0-7514-0552-E126A1CC687D}"/>
                </a:ext>
              </a:extLst>
            </p:cNvPr>
            <p:cNvPicPr>
              <a:picLocks noChangeAspect="1"/>
            </p:cNvPicPr>
            <p:nvPr/>
          </p:nvPicPr>
          <p:blipFill>
            <a:blip r:embed="rId4"/>
            <a:stretch>
              <a:fillRect/>
            </a:stretch>
          </p:blipFill>
          <p:spPr>
            <a:xfrm>
              <a:off x="1596382" y="3778683"/>
              <a:ext cx="1774051" cy="1254681"/>
            </a:xfrm>
            <a:prstGeom prst="rect">
              <a:avLst/>
            </a:prstGeom>
          </p:spPr>
        </p:pic>
        <p:pic>
          <p:nvPicPr>
            <p:cNvPr id="15" name="Picture 14">
              <a:extLst>
                <a:ext uri="{FF2B5EF4-FFF2-40B4-BE49-F238E27FC236}">
                  <a16:creationId xmlns:a16="http://schemas.microsoft.com/office/drawing/2014/main" id="{34860A85-D172-4FFE-8637-50EE82994EF4}"/>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482" t="4564" r="4545" b="2973"/>
            <a:stretch/>
          </p:blipFill>
          <p:spPr bwMode="auto">
            <a:xfrm>
              <a:off x="173811" y="754684"/>
              <a:ext cx="4135525" cy="30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05651F7-A2EA-02C9-576B-FDA0C0E5A82B}"/>
              </a:ext>
            </a:extLst>
          </p:cNvPr>
          <p:cNvGrpSpPr/>
          <p:nvPr/>
        </p:nvGrpSpPr>
        <p:grpSpPr>
          <a:xfrm>
            <a:off x="6771406" y="822731"/>
            <a:ext cx="2268000" cy="4240628"/>
            <a:chOff x="6778119" y="762597"/>
            <a:chExt cx="2268000" cy="4240628"/>
          </a:xfrm>
        </p:grpSpPr>
        <p:pic>
          <p:nvPicPr>
            <p:cNvPr id="13" name="Picture 12">
              <a:extLst>
                <a:ext uri="{FF2B5EF4-FFF2-40B4-BE49-F238E27FC236}">
                  <a16:creationId xmlns:a16="http://schemas.microsoft.com/office/drawing/2014/main" id="{66712367-EFAA-3D8A-0F03-1543A6A98D88}"/>
                </a:ext>
              </a:extLst>
            </p:cNvPr>
            <p:cNvPicPr>
              <a:picLocks noChangeAspect="1"/>
            </p:cNvPicPr>
            <p:nvPr/>
          </p:nvPicPr>
          <p:blipFill rotWithShape="1">
            <a:blip r:embed="rId6"/>
            <a:srcRect t="11152" r="55459"/>
            <a:stretch/>
          </p:blipFill>
          <p:spPr>
            <a:xfrm>
              <a:off x="6778119" y="762597"/>
              <a:ext cx="2268000" cy="3016087"/>
            </a:xfrm>
            <a:prstGeom prst="rect">
              <a:avLst/>
            </a:prstGeom>
          </p:spPr>
        </p:pic>
        <p:pic>
          <p:nvPicPr>
            <p:cNvPr id="1026" name="Picture 2" descr="GÉANT - Wikipedia">
              <a:extLst>
                <a:ext uri="{FF2B5EF4-FFF2-40B4-BE49-F238E27FC236}">
                  <a16:creationId xmlns:a16="http://schemas.microsoft.com/office/drawing/2014/main" id="{FB25C553-183C-74EC-F1C6-003181D6C9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8119" y="3778684"/>
              <a:ext cx="2088000" cy="12245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572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3debcef9cb_5_440"/>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5"/>
              <a:buFont typeface="Calibri"/>
              <a:buNone/>
            </a:pPr>
            <a:r>
              <a:rPr lang="hr"/>
              <a:t>Ansible</a:t>
            </a:r>
            <a:endParaRPr/>
          </a:p>
        </p:txBody>
      </p:sp>
      <p:sp>
        <p:nvSpPr>
          <p:cNvPr id="703" name="Google Shape;703;g23debcef9cb_5_440"/>
          <p:cNvSpPr/>
          <p:nvPr/>
        </p:nvSpPr>
        <p:spPr>
          <a:xfrm>
            <a:off x="2808830" y="1824771"/>
            <a:ext cx="195900" cy="1308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4" name="Google Shape;704;g23debcef9cb_5_440"/>
          <p:cNvSpPr/>
          <p:nvPr/>
        </p:nvSpPr>
        <p:spPr>
          <a:xfrm>
            <a:off x="5552653" y="1831775"/>
            <a:ext cx="195900" cy="1308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5" name="Google Shape;705;g23debcef9cb_5_440"/>
          <p:cNvSpPr/>
          <p:nvPr/>
        </p:nvSpPr>
        <p:spPr>
          <a:xfrm>
            <a:off x="5511517" y="3351887"/>
            <a:ext cx="195900" cy="1308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6" name="Google Shape;706;g23debcef9cb_5_440"/>
          <p:cNvSpPr/>
          <p:nvPr/>
        </p:nvSpPr>
        <p:spPr>
          <a:xfrm rot="10800000" flipH="1">
            <a:off x="1664892" y="2624402"/>
            <a:ext cx="1437000" cy="918900"/>
          </a:xfrm>
          <a:prstGeom prst="bentArrow">
            <a:avLst>
              <a:gd name="adj1" fmla="val 7231"/>
              <a:gd name="adj2" fmla="val 6787"/>
              <a:gd name="adj3" fmla="val 7231"/>
              <a:gd name="adj4" fmla="val 4375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707" name="Google Shape;707;g23debcef9cb_5_440"/>
          <p:cNvSpPr/>
          <p:nvPr/>
        </p:nvSpPr>
        <p:spPr>
          <a:xfrm rot="5400000">
            <a:off x="4181151" y="2708117"/>
            <a:ext cx="195900" cy="1308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8" name="Google Shape;708;g23debcef9cb_5_440"/>
          <p:cNvSpPr/>
          <p:nvPr/>
        </p:nvSpPr>
        <p:spPr>
          <a:xfrm rot="5400000">
            <a:off x="6778017" y="2708117"/>
            <a:ext cx="195900" cy="1308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9" name="Google Shape;709;g23debcef9cb_5_440"/>
          <p:cNvSpPr txBox="1"/>
          <p:nvPr/>
        </p:nvSpPr>
        <p:spPr>
          <a:xfrm>
            <a:off x="538183" y="2333182"/>
            <a:ext cx="20454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1F4E79"/>
              </a:buClr>
              <a:buSzPts val="900"/>
              <a:buFont typeface="Arial"/>
              <a:buNone/>
            </a:pPr>
            <a:r>
              <a:rPr lang="hr" sz="900">
                <a:solidFill>
                  <a:srgbClr val="1F4E79"/>
                </a:solidFill>
                <a:latin typeface="Calibri"/>
                <a:ea typeface="Calibri"/>
                <a:cs typeface="Calibri"/>
                <a:sym typeface="Calibri"/>
              </a:rPr>
              <a:t>30’</a:t>
            </a:r>
            <a:endParaRPr sz="1100"/>
          </a:p>
        </p:txBody>
      </p:sp>
      <p:sp>
        <p:nvSpPr>
          <p:cNvPr id="710" name="Google Shape;710;g23debcef9cb_5_440"/>
          <p:cNvSpPr txBox="1"/>
          <p:nvPr/>
        </p:nvSpPr>
        <p:spPr>
          <a:xfrm>
            <a:off x="3231249" y="2389132"/>
            <a:ext cx="2045400" cy="20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rgbClr val="1F4E79"/>
              </a:buClr>
              <a:buSzPts val="900"/>
              <a:buFont typeface="Arial"/>
              <a:buNone/>
            </a:pPr>
            <a:r>
              <a:rPr lang="hr" sz="900">
                <a:solidFill>
                  <a:srgbClr val="1F4E79"/>
                </a:solidFill>
                <a:latin typeface="Calibri"/>
                <a:ea typeface="Calibri"/>
                <a:cs typeface="Calibri"/>
                <a:sym typeface="Calibri"/>
              </a:rPr>
              <a:t>30</a:t>
            </a:r>
            <a:r>
              <a:rPr lang="hr" sz="900">
                <a:solidFill>
                  <a:schemeClr val="dk1"/>
                </a:solidFill>
                <a:latin typeface="Calibri"/>
                <a:ea typeface="Calibri"/>
                <a:cs typeface="Calibri"/>
                <a:sym typeface="Calibri"/>
              </a:rPr>
              <a:t>’</a:t>
            </a:r>
            <a:endParaRPr sz="1100"/>
          </a:p>
        </p:txBody>
      </p:sp>
      <p:sp>
        <p:nvSpPr>
          <p:cNvPr id="711" name="Google Shape;711;g23debcef9cb_5_440"/>
          <p:cNvSpPr txBox="1"/>
          <p:nvPr/>
        </p:nvSpPr>
        <p:spPr>
          <a:xfrm>
            <a:off x="5829926" y="2333182"/>
            <a:ext cx="2222700" cy="20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900"/>
              <a:buFont typeface="Arial"/>
              <a:buNone/>
            </a:pPr>
            <a:r>
              <a:rPr lang="hr" sz="900">
                <a:solidFill>
                  <a:schemeClr val="dk1"/>
                </a:solidFill>
                <a:latin typeface="Calibri"/>
                <a:ea typeface="Calibri"/>
                <a:cs typeface="Calibri"/>
                <a:sym typeface="Calibri"/>
              </a:rPr>
              <a:t>30’</a:t>
            </a:r>
            <a:endParaRPr sz="1100"/>
          </a:p>
        </p:txBody>
      </p:sp>
      <p:sp>
        <p:nvSpPr>
          <p:cNvPr id="712" name="Google Shape;712;g23debcef9cb_5_440"/>
          <p:cNvSpPr txBox="1"/>
          <p:nvPr/>
        </p:nvSpPr>
        <p:spPr>
          <a:xfrm>
            <a:off x="3212824" y="4150702"/>
            <a:ext cx="2052600" cy="20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rgbClr val="1F4E79"/>
              </a:buClr>
              <a:buSzPts val="900"/>
              <a:buFont typeface="Arial"/>
              <a:buNone/>
            </a:pPr>
            <a:r>
              <a:rPr lang="hr" sz="900">
                <a:solidFill>
                  <a:srgbClr val="1F4E79"/>
                </a:solidFill>
                <a:latin typeface="Calibri"/>
                <a:ea typeface="Calibri"/>
                <a:cs typeface="Calibri"/>
                <a:sym typeface="Calibri"/>
              </a:rPr>
              <a:t>30’</a:t>
            </a:r>
            <a:endParaRPr sz="1100"/>
          </a:p>
        </p:txBody>
      </p:sp>
      <p:sp>
        <p:nvSpPr>
          <p:cNvPr id="713" name="Google Shape;713;g23debcef9cb_5_440"/>
          <p:cNvSpPr txBox="1"/>
          <p:nvPr/>
        </p:nvSpPr>
        <p:spPr>
          <a:xfrm>
            <a:off x="5829924" y="4150688"/>
            <a:ext cx="2222700" cy="20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rgbClr val="1F4E79"/>
              </a:buClr>
              <a:buSzPts val="900"/>
              <a:buFont typeface="Arial"/>
              <a:buNone/>
            </a:pPr>
            <a:r>
              <a:rPr lang="hr" sz="900">
                <a:solidFill>
                  <a:srgbClr val="1F4E79"/>
                </a:solidFill>
                <a:latin typeface="Calibri"/>
                <a:ea typeface="Calibri"/>
                <a:cs typeface="Calibri"/>
                <a:sym typeface="Calibri"/>
              </a:rPr>
              <a:t>60’ + lab time</a:t>
            </a:r>
            <a:endParaRPr sz="1100"/>
          </a:p>
        </p:txBody>
      </p:sp>
      <p:pic>
        <p:nvPicPr>
          <p:cNvPr id="714" name="Google Shape;714;g23debcef9cb_5_440" descr="Diagram, engineering drawing&#10;&#10;Description automatically generated">
            <a:hlinkClick r:id="rId3"/>
          </p:cNvPr>
          <p:cNvPicPr preferRelativeResize="0"/>
          <p:nvPr/>
        </p:nvPicPr>
        <p:blipFill rotWithShape="1">
          <a:blip r:embed="rId4">
            <a:alphaModFix/>
          </a:blip>
          <a:srcRect/>
          <a:stretch/>
        </p:blipFill>
        <p:spPr>
          <a:xfrm>
            <a:off x="538183" y="1205824"/>
            <a:ext cx="2082710" cy="1171639"/>
          </a:xfrm>
          <a:prstGeom prst="rect">
            <a:avLst/>
          </a:prstGeom>
          <a:noFill/>
          <a:ln>
            <a:noFill/>
          </a:ln>
        </p:spPr>
      </p:pic>
      <p:pic>
        <p:nvPicPr>
          <p:cNvPr id="715" name="Google Shape;715;g23debcef9cb_5_440" descr="Diagram&#10;&#10;Description automatically generated">
            <a:hlinkClick r:id="rId5"/>
          </p:cNvPr>
          <p:cNvPicPr preferRelativeResize="0"/>
          <p:nvPr/>
        </p:nvPicPr>
        <p:blipFill rotWithShape="1">
          <a:blip r:embed="rId6">
            <a:alphaModFix/>
          </a:blip>
          <a:srcRect/>
          <a:stretch/>
        </p:blipFill>
        <p:spPr>
          <a:xfrm>
            <a:off x="3233376" y="2968874"/>
            <a:ext cx="2082998" cy="1171800"/>
          </a:xfrm>
          <a:prstGeom prst="rect">
            <a:avLst/>
          </a:prstGeom>
          <a:noFill/>
          <a:ln>
            <a:noFill/>
          </a:ln>
        </p:spPr>
      </p:pic>
      <p:pic>
        <p:nvPicPr>
          <p:cNvPr id="716" name="Google Shape;716;g23debcef9cb_5_440" descr="Diagram&#10;&#10;Description automatically generated">
            <a:hlinkClick r:id="rId7"/>
          </p:cNvPr>
          <p:cNvPicPr preferRelativeResize="0"/>
          <p:nvPr/>
        </p:nvPicPr>
        <p:blipFill rotWithShape="1">
          <a:blip r:embed="rId8">
            <a:alphaModFix/>
          </a:blip>
          <a:srcRect/>
          <a:stretch/>
        </p:blipFill>
        <p:spPr>
          <a:xfrm>
            <a:off x="5863129" y="1205744"/>
            <a:ext cx="2082998" cy="1171800"/>
          </a:xfrm>
          <a:prstGeom prst="rect">
            <a:avLst/>
          </a:prstGeom>
          <a:noFill/>
          <a:ln>
            <a:noFill/>
          </a:ln>
        </p:spPr>
      </p:pic>
      <p:pic>
        <p:nvPicPr>
          <p:cNvPr id="717" name="Google Shape;717;g23debcef9cb_5_440" descr="Diagram&#10;&#10;Description automatically generated">
            <a:hlinkClick r:id="rId9"/>
          </p:cNvPr>
          <p:cNvPicPr preferRelativeResize="0"/>
          <p:nvPr/>
        </p:nvPicPr>
        <p:blipFill rotWithShape="1">
          <a:blip r:embed="rId10">
            <a:alphaModFix/>
          </a:blip>
          <a:srcRect/>
          <a:stretch/>
        </p:blipFill>
        <p:spPr>
          <a:xfrm>
            <a:off x="5863129" y="2968874"/>
            <a:ext cx="2082998" cy="1171800"/>
          </a:xfrm>
          <a:prstGeom prst="rect">
            <a:avLst/>
          </a:prstGeom>
          <a:noFill/>
          <a:ln>
            <a:noFill/>
          </a:ln>
        </p:spPr>
      </p:pic>
      <p:sp>
        <p:nvSpPr>
          <p:cNvPr id="718" name="Google Shape;718;g23debcef9cb_5_440"/>
          <p:cNvSpPr txBox="1"/>
          <p:nvPr/>
        </p:nvSpPr>
        <p:spPr>
          <a:xfrm>
            <a:off x="2286604" y="4703090"/>
            <a:ext cx="4570800" cy="253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hr" sz="1200" u="sng">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https://wiki.geant.org/display/NETDEV/OAV+Training+Portal</a:t>
            </a:r>
            <a:r>
              <a:rPr lang="hr" sz="1200">
                <a:solidFill>
                  <a:schemeClr val="dk1"/>
                </a:solidFill>
                <a:latin typeface="Calibri"/>
                <a:ea typeface="Calibri"/>
                <a:cs typeface="Calibri"/>
                <a:sym typeface="Calibri"/>
              </a:rPr>
              <a:t> </a:t>
            </a:r>
            <a:endParaRPr sz="1100"/>
          </a:p>
        </p:txBody>
      </p:sp>
      <p:sp>
        <p:nvSpPr>
          <p:cNvPr id="719" name="Google Shape;719;g23debcef9cb_5_440"/>
          <p:cNvSpPr txBox="1"/>
          <p:nvPr/>
        </p:nvSpPr>
        <p:spPr>
          <a:xfrm>
            <a:off x="7699663" y="9306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hr" sz="1500" b="1">
                <a:solidFill>
                  <a:srgbClr val="1E4E79"/>
                </a:solidFill>
                <a:latin typeface="Calibri"/>
                <a:ea typeface="Calibri"/>
                <a:cs typeface="Calibri"/>
                <a:sym typeface="Calibri"/>
              </a:rPr>
              <a:t>Training</a:t>
            </a:r>
            <a:endParaRPr sz="1500" b="1">
              <a:solidFill>
                <a:srgbClr val="1E4E79"/>
              </a:solidFill>
              <a:latin typeface="Calibri"/>
              <a:ea typeface="Calibri"/>
              <a:cs typeface="Calibri"/>
              <a:sym typeface="Calibri"/>
            </a:endParaRPr>
          </a:p>
        </p:txBody>
      </p:sp>
      <p:pic>
        <p:nvPicPr>
          <p:cNvPr id="720" name="Google Shape;720;g23debcef9cb_5_440"/>
          <p:cNvPicPr preferRelativeResize="0"/>
          <p:nvPr/>
        </p:nvPicPr>
        <p:blipFill>
          <a:blip r:embed="rId12">
            <a:alphaModFix/>
          </a:blip>
          <a:stretch>
            <a:fillRect/>
          </a:stretch>
        </p:blipFill>
        <p:spPr>
          <a:xfrm>
            <a:off x="3183925" y="1176826"/>
            <a:ext cx="2181900" cy="12296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2285d2021f8_0_1236"/>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hr" dirty="0"/>
              <a:t>Ansible: </a:t>
            </a:r>
            <a:r>
              <a:rPr lang="es-ES" dirty="0"/>
              <a:t>vídeos con subtítulos</a:t>
            </a:r>
            <a:endParaRPr dirty="0"/>
          </a:p>
        </p:txBody>
      </p:sp>
      <p:pic>
        <p:nvPicPr>
          <p:cNvPr id="726" name="Google Shape;726;g2285d2021f8_0_1236"/>
          <p:cNvPicPr preferRelativeResize="0"/>
          <p:nvPr/>
        </p:nvPicPr>
        <p:blipFill rotWithShape="1">
          <a:blip r:embed="rId3">
            <a:alphaModFix/>
          </a:blip>
          <a:srcRect/>
          <a:stretch/>
        </p:blipFill>
        <p:spPr>
          <a:xfrm>
            <a:off x="1461837" y="852055"/>
            <a:ext cx="5817123" cy="3766049"/>
          </a:xfrm>
          <a:prstGeom prst="rect">
            <a:avLst/>
          </a:prstGeom>
          <a:noFill/>
          <a:ln>
            <a:noFill/>
          </a:ln>
        </p:spPr>
      </p:pic>
      <p:sp>
        <p:nvSpPr>
          <p:cNvPr id="727" name="Google Shape;727;g2285d2021f8_0_1236"/>
          <p:cNvSpPr/>
          <p:nvPr/>
        </p:nvSpPr>
        <p:spPr>
          <a:xfrm>
            <a:off x="3887468" y="3894186"/>
            <a:ext cx="2899200" cy="586800"/>
          </a:xfrm>
          <a:prstGeom prst="ellipse">
            <a:avLst/>
          </a:prstGeom>
          <a:noFill/>
          <a:ln w="571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8" name="Google Shape;728;g2285d2021f8_0_1236"/>
          <p:cNvSpPr/>
          <p:nvPr/>
        </p:nvSpPr>
        <p:spPr>
          <a:xfrm>
            <a:off x="1346665" y="4344522"/>
            <a:ext cx="1793700" cy="478200"/>
          </a:xfrm>
          <a:prstGeom prst="ellipse">
            <a:avLst/>
          </a:prstGeom>
          <a:noFill/>
          <a:ln w="571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9" name="Google Shape;729;g2285d2021f8_0_1236"/>
          <p:cNvSpPr txBox="1"/>
          <p:nvPr/>
        </p:nvSpPr>
        <p:spPr>
          <a:xfrm>
            <a:off x="7688838" y="54041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Training</a:t>
            </a:r>
            <a:endParaRPr sz="1500" b="1" i="0" u="none" strike="noStrike" cap="none">
              <a:solidFill>
                <a:srgbClr val="1E4E79"/>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2285d2021f8_0_1244"/>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hr" dirty="0"/>
              <a:t>Ansible: </a:t>
            </a:r>
            <a:r>
              <a:rPr lang="es-ES" dirty="0"/>
              <a:t>presentación con notas (</a:t>
            </a:r>
            <a:r>
              <a:rPr lang="es-ES" dirty="0" err="1"/>
              <a:t>guión</a:t>
            </a:r>
            <a:r>
              <a:rPr lang="es-ES" dirty="0"/>
              <a:t>)</a:t>
            </a:r>
            <a:endParaRPr dirty="0"/>
          </a:p>
        </p:txBody>
      </p:sp>
      <p:pic>
        <p:nvPicPr>
          <p:cNvPr id="735" name="Google Shape;735;g2285d2021f8_0_1244"/>
          <p:cNvPicPr preferRelativeResize="0"/>
          <p:nvPr/>
        </p:nvPicPr>
        <p:blipFill rotWithShape="1">
          <a:blip r:embed="rId3">
            <a:alphaModFix/>
          </a:blip>
          <a:srcRect/>
          <a:stretch/>
        </p:blipFill>
        <p:spPr>
          <a:xfrm>
            <a:off x="1461837" y="852055"/>
            <a:ext cx="5817123" cy="3766049"/>
          </a:xfrm>
          <a:prstGeom prst="rect">
            <a:avLst/>
          </a:prstGeom>
          <a:noFill/>
          <a:ln>
            <a:noFill/>
          </a:ln>
        </p:spPr>
      </p:pic>
      <p:sp>
        <p:nvSpPr>
          <p:cNvPr id="736" name="Google Shape;736;g2285d2021f8_0_1244"/>
          <p:cNvSpPr/>
          <p:nvPr/>
        </p:nvSpPr>
        <p:spPr>
          <a:xfrm>
            <a:off x="3887468" y="3894186"/>
            <a:ext cx="2899200" cy="586800"/>
          </a:xfrm>
          <a:prstGeom prst="ellipse">
            <a:avLst/>
          </a:prstGeom>
          <a:noFill/>
          <a:ln w="57150" cap="flat" cmpd="sng">
            <a:solidFill>
              <a:srgbClr val="CC007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37" name="Google Shape;737;g2285d2021f8_0_1244"/>
          <p:cNvSpPr/>
          <p:nvPr/>
        </p:nvSpPr>
        <p:spPr>
          <a:xfrm>
            <a:off x="1346665" y="4344522"/>
            <a:ext cx="1793700" cy="478200"/>
          </a:xfrm>
          <a:prstGeom prst="ellipse">
            <a:avLst/>
          </a:prstGeom>
          <a:noFill/>
          <a:ln w="571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738" name="Google Shape;738;g2285d2021f8_0_1244"/>
          <p:cNvPicPr preferRelativeResize="0"/>
          <p:nvPr/>
        </p:nvPicPr>
        <p:blipFill rotWithShape="1">
          <a:blip r:embed="rId4">
            <a:alphaModFix/>
          </a:blip>
          <a:srcRect/>
          <a:stretch/>
        </p:blipFill>
        <p:spPr>
          <a:xfrm>
            <a:off x="3185360" y="955643"/>
            <a:ext cx="4629150" cy="3764756"/>
          </a:xfrm>
          <a:prstGeom prst="rect">
            <a:avLst/>
          </a:prstGeom>
          <a:noFill/>
          <a:ln w="9525" cap="flat" cmpd="sng">
            <a:solidFill>
              <a:schemeClr val="dk1"/>
            </a:solidFill>
            <a:prstDash val="solid"/>
            <a:round/>
            <a:headEnd type="none" w="sm" len="sm"/>
            <a:tailEnd type="none" w="sm" len="sm"/>
          </a:ln>
        </p:spPr>
      </p:pic>
      <p:cxnSp>
        <p:nvCxnSpPr>
          <p:cNvPr id="739" name="Google Shape;739;g2285d2021f8_0_1244"/>
          <p:cNvCxnSpPr/>
          <p:nvPr/>
        </p:nvCxnSpPr>
        <p:spPr>
          <a:xfrm rot="10800000" flipH="1">
            <a:off x="2237874" y="2842416"/>
            <a:ext cx="947400" cy="1511700"/>
          </a:xfrm>
          <a:prstGeom prst="straightConnector1">
            <a:avLst/>
          </a:prstGeom>
          <a:noFill/>
          <a:ln w="38100" cap="flat" cmpd="sng">
            <a:solidFill>
              <a:srgbClr val="FF0000"/>
            </a:solidFill>
            <a:prstDash val="solid"/>
            <a:miter lim="800000"/>
            <a:headEnd type="none" w="sm" len="sm"/>
            <a:tailEnd type="triangle" w="med" len="med"/>
          </a:ln>
        </p:spPr>
      </p:cxnSp>
      <p:sp>
        <p:nvSpPr>
          <p:cNvPr id="740" name="Google Shape;740;g2285d2021f8_0_1244"/>
          <p:cNvSpPr txBox="1"/>
          <p:nvPr/>
        </p:nvSpPr>
        <p:spPr>
          <a:xfrm>
            <a:off x="7743013" y="54041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Training</a:t>
            </a:r>
            <a:endParaRPr sz="1500" b="1" i="0" u="none" strike="noStrike" cap="none">
              <a:solidFill>
                <a:srgbClr val="1E4E79"/>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4" name="Picture 3">
            <a:extLst>
              <a:ext uri="{FF2B5EF4-FFF2-40B4-BE49-F238E27FC236}">
                <a16:creationId xmlns:a16="http://schemas.microsoft.com/office/drawing/2014/main" id="{D18A2572-0BC1-D91E-4B6D-D50DB6895BE7}"/>
              </a:ext>
            </a:extLst>
          </p:cNvPr>
          <p:cNvPicPr>
            <a:picLocks noChangeAspect="1"/>
          </p:cNvPicPr>
          <p:nvPr/>
        </p:nvPicPr>
        <p:blipFill>
          <a:blip r:embed="rId3"/>
          <a:stretch>
            <a:fillRect/>
          </a:stretch>
        </p:blipFill>
        <p:spPr>
          <a:xfrm>
            <a:off x="709398" y="706652"/>
            <a:ext cx="6663860" cy="4436848"/>
          </a:xfrm>
          <a:prstGeom prst="rect">
            <a:avLst/>
          </a:prstGeom>
        </p:spPr>
      </p:pic>
      <p:sp>
        <p:nvSpPr>
          <p:cNvPr id="747" name="Google Shape;747;g2285d2021f8_0_1255"/>
          <p:cNvSpPr txBox="1">
            <a:spLocks noGrp="1"/>
          </p:cNvSpPr>
          <p:nvPr>
            <p:ph type="title" idx="4294967295"/>
          </p:nvPr>
        </p:nvSpPr>
        <p:spPr>
          <a:xfrm>
            <a:off x="557213" y="416446"/>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es-ES" dirty="0"/>
              <a:t>Cursos actualmente en la </a:t>
            </a:r>
            <a:r>
              <a:rPr lang="hr" dirty="0"/>
              <a:t>Network eAcademy – Automati</a:t>
            </a:r>
            <a:r>
              <a:rPr lang="es-ES" dirty="0" err="1"/>
              <a:t>zación</a:t>
            </a:r>
            <a:endParaRPr dirty="0"/>
          </a:p>
        </p:txBody>
      </p:sp>
      <p:sp>
        <p:nvSpPr>
          <p:cNvPr id="748" name="Google Shape;748;g2285d2021f8_0_1255"/>
          <p:cNvSpPr txBox="1"/>
          <p:nvPr/>
        </p:nvSpPr>
        <p:spPr>
          <a:xfrm>
            <a:off x="5119448" y="4679875"/>
            <a:ext cx="4024552" cy="253885"/>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hr" sz="1200" b="0" i="0" u="sng" strike="noStrike" cap="none" dirty="0">
                <a:solidFill>
                  <a:schemeClr val="hlink"/>
                </a:solidFill>
                <a:latin typeface="Calibri"/>
                <a:ea typeface="Calibri"/>
                <a:cs typeface="Calibri"/>
                <a:sym typeface="Calibri"/>
                <a:hlinkClick r:id="rId4"/>
              </a:rPr>
              <a:t>https://wiki.geant.org/display/NETDEV/OAV+Training+Portal</a:t>
            </a:r>
            <a:r>
              <a:rPr lang="hr" sz="1200" b="0" i="0" u="none" strike="noStrike" cap="none" dirty="0">
                <a:solidFill>
                  <a:schemeClr val="dk1"/>
                </a:solidFill>
                <a:latin typeface="Calibri"/>
                <a:ea typeface="Calibri"/>
                <a:cs typeface="Calibri"/>
                <a:sym typeface="Calibri"/>
              </a:rPr>
              <a:t> </a:t>
            </a:r>
            <a:endParaRPr sz="1050" b="0" i="0" u="none" strike="noStrike" cap="none" dirty="0">
              <a:solidFill>
                <a:srgbClr val="000000"/>
              </a:solidFill>
              <a:latin typeface="Arial"/>
              <a:ea typeface="Arial"/>
              <a:cs typeface="Arial"/>
              <a:sym typeface="Arial"/>
            </a:endParaRPr>
          </a:p>
        </p:txBody>
      </p:sp>
      <p:sp>
        <p:nvSpPr>
          <p:cNvPr id="749" name="Google Shape;749;g2285d2021f8_0_1255"/>
          <p:cNvSpPr txBox="1"/>
          <p:nvPr/>
        </p:nvSpPr>
        <p:spPr>
          <a:xfrm>
            <a:off x="7873013" y="427993"/>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Training</a:t>
            </a:r>
            <a:endParaRPr sz="1500" b="1" i="0" u="none" strike="noStrike" cap="none">
              <a:solidFill>
                <a:srgbClr val="1E4E79"/>
              </a:solidFill>
              <a:latin typeface="Calibri"/>
              <a:ea typeface="Calibri"/>
              <a:cs typeface="Calibri"/>
              <a:sym typeface="Calibri"/>
            </a:endParaRPr>
          </a:p>
        </p:txBody>
      </p:sp>
      <p:pic>
        <p:nvPicPr>
          <p:cNvPr id="750" name="Google Shape;750;g2285d2021f8_0_1255"/>
          <p:cNvPicPr preferRelativeResize="0"/>
          <p:nvPr/>
        </p:nvPicPr>
        <p:blipFill rotWithShape="1">
          <a:blip r:embed="rId5">
            <a:alphaModFix/>
          </a:blip>
          <a:srcRect/>
          <a:stretch/>
        </p:blipFill>
        <p:spPr>
          <a:xfrm>
            <a:off x="1334777" y="4458419"/>
            <a:ext cx="628650" cy="221456"/>
          </a:xfrm>
          <a:prstGeom prst="rect">
            <a:avLst/>
          </a:prstGeom>
          <a:noFill/>
          <a:ln>
            <a:noFill/>
          </a:ln>
        </p:spPr>
      </p:pic>
      <p:sp>
        <p:nvSpPr>
          <p:cNvPr id="751" name="Google Shape;751;g2285d2021f8_0_1255"/>
          <p:cNvSpPr/>
          <p:nvPr/>
        </p:nvSpPr>
        <p:spPr>
          <a:xfrm>
            <a:off x="535005" y="2643351"/>
            <a:ext cx="2837700" cy="1683900"/>
          </a:xfrm>
          <a:prstGeom prst="star12">
            <a:avLst>
              <a:gd name="adj" fmla="val 37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0" i="0" u="none" strike="noStrike" cap="none" dirty="0">
                <a:solidFill>
                  <a:schemeClr val="dk1"/>
                </a:solidFill>
                <a:latin typeface="Calibri"/>
                <a:ea typeface="Calibri"/>
                <a:cs typeface="Calibri"/>
                <a:sym typeface="Calibri"/>
              </a:rPr>
              <a:t>Licencia </a:t>
            </a:r>
          </a:p>
          <a:p>
            <a:pPr marL="0" marR="0" lvl="0" indent="0" algn="ctr" rtl="0">
              <a:lnSpc>
                <a:spcPct val="100000"/>
              </a:lnSpc>
              <a:spcBef>
                <a:spcPts val="0"/>
              </a:spcBef>
              <a:spcAft>
                <a:spcPts val="0"/>
              </a:spcAft>
              <a:buClr>
                <a:srgbClr val="000000"/>
              </a:buClr>
              <a:buSzPts val="1400"/>
              <a:buFont typeface="Arial"/>
              <a:buNone/>
            </a:pPr>
            <a:r>
              <a:rPr lang="hr" sz="1400" b="0" i="0" u="none" strike="noStrike" cap="none" dirty="0">
                <a:solidFill>
                  <a:schemeClr val="dk1"/>
                </a:solidFill>
                <a:latin typeface="Calibri"/>
                <a:ea typeface="Calibri"/>
                <a:cs typeface="Calibri"/>
                <a:sym typeface="Calibri"/>
              </a:rPr>
              <a:t>CC BY-NC-SA</a:t>
            </a:r>
            <a:endParaRPr sz="1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hr" sz="1400" b="0" i="0" u="none" strike="noStrike" cap="none" dirty="0">
                <a:solidFill>
                  <a:schemeClr val="dk1"/>
                </a:solidFill>
                <a:latin typeface="Calibri"/>
                <a:ea typeface="Calibri"/>
                <a:cs typeface="Calibri"/>
                <a:sym typeface="Calibri"/>
              </a:rPr>
              <a:t>eduGAIN (o</a:t>
            </a:r>
            <a:r>
              <a:rPr lang="es-ES" sz="1400" b="0" i="0" u="none" strike="noStrike" cap="none" dirty="0">
                <a:solidFill>
                  <a:schemeClr val="dk1"/>
                </a:solidFill>
                <a:latin typeface="Calibri"/>
                <a:ea typeface="Calibri"/>
                <a:cs typeface="Calibri"/>
                <a:sym typeface="Calibri"/>
              </a:rPr>
              <a:t> redes</a:t>
            </a:r>
            <a:r>
              <a:rPr lang="hr" sz="1400" b="0" i="0" u="none" strike="noStrike" cap="none" dirty="0">
                <a:solidFill>
                  <a:schemeClr val="dk1"/>
                </a:solidFill>
                <a:latin typeface="Calibri"/>
                <a:ea typeface="Calibri"/>
                <a:cs typeface="Calibri"/>
                <a:sym typeface="Calibri"/>
              </a:rPr>
              <a:t> social</a:t>
            </a:r>
            <a:r>
              <a:rPr lang="es-ES" sz="1400" b="0" i="0" u="none" strike="noStrike" cap="none" dirty="0">
                <a:solidFill>
                  <a:schemeClr val="dk1"/>
                </a:solidFill>
                <a:latin typeface="Calibri"/>
                <a:ea typeface="Calibri"/>
                <a:cs typeface="Calibri"/>
                <a:sym typeface="Calibri"/>
              </a:rPr>
              <a:t>es</a:t>
            </a:r>
            <a:r>
              <a:rPr lang="hr" sz="1400" b="0" i="0" u="none" strike="noStrike" cap="none" dirty="0">
                <a:solidFill>
                  <a:schemeClr val="dk1"/>
                </a:solidFill>
                <a:latin typeface="Calibri"/>
                <a:ea typeface="Calibri"/>
                <a:cs typeface="Calibri"/>
                <a:sym typeface="Calibri"/>
              </a:rPr>
              <a:t>)</a:t>
            </a: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27651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2285d2021f8_0_1272"/>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es-ES" dirty="0"/>
              <a:t>Ejemplos prácticos</a:t>
            </a:r>
            <a:endParaRPr dirty="0"/>
          </a:p>
        </p:txBody>
      </p:sp>
      <p:sp>
        <p:nvSpPr>
          <p:cNvPr id="758" name="Google Shape;758;g2285d2021f8_0_1272"/>
          <p:cNvSpPr txBox="1">
            <a:spLocks noGrp="1"/>
          </p:cNvSpPr>
          <p:nvPr>
            <p:ph type="body" idx="4294967295"/>
          </p:nvPr>
        </p:nvSpPr>
        <p:spPr>
          <a:xfrm>
            <a:off x="749171" y="1071038"/>
            <a:ext cx="8017800" cy="3263400"/>
          </a:xfrm>
          <a:prstGeom prst="rect">
            <a:avLst/>
          </a:prstGeom>
          <a:noFill/>
          <a:ln>
            <a:noFill/>
          </a:ln>
        </p:spPr>
        <p:txBody>
          <a:bodyPr spcFirstLastPara="1" wrap="square" lIns="68575" tIns="34275" rIns="68575" bIns="34275" anchor="t" anchorCtr="0">
            <a:normAutofit/>
          </a:bodyPr>
          <a:lstStyle/>
          <a:p>
            <a:pPr marL="177800" lvl="0" indent="-141446" algn="l" rtl="0">
              <a:lnSpc>
                <a:spcPct val="90000"/>
              </a:lnSpc>
              <a:spcBef>
                <a:spcPts val="0"/>
              </a:spcBef>
              <a:spcAft>
                <a:spcPts val="0"/>
              </a:spcAft>
              <a:buClr>
                <a:srgbClr val="1E4E79"/>
              </a:buClr>
              <a:buSzPct val="116665"/>
              <a:buChar char="•"/>
            </a:pPr>
            <a:r>
              <a:rPr lang="hr" u="sng" dirty="0">
                <a:solidFill>
                  <a:schemeClr val="hlink"/>
                </a:solidFill>
                <a:hlinkClick r:id="rId3"/>
              </a:rPr>
              <a:t>Ansible:</a:t>
            </a:r>
            <a:r>
              <a:rPr lang="hr" dirty="0"/>
              <a:t> </a:t>
            </a:r>
            <a:endParaRPr dirty="0"/>
          </a:p>
          <a:p>
            <a:pPr marL="520700" lvl="1" indent="-152115" algn="l" rtl="0">
              <a:lnSpc>
                <a:spcPct val="90000"/>
              </a:lnSpc>
              <a:spcBef>
                <a:spcPts val="400"/>
              </a:spcBef>
              <a:spcAft>
                <a:spcPts val="0"/>
              </a:spcAft>
              <a:buClr>
                <a:srgbClr val="1E4E79"/>
              </a:buClr>
              <a:buSzPct val="105882"/>
              <a:buChar char="•"/>
            </a:pPr>
            <a:r>
              <a:rPr lang="es-ES" dirty="0"/>
              <a:t>Repositorio Git con los ejemplos de la unidad</a:t>
            </a:r>
            <a:endParaRPr dirty="0"/>
          </a:p>
          <a:p>
            <a:pPr marL="520700" lvl="1" indent="-152115" algn="l" rtl="0">
              <a:lnSpc>
                <a:spcPct val="90000"/>
              </a:lnSpc>
              <a:spcBef>
                <a:spcPts val="400"/>
              </a:spcBef>
              <a:spcAft>
                <a:spcPts val="0"/>
              </a:spcAft>
              <a:buClr>
                <a:srgbClr val="1E4E79"/>
              </a:buClr>
              <a:buSzPct val="105882"/>
              <a:buChar char="•"/>
            </a:pPr>
            <a:r>
              <a:rPr lang="hr" dirty="0"/>
              <a:t>Mini-Lab: </a:t>
            </a:r>
            <a:r>
              <a:rPr lang="es-ES" dirty="0"/>
              <a:t>entorno de test </a:t>
            </a:r>
            <a:r>
              <a:rPr lang="hr" dirty="0"/>
              <a:t>Vagrant</a:t>
            </a:r>
            <a:r>
              <a:rPr lang="es-ES" dirty="0"/>
              <a:t> con un servidor</a:t>
            </a:r>
            <a:r>
              <a:rPr lang="hr" dirty="0"/>
              <a:t> Unix </a:t>
            </a:r>
            <a:r>
              <a:rPr lang="es-ES" dirty="0"/>
              <a:t>y un</a:t>
            </a:r>
            <a:r>
              <a:rPr lang="hr" dirty="0"/>
              <a:t> JunOS.</a:t>
            </a:r>
            <a:endParaRPr dirty="0"/>
          </a:p>
          <a:p>
            <a:pPr marL="177800" lvl="0" indent="-141446" algn="l" rtl="0">
              <a:lnSpc>
                <a:spcPct val="90000"/>
              </a:lnSpc>
              <a:spcBef>
                <a:spcPts val="800"/>
              </a:spcBef>
              <a:spcAft>
                <a:spcPts val="0"/>
              </a:spcAft>
              <a:buClr>
                <a:srgbClr val="1E4E79"/>
              </a:buClr>
              <a:buSzPct val="116665"/>
              <a:buChar char="•"/>
            </a:pPr>
            <a:r>
              <a:rPr lang="hr" u="sng" dirty="0">
                <a:solidFill>
                  <a:schemeClr val="hlink"/>
                </a:solidFill>
                <a:hlinkClick r:id="rId4"/>
              </a:rPr>
              <a:t>NETCONF:</a:t>
            </a:r>
            <a:endParaRPr dirty="0"/>
          </a:p>
          <a:p>
            <a:pPr marL="520700" lvl="1" indent="-152115" algn="l" rtl="0">
              <a:lnSpc>
                <a:spcPct val="90000"/>
              </a:lnSpc>
              <a:spcBef>
                <a:spcPts val="400"/>
              </a:spcBef>
              <a:spcAft>
                <a:spcPts val="0"/>
              </a:spcAft>
              <a:buClr>
                <a:srgbClr val="1E4E79"/>
              </a:buClr>
              <a:buSzPct val="105882"/>
              <a:buChar char="•"/>
            </a:pPr>
            <a:r>
              <a:rPr lang="es-ES" dirty="0"/>
              <a:t>Guía de instalación con entorno virtual en </a:t>
            </a:r>
            <a:r>
              <a:rPr lang="hr" dirty="0"/>
              <a:t>GNS3.</a:t>
            </a:r>
            <a:endParaRPr dirty="0"/>
          </a:p>
          <a:p>
            <a:pPr marL="520700" lvl="1" indent="-152115" algn="l" rtl="0">
              <a:lnSpc>
                <a:spcPct val="90000"/>
              </a:lnSpc>
              <a:spcBef>
                <a:spcPts val="400"/>
              </a:spcBef>
              <a:spcAft>
                <a:spcPts val="0"/>
              </a:spcAft>
              <a:buClr>
                <a:srgbClr val="1E4E79"/>
              </a:buClr>
              <a:buSzPct val="105882"/>
              <a:buChar char="•"/>
            </a:pPr>
            <a:r>
              <a:rPr lang="es-ES" dirty="0"/>
              <a:t>Cómo añadir una ruta estática a un </a:t>
            </a:r>
            <a:r>
              <a:rPr lang="es-ES" dirty="0" err="1"/>
              <a:t>router</a:t>
            </a:r>
            <a:r>
              <a:rPr lang="es-ES" dirty="0"/>
              <a:t>, paso a paso</a:t>
            </a:r>
            <a:r>
              <a:rPr lang="hr" dirty="0"/>
              <a:t>.</a:t>
            </a:r>
            <a:endParaRPr dirty="0"/>
          </a:p>
          <a:p>
            <a:pPr marL="177800" lvl="0" indent="-141446" algn="l" rtl="0">
              <a:lnSpc>
                <a:spcPct val="90000"/>
              </a:lnSpc>
              <a:spcBef>
                <a:spcPts val="800"/>
              </a:spcBef>
              <a:spcAft>
                <a:spcPts val="0"/>
              </a:spcAft>
              <a:buClr>
                <a:srgbClr val="1E4E79"/>
              </a:buClr>
              <a:buSzPct val="116665"/>
              <a:buChar char="•"/>
            </a:pPr>
            <a:r>
              <a:rPr lang="hr" u="sng" dirty="0">
                <a:solidFill>
                  <a:schemeClr val="hlink"/>
                </a:solidFill>
                <a:hlinkClick r:id="rId5"/>
              </a:rPr>
              <a:t>NSO:</a:t>
            </a:r>
            <a:endParaRPr dirty="0"/>
          </a:p>
          <a:p>
            <a:pPr marL="520700" lvl="1" indent="-152115" algn="l" rtl="0">
              <a:lnSpc>
                <a:spcPct val="90000"/>
              </a:lnSpc>
              <a:spcBef>
                <a:spcPts val="400"/>
              </a:spcBef>
              <a:spcAft>
                <a:spcPts val="0"/>
              </a:spcAft>
              <a:buClr>
                <a:srgbClr val="1E4E79"/>
              </a:buClr>
              <a:buSzPct val="105882"/>
              <a:buChar char="•"/>
            </a:pPr>
            <a:r>
              <a:rPr lang="es-ES" dirty="0"/>
              <a:t>Instalación de la versión de prueba (</a:t>
            </a:r>
            <a:r>
              <a:rPr lang="hr" i="1" dirty="0"/>
              <a:t>free trial</a:t>
            </a:r>
            <a:r>
              <a:rPr lang="es-ES" dirty="0"/>
              <a:t>)</a:t>
            </a:r>
            <a:r>
              <a:rPr lang="hr" dirty="0"/>
              <a:t>.</a:t>
            </a:r>
            <a:endParaRPr dirty="0"/>
          </a:p>
          <a:p>
            <a:pPr marL="520700" lvl="1" indent="-152115" algn="l" rtl="0">
              <a:lnSpc>
                <a:spcPct val="90000"/>
              </a:lnSpc>
              <a:spcBef>
                <a:spcPts val="400"/>
              </a:spcBef>
              <a:spcAft>
                <a:spcPts val="0"/>
              </a:spcAft>
              <a:buClr>
                <a:srgbClr val="1E4E79"/>
              </a:buClr>
              <a:buSzPct val="105882"/>
              <a:buChar char="•"/>
            </a:pPr>
            <a:r>
              <a:rPr lang="es-ES" dirty="0"/>
              <a:t>Configuración de un servidor </a:t>
            </a:r>
            <a:r>
              <a:rPr lang="es-ES" dirty="0" err="1"/>
              <a:t>Radius</a:t>
            </a:r>
            <a:r>
              <a:rPr lang="es-ES" dirty="0"/>
              <a:t> sobre múltiples dispositivos.</a:t>
            </a:r>
            <a:endParaRPr dirty="0"/>
          </a:p>
          <a:p>
            <a:pPr marL="520700" lvl="1" indent="-152115" algn="l" rtl="0">
              <a:lnSpc>
                <a:spcPct val="90000"/>
              </a:lnSpc>
              <a:spcBef>
                <a:spcPts val="400"/>
              </a:spcBef>
              <a:spcAft>
                <a:spcPts val="0"/>
              </a:spcAft>
              <a:buClr>
                <a:srgbClr val="1E4E79"/>
              </a:buClr>
              <a:buSzPct val="105882"/>
              <a:buChar char="•"/>
            </a:pPr>
            <a:r>
              <a:rPr lang="es-ES" dirty="0"/>
              <a:t>Desplegar una ACL en múltiples dispositivos y/o interfaces de un dispositivo</a:t>
            </a:r>
            <a:r>
              <a:rPr lang="hr" dirty="0"/>
              <a:t>.</a:t>
            </a:r>
            <a:endParaRPr dirty="0"/>
          </a:p>
          <a:p>
            <a:pPr marL="520700" lvl="1" indent="-63500" algn="l" rtl="0">
              <a:lnSpc>
                <a:spcPct val="90000"/>
              </a:lnSpc>
              <a:spcBef>
                <a:spcPts val="400"/>
              </a:spcBef>
              <a:spcAft>
                <a:spcPts val="0"/>
              </a:spcAft>
              <a:buClr>
                <a:srgbClr val="1E4E79"/>
              </a:buClr>
              <a:buSzPct val="105882"/>
              <a:buNone/>
            </a:pPr>
            <a:endParaRPr dirty="0"/>
          </a:p>
          <a:p>
            <a:pPr marL="520700" lvl="1" indent="-63500" algn="l" rtl="0">
              <a:lnSpc>
                <a:spcPct val="90000"/>
              </a:lnSpc>
              <a:spcBef>
                <a:spcPts val="400"/>
              </a:spcBef>
              <a:spcAft>
                <a:spcPts val="0"/>
              </a:spcAft>
              <a:buClr>
                <a:srgbClr val="1E4E79"/>
              </a:buClr>
              <a:buSzPct val="105882"/>
              <a:buNone/>
            </a:pPr>
            <a:endParaRPr dirty="0"/>
          </a:p>
          <a:p>
            <a:pPr marL="520700" lvl="1" indent="-63500" algn="l" rtl="0">
              <a:lnSpc>
                <a:spcPct val="90000"/>
              </a:lnSpc>
              <a:spcBef>
                <a:spcPts val="400"/>
              </a:spcBef>
              <a:spcAft>
                <a:spcPts val="0"/>
              </a:spcAft>
              <a:buClr>
                <a:srgbClr val="1E4E79"/>
              </a:buClr>
              <a:buSzPct val="105882"/>
              <a:buNone/>
            </a:pPr>
            <a:endParaRPr dirty="0"/>
          </a:p>
          <a:p>
            <a:pPr marL="520700" lvl="1" indent="-63500" algn="l" rtl="0">
              <a:lnSpc>
                <a:spcPct val="90000"/>
              </a:lnSpc>
              <a:spcBef>
                <a:spcPts val="400"/>
              </a:spcBef>
              <a:spcAft>
                <a:spcPts val="0"/>
              </a:spcAft>
              <a:buClr>
                <a:srgbClr val="1E4E79"/>
              </a:buClr>
              <a:buSzPct val="105882"/>
              <a:buNone/>
            </a:pPr>
            <a:endParaRPr dirty="0"/>
          </a:p>
          <a:p>
            <a:pPr marL="520700" lvl="1" indent="-63500" algn="l" rtl="0">
              <a:lnSpc>
                <a:spcPct val="90000"/>
              </a:lnSpc>
              <a:spcBef>
                <a:spcPts val="400"/>
              </a:spcBef>
              <a:spcAft>
                <a:spcPts val="0"/>
              </a:spcAft>
              <a:buClr>
                <a:srgbClr val="1E4E79"/>
              </a:buClr>
              <a:buSzPct val="105882"/>
              <a:buNone/>
            </a:pPr>
            <a:endParaRPr dirty="0"/>
          </a:p>
        </p:txBody>
      </p:sp>
      <p:sp>
        <p:nvSpPr>
          <p:cNvPr id="759" name="Google Shape;759;g2285d2021f8_0_1272"/>
          <p:cNvSpPr txBox="1"/>
          <p:nvPr/>
        </p:nvSpPr>
        <p:spPr>
          <a:xfrm>
            <a:off x="7721338" y="54041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Training</a:t>
            </a:r>
            <a:endParaRPr sz="1500" b="1" i="0" u="none" strike="noStrike" cap="none">
              <a:solidFill>
                <a:srgbClr val="1E4E79"/>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2" name="Picture 1">
            <a:extLst>
              <a:ext uri="{FF2B5EF4-FFF2-40B4-BE49-F238E27FC236}">
                <a16:creationId xmlns:a16="http://schemas.microsoft.com/office/drawing/2014/main" id="{B821D4BD-C978-E027-6D72-8BB1948ED04B}"/>
              </a:ext>
            </a:extLst>
          </p:cNvPr>
          <p:cNvPicPr>
            <a:picLocks noChangeAspect="1"/>
          </p:cNvPicPr>
          <p:nvPr/>
        </p:nvPicPr>
        <p:blipFill>
          <a:blip r:embed="rId3"/>
          <a:stretch>
            <a:fillRect/>
          </a:stretch>
        </p:blipFill>
        <p:spPr>
          <a:xfrm>
            <a:off x="-7257" y="-7257"/>
            <a:ext cx="9144000" cy="5143500"/>
          </a:xfrm>
          <a:prstGeom prst="rect">
            <a:avLst/>
          </a:prstGeom>
        </p:spPr>
      </p:pic>
      <p:sp>
        <p:nvSpPr>
          <p:cNvPr id="766" name="Google Shape;766;g2285d2021f8_0_1279"/>
          <p:cNvSpPr txBox="1">
            <a:spLocks noGrp="1"/>
          </p:cNvSpPr>
          <p:nvPr>
            <p:ph type="body" idx="4294967295"/>
          </p:nvPr>
        </p:nvSpPr>
        <p:spPr>
          <a:xfrm>
            <a:off x="4449392" y="764090"/>
            <a:ext cx="6475200" cy="3263400"/>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rgbClr val="1E4E79"/>
              </a:buClr>
              <a:buSzPts val="2100"/>
              <a:buNone/>
            </a:pPr>
            <a:endParaRPr/>
          </a:p>
          <a:p>
            <a:pPr marL="177800" lvl="0" indent="-38100" algn="l" rtl="0">
              <a:lnSpc>
                <a:spcPct val="90000"/>
              </a:lnSpc>
              <a:spcBef>
                <a:spcPts val="800"/>
              </a:spcBef>
              <a:spcAft>
                <a:spcPts val="0"/>
              </a:spcAft>
              <a:buClr>
                <a:srgbClr val="1E4E79"/>
              </a:buClr>
              <a:buSzPts val="2100"/>
              <a:buNone/>
            </a:pPr>
            <a:endParaRPr/>
          </a:p>
        </p:txBody>
      </p:sp>
      <p:sp>
        <p:nvSpPr>
          <p:cNvPr id="767" name="Google Shape;767;g2285d2021f8_0_1279"/>
          <p:cNvSpPr/>
          <p:nvPr/>
        </p:nvSpPr>
        <p:spPr>
          <a:xfrm rot="-2979262">
            <a:off x="3680393" y="3760987"/>
            <a:ext cx="554219" cy="158339"/>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68" name="Google Shape;768;g2285d2021f8_0_1279"/>
          <p:cNvSpPr/>
          <p:nvPr/>
        </p:nvSpPr>
        <p:spPr>
          <a:xfrm rot="-2979262">
            <a:off x="3545227" y="1796261"/>
            <a:ext cx="554219" cy="158339"/>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69" name="Google Shape;769;g2285d2021f8_0_1279"/>
          <p:cNvSpPr/>
          <p:nvPr/>
        </p:nvSpPr>
        <p:spPr>
          <a:xfrm rot="-2979262">
            <a:off x="3804691" y="3866163"/>
            <a:ext cx="554219" cy="158339"/>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0" name="Google Shape;770;g2285d2021f8_0_1279"/>
          <p:cNvSpPr/>
          <p:nvPr/>
        </p:nvSpPr>
        <p:spPr>
          <a:xfrm rot="-2979262">
            <a:off x="3305487" y="3866163"/>
            <a:ext cx="554219" cy="158339"/>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1" name="Google Shape;771;g2285d2021f8_0_1279"/>
          <p:cNvSpPr/>
          <p:nvPr/>
        </p:nvSpPr>
        <p:spPr>
          <a:xfrm rot="-2979262">
            <a:off x="2922973" y="3075810"/>
            <a:ext cx="554219" cy="158339"/>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2" name="Google Shape;772;g2285d2021f8_0_1279"/>
          <p:cNvSpPr/>
          <p:nvPr/>
        </p:nvSpPr>
        <p:spPr>
          <a:xfrm rot="-2979262">
            <a:off x="7542318" y="4573592"/>
            <a:ext cx="554219" cy="158339"/>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3" name="Google Shape;773;g2285d2021f8_0_1279"/>
          <p:cNvSpPr/>
          <p:nvPr/>
        </p:nvSpPr>
        <p:spPr>
          <a:xfrm rot="18719231">
            <a:off x="6815398" y="2840342"/>
            <a:ext cx="819296" cy="216878"/>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4" name="Google Shape;774;g2285d2021f8_0_1279"/>
          <p:cNvSpPr/>
          <p:nvPr/>
        </p:nvSpPr>
        <p:spPr>
          <a:xfrm rot="-2977794">
            <a:off x="7741666" y="2754046"/>
            <a:ext cx="588678" cy="238175"/>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5" name="Google Shape;775;g2285d2021f8_0_1279"/>
          <p:cNvSpPr/>
          <p:nvPr/>
        </p:nvSpPr>
        <p:spPr>
          <a:xfrm rot="-2828261">
            <a:off x="2314407" y="1915656"/>
            <a:ext cx="705193" cy="220984"/>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6" name="Google Shape;776;g2285d2021f8_0_1279"/>
          <p:cNvSpPr/>
          <p:nvPr/>
        </p:nvSpPr>
        <p:spPr>
          <a:xfrm>
            <a:off x="1378375" y="426675"/>
            <a:ext cx="1143000" cy="221100"/>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600" b="1" dirty="0">
                <a:solidFill>
                  <a:schemeClr val="dk1"/>
                </a:solidFill>
                <a:latin typeface="Calibri"/>
                <a:ea typeface="Calibri"/>
                <a:cs typeface="Calibri"/>
                <a:sym typeface="Calibri"/>
              </a:rPr>
              <a:t>en curso</a:t>
            </a:r>
            <a:endParaRPr sz="1600" b="1" i="0" u="none" strike="noStrike" cap="none" dirty="0">
              <a:solidFill>
                <a:schemeClr val="dk1"/>
              </a:solidFill>
              <a:latin typeface="Calibri"/>
              <a:ea typeface="Calibri"/>
              <a:cs typeface="Calibri"/>
              <a:sym typeface="Calibri"/>
            </a:endParaRPr>
          </a:p>
        </p:txBody>
      </p:sp>
      <p:sp>
        <p:nvSpPr>
          <p:cNvPr id="3" name="Google Shape;771;g2285d2021f8_0_1279">
            <a:extLst>
              <a:ext uri="{FF2B5EF4-FFF2-40B4-BE49-F238E27FC236}">
                <a16:creationId xmlns:a16="http://schemas.microsoft.com/office/drawing/2014/main" id="{EBA9F279-C0F5-A49F-ACED-A2DCF4555CC5}"/>
              </a:ext>
            </a:extLst>
          </p:cNvPr>
          <p:cNvSpPr/>
          <p:nvPr/>
        </p:nvSpPr>
        <p:spPr>
          <a:xfrm rot="-2979262">
            <a:off x="2710733" y="1888405"/>
            <a:ext cx="554219" cy="158339"/>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 name="Google Shape;771;g2285d2021f8_0_1279">
            <a:extLst>
              <a:ext uri="{FF2B5EF4-FFF2-40B4-BE49-F238E27FC236}">
                <a16:creationId xmlns:a16="http://schemas.microsoft.com/office/drawing/2014/main" id="{E6E7F6DF-229F-B9C1-D7D0-6B2DADED7FB8}"/>
              </a:ext>
            </a:extLst>
          </p:cNvPr>
          <p:cNvSpPr/>
          <p:nvPr/>
        </p:nvSpPr>
        <p:spPr>
          <a:xfrm rot="18669734">
            <a:off x="6224898" y="2555278"/>
            <a:ext cx="709286" cy="152588"/>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 name="Google Shape;773;g2285d2021f8_0_1279">
            <a:extLst>
              <a:ext uri="{FF2B5EF4-FFF2-40B4-BE49-F238E27FC236}">
                <a16:creationId xmlns:a16="http://schemas.microsoft.com/office/drawing/2014/main" id="{9A524EC7-E6A7-091F-E0C0-499C80D5DFD7}"/>
              </a:ext>
            </a:extLst>
          </p:cNvPr>
          <p:cNvSpPr/>
          <p:nvPr/>
        </p:nvSpPr>
        <p:spPr>
          <a:xfrm rot="18719231">
            <a:off x="6068135" y="2132465"/>
            <a:ext cx="819296" cy="286697"/>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 name="Google Shape;772;g2285d2021f8_0_1279">
            <a:extLst>
              <a:ext uri="{FF2B5EF4-FFF2-40B4-BE49-F238E27FC236}">
                <a16:creationId xmlns:a16="http://schemas.microsoft.com/office/drawing/2014/main" id="{4CDAECB0-776E-E474-272B-DAD48EE6BC34}"/>
              </a:ext>
            </a:extLst>
          </p:cNvPr>
          <p:cNvSpPr/>
          <p:nvPr/>
        </p:nvSpPr>
        <p:spPr>
          <a:xfrm rot="-2979262">
            <a:off x="6368068" y="4638480"/>
            <a:ext cx="554219" cy="158339"/>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 name="Google Shape;770;g2285d2021f8_0_1279">
            <a:extLst>
              <a:ext uri="{FF2B5EF4-FFF2-40B4-BE49-F238E27FC236}">
                <a16:creationId xmlns:a16="http://schemas.microsoft.com/office/drawing/2014/main" id="{FA9B53A9-E95F-5DC8-FCF3-8FE5E9AAC595}"/>
              </a:ext>
            </a:extLst>
          </p:cNvPr>
          <p:cNvSpPr/>
          <p:nvPr/>
        </p:nvSpPr>
        <p:spPr>
          <a:xfrm rot="-2979262">
            <a:off x="2522343" y="3828522"/>
            <a:ext cx="554219" cy="158339"/>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 name="Google Shape;773;g2285d2021f8_0_1279">
            <a:extLst>
              <a:ext uri="{FF2B5EF4-FFF2-40B4-BE49-F238E27FC236}">
                <a16:creationId xmlns:a16="http://schemas.microsoft.com/office/drawing/2014/main" id="{F5A11EEF-D17F-121F-9EEE-8BEC14BB2158}"/>
              </a:ext>
            </a:extLst>
          </p:cNvPr>
          <p:cNvSpPr/>
          <p:nvPr/>
        </p:nvSpPr>
        <p:spPr>
          <a:xfrm>
            <a:off x="4321540" y="3255173"/>
            <a:ext cx="1189768" cy="231769"/>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g23d1413df98_5_403"/>
          <p:cNvSpPr txBox="1">
            <a:spLocks noGrp="1"/>
          </p:cNvSpPr>
          <p:nvPr>
            <p:ph type="title"/>
          </p:nvPr>
        </p:nvSpPr>
        <p:spPr>
          <a:xfrm>
            <a:off x="337042" y="550631"/>
            <a:ext cx="7421100" cy="323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s-ES" dirty="0"/>
              <a:t>También trabajando en formación para</a:t>
            </a:r>
            <a:endParaRPr dirty="0"/>
          </a:p>
        </p:txBody>
      </p:sp>
      <p:sp>
        <p:nvSpPr>
          <p:cNvPr id="1556" name="Google Shape;1556;g23d1413df98_5_403"/>
          <p:cNvSpPr txBox="1"/>
          <p:nvPr/>
        </p:nvSpPr>
        <p:spPr>
          <a:xfrm>
            <a:off x="3666425" y="1901483"/>
            <a:ext cx="48210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hr" sz="1500" b="1" u="sng">
                <a:solidFill>
                  <a:schemeClr val="hlink"/>
                </a:solidFill>
                <a:highlight>
                  <a:schemeClr val="lt1"/>
                </a:highlight>
                <a:latin typeface="Calibri"/>
                <a:ea typeface="Calibri"/>
                <a:cs typeface="Calibri"/>
                <a:sym typeface="Calibri"/>
                <a:hlinkClick r:id="rId3"/>
              </a:rPr>
              <a:t>Optical Time and Frequency Networks (OTFN)</a:t>
            </a:r>
            <a:endParaRPr sz="1500">
              <a:highlight>
                <a:schemeClr val="lt1"/>
              </a:highlight>
              <a:latin typeface="Calibri"/>
              <a:ea typeface="Calibri"/>
              <a:cs typeface="Calibri"/>
              <a:sym typeface="Calibri"/>
            </a:endParaRPr>
          </a:p>
        </p:txBody>
      </p:sp>
      <p:sp>
        <p:nvSpPr>
          <p:cNvPr id="1557" name="Google Shape;1557;g23d1413df98_5_403"/>
          <p:cNvSpPr txBox="1"/>
          <p:nvPr/>
        </p:nvSpPr>
        <p:spPr>
          <a:xfrm>
            <a:off x="3774750" y="3338695"/>
            <a:ext cx="36732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hr" sz="1500" b="1" u="sng">
                <a:solidFill>
                  <a:schemeClr val="hlink"/>
                </a:solidFill>
                <a:highlight>
                  <a:schemeClr val="lt1"/>
                </a:highlight>
                <a:latin typeface="Calibri"/>
                <a:ea typeface="Calibri"/>
                <a:cs typeface="Calibri"/>
                <a:sym typeface="Calibri"/>
                <a:hlinkClick r:id="rId4"/>
              </a:rPr>
              <a:t>Quantum Technologies</a:t>
            </a:r>
            <a:endParaRPr sz="1500" b="1">
              <a:highlight>
                <a:schemeClr val="lt1"/>
              </a:highlight>
              <a:latin typeface="Calibri"/>
              <a:ea typeface="Calibri"/>
              <a:cs typeface="Calibri"/>
              <a:sym typeface="Calibri"/>
            </a:endParaRPr>
          </a:p>
        </p:txBody>
      </p:sp>
      <p:pic>
        <p:nvPicPr>
          <p:cNvPr id="1558" name="Google Shape;1558;g23d1413df98_5_403"/>
          <p:cNvPicPr preferRelativeResize="0"/>
          <p:nvPr/>
        </p:nvPicPr>
        <p:blipFill>
          <a:blip r:embed="rId5">
            <a:alphaModFix/>
          </a:blip>
          <a:stretch>
            <a:fillRect/>
          </a:stretch>
        </p:blipFill>
        <p:spPr>
          <a:xfrm>
            <a:off x="1695288" y="1470875"/>
            <a:ext cx="1800000" cy="1276716"/>
          </a:xfrm>
          <a:prstGeom prst="rect">
            <a:avLst/>
          </a:prstGeom>
          <a:noFill/>
          <a:ln>
            <a:noFill/>
          </a:ln>
        </p:spPr>
      </p:pic>
      <p:pic>
        <p:nvPicPr>
          <p:cNvPr id="1559" name="Google Shape;1559;g23d1413df98_5_403"/>
          <p:cNvPicPr preferRelativeResize="0"/>
          <p:nvPr/>
        </p:nvPicPr>
        <p:blipFill>
          <a:blip r:embed="rId6">
            <a:alphaModFix/>
          </a:blip>
          <a:stretch>
            <a:fillRect/>
          </a:stretch>
        </p:blipFill>
        <p:spPr>
          <a:xfrm>
            <a:off x="1695288" y="2908088"/>
            <a:ext cx="1800000" cy="1276716"/>
          </a:xfrm>
          <a:prstGeom prst="rect">
            <a:avLst/>
          </a:prstGeom>
          <a:noFill/>
          <a:ln>
            <a:noFill/>
          </a:ln>
        </p:spPr>
      </p:pic>
      <p:sp>
        <p:nvSpPr>
          <p:cNvPr id="2" name="Google Shape;804;g2285d2021f8_0_1265">
            <a:extLst>
              <a:ext uri="{FF2B5EF4-FFF2-40B4-BE49-F238E27FC236}">
                <a16:creationId xmlns:a16="http://schemas.microsoft.com/office/drawing/2014/main" id="{A10FE957-9FAB-07E1-6A20-FE56DB30495C}"/>
              </a:ext>
            </a:extLst>
          </p:cNvPr>
          <p:cNvSpPr txBox="1"/>
          <p:nvPr/>
        </p:nvSpPr>
        <p:spPr>
          <a:xfrm>
            <a:off x="7616063" y="54041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dirty="0">
                <a:solidFill>
                  <a:srgbClr val="1E4E79"/>
                </a:solidFill>
                <a:latin typeface="Calibri"/>
                <a:ea typeface="Calibri"/>
                <a:cs typeface="Calibri"/>
                <a:sym typeface="Calibri"/>
              </a:rPr>
              <a:t>Training</a:t>
            </a:r>
            <a:endParaRPr sz="1500" b="1" i="0" u="none" strike="noStrike" cap="none" dirty="0">
              <a:solidFill>
                <a:srgbClr val="1E4E79"/>
              </a:solidFill>
              <a:latin typeface="Calibri"/>
              <a:ea typeface="Calibri"/>
              <a:cs typeface="Calibri"/>
              <a:sym typeface="Calibri"/>
            </a:endParaRPr>
          </a:p>
        </p:txBody>
      </p:sp>
    </p:spTree>
    <p:extLst>
      <p:ext uri="{BB962C8B-B14F-4D97-AF65-F5344CB8AC3E}">
        <p14:creationId xmlns:p14="http://schemas.microsoft.com/office/powerpoint/2010/main" val="2617813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2285d2021f8_0_1298"/>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es-ES" dirty="0"/>
              <a:t>Actualmente trabajado en</a:t>
            </a:r>
            <a:r>
              <a:rPr lang="hr" dirty="0"/>
              <a:t> Quantum</a:t>
            </a:r>
            <a:endParaRPr dirty="0"/>
          </a:p>
        </p:txBody>
      </p:sp>
      <p:pic>
        <p:nvPicPr>
          <p:cNvPr id="810" name="Google Shape;810;g2285d2021f8_0_1298"/>
          <p:cNvPicPr preferRelativeResize="0"/>
          <p:nvPr/>
        </p:nvPicPr>
        <p:blipFill rotWithShape="1">
          <a:blip r:embed="rId3">
            <a:alphaModFix/>
          </a:blip>
          <a:srcRect r="8172"/>
          <a:stretch/>
        </p:blipFill>
        <p:spPr>
          <a:xfrm>
            <a:off x="713232" y="1083061"/>
            <a:ext cx="7598665" cy="3528517"/>
          </a:xfrm>
          <a:prstGeom prst="rect">
            <a:avLst/>
          </a:prstGeom>
          <a:noFill/>
          <a:ln>
            <a:noFill/>
          </a:ln>
        </p:spPr>
      </p:pic>
      <p:pic>
        <p:nvPicPr>
          <p:cNvPr id="811" name="Google Shape;811;g2285d2021f8_0_1298"/>
          <p:cNvPicPr preferRelativeResize="0"/>
          <p:nvPr/>
        </p:nvPicPr>
        <p:blipFill rotWithShape="1">
          <a:blip r:embed="rId4">
            <a:alphaModFix/>
          </a:blip>
          <a:srcRect/>
          <a:stretch/>
        </p:blipFill>
        <p:spPr>
          <a:xfrm>
            <a:off x="8364047" y="2636209"/>
            <a:ext cx="526734" cy="328282"/>
          </a:xfrm>
          <a:prstGeom prst="rect">
            <a:avLst/>
          </a:prstGeom>
          <a:noFill/>
          <a:ln>
            <a:noFill/>
          </a:ln>
        </p:spPr>
      </p:pic>
      <p:sp>
        <p:nvSpPr>
          <p:cNvPr id="812" name="Google Shape;812;g2285d2021f8_0_1298"/>
          <p:cNvSpPr txBox="1"/>
          <p:nvPr/>
        </p:nvSpPr>
        <p:spPr>
          <a:xfrm>
            <a:off x="7699663" y="626468"/>
            <a:ext cx="11223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Training</a:t>
            </a:r>
            <a:endParaRPr sz="1500" b="1" i="0" u="none" strike="noStrike" cap="none">
              <a:solidFill>
                <a:srgbClr val="1E4E79"/>
              </a:solidFill>
              <a:latin typeface="Calibri"/>
              <a:ea typeface="Calibri"/>
              <a:cs typeface="Calibri"/>
              <a:sym typeface="Calibri"/>
            </a:endParaRPr>
          </a:p>
        </p:txBody>
      </p:sp>
      <p:sp>
        <p:nvSpPr>
          <p:cNvPr id="813" name="Google Shape;813;g2285d2021f8_0_1298"/>
          <p:cNvSpPr/>
          <p:nvPr/>
        </p:nvSpPr>
        <p:spPr>
          <a:xfrm>
            <a:off x="749174" y="1820275"/>
            <a:ext cx="1053900" cy="221100"/>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4" name="Google Shape;814;g2285d2021f8_0_1298"/>
          <p:cNvSpPr/>
          <p:nvPr/>
        </p:nvSpPr>
        <p:spPr>
          <a:xfrm>
            <a:off x="3518100" y="1820275"/>
            <a:ext cx="1337700" cy="221100"/>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9" name="Google Shape;819;g2285d2021f8_0_1298"/>
          <p:cNvSpPr/>
          <p:nvPr/>
        </p:nvSpPr>
        <p:spPr>
          <a:xfrm>
            <a:off x="3518100" y="4411075"/>
            <a:ext cx="1337700" cy="221100"/>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20" name="Google Shape;820;g2285d2021f8_0_1298"/>
          <p:cNvSpPr/>
          <p:nvPr/>
        </p:nvSpPr>
        <p:spPr>
          <a:xfrm>
            <a:off x="6309500" y="4411075"/>
            <a:ext cx="1673400" cy="221100"/>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21" name="Google Shape;821;g2285d2021f8_0_1298"/>
          <p:cNvSpPr/>
          <p:nvPr/>
        </p:nvSpPr>
        <p:spPr>
          <a:xfrm>
            <a:off x="5167704" y="579875"/>
            <a:ext cx="1374986" cy="176870"/>
          </a:xfrm>
          <a:prstGeom prst="rect">
            <a:avLst/>
          </a:prstGeom>
          <a:noFill/>
          <a:ln w="38100" cap="flat" cmpd="sng">
            <a:solidFill>
              <a:srgbClr val="FF008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600" b="1" dirty="0">
                <a:solidFill>
                  <a:schemeClr val="dk1"/>
                </a:solidFill>
                <a:latin typeface="Calibri"/>
                <a:ea typeface="Calibri"/>
                <a:cs typeface="Calibri"/>
                <a:sym typeface="Calibri"/>
              </a:rPr>
              <a:t>en progreso</a:t>
            </a:r>
            <a:endParaRPr sz="1600" b="1" i="0" u="none" strike="noStrike" cap="none" dirty="0">
              <a:solidFill>
                <a:schemeClr val="dk1"/>
              </a:solidFill>
              <a:latin typeface="Calibri"/>
              <a:ea typeface="Calibri"/>
              <a:cs typeface="Calibri"/>
              <a:sym typeface="Calibri"/>
            </a:endParaRPr>
          </a:p>
        </p:txBody>
      </p:sp>
      <p:pic>
        <p:nvPicPr>
          <p:cNvPr id="2" name="Google Shape;811;g2285d2021f8_0_1298">
            <a:extLst>
              <a:ext uri="{FF2B5EF4-FFF2-40B4-BE49-F238E27FC236}">
                <a16:creationId xmlns:a16="http://schemas.microsoft.com/office/drawing/2014/main" id="{D1A96723-3449-3CD7-EEBA-BA5024F36069}"/>
              </a:ext>
            </a:extLst>
          </p:cNvPr>
          <p:cNvPicPr preferRelativeResize="0"/>
          <p:nvPr/>
        </p:nvPicPr>
        <p:blipFill rotWithShape="1">
          <a:blip r:embed="rId4">
            <a:alphaModFix/>
          </a:blip>
          <a:srcRect/>
          <a:stretch/>
        </p:blipFill>
        <p:spPr>
          <a:xfrm>
            <a:off x="2686595" y="2636209"/>
            <a:ext cx="526734" cy="328282"/>
          </a:xfrm>
          <a:prstGeom prst="rect">
            <a:avLst/>
          </a:prstGeom>
          <a:noFill/>
          <a:ln>
            <a:noFill/>
          </a:ln>
        </p:spPr>
      </p:pic>
      <p:pic>
        <p:nvPicPr>
          <p:cNvPr id="3" name="Google Shape;811;g2285d2021f8_0_1298">
            <a:extLst>
              <a:ext uri="{FF2B5EF4-FFF2-40B4-BE49-F238E27FC236}">
                <a16:creationId xmlns:a16="http://schemas.microsoft.com/office/drawing/2014/main" id="{1B188FC7-B8A4-3E14-D1A6-F04595E0D1E1}"/>
              </a:ext>
            </a:extLst>
          </p:cNvPr>
          <p:cNvPicPr preferRelativeResize="0"/>
          <p:nvPr/>
        </p:nvPicPr>
        <p:blipFill rotWithShape="1">
          <a:blip r:embed="rId4">
            <a:alphaModFix/>
          </a:blip>
          <a:srcRect/>
          <a:stretch/>
        </p:blipFill>
        <p:spPr>
          <a:xfrm>
            <a:off x="8364047" y="1338753"/>
            <a:ext cx="526734" cy="328282"/>
          </a:xfrm>
          <a:prstGeom prst="rect">
            <a:avLst/>
          </a:prstGeom>
          <a:noFill/>
          <a:ln>
            <a:noFill/>
          </a:ln>
        </p:spPr>
      </p:pic>
      <p:pic>
        <p:nvPicPr>
          <p:cNvPr id="4" name="Google Shape;811;g2285d2021f8_0_1298">
            <a:extLst>
              <a:ext uri="{FF2B5EF4-FFF2-40B4-BE49-F238E27FC236}">
                <a16:creationId xmlns:a16="http://schemas.microsoft.com/office/drawing/2014/main" id="{67E2D7CE-DBC7-03CA-A8A6-F117951CCC7E}"/>
              </a:ext>
            </a:extLst>
          </p:cNvPr>
          <p:cNvPicPr preferRelativeResize="0"/>
          <p:nvPr/>
        </p:nvPicPr>
        <p:blipFill rotWithShape="1">
          <a:blip r:embed="rId4">
            <a:alphaModFix/>
          </a:blip>
          <a:srcRect/>
          <a:stretch/>
        </p:blipFill>
        <p:spPr>
          <a:xfrm>
            <a:off x="5493490" y="2636209"/>
            <a:ext cx="526734" cy="328282"/>
          </a:xfrm>
          <a:prstGeom prst="rect">
            <a:avLst/>
          </a:prstGeom>
          <a:noFill/>
          <a:ln>
            <a:noFill/>
          </a:ln>
        </p:spPr>
      </p:pic>
      <p:pic>
        <p:nvPicPr>
          <p:cNvPr id="5" name="Google Shape;811;g2285d2021f8_0_1298">
            <a:extLst>
              <a:ext uri="{FF2B5EF4-FFF2-40B4-BE49-F238E27FC236}">
                <a16:creationId xmlns:a16="http://schemas.microsoft.com/office/drawing/2014/main" id="{D0A2F1B5-7326-05A2-8F0C-FA1DE9C88B76}"/>
              </a:ext>
            </a:extLst>
          </p:cNvPr>
          <p:cNvPicPr preferRelativeResize="0"/>
          <p:nvPr/>
        </p:nvPicPr>
        <p:blipFill rotWithShape="1">
          <a:blip r:embed="rId4">
            <a:alphaModFix/>
          </a:blip>
          <a:srcRect/>
          <a:stretch/>
        </p:blipFill>
        <p:spPr>
          <a:xfrm>
            <a:off x="2686595" y="3896298"/>
            <a:ext cx="526734" cy="32828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g2112d364e0d_4_80"/>
          <p:cNvSpPr txBox="1">
            <a:spLocks noGrp="1"/>
          </p:cNvSpPr>
          <p:nvPr>
            <p:ph type="title"/>
          </p:nvPr>
        </p:nvSpPr>
        <p:spPr>
          <a:xfrm>
            <a:off x="558265" y="1640557"/>
            <a:ext cx="7421042" cy="32318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000"/>
              <a:buFont typeface="Calibri"/>
              <a:buNone/>
            </a:pPr>
            <a:r>
              <a:rPr lang="es-ES" dirty="0"/>
              <a:t>¡Gracias!</a:t>
            </a:r>
            <a:endParaRPr dirty="0"/>
          </a:p>
        </p:txBody>
      </p:sp>
      <p:sp>
        <p:nvSpPr>
          <p:cNvPr id="1573" name="Google Shape;1573;g2112d364e0d_4_80"/>
          <p:cNvSpPr txBox="1">
            <a:spLocks noGrp="1"/>
          </p:cNvSpPr>
          <p:nvPr>
            <p:ph type="title"/>
          </p:nvPr>
        </p:nvSpPr>
        <p:spPr>
          <a:xfrm>
            <a:off x="649425" y="2571753"/>
            <a:ext cx="7421100" cy="91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000"/>
              <a:buFont typeface="Calibri"/>
              <a:buNone/>
            </a:pPr>
            <a:r>
              <a:rPr lang="hr" sz="1600" b="0"/>
              <a:t>https://wiki.geant.org/display/NETDEV/NeA</a:t>
            </a:r>
            <a:endParaRPr sz="1600" b="0"/>
          </a:p>
          <a:p>
            <a:pPr marL="0" lvl="0" indent="0" algn="l" rtl="0">
              <a:lnSpc>
                <a:spcPct val="90000"/>
              </a:lnSpc>
              <a:spcBef>
                <a:spcPts val="0"/>
              </a:spcBef>
              <a:spcAft>
                <a:spcPts val="0"/>
              </a:spcAft>
              <a:buClr>
                <a:schemeClr val="lt1"/>
              </a:buClr>
              <a:buSzPts val="3000"/>
              <a:buFont typeface="Calibri"/>
              <a:buNone/>
            </a:pPr>
            <a:r>
              <a:rPr lang="hr" sz="1600" b="0"/>
              <a:t>network-eacademy@lists.geant.org</a:t>
            </a:r>
            <a:endParaRPr sz="1600" b="0"/>
          </a:p>
          <a:p>
            <a:pPr marL="0" lvl="0" indent="0" algn="l" rtl="0">
              <a:lnSpc>
                <a:spcPct val="90000"/>
              </a:lnSpc>
              <a:spcBef>
                <a:spcPts val="0"/>
              </a:spcBef>
              <a:spcAft>
                <a:spcPts val="0"/>
              </a:spcAft>
              <a:buClr>
                <a:schemeClr val="lt1"/>
              </a:buClr>
              <a:buSzPts val="3000"/>
              <a:buFont typeface="Calibri"/>
              <a:buNone/>
            </a:pPr>
            <a:r>
              <a:rPr lang="hr" sz="1600" b="0"/>
              <a:t>netdev@lists.geant.org</a:t>
            </a:r>
            <a:endParaRPr sz="1600" b="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Text Placeholder 4">
            <a:extLst>
              <a:ext uri="{FF2B5EF4-FFF2-40B4-BE49-F238E27FC236}">
                <a16:creationId xmlns:a16="http://schemas.microsoft.com/office/drawing/2014/main" id="{B60AC1E5-9306-4150-ECBB-763D20AE6B82}"/>
              </a:ext>
            </a:extLst>
          </p:cNvPr>
          <p:cNvSpPr>
            <a:spLocks noGrp="1"/>
          </p:cNvSpPr>
          <p:nvPr>
            <p:ph type="body" idx="1"/>
          </p:nvPr>
        </p:nvSpPr>
        <p:spPr/>
        <p:txBody>
          <a:bodyPr/>
          <a:lstStyle/>
          <a:p>
            <a:pPr marL="139700" indent="0">
              <a:buNone/>
            </a:pPr>
            <a:r>
              <a:rPr lang="es-ES" dirty="0"/>
              <a:t>GÉANT es la colaboración de las redes nacionales de investigación y educación (NREN) europeas para ofrecer un ecosistema de información en infraestructura y servicios para avanzar en investigación, educación e innovación a escala global:</a:t>
            </a:r>
          </a:p>
          <a:p>
            <a:r>
              <a:rPr lang="es-ES" dirty="0"/>
              <a:t>50 millones de usuarios</a:t>
            </a:r>
          </a:p>
          <a:p>
            <a:r>
              <a:rPr lang="es-ES" dirty="0"/>
              <a:t>500 colaboradores de 37 miembros </a:t>
            </a:r>
          </a:p>
          <a:p>
            <a:r>
              <a:rPr lang="es-ES" dirty="0"/>
              <a:t>9 proyectos hasta ahora</a:t>
            </a:r>
          </a:p>
          <a:p>
            <a:r>
              <a:rPr lang="es-ES" dirty="0"/>
              <a:t>Generación actual: GN5-1</a:t>
            </a:r>
          </a:p>
          <a:p>
            <a:endParaRPr lang="es-ES" dirty="0"/>
          </a:p>
          <a:p>
            <a:endParaRPr lang="es-ES" dirty="0"/>
          </a:p>
          <a:p>
            <a:endParaRPr lang="es-ES" dirty="0"/>
          </a:p>
          <a:p>
            <a:endParaRPr lang="es-ES" dirty="0"/>
          </a:p>
          <a:p>
            <a:endParaRPr lang="es-ES" dirty="0"/>
          </a:p>
        </p:txBody>
      </p:sp>
      <p:pic>
        <p:nvPicPr>
          <p:cNvPr id="419" name="Google Shape;419;p67"/>
          <p:cNvPicPr preferRelativeResize="0"/>
          <p:nvPr/>
        </p:nvPicPr>
        <p:blipFill>
          <a:blip r:embed="rId3">
            <a:alphaModFix/>
          </a:blip>
          <a:stretch>
            <a:fillRect/>
          </a:stretch>
        </p:blipFill>
        <p:spPr>
          <a:xfrm>
            <a:off x="139600" y="3736025"/>
            <a:ext cx="8839204" cy="703511"/>
          </a:xfrm>
          <a:prstGeom prst="rect">
            <a:avLst/>
          </a:prstGeom>
          <a:noFill/>
          <a:ln>
            <a:noFill/>
          </a:ln>
        </p:spPr>
      </p:pic>
      <p:sp>
        <p:nvSpPr>
          <p:cNvPr id="420" name="Google Shape;420;p67"/>
          <p:cNvSpPr txBox="1"/>
          <p:nvPr/>
        </p:nvSpPr>
        <p:spPr>
          <a:xfrm>
            <a:off x="152400" y="4488538"/>
            <a:ext cx="8382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dirty="0">
                <a:solidFill>
                  <a:srgbClr val="1E4E79"/>
                </a:solidFill>
                <a:latin typeface="Calibri"/>
                <a:ea typeface="Calibri"/>
                <a:cs typeface="Calibri"/>
                <a:sym typeface="Calibri"/>
              </a:rPr>
              <a:t>Gestión de proyecto</a:t>
            </a:r>
            <a:endParaRPr sz="700" dirty="0">
              <a:solidFill>
                <a:srgbClr val="1E4E79"/>
              </a:solidFill>
              <a:latin typeface="Calibri"/>
              <a:ea typeface="Calibri"/>
              <a:cs typeface="Calibri"/>
              <a:sym typeface="Calibri"/>
            </a:endParaRPr>
          </a:p>
        </p:txBody>
      </p:sp>
      <p:sp>
        <p:nvSpPr>
          <p:cNvPr id="421" name="Google Shape;421;p67"/>
          <p:cNvSpPr txBox="1"/>
          <p:nvPr/>
        </p:nvSpPr>
        <p:spPr>
          <a:xfrm>
            <a:off x="4147150" y="4397788"/>
            <a:ext cx="838200" cy="64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dirty="0">
                <a:solidFill>
                  <a:srgbClr val="1E4E79"/>
                </a:solidFill>
                <a:latin typeface="Calibri"/>
                <a:ea typeface="Calibri"/>
                <a:cs typeface="Calibri"/>
                <a:sym typeface="Calibri"/>
              </a:rPr>
              <a:t>Evolución y entrega de servicios de confianza e identidad</a:t>
            </a:r>
            <a:endParaRPr sz="700" dirty="0">
              <a:solidFill>
                <a:srgbClr val="1E4E79"/>
              </a:solidFill>
              <a:latin typeface="Calibri"/>
              <a:ea typeface="Calibri"/>
              <a:cs typeface="Calibri"/>
              <a:sym typeface="Calibri"/>
            </a:endParaRPr>
          </a:p>
        </p:txBody>
      </p:sp>
      <p:sp>
        <p:nvSpPr>
          <p:cNvPr id="422" name="Google Shape;422;p67"/>
          <p:cNvSpPr txBox="1"/>
          <p:nvPr/>
        </p:nvSpPr>
        <p:spPr>
          <a:xfrm>
            <a:off x="5129425" y="4442338"/>
            <a:ext cx="838200" cy="55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dirty="0">
                <a:solidFill>
                  <a:srgbClr val="1E4E79"/>
                </a:solidFill>
                <a:latin typeface="Calibri"/>
                <a:ea typeface="Calibri"/>
                <a:cs typeface="Calibri"/>
                <a:sym typeface="Calibri"/>
              </a:rPr>
              <a:t>Desarrollo de red</a:t>
            </a:r>
            <a:endParaRPr sz="900" dirty="0">
              <a:solidFill>
                <a:srgbClr val="1E4E79"/>
              </a:solidFill>
              <a:latin typeface="Calibri"/>
              <a:ea typeface="Calibri"/>
              <a:cs typeface="Calibri"/>
              <a:sym typeface="Calibri"/>
            </a:endParaRPr>
          </a:p>
        </p:txBody>
      </p:sp>
      <p:sp>
        <p:nvSpPr>
          <p:cNvPr id="423" name="Google Shape;423;p67"/>
          <p:cNvSpPr txBox="1"/>
          <p:nvPr/>
        </p:nvSpPr>
        <p:spPr>
          <a:xfrm>
            <a:off x="6111700" y="4397788"/>
            <a:ext cx="838200" cy="64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dirty="0">
                <a:solidFill>
                  <a:srgbClr val="1E4E79"/>
                </a:solidFill>
                <a:latin typeface="Calibri"/>
                <a:ea typeface="Calibri"/>
                <a:cs typeface="Calibri"/>
                <a:sym typeface="Calibri"/>
              </a:rPr>
              <a:t>Infraestructura troncal de red, evolución del servicio troncal y operaciones</a:t>
            </a:r>
            <a:endParaRPr sz="700" dirty="0">
              <a:solidFill>
                <a:srgbClr val="1E4E79"/>
              </a:solidFill>
              <a:latin typeface="Calibri"/>
              <a:ea typeface="Calibri"/>
              <a:cs typeface="Calibri"/>
              <a:sym typeface="Calibri"/>
            </a:endParaRPr>
          </a:p>
        </p:txBody>
      </p:sp>
      <p:sp>
        <p:nvSpPr>
          <p:cNvPr id="424" name="Google Shape;424;p67"/>
          <p:cNvSpPr txBox="1"/>
          <p:nvPr/>
        </p:nvSpPr>
        <p:spPr>
          <a:xfrm>
            <a:off x="7110325" y="4442338"/>
            <a:ext cx="838200" cy="55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dirty="0">
                <a:solidFill>
                  <a:srgbClr val="1E4E79"/>
                </a:solidFill>
                <a:latin typeface="Calibri"/>
                <a:ea typeface="Calibri"/>
                <a:cs typeface="Calibri"/>
                <a:sym typeface="Calibri"/>
              </a:rPr>
              <a:t>Seguridad</a:t>
            </a:r>
            <a:endParaRPr sz="700" dirty="0">
              <a:solidFill>
                <a:srgbClr val="1E4E79"/>
              </a:solidFill>
              <a:latin typeface="Calibri"/>
              <a:ea typeface="Calibri"/>
              <a:cs typeface="Calibri"/>
              <a:sym typeface="Calibri"/>
            </a:endParaRPr>
          </a:p>
        </p:txBody>
      </p:sp>
      <p:sp>
        <p:nvSpPr>
          <p:cNvPr id="425" name="Google Shape;425;p67"/>
          <p:cNvSpPr txBox="1"/>
          <p:nvPr/>
        </p:nvSpPr>
        <p:spPr>
          <a:xfrm>
            <a:off x="8108950" y="4442338"/>
            <a:ext cx="838200" cy="55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dirty="0">
                <a:solidFill>
                  <a:srgbClr val="1E4E79"/>
                </a:solidFill>
                <a:latin typeface="Calibri"/>
                <a:ea typeface="Calibri"/>
                <a:cs typeface="Calibri"/>
                <a:sym typeface="Calibri"/>
              </a:rPr>
              <a:t>Soporte a operaciones</a:t>
            </a:r>
            <a:endParaRPr sz="700" dirty="0">
              <a:solidFill>
                <a:srgbClr val="1E4E79"/>
              </a:solidFill>
              <a:latin typeface="Calibri"/>
              <a:ea typeface="Calibri"/>
              <a:cs typeface="Calibri"/>
              <a:sym typeface="Calibri"/>
            </a:endParaRPr>
          </a:p>
        </p:txBody>
      </p:sp>
      <p:sp>
        <p:nvSpPr>
          <p:cNvPr id="431" name="Google Shape;431;p67"/>
          <p:cNvSpPr txBox="1"/>
          <p:nvPr/>
        </p:nvSpPr>
        <p:spPr>
          <a:xfrm>
            <a:off x="1183975" y="4442338"/>
            <a:ext cx="838200" cy="55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dirty="0">
                <a:solidFill>
                  <a:srgbClr val="1E4E79"/>
                </a:solidFill>
                <a:latin typeface="Calibri"/>
                <a:ea typeface="Calibri"/>
                <a:cs typeface="Calibri"/>
                <a:sym typeface="Calibri"/>
              </a:rPr>
              <a:t>Marcoms, Eventos y G</a:t>
            </a:r>
            <a:r>
              <a:rPr lang="en-GB" sz="700" dirty="0">
                <a:solidFill>
                  <a:srgbClr val="1E4E79"/>
                </a:solidFill>
                <a:latin typeface="Calibri"/>
                <a:ea typeface="Calibri"/>
                <a:cs typeface="Calibri"/>
                <a:sym typeface="Calibri"/>
              </a:rPr>
              <a:t>e</a:t>
            </a:r>
            <a:r>
              <a:rPr lang="en" sz="700" dirty="0">
                <a:solidFill>
                  <a:srgbClr val="1E4E79"/>
                </a:solidFill>
                <a:latin typeface="Calibri"/>
                <a:ea typeface="Calibri"/>
                <a:cs typeface="Calibri"/>
                <a:sym typeface="Calibri"/>
              </a:rPr>
              <a:t>stión de Políticas</a:t>
            </a:r>
            <a:endParaRPr sz="700" dirty="0">
              <a:solidFill>
                <a:srgbClr val="1E4E79"/>
              </a:solidFill>
              <a:latin typeface="Calibri"/>
              <a:ea typeface="Calibri"/>
              <a:cs typeface="Calibri"/>
              <a:sym typeface="Calibri"/>
            </a:endParaRPr>
          </a:p>
        </p:txBody>
      </p:sp>
      <p:sp>
        <p:nvSpPr>
          <p:cNvPr id="432" name="Google Shape;432;p67"/>
          <p:cNvSpPr txBox="1"/>
          <p:nvPr/>
        </p:nvSpPr>
        <p:spPr>
          <a:xfrm>
            <a:off x="2116950" y="4442338"/>
            <a:ext cx="838200" cy="55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dirty="0">
                <a:solidFill>
                  <a:srgbClr val="1E4E79"/>
                </a:solidFill>
                <a:latin typeface="Calibri"/>
                <a:ea typeface="Calibri"/>
                <a:cs typeface="Calibri"/>
                <a:sym typeface="Calibri"/>
              </a:rPr>
              <a:t>Participación de Usuarios y </a:t>
            </a:r>
            <a:r>
              <a:rPr lang="en" sz="700" i="1" dirty="0">
                <a:solidFill>
                  <a:srgbClr val="1E4E79"/>
                </a:solidFill>
                <a:latin typeface="Calibri"/>
                <a:ea typeface="Calibri"/>
                <a:cs typeface="Calibri"/>
                <a:sym typeface="Calibri"/>
              </a:rPr>
              <a:t>Stakeholders</a:t>
            </a:r>
            <a:endParaRPr sz="700" i="1" dirty="0">
              <a:solidFill>
                <a:srgbClr val="1E4E79"/>
              </a:solidFill>
              <a:latin typeface="Calibri"/>
              <a:ea typeface="Calibri"/>
              <a:cs typeface="Calibri"/>
              <a:sym typeface="Calibri"/>
            </a:endParaRPr>
          </a:p>
        </p:txBody>
      </p:sp>
      <p:sp>
        <p:nvSpPr>
          <p:cNvPr id="433" name="Google Shape;433;p67"/>
          <p:cNvSpPr txBox="1"/>
          <p:nvPr/>
        </p:nvSpPr>
        <p:spPr>
          <a:xfrm>
            <a:off x="3132050" y="4442338"/>
            <a:ext cx="838200" cy="55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dirty="0">
                <a:solidFill>
                  <a:srgbClr val="1E4E79"/>
                </a:solidFill>
                <a:latin typeface="Calibri"/>
                <a:ea typeface="Calibri"/>
                <a:cs typeface="Calibri"/>
                <a:sym typeface="Calibri"/>
              </a:rPr>
              <a:t>Servicios más allá de la red</a:t>
            </a:r>
            <a:endParaRPr sz="700" dirty="0">
              <a:solidFill>
                <a:srgbClr val="1E4E79"/>
              </a:solidFill>
              <a:latin typeface="Calibri"/>
              <a:ea typeface="Calibri"/>
              <a:cs typeface="Calibri"/>
              <a:sym typeface="Calibri"/>
            </a:endParaRPr>
          </a:p>
        </p:txBody>
      </p:sp>
      <p:sp>
        <p:nvSpPr>
          <p:cNvPr id="4" name="Title 3">
            <a:extLst>
              <a:ext uri="{FF2B5EF4-FFF2-40B4-BE49-F238E27FC236}">
                <a16:creationId xmlns:a16="http://schemas.microsoft.com/office/drawing/2014/main" id="{D1F4416A-2B0E-E6BF-DF28-56EE95991824}"/>
              </a:ext>
            </a:extLst>
          </p:cNvPr>
          <p:cNvSpPr>
            <a:spLocks noGrp="1"/>
          </p:cNvSpPr>
          <p:nvPr>
            <p:ph type="title"/>
          </p:nvPr>
        </p:nvSpPr>
        <p:spPr/>
        <p:txBody>
          <a:bodyPr/>
          <a:lstStyle/>
          <a:p>
            <a:r>
              <a:rPr lang="es-ES"/>
              <a:t>Introducción – El proyecto GÉANT </a:t>
            </a:r>
          </a:p>
        </p:txBody>
      </p:sp>
      <p:sp>
        <p:nvSpPr>
          <p:cNvPr id="2" name="Rectangle 1">
            <a:extLst>
              <a:ext uri="{FF2B5EF4-FFF2-40B4-BE49-F238E27FC236}">
                <a16:creationId xmlns:a16="http://schemas.microsoft.com/office/drawing/2014/main" id="{00D988B5-8BA4-7FC8-99E6-B64857B6552F}"/>
              </a:ext>
            </a:extLst>
          </p:cNvPr>
          <p:cNvSpPr/>
          <p:nvPr/>
        </p:nvSpPr>
        <p:spPr>
          <a:xfrm>
            <a:off x="5074244" y="3728142"/>
            <a:ext cx="950621" cy="7035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pSp>
        <p:nvGrpSpPr>
          <p:cNvPr id="398" name="Google Shape;398;g2285d2021f8_0_917"/>
          <p:cNvGrpSpPr/>
          <p:nvPr/>
        </p:nvGrpSpPr>
        <p:grpSpPr>
          <a:xfrm>
            <a:off x="1162903" y="733585"/>
            <a:ext cx="5832145" cy="4291509"/>
            <a:chOff x="1261072" y="0"/>
            <a:chExt cx="7776193" cy="5722012"/>
          </a:xfrm>
        </p:grpSpPr>
        <p:sp>
          <p:nvSpPr>
            <p:cNvPr id="399" name="Google Shape;399;g2285d2021f8_0_917"/>
            <p:cNvSpPr/>
            <p:nvPr/>
          </p:nvSpPr>
          <p:spPr>
            <a:xfrm>
              <a:off x="4215989" y="1456802"/>
              <a:ext cx="1866300" cy="1866600"/>
            </a:xfrm>
            <a:prstGeom prst="ellipse">
              <a:avLst/>
            </a:prstGeom>
            <a:solidFill>
              <a:srgbClr val="599BD5">
                <a:alpha val="49411"/>
              </a:srgbClr>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2285d2021f8_0_917"/>
            <p:cNvSpPr/>
            <p:nvPr/>
          </p:nvSpPr>
          <p:spPr>
            <a:xfrm>
              <a:off x="4079907" y="0"/>
              <a:ext cx="2138400" cy="1144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2285d2021f8_0_917"/>
            <p:cNvSpPr txBox="1"/>
            <p:nvPr/>
          </p:nvSpPr>
          <p:spPr>
            <a:xfrm>
              <a:off x="4079907" y="304800"/>
              <a:ext cx="2138400" cy="1144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s-ES" sz="1800" b="0" i="0" u="none" strike="noStrike" cap="none" dirty="0">
                  <a:solidFill>
                    <a:schemeClr val="dk1"/>
                  </a:solidFill>
                  <a:latin typeface="Calibri"/>
                  <a:ea typeface="Calibri"/>
                  <a:cs typeface="Calibri"/>
                  <a:sym typeface="Calibri"/>
                </a:rPr>
                <a:t>Entrega de servicios más rápida</a:t>
              </a:r>
              <a:endParaRPr sz="1800" b="0" i="0" u="none" strike="noStrike" cap="none" dirty="0">
                <a:solidFill>
                  <a:schemeClr val="dk1"/>
                </a:solidFill>
                <a:latin typeface="Calibri"/>
                <a:ea typeface="Calibri"/>
                <a:cs typeface="Calibri"/>
                <a:sym typeface="Calibri"/>
              </a:endParaRPr>
            </a:p>
          </p:txBody>
        </p:sp>
        <p:sp>
          <p:nvSpPr>
            <p:cNvPr id="402" name="Google Shape;402;g2285d2021f8_0_917"/>
            <p:cNvSpPr/>
            <p:nvPr/>
          </p:nvSpPr>
          <p:spPr>
            <a:xfrm>
              <a:off x="4763426" y="1720011"/>
              <a:ext cx="1866300" cy="1866600"/>
            </a:xfrm>
            <a:prstGeom prst="ellipse">
              <a:avLst/>
            </a:prstGeom>
            <a:solidFill>
              <a:srgbClr val="599BD5">
                <a:alpha val="49411"/>
              </a:srgbClr>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2285d2021f8_0_917"/>
            <p:cNvSpPr/>
            <p:nvPr/>
          </p:nvSpPr>
          <p:spPr>
            <a:xfrm>
              <a:off x="6859863" y="1087166"/>
              <a:ext cx="2021700" cy="1258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2285d2021f8_0_917"/>
            <p:cNvSpPr txBox="1"/>
            <p:nvPr/>
          </p:nvSpPr>
          <p:spPr>
            <a:xfrm>
              <a:off x="6758263" y="1087166"/>
              <a:ext cx="2021700" cy="1258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s-ES" sz="1800" b="0" i="0" u="none" strike="noStrike" cap="none" dirty="0">
                  <a:solidFill>
                    <a:schemeClr val="dk1"/>
                  </a:solidFill>
                  <a:latin typeface="Calibri"/>
                  <a:ea typeface="Calibri"/>
                  <a:cs typeface="Calibri"/>
                  <a:sym typeface="Calibri"/>
                </a:rPr>
                <a:t>Reducción del número de errores humanos</a:t>
              </a:r>
              <a:endParaRPr sz="1800" b="0" i="0" u="none" strike="noStrike" cap="none" dirty="0">
                <a:solidFill>
                  <a:schemeClr val="dk1"/>
                </a:solidFill>
                <a:latin typeface="Calibri"/>
                <a:ea typeface="Calibri"/>
                <a:cs typeface="Calibri"/>
                <a:sym typeface="Calibri"/>
              </a:endParaRPr>
            </a:p>
          </p:txBody>
        </p:sp>
        <p:sp>
          <p:nvSpPr>
            <p:cNvPr id="405" name="Google Shape;405;g2285d2021f8_0_917"/>
            <p:cNvSpPr/>
            <p:nvPr/>
          </p:nvSpPr>
          <p:spPr>
            <a:xfrm>
              <a:off x="4897953" y="2312230"/>
              <a:ext cx="1866300" cy="1866600"/>
            </a:xfrm>
            <a:prstGeom prst="ellipse">
              <a:avLst/>
            </a:prstGeom>
            <a:solidFill>
              <a:srgbClr val="599BD5">
                <a:alpha val="49411"/>
              </a:srgbClr>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2285d2021f8_0_917"/>
            <p:cNvSpPr/>
            <p:nvPr/>
          </p:nvSpPr>
          <p:spPr>
            <a:xfrm>
              <a:off x="7054265" y="2689305"/>
              <a:ext cx="1983000" cy="13446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g2285d2021f8_0_917"/>
            <p:cNvSpPr txBox="1"/>
            <p:nvPr/>
          </p:nvSpPr>
          <p:spPr>
            <a:xfrm>
              <a:off x="6952665" y="2689305"/>
              <a:ext cx="1983000" cy="1344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s-ES" sz="1800" b="0" i="0" u="none" strike="noStrike" cap="none" dirty="0">
                  <a:solidFill>
                    <a:schemeClr val="dk1"/>
                  </a:solidFill>
                  <a:latin typeface="Calibri"/>
                  <a:ea typeface="Calibri"/>
                  <a:cs typeface="Calibri"/>
                  <a:sym typeface="Calibri"/>
                </a:rPr>
                <a:t>Disminución del trabajo manual</a:t>
              </a:r>
              <a:endParaRPr sz="1800" b="0" i="0" u="none" strike="noStrike" cap="none" dirty="0">
                <a:solidFill>
                  <a:schemeClr val="dk1"/>
                </a:solidFill>
                <a:latin typeface="Calibri"/>
                <a:ea typeface="Calibri"/>
                <a:cs typeface="Calibri"/>
                <a:sym typeface="Calibri"/>
              </a:endParaRPr>
            </a:p>
          </p:txBody>
        </p:sp>
        <p:sp>
          <p:nvSpPr>
            <p:cNvPr id="408" name="Google Shape;408;g2285d2021f8_0_917"/>
            <p:cNvSpPr/>
            <p:nvPr/>
          </p:nvSpPr>
          <p:spPr>
            <a:xfrm>
              <a:off x="4519257" y="2787150"/>
              <a:ext cx="1866300" cy="1866600"/>
            </a:xfrm>
            <a:prstGeom prst="ellipse">
              <a:avLst/>
            </a:prstGeom>
            <a:solidFill>
              <a:srgbClr val="599BD5">
                <a:alpha val="49411"/>
              </a:srgbClr>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2285d2021f8_0_917"/>
            <p:cNvSpPr/>
            <p:nvPr/>
          </p:nvSpPr>
          <p:spPr>
            <a:xfrm>
              <a:off x="6198894" y="4491712"/>
              <a:ext cx="2138400" cy="12303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g2285d2021f8_0_917"/>
            <p:cNvSpPr txBox="1"/>
            <p:nvPr/>
          </p:nvSpPr>
          <p:spPr>
            <a:xfrm>
              <a:off x="6198894" y="4288512"/>
              <a:ext cx="2138400" cy="1230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s-ES" sz="1800" b="0" i="0" u="none" strike="noStrike" cap="none" dirty="0">
                  <a:solidFill>
                    <a:schemeClr val="dk1"/>
                  </a:solidFill>
                  <a:latin typeface="Calibri"/>
                  <a:ea typeface="Calibri"/>
                  <a:cs typeface="Calibri"/>
                  <a:sym typeface="Calibri"/>
                </a:rPr>
                <a:t>Rebaja en los costes del servicio</a:t>
              </a:r>
              <a:endParaRPr sz="1800" b="0" i="0" u="none" strike="noStrike" cap="none" dirty="0">
                <a:solidFill>
                  <a:schemeClr val="dk1"/>
                </a:solidFill>
                <a:latin typeface="Calibri"/>
                <a:ea typeface="Calibri"/>
                <a:cs typeface="Calibri"/>
                <a:sym typeface="Calibri"/>
              </a:endParaRPr>
            </a:p>
          </p:txBody>
        </p:sp>
        <p:sp>
          <p:nvSpPr>
            <p:cNvPr id="411" name="Google Shape;411;g2285d2021f8_0_917"/>
            <p:cNvSpPr/>
            <p:nvPr/>
          </p:nvSpPr>
          <p:spPr>
            <a:xfrm>
              <a:off x="3912721" y="2787150"/>
              <a:ext cx="1866300" cy="1866600"/>
            </a:xfrm>
            <a:prstGeom prst="ellipse">
              <a:avLst/>
            </a:prstGeom>
            <a:solidFill>
              <a:srgbClr val="599BD5">
                <a:alpha val="49411"/>
              </a:srgbClr>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g2285d2021f8_0_917"/>
            <p:cNvSpPr/>
            <p:nvPr/>
          </p:nvSpPr>
          <p:spPr>
            <a:xfrm>
              <a:off x="1960920" y="4491712"/>
              <a:ext cx="2138400" cy="12303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g2285d2021f8_0_917"/>
            <p:cNvSpPr txBox="1"/>
            <p:nvPr/>
          </p:nvSpPr>
          <p:spPr>
            <a:xfrm>
              <a:off x="1960920" y="4288512"/>
              <a:ext cx="2341600" cy="1230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s-ES" sz="1800" b="0" i="0" u="none" strike="noStrike" cap="none" dirty="0">
                  <a:solidFill>
                    <a:schemeClr val="dk1"/>
                  </a:solidFill>
                  <a:latin typeface="Calibri"/>
                  <a:ea typeface="Calibri"/>
                  <a:cs typeface="Calibri"/>
                  <a:sym typeface="Calibri"/>
                </a:rPr>
                <a:t>Se asegura la consistencia de las configuraciones</a:t>
              </a:r>
              <a:endParaRPr sz="1800" b="0" i="0" u="none" strike="noStrike" cap="none" dirty="0">
                <a:solidFill>
                  <a:schemeClr val="dk1"/>
                </a:solidFill>
                <a:latin typeface="Calibri"/>
                <a:ea typeface="Calibri"/>
                <a:cs typeface="Calibri"/>
                <a:sym typeface="Calibri"/>
              </a:endParaRPr>
            </a:p>
          </p:txBody>
        </p:sp>
        <p:sp>
          <p:nvSpPr>
            <p:cNvPr id="414" name="Google Shape;414;g2285d2021f8_0_917"/>
            <p:cNvSpPr/>
            <p:nvPr/>
          </p:nvSpPr>
          <p:spPr>
            <a:xfrm>
              <a:off x="3534025" y="2312230"/>
              <a:ext cx="1866300" cy="1866600"/>
            </a:xfrm>
            <a:prstGeom prst="ellipse">
              <a:avLst/>
            </a:prstGeom>
            <a:solidFill>
              <a:srgbClr val="599BD5">
                <a:alpha val="49411"/>
              </a:srgbClr>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2285d2021f8_0_917"/>
            <p:cNvSpPr/>
            <p:nvPr/>
          </p:nvSpPr>
          <p:spPr>
            <a:xfrm>
              <a:off x="1261072" y="2689305"/>
              <a:ext cx="1983000" cy="13446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2285d2021f8_0_917"/>
            <p:cNvSpPr txBox="1"/>
            <p:nvPr/>
          </p:nvSpPr>
          <p:spPr>
            <a:xfrm>
              <a:off x="1464272" y="2689305"/>
              <a:ext cx="1983000" cy="1344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s-ES" sz="1800" b="0" i="0" u="none" strike="noStrike" cap="none" dirty="0">
                  <a:solidFill>
                    <a:schemeClr val="dk1"/>
                  </a:solidFill>
                  <a:latin typeface="Calibri"/>
                  <a:ea typeface="Calibri"/>
                  <a:cs typeface="Calibri"/>
                  <a:sym typeface="Calibri"/>
                </a:rPr>
                <a:t>Mejoran los informes</a:t>
              </a:r>
              <a:endParaRPr sz="1800" b="0" i="0" u="none" strike="noStrike" cap="none" dirty="0">
                <a:solidFill>
                  <a:schemeClr val="dk1"/>
                </a:solidFill>
                <a:latin typeface="Calibri"/>
                <a:ea typeface="Calibri"/>
                <a:cs typeface="Calibri"/>
                <a:sym typeface="Calibri"/>
              </a:endParaRPr>
            </a:p>
          </p:txBody>
        </p:sp>
        <p:sp>
          <p:nvSpPr>
            <p:cNvPr id="417" name="Google Shape;417;g2285d2021f8_0_917"/>
            <p:cNvSpPr/>
            <p:nvPr/>
          </p:nvSpPr>
          <p:spPr>
            <a:xfrm>
              <a:off x="3668552" y="1720011"/>
              <a:ext cx="1866300" cy="1866600"/>
            </a:xfrm>
            <a:prstGeom prst="ellipse">
              <a:avLst/>
            </a:prstGeom>
            <a:solidFill>
              <a:srgbClr val="599BD5">
                <a:alpha val="49411"/>
              </a:srgbClr>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2285d2021f8_0_917"/>
            <p:cNvSpPr/>
            <p:nvPr/>
          </p:nvSpPr>
          <p:spPr>
            <a:xfrm>
              <a:off x="1416594" y="1087166"/>
              <a:ext cx="2021700" cy="1258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2285d2021f8_0_917"/>
            <p:cNvSpPr txBox="1"/>
            <p:nvPr/>
          </p:nvSpPr>
          <p:spPr>
            <a:xfrm>
              <a:off x="1619794" y="1087166"/>
              <a:ext cx="2021700" cy="1258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s-ES" sz="1800" b="0" i="0" u="none" strike="noStrike" cap="none" dirty="0">
                  <a:solidFill>
                    <a:schemeClr val="dk1"/>
                  </a:solidFill>
                  <a:latin typeface="Calibri"/>
                  <a:ea typeface="Calibri"/>
                  <a:cs typeface="Calibri"/>
                  <a:sym typeface="Calibri"/>
                </a:rPr>
                <a:t>Se incrementa la eficiencia</a:t>
              </a:r>
              <a:endParaRPr sz="1800" b="0" i="0" u="none" strike="noStrike" cap="none" dirty="0">
                <a:solidFill>
                  <a:schemeClr val="dk1"/>
                </a:solidFill>
                <a:latin typeface="Calibri"/>
                <a:ea typeface="Calibri"/>
                <a:cs typeface="Calibri"/>
                <a:sym typeface="Calibri"/>
              </a:endParaRPr>
            </a:p>
          </p:txBody>
        </p:sp>
      </p:grpSp>
      <p:sp>
        <p:nvSpPr>
          <p:cNvPr id="420" name="Google Shape;420;g2285d2021f8_0_917"/>
          <p:cNvSpPr/>
          <p:nvPr/>
        </p:nvSpPr>
        <p:spPr>
          <a:xfrm>
            <a:off x="2814144" y="1740753"/>
            <a:ext cx="2529600" cy="2529900"/>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chemeClr val="lt1"/>
                </a:solidFill>
                <a:latin typeface="Calibri"/>
                <a:ea typeface="Calibri"/>
                <a:cs typeface="Calibri"/>
                <a:sym typeface="Calibri"/>
              </a:rPr>
              <a:t>Nuestro propósito es promover </a:t>
            </a:r>
            <a:r>
              <a:rPr lang="es-ES" sz="1800" b="1" i="0" u="none" strike="noStrike" cap="none" dirty="0">
                <a:solidFill>
                  <a:srgbClr val="1F4E79"/>
                </a:solidFill>
                <a:latin typeface="Calibri"/>
                <a:ea typeface="Calibri"/>
                <a:cs typeface="Calibri"/>
                <a:sym typeface="Calibri"/>
              </a:rPr>
              <a:t>una amplia adopción de los principios generales de OAV</a:t>
            </a:r>
            <a:r>
              <a:rPr lang="hr" sz="1800" b="0" i="0" u="none" strike="noStrike" cap="none" dirty="0">
                <a:solidFill>
                  <a:srgbClr val="1F4E79"/>
                </a:solidFill>
                <a:latin typeface="Calibri"/>
                <a:ea typeface="Calibri"/>
                <a:cs typeface="Calibri"/>
                <a:sym typeface="Calibri"/>
              </a:rPr>
              <a:t> </a:t>
            </a:r>
            <a:r>
              <a:rPr lang="es-ES" sz="1800" b="0" i="0" u="none" strike="noStrike" cap="none" dirty="0">
                <a:solidFill>
                  <a:schemeClr val="lt1"/>
                </a:solidFill>
                <a:latin typeface="Calibri"/>
                <a:ea typeface="Calibri"/>
                <a:cs typeface="Calibri"/>
                <a:sym typeface="Calibri"/>
              </a:rPr>
              <a:t>en las redes académicas</a:t>
            </a:r>
            <a:endParaRPr sz="1800" b="0" i="0" u="none" strike="noStrike" cap="none" dirty="0">
              <a:solidFill>
                <a:schemeClr val="lt1"/>
              </a:solidFill>
              <a:latin typeface="Calibri"/>
              <a:ea typeface="Calibri"/>
              <a:cs typeface="Calibri"/>
              <a:sym typeface="Calibri"/>
            </a:endParaRPr>
          </a:p>
        </p:txBody>
      </p:sp>
      <p:sp>
        <p:nvSpPr>
          <p:cNvPr id="421" name="Google Shape;421;g2285d2021f8_0_917"/>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spcBef>
                <a:spcPts val="0"/>
              </a:spcBef>
              <a:spcAft>
                <a:spcPts val="0"/>
              </a:spcAft>
              <a:buClr>
                <a:srgbClr val="065081"/>
              </a:buClr>
              <a:buSzPct val="114285"/>
              <a:buFont typeface="Calibri"/>
              <a:buNone/>
            </a:pPr>
            <a:r>
              <a:rPr lang="hr" dirty="0"/>
              <a:t>OAV: O</a:t>
            </a:r>
            <a:r>
              <a:rPr lang="hr" dirty="0">
                <a:solidFill>
                  <a:schemeClr val="accent1"/>
                </a:solidFill>
              </a:rPr>
              <a:t>rchest</a:t>
            </a:r>
            <a:r>
              <a:rPr lang="es-ES" dirty="0" err="1">
                <a:solidFill>
                  <a:schemeClr val="accent1"/>
                </a:solidFill>
              </a:rPr>
              <a:t>ación</a:t>
            </a:r>
            <a:r>
              <a:rPr lang="hr" dirty="0"/>
              <a:t>, A</a:t>
            </a:r>
            <a:r>
              <a:rPr lang="hr" dirty="0">
                <a:solidFill>
                  <a:schemeClr val="accent1"/>
                </a:solidFill>
              </a:rPr>
              <a:t>utomati</a:t>
            </a:r>
            <a:r>
              <a:rPr lang="es-ES" dirty="0" err="1">
                <a:solidFill>
                  <a:schemeClr val="accent1"/>
                </a:solidFill>
              </a:rPr>
              <a:t>zació</a:t>
            </a:r>
            <a:r>
              <a:rPr lang="hr" dirty="0">
                <a:solidFill>
                  <a:schemeClr val="accent1"/>
                </a:solidFill>
              </a:rPr>
              <a:t>n</a:t>
            </a:r>
            <a:r>
              <a:rPr lang="hr" dirty="0"/>
              <a:t> </a:t>
            </a:r>
            <a:r>
              <a:rPr lang="es-ES" dirty="0"/>
              <a:t>y </a:t>
            </a:r>
            <a:r>
              <a:rPr lang="hr" dirty="0"/>
              <a:t>V</a:t>
            </a:r>
            <a:r>
              <a:rPr lang="hr" dirty="0">
                <a:solidFill>
                  <a:schemeClr val="accent1"/>
                </a:solidFill>
              </a:rPr>
              <a:t>irtuali</a:t>
            </a:r>
            <a:r>
              <a:rPr lang="es-ES" dirty="0" err="1">
                <a:solidFill>
                  <a:schemeClr val="accent1"/>
                </a:solidFill>
              </a:rPr>
              <a:t>zación</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2285d2021f8_0_951"/>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1E4E79"/>
              </a:buClr>
              <a:buSzPts val="2400"/>
              <a:buFont typeface="Calibri"/>
              <a:buNone/>
            </a:pPr>
            <a:r>
              <a:rPr lang="es-ES" dirty="0"/>
              <a:t>Aproximación colaborativa a OAV en la comunidad </a:t>
            </a:r>
            <a:r>
              <a:rPr lang="hr" dirty="0"/>
              <a:t>GÉANT</a:t>
            </a:r>
            <a:endParaRPr dirty="0"/>
          </a:p>
        </p:txBody>
      </p:sp>
      <p:grpSp>
        <p:nvGrpSpPr>
          <p:cNvPr id="435" name="Google Shape;435;g2285d2021f8_0_951"/>
          <p:cNvGrpSpPr/>
          <p:nvPr/>
        </p:nvGrpSpPr>
        <p:grpSpPr>
          <a:xfrm>
            <a:off x="748903" y="1074112"/>
            <a:ext cx="6475892" cy="3258487"/>
            <a:chOff x="0" y="3399"/>
            <a:chExt cx="8634523" cy="4344649"/>
          </a:xfrm>
        </p:grpSpPr>
        <p:sp>
          <p:nvSpPr>
            <p:cNvPr id="436" name="Google Shape;436;g2285d2021f8_0_951"/>
            <p:cNvSpPr/>
            <p:nvPr/>
          </p:nvSpPr>
          <p:spPr>
            <a:xfrm>
              <a:off x="0" y="3399"/>
              <a:ext cx="8634300" cy="7242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2285d2021f8_0_951"/>
            <p:cNvSpPr/>
            <p:nvPr/>
          </p:nvSpPr>
          <p:spPr>
            <a:xfrm>
              <a:off x="219037" y="166319"/>
              <a:ext cx="398100" cy="3981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g2285d2021f8_0_951"/>
            <p:cNvSpPr/>
            <p:nvPr/>
          </p:nvSpPr>
          <p:spPr>
            <a:xfrm>
              <a:off x="836323" y="3399"/>
              <a:ext cx="7798200" cy="724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2285d2021f8_0_951"/>
            <p:cNvSpPr txBox="1"/>
            <p:nvPr/>
          </p:nvSpPr>
          <p:spPr>
            <a:xfrm>
              <a:off x="836323" y="3399"/>
              <a:ext cx="7798200" cy="724200"/>
            </a:xfrm>
            <a:prstGeom prst="rect">
              <a:avLst/>
            </a:prstGeom>
            <a:noFill/>
            <a:ln>
              <a:noFill/>
            </a:ln>
          </p:spPr>
          <p:txBody>
            <a:bodyPr spcFirstLastPara="1" wrap="square" lIns="57475" tIns="57475" rIns="57475" bIns="5747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s-ES" sz="1400" b="0" i="0" u="none" strike="noStrike" cap="none" dirty="0">
                  <a:solidFill>
                    <a:schemeClr val="dk1"/>
                  </a:solidFill>
                  <a:latin typeface="Calibri"/>
                  <a:ea typeface="Calibri"/>
                  <a:cs typeface="Calibri"/>
                  <a:sym typeface="Calibri"/>
                </a:rPr>
                <a:t>Necesidad de colaboración e intercambio de conocimientos y experiencia</a:t>
              </a:r>
              <a:endParaRPr sz="1100" b="0" i="0" u="none" strike="noStrike" cap="none" dirty="0">
                <a:solidFill>
                  <a:srgbClr val="000000"/>
                </a:solidFill>
                <a:latin typeface="Arial"/>
                <a:ea typeface="Arial"/>
                <a:cs typeface="Arial"/>
                <a:sym typeface="Arial"/>
              </a:endParaRPr>
            </a:p>
          </p:txBody>
        </p:sp>
        <p:sp>
          <p:nvSpPr>
            <p:cNvPr id="440" name="Google Shape;440;g2285d2021f8_0_951"/>
            <p:cNvSpPr/>
            <p:nvPr/>
          </p:nvSpPr>
          <p:spPr>
            <a:xfrm>
              <a:off x="0" y="908511"/>
              <a:ext cx="8634300" cy="7242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2285d2021f8_0_951"/>
            <p:cNvSpPr/>
            <p:nvPr/>
          </p:nvSpPr>
          <p:spPr>
            <a:xfrm>
              <a:off x="219037" y="1071431"/>
              <a:ext cx="398100" cy="398100"/>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2285d2021f8_0_951"/>
            <p:cNvSpPr/>
            <p:nvPr/>
          </p:nvSpPr>
          <p:spPr>
            <a:xfrm>
              <a:off x="836323" y="908511"/>
              <a:ext cx="7798200" cy="724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2285d2021f8_0_951"/>
            <p:cNvSpPr txBox="1"/>
            <p:nvPr/>
          </p:nvSpPr>
          <p:spPr>
            <a:xfrm>
              <a:off x="836323" y="908511"/>
              <a:ext cx="7798200" cy="724200"/>
            </a:xfrm>
            <a:prstGeom prst="rect">
              <a:avLst/>
            </a:prstGeom>
            <a:noFill/>
            <a:ln>
              <a:noFill/>
            </a:ln>
          </p:spPr>
          <p:txBody>
            <a:bodyPr spcFirstLastPara="1" wrap="square" lIns="57475" tIns="57475" rIns="57475" bIns="5747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s-ES" sz="1400" b="0" i="0" u="none" strike="noStrike" cap="none" dirty="0">
                  <a:solidFill>
                    <a:schemeClr val="dk1"/>
                  </a:solidFill>
                  <a:latin typeface="Calibri"/>
                  <a:ea typeface="Calibri"/>
                  <a:cs typeface="Calibri"/>
                  <a:sym typeface="Calibri"/>
                </a:rPr>
                <a:t>Brecha de conocimiento</a:t>
              </a:r>
              <a:endParaRPr sz="1100" b="0" i="0" u="none" strike="noStrike" cap="none" dirty="0">
                <a:solidFill>
                  <a:srgbClr val="000000"/>
                </a:solidFill>
                <a:latin typeface="Arial"/>
                <a:ea typeface="Arial"/>
                <a:cs typeface="Arial"/>
                <a:sym typeface="Arial"/>
              </a:endParaRPr>
            </a:p>
          </p:txBody>
        </p:sp>
        <p:sp>
          <p:nvSpPr>
            <p:cNvPr id="444" name="Google Shape;444;g2285d2021f8_0_951"/>
            <p:cNvSpPr/>
            <p:nvPr/>
          </p:nvSpPr>
          <p:spPr>
            <a:xfrm>
              <a:off x="0" y="1813624"/>
              <a:ext cx="8634300" cy="7242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2285d2021f8_0_951"/>
            <p:cNvSpPr/>
            <p:nvPr/>
          </p:nvSpPr>
          <p:spPr>
            <a:xfrm>
              <a:off x="219037" y="1976544"/>
              <a:ext cx="398100" cy="398100"/>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2285d2021f8_0_951"/>
            <p:cNvSpPr/>
            <p:nvPr/>
          </p:nvSpPr>
          <p:spPr>
            <a:xfrm>
              <a:off x="836323" y="1813624"/>
              <a:ext cx="7798200" cy="724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2285d2021f8_0_951"/>
            <p:cNvSpPr txBox="1"/>
            <p:nvPr/>
          </p:nvSpPr>
          <p:spPr>
            <a:xfrm>
              <a:off x="836323" y="1813624"/>
              <a:ext cx="7798200" cy="724200"/>
            </a:xfrm>
            <a:prstGeom prst="rect">
              <a:avLst/>
            </a:prstGeom>
            <a:noFill/>
            <a:ln>
              <a:noFill/>
            </a:ln>
          </p:spPr>
          <p:txBody>
            <a:bodyPr spcFirstLastPara="1" wrap="square" lIns="57475" tIns="57475" rIns="57475" bIns="5747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s-ES" sz="1400" b="0" i="0" u="none" strike="noStrike" cap="none" dirty="0">
                  <a:solidFill>
                    <a:schemeClr val="dk1"/>
                  </a:solidFill>
                  <a:latin typeface="Calibri"/>
                  <a:ea typeface="Calibri"/>
                  <a:cs typeface="Calibri"/>
                  <a:sym typeface="Calibri"/>
                </a:rPr>
                <a:t>Hablamos lenguas distintas</a:t>
              </a:r>
              <a:endParaRPr sz="1100" b="0" i="0" u="none" strike="noStrike" cap="none" dirty="0">
                <a:solidFill>
                  <a:srgbClr val="000000"/>
                </a:solidFill>
                <a:latin typeface="Arial"/>
                <a:ea typeface="Arial"/>
                <a:cs typeface="Arial"/>
                <a:sym typeface="Arial"/>
              </a:endParaRPr>
            </a:p>
          </p:txBody>
        </p:sp>
        <p:sp>
          <p:nvSpPr>
            <p:cNvPr id="448" name="Google Shape;448;g2285d2021f8_0_951"/>
            <p:cNvSpPr/>
            <p:nvPr/>
          </p:nvSpPr>
          <p:spPr>
            <a:xfrm>
              <a:off x="0" y="2718736"/>
              <a:ext cx="8634300" cy="7242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2285d2021f8_0_951"/>
            <p:cNvSpPr/>
            <p:nvPr/>
          </p:nvSpPr>
          <p:spPr>
            <a:xfrm>
              <a:off x="219037" y="2881656"/>
              <a:ext cx="398100" cy="398100"/>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2285d2021f8_0_951"/>
            <p:cNvSpPr/>
            <p:nvPr/>
          </p:nvSpPr>
          <p:spPr>
            <a:xfrm>
              <a:off x="836323" y="2718736"/>
              <a:ext cx="7798200" cy="724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2285d2021f8_0_951"/>
            <p:cNvSpPr txBox="1"/>
            <p:nvPr/>
          </p:nvSpPr>
          <p:spPr>
            <a:xfrm>
              <a:off x="836323" y="2718736"/>
              <a:ext cx="7798200" cy="724200"/>
            </a:xfrm>
            <a:prstGeom prst="rect">
              <a:avLst/>
            </a:prstGeom>
            <a:noFill/>
            <a:ln>
              <a:noFill/>
            </a:ln>
          </p:spPr>
          <p:txBody>
            <a:bodyPr spcFirstLastPara="1" wrap="square" lIns="57475" tIns="57475" rIns="57475" bIns="5747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s-ES" sz="1400" b="0" i="0" u="none" strike="noStrike" cap="none" dirty="0">
                  <a:solidFill>
                    <a:schemeClr val="dk1"/>
                  </a:solidFill>
                  <a:latin typeface="Calibri"/>
                  <a:ea typeface="Calibri"/>
                  <a:cs typeface="Calibri"/>
                  <a:sym typeface="Calibri"/>
                </a:rPr>
                <a:t>Se necesita una arquitectura “patrón” generalmente aceptada</a:t>
              </a:r>
              <a:endParaRPr sz="1100" b="0" i="0" u="none" strike="noStrike" cap="none" dirty="0">
                <a:solidFill>
                  <a:srgbClr val="000000"/>
                </a:solidFill>
                <a:latin typeface="Arial"/>
                <a:ea typeface="Arial"/>
                <a:cs typeface="Arial"/>
                <a:sym typeface="Arial"/>
              </a:endParaRPr>
            </a:p>
          </p:txBody>
        </p:sp>
        <p:sp>
          <p:nvSpPr>
            <p:cNvPr id="452" name="Google Shape;452;g2285d2021f8_0_951"/>
            <p:cNvSpPr/>
            <p:nvPr/>
          </p:nvSpPr>
          <p:spPr>
            <a:xfrm>
              <a:off x="0" y="3623848"/>
              <a:ext cx="8634300" cy="7242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2285d2021f8_0_951"/>
            <p:cNvSpPr/>
            <p:nvPr/>
          </p:nvSpPr>
          <p:spPr>
            <a:xfrm>
              <a:off x="219037" y="3786768"/>
              <a:ext cx="398100" cy="398100"/>
            </a:xfrm>
            <a:prstGeom prst="rect">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2285d2021f8_0_951"/>
            <p:cNvSpPr/>
            <p:nvPr/>
          </p:nvSpPr>
          <p:spPr>
            <a:xfrm>
              <a:off x="836323" y="3623848"/>
              <a:ext cx="7798200" cy="724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2285d2021f8_0_951"/>
            <p:cNvSpPr txBox="1"/>
            <p:nvPr/>
          </p:nvSpPr>
          <p:spPr>
            <a:xfrm>
              <a:off x="836323" y="3623848"/>
              <a:ext cx="7798200" cy="724200"/>
            </a:xfrm>
            <a:prstGeom prst="rect">
              <a:avLst/>
            </a:prstGeom>
            <a:noFill/>
            <a:ln>
              <a:noFill/>
            </a:ln>
          </p:spPr>
          <p:txBody>
            <a:bodyPr spcFirstLastPara="1" wrap="square" lIns="57475" tIns="57475" rIns="57475" bIns="5747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s-ES" sz="1400" b="0" i="0" u="none" strike="noStrike" cap="none" dirty="0">
                  <a:solidFill>
                    <a:schemeClr val="dk1"/>
                  </a:solidFill>
                  <a:latin typeface="Calibri"/>
                  <a:ea typeface="Calibri"/>
                  <a:cs typeface="Calibri"/>
                  <a:sym typeface="Calibri"/>
                </a:rPr>
                <a:t>Las redes académicas comparten información y aprenden de los demás</a:t>
              </a:r>
              <a:endParaRPr sz="1100" b="0" i="0" u="none" strike="noStrike" cap="none" dirty="0">
                <a:solidFill>
                  <a:srgbClr val="000000"/>
                </a:solidFill>
                <a:latin typeface="Arial"/>
                <a:ea typeface="Arial"/>
                <a:cs typeface="Arial"/>
                <a:sym typeface="Arial"/>
              </a:endParaRPr>
            </a:p>
          </p:txBody>
        </p:sp>
      </p:grpSp>
      <p:sp>
        <p:nvSpPr>
          <p:cNvPr id="3" name="TextBox 2">
            <a:extLst>
              <a:ext uri="{FF2B5EF4-FFF2-40B4-BE49-F238E27FC236}">
                <a16:creationId xmlns:a16="http://schemas.microsoft.com/office/drawing/2014/main" id="{CD0B5F54-BCBF-C267-551B-19C0CAF6F2FF}"/>
              </a:ext>
            </a:extLst>
          </p:cNvPr>
          <p:cNvSpPr txBox="1"/>
          <p:nvPr/>
        </p:nvSpPr>
        <p:spPr>
          <a:xfrm>
            <a:off x="188685" y="4614627"/>
            <a:ext cx="8766629" cy="355482"/>
          </a:xfrm>
          <a:prstGeom prst="rect">
            <a:avLst/>
          </a:prstGeom>
          <a:noFill/>
        </p:spPr>
        <p:txBody>
          <a:bodyPr wrap="square">
            <a:spAutoFit/>
          </a:bodyPr>
          <a:lstStyle/>
          <a:p>
            <a:pPr marL="6350" lvl="0" algn="l" rtl="0">
              <a:lnSpc>
                <a:spcPct val="90000"/>
              </a:lnSpc>
              <a:spcBef>
                <a:spcPts val="0"/>
              </a:spcBef>
              <a:spcAft>
                <a:spcPts val="0"/>
              </a:spcAft>
              <a:buClr>
                <a:srgbClr val="1E4E79"/>
              </a:buClr>
              <a:buSzPts val="2100"/>
            </a:pPr>
            <a:r>
              <a:rPr lang="es-ES" sz="1000" dirty="0"/>
              <a:t>Informe sobre la encuesta OAV a las NREN (publicado en </a:t>
            </a:r>
            <a:r>
              <a:rPr lang="es-ES" sz="1000" dirty="0" err="1"/>
              <a:t>Sep</a:t>
            </a:r>
            <a:r>
              <a:rPr lang="es-ES" sz="1000" dirty="0"/>
              <a:t> 19):</a:t>
            </a:r>
          </a:p>
          <a:p>
            <a:pPr marL="6350" lvl="0" algn="ctr" rtl="0">
              <a:lnSpc>
                <a:spcPct val="90000"/>
              </a:lnSpc>
              <a:spcBef>
                <a:spcPts val="0"/>
              </a:spcBef>
              <a:spcAft>
                <a:spcPts val="0"/>
              </a:spcAft>
              <a:buClr>
                <a:srgbClr val="1E4E79"/>
              </a:buClr>
              <a:buSzPts val="2100"/>
            </a:pPr>
            <a:r>
              <a:rPr lang="es-ES" sz="900" u="sng" dirty="0">
                <a:solidFill>
                  <a:schemeClr val="hlink"/>
                </a:solidFill>
                <a:hlinkClick r:id="rId8"/>
              </a:rPr>
              <a:t>https://www.geant.org/Projects/GEANT_Project_GN4-3/GN43_deliverables/D6-2_Automation-and-Orchestration-of-Services-in-the-GEANT-Community.pdf</a:t>
            </a:r>
            <a:endParaRPr lang="es-E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3debcef9cb_5_8"/>
          <p:cNvSpPr txBox="1">
            <a:spLocks noGrp="1"/>
          </p:cNvSpPr>
          <p:nvPr>
            <p:ph type="title"/>
          </p:nvPr>
        </p:nvSpPr>
        <p:spPr>
          <a:xfrm>
            <a:off x="749171" y="452673"/>
            <a:ext cx="7421100" cy="323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1E4E79"/>
              </a:buClr>
              <a:buSzPts val="2400"/>
              <a:buFont typeface="Calibri"/>
              <a:buNone/>
            </a:pPr>
            <a:r>
              <a:rPr lang="hr"/>
              <a:t>Network eAcademy</a:t>
            </a:r>
            <a:endParaRPr/>
          </a:p>
        </p:txBody>
      </p:sp>
      <p:pic>
        <p:nvPicPr>
          <p:cNvPr id="462" name="Google Shape;462;g23debcef9cb_5_8"/>
          <p:cNvPicPr preferRelativeResize="0"/>
          <p:nvPr/>
        </p:nvPicPr>
        <p:blipFill rotWithShape="1">
          <a:blip r:embed="rId3">
            <a:alphaModFix/>
          </a:blip>
          <a:srcRect l="2053" t="15279" r="86696" b="74560"/>
          <a:stretch/>
        </p:blipFill>
        <p:spPr>
          <a:xfrm>
            <a:off x="269178" y="880005"/>
            <a:ext cx="1943102" cy="950521"/>
          </a:xfrm>
          <a:prstGeom prst="rect">
            <a:avLst/>
          </a:prstGeom>
          <a:noFill/>
          <a:ln>
            <a:noFill/>
          </a:ln>
        </p:spPr>
      </p:pic>
      <p:sp>
        <p:nvSpPr>
          <p:cNvPr id="463" name="Google Shape;463;g23debcef9cb_5_8"/>
          <p:cNvSpPr txBox="1"/>
          <p:nvPr/>
        </p:nvSpPr>
        <p:spPr>
          <a:xfrm>
            <a:off x="405549" y="775775"/>
            <a:ext cx="1428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hr" sz="1400">
                <a:solidFill>
                  <a:srgbClr val="003F5F"/>
                </a:solidFill>
                <a:latin typeface="Calibri"/>
                <a:ea typeface="Calibri"/>
                <a:cs typeface="Calibri"/>
                <a:sym typeface="Calibri"/>
              </a:rPr>
              <a:t>Powered by:</a:t>
            </a:r>
            <a:endParaRPr sz="1400">
              <a:solidFill>
                <a:srgbClr val="003F5F"/>
              </a:solidFill>
              <a:latin typeface="Calibri"/>
              <a:ea typeface="Calibri"/>
              <a:cs typeface="Calibri"/>
              <a:sym typeface="Calibri"/>
            </a:endParaRPr>
          </a:p>
        </p:txBody>
      </p:sp>
      <p:grpSp>
        <p:nvGrpSpPr>
          <p:cNvPr id="464" name="Google Shape;464;g23debcef9cb_5_8"/>
          <p:cNvGrpSpPr/>
          <p:nvPr/>
        </p:nvGrpSpPr>
        <p:grpSpPr>
          <a:xfrm>
            <a:off x="1015161" y="1071038"/>
            <a:ext cx="7558024" cy="3966412"/>
            <a:chOff x="288957" y="0"/>
            <a:chExt cx="10077365" cy="5288549"/>
          </a:xfrm>
        </p:grpSpPr>
        <p:sp>
          <p:nvSpPr>
            <p:cNvPr id="465" name="Google Shape;465;g23debcef9cb_5_8"/>
            <p:cNvSpPr/>
            <p:nvPr/>
          </p:nvSpPr>
          <p:spPr>
            <a:xfrm>
              <a:off x="1694885" y="2331131"/>
              <a:ext cx="1634400" cy="1402800"/>
            </a:xfrm>
            <a:prstGeom prst="hexagon">
              <a:avLst>
                <a:gd name="adj" fmla="val 25000"/>
                <a:gd name="vf" fmla="val 115470"/>
              </a:avLst>
            </a:prstGeom>
            <a:solidFill>
              <a:srgbClr val="4372C3"/>
            </a:solidFill>
            <a:ln w="9525"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66" name="Google Shape;466;g23debcef9cb_5_8"/>
            <p:cNvSpPr txBox="1"/>
            <p:nvPr/>
          </p:nvSpPr>
          <p:spPr>
            <a:xfrm>
              <a:off x="1947993" y="2548395"/>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Architecture</a:t>
              </a:r>
              <a:r>
                <a:rPr lang="hr" sz="1200" b="1" u="none" dirty="0">
                  <a:solidFill>
                    <a:schemeClr val="dk1"/>
                  </a:solidFill>
                  <a:latin typeface="Calibri"/>
                  <a:ea typeface="Calibri"/>
                  <a:cs typeface="Calibri"/>
                  <a:sym typeface="Calibri"/>
                </a:rPr>
                <a:t> /</a:t>
              </a:r>
              <a:r>
                <a:rPr lang="hr" sz="1200" b="1"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Mapping</a:t>
              </a:r>
              <a:endParaRPr sz="1200" b="1" u="none" dirty="0">
                <a:solidFill>
                  <a:schemeClr val="dk1"/>
                </a:solidFill>
                <a:latin typeface="Calibri"/>
                <a:ea typeface="Calibri"/>
                <a:cs typeface="Calibri"/>
                <a:sym typeface="Calibri"/>
              </a:endParaRPr>
            </a:p>
          </p:txBody>
        </p:sp>
        <p:sp>
          <p:nvSpPr>
            <p:cNvPr id="467" name="Google Shape;467;g23debcef9cb_5_8"/>
            <p:cNvSpPr/>
            <p:nvPr/>
          </p:nvSpPr>
          <p:spPr>
            <a:xfrm>
              <a:off x="1734135" y="2958601"/>
              <a:ext cx="190200" cy="164400"/>
            </a:xfrm>
            <a:prstGeom prst="hexagon">
              <a:avLst>
                <a:gd name="adj" fmla="val 25000"/>
                <a:gd name="vf" fmla="val 115470"/>
              </a:avLst>
            </a:prstGeom>
            <a:solidFill>
              <a:schemeClr val="lt1"/>
            </a:solidFill>
            <a:ln w="9525"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68" name="Google Shape;468;g23debcef9cb_5_8"/>
            <p:cNvSpPr/>
            <p:nvPr/>
          </p:nvSpPr>
          <p:spPr>
            <a:xfrm>
              <a:off x="288957" y="1555679"/>
              <a:ext cx="1634400" cy="1402800"/>
            </a:xfrm>
            <a:prstGeom prst="hexagon">
              <a:avLst>
                <a:gd name="adj" fmla="val 25000"/>
                <a:gd name="vf" fmla="val 115470"/>
              </a:avLst>
            </a:prstGeom>
            <a:blipFill rotWithShape="1">
              <a:blip r:embed="rId6">
                <a:alphaModFix/>
              </a:blip>
              <a:stretch>
                <a:fillRect t="-2999" b="-2999"/>
              </a:stretch>
            </a:blipFill>
            <a:ln w="9525"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69" name="Google Shape;469;g23debcef9cb_5_8"/>
            <p:cNvSpPr/>
            <p:nvPr/>
          </p:nvSpPr>
          <p:spPr>
            <a:xfrm>
              <a:off x="1408064" y="2772429"/>
              <a:ext cx="190200" cy="164400"/>
            </a:xfrm>
            <a:prstGeom prst="hexagon">
              <a:avLst>
                <a:gd name="adj" fmla="val 25000"/>
                <a:gd name="vf" fmla="val 115470"/>
              </a:avLst>
            </a:prstGeom>
            <a:solidFill>
              <a:schemeClr val="lt1"/>
            </a:solidFill>
            <a:ln w="9525" cap="flat" cmpd="sng">
              <a:solidFill>
                <a:srgbClr val="4282C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70" name="Google Shape;470;g23debcef9cb_5_8"/>
            <p:cNvSpPr/>
            <p:nvPr/>
          </p:nvSpPr>
          <p:spPr>
            <a:xfrm>
              <a:off x="3100814" y="1551435"/>
              <a:ext cx="1634400" cy="1402800"/>
            </a:xfrm>
            <a:prstGeom prst="hexagon">
              <a:avLst>
                <a:gd name="adj" fmla="val 25000"/>
                <a:gd name="vf" fmla="val 115470"/>
              </a:avLst>
            </a:prstGeom>
            <a:solidFill>
              <a:srgbClr val="4294C0"/>
            </a:solidFill>
            <a:ln w="9525" cap="flat" cmpd="sng">
              <a:solidFill>
                <a:srgbClr val="4294C0"/>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71" name="Google Shape;471;g23debcef9cb_5_8"/>
            <p:cNvSpPr txBox="1"/>
            <p:nvPr/>
          </p:nvSpPr>
          <p:spPr>
            <a:xfrm>
              <a:off x="3353922" y="1768699"/>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CNaaS (use case)</a:t>
              </a:r>
              <a:endParaRPr sz="1200" b="1" u="none">
                <a:solidFill>
                  <a:schemeClr val="dk1"/>
                </a:solidFill>
                <a:latin typeface="Calibri"/>
                <a:ea typeface="Calibri"/>
                <a:cs typeface="Calibri"/>
                <a:sym typeface="Calibri"/>
              </a:endParaRPr>
            </a:p>
          </p:txBody>
        </p:sp>
        <p:sp>
          <p:nvSpPr>
            <p:cNvPr id="472" name="Google Shape;472;g23debcef9cb_5_8"/>
            <p:cNvSpPr/>
            <p:nvPr/>
          </p:nvSpPr>
          <p:spPr>
            <a:xfrm>
              <a:off x="4225959" y="2765003"/>
              <a:ext cx="190200" cy="164400"/>
            </a:xfrm>
            <a:prstGeom prst="hexagon">
              <a:avLst>
                <a:gd name="adj" fmla="val 25000"/>
                <a:gd name="vf" fmla="val 115470"/>
              </a:avLst>
            </a:prstGeom>
            <a:solidFill>
              <a:schemeClr val="lt1"/>
            </a:solidFill>
            <a:ln w="9525" cap="flat" cmpd="sng">
              <a:solidFill>
                <a:srgbClr val="4291C0"/>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73" name="Google Shape;473;g23debcef9cb_5_8"/>
            <p:cNvSpPr/>
            <p:nvPr/>
          </p:nvSpPr>
          <p:spPr>
            <a:xfrm>
              <a:off x="4507749" y="2328479"/>
              <a:ext cx="1634400" cy="1402800"/>
            </a:xfrm>
            <a:prstGeom prst="hexagon">
              <a:avLst>
                <a:gd name="adj" fmla="val 25000"/>
                <a:gd name="vf" fmla="val 115470"/>
              </a:avLst>
            </a:prstGeom>
            <a:blipFill rotWithShape="1">
              <a:blip r:embed="rId8">
                <a:alphaModFix/>
              </a:blip>
              <a:stretch>
                <a:fillRect l="-35999" r="-35999"/>
              </a:stretch>
            </a:blipFill>
            <a:ln w="9525" cap="flat" cmpd="sng">
              <a:solidFill>
                <a:srgbClr val="4294C0"/>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74" name="Google Shape;474;g23debcef9cb_5_8"/>
            <p:cNvSpPr/>
            <p:nvPr/>
          </p:nvSpPr>
          <p:spPr>
            <a:xfrm>
              <a:off x="4546998" y="2952766"/>
              <a:ext cx="190200" cy="164400"/>
            </a:xfrm>
            <a:prstGeom prst="hexagon">
              <a:avLst>
                <a:gd name="adj" fmla="val 25000"/>
                <a:gd name="vf" fmla="val 115470"/>
              </a:avLst>
            </a:prstGeom>
            <a:solidFill>
              <a:schemeClr val="lt1"/>
            </a:solidFill>
            <a:ln w="9525" cap="flat" cmpd="sng">
              <a:solidFill>
                <a:srgbClr val="43A2BE"/>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75" name="Google Shape;475;g23debcef9cb_5_8"/>
            <p:cNvSpPr/>
            <p:nvPr/>
          </p:nvSpPr>
          <p:spPr>
            <a:xfrm>
              <a:off x="1694885" y="780226"/>
              <a:ext cx="1634400" cy="1402800"/>
            </a:xfrm>
            <a:prstGeom prst="hexagon">
              <a:avLst>
                <a:gd name="adj" fmla="val 25000"/>
                <a:gd name="vf" fmla="val 115470"/>
              </a:avLst>
            </a:prstGeom>
            <a:solidFill>
              <a:srgbClr val="42B6BD"/>
            </a:solidFill>
            <a:ln w="9525" cap="flat" cmpd="sng">
              <a:solidFill>
                <a:srgbClr val="42B6BD"/>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76" name="Google Shape;476;g23debcef9cb_5_8"/>
            <p:cNvSpPr txBox="1"/>
            <p:nvPr/>
          </p:nvSpPr>
          <p:spPr>
            <a:xfrm>
              <a:off x="1947993" y="997490"/>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Terminology</a:t>
              </a:r>
              <a:endParaRPr sz="1200" b="1" u="none">
                <a:solidFill>
                  <a:schemeClr val="dk1"/>
                </a:solidFill>
                <a:latin typeface="Calibri"/>
                <a:ea typeface="Calibri"/>
                <a:cs typeface="Calibri"/>
                <a:sym typeface="Calibri"/>
              </a:endParaRPr>
            </a:p>
          </p:txBody>
        </p:sp>
        <p:sp>
          <p:nvSpPr>
            <p:cNvPr id="477" name="Google Shape;477;g23debcef9cb_5_8"/>
            <p:cNvSpPr/>
            <p:nvPr/>
          </p:nvSpPr>
          <p:spPr>
            <a:xfrm>
              <a:off x="2806948" y="799320"/>
              <a:ext cx="190200" cy="164400"/>
            </a:xfrm>
            <a:prstGeom prst="hexagon">
              <a:avLst>
                <a:gd name="adj" fmla="val 25000"/>
                <a:gd name="vf" fmla="val 115470"/>
              </a:avLst>
            </a:prstGeom>
            <a:solidFill>
              <a:schemeClr val="lt1"/>
            </a:solidFill>
            <a:ln w="9525" cap="flat" cmpd="sng">
              <a:solidFill>
                <a:srgbClr val="43B2BD"/>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78" name="Google Shape;478;g23debcef9cb_5_8"/>
            <p:cNvSpPr/>
            <p:nvPr/>
          </p:nvSpPr>
          <p:spPr>
            <a:xfrm>
              <a:off x="3100814" y="0"/>
              <a:ext cx="1634400" cy="1402800"/>
            </a:xfrm>
            <a:prstGeom prst="hexagon">
              <a:avLst>
                <a:gd name="adj" fmla="val 25000"/>
                <a:gd name="vf" fmla="val 115470"/>
              </a:avLst>
            </a:prstGeom>
            <a:blipFill rotWithShape="1">
              <a:blip r:embed="rId10">
                <a:alphaModFix/>
              </a:blip>
              <a:stretch>
                <a:fillRect t="-1999" b="-1999"/>
              </a:stretch>
            </a:blipFill>
            <a:ln w="9525" cap="flat" cmpd="sng">
              <a:solidFill>
                <a:srgbClr val="42B6BD"/>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79" name="Google Shape;479;g23debcef9cb_5_8"/>
            <p:cNvSpPr/>
            <p:nvPr/>
          </p:nvSpPr>
          <p:spPr>
            <a:xfrm>
              <a:off x="3148114" y="621635"/>
              <a:ext cx="190200" cy="164400"/>
            </a:xfrm>
            <a:prstGeom prst="hexagon">
              <a:avLst>
                <a:gd name="adj" fmla="val 25000"/>
                <a:gd name="vf" fmla="val 115470"/>
              </a:avLst>
            </a:prstGeom>
            <a:solidFill>
              <a:schemeClr val="lt1"/>
            </a:solidFill>
            <a:ln w="9525" cap="flat" cmpd="sng">
              <a:solidFill>
                <a:srgbClr val="43BCB8"/>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80" name="Google Shape;480;g23debcef9cb_5_8"/>
            <p:cNvSpPr/>
            <p:nvPr/>
          </p:nvSpPr>
          <p:spPr>
            <a:xfrm>
              <a:off x="4507749" y="777043"/>
              <a:ext cx="1634400" cy="1402800"/>
            </a:xfrm>
            <a:prstGeom prst="hexagon">
              <a:avLst>
                <a:gd name="adj" fmla="val 25000"/>
                <a:gd name="vf" fmla="val 115470"/>
              </a:avLst>
            </a:prstGeom>
            <a:solidFill>
              <a:srgbClr val="43B99E"/>
            </a:solidFill>
            <a:ln w="9525" cap="flat" cmpd="sng">
              <a:solidFill>
                <a:srgbClr val="43B99E"/>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81" name="Google Shape;481;g23debcef9cb_5_8"/>
            <p:cNvSpPr txBox="1"/>
            <p:nvPr/>
          </p:nvSpPr>
          <p:spPr>
            <a:xfrm>
              <a:off x="4760857" y="994307"/>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u="sng" dirty="0">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OAV public wiki</a:t>
              </a:r>
              <a:endParaRPr sz="1200" b="1" u="none" dirty="0">
                <a:solidFill>
                  <a:schemeClr val="dk1"/>
                </a:solidFill>
                <a:latin typeface="Calibri"/>
                <a:ea typeface="Calibri"/>
                <a:cs typeface="Calibri"/>
                <a:sym typeface="Calibri"/>
              </a:endParaRPr>
            </a:p>
          </p:txBody>
        </p:sp>
        <p:sp>
          <p:nvSpPr>
            <p:cNvPr id="482" name="Google Shape;482;g23debcef9cb_5_8"/>
            <p:cNvSpPr/>
            <p:nvPr/>
          </p:nvSpPr>
          <p:spPr>
            <a:xfrm>
              <a:off x="5920722" y="1398679"/>
              <a:ext cx="190200" cy="164400"/>
            </a:xfrm>
            <a:prstGeom prst="hexagon">
              <a:avLst>
                <a:gd name="adj" fmla="val 25000"/>
                <a:gd name="vf" fmla="val 115470"/>
              </a:avLst>
            </a:prstGeom>
            <a:solidFill>
              <a:schemeClr val="lt1"/>
            </a:solidFill>
            <a:ln w="9525" cap="flat" cmpd="sng">
              <a:solidFill>
                <a:srgbClr val="43BAA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83" name="Google Shape;483;g23debcef9cb_5_8"/>
            <p:cNvSpPr/>
            <p:nvPr/>
          </p:nvSpPr>
          <p:spPr>
            <a:xfrm>
              <a:off x="5913677" y="1565756"/>
              <a:ext cx="1634400" cy="1402800"/>
            </a:xfrm>
            <a:prstGeom prst="hexagon">
              <a:avLst>
                <a:gd name="adj" fmla="val 25000"/>
                <a:gd name="vf" fmla="val 115470"/>
              </a:avLst>
            </a:prstGeom>
            <a:blipFill rotWithShape="1">
              <a:blip r:embed="rId12">
                <a:alphaModFix/>
              </a:blip>
              <a:stretch>
                <a:fillRect l="-14999" r="-14999"/>
              </a:stretch>
            </a:blipFill>
            <a:ln w="9525" cap="flat" cmpd="sng">
              <a:solidFill>
                <a:srgbClr val="43B99E"/>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84" name="Google Shape;484;g23debcef9cb_5_8"/>
            <p:cNvSpPr/>
            <p:nvPr/>
          </p:nvSpPr>
          <p:spPr>
            <a:xfrm>
              <a:off x="6231697" y="1591216"/>
              <a:ext cx="190200" cy="164400"/>
            </a:xfrm>
            <a:prstGeom prst="hexagon">
              <a:avLst>
                <a:gd name="adj" fmla="val 25000"/>
                <a:gd name="vf" fmla="val 115470"/>
              </a:avLst>
            </a:prstGeom>
            <a:solidFill>
              <a:schemeClr val="lt1"/>
            </a:solidFill>
            <a:ln w="9525" cap="flat" cmpd="sng">
              <a:solidFill>
                <a:srgbClr val="43B99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85" name="Google Shape;485;g23debcef9cb_5_8"/>
            <p:cNvSpPr/>
            <p:nvPr/>
          </p:nvSpPr>
          <p:spPr>
            <a:xfrm>
              <a:off x="5913677" y="14851"/>
              <a:ext cx="1634400" cy="1402800"/>
            </a:xfrm>
            <a:prstGeom prst="hexagon">
              <a:avLst>
                <a:gd name="adj" fmla="val 25000"/>
                <a:gd name="vf" fmla="val 115470"/>
              </a:avLst>
            </a:prstGeom>
            <a:solidFill>
              <a:srgbClr val="44B57A"/>
            </a:solidFill>
            <a:ln w="9525" cap="flat" cmpd="sng">
              <a:solidFill>
                <a:srgbClr val="44B57A"/>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86" name="Google Shape;486;g23debcef9cb_5_8"/>
            <p:cNvSpPr txBox="1"/>
            <p:nvPr/>
          </p:nvSpPr>
          <p:spPr>
            <a:xfrm>
              <a:off x="6166785" y="232115"/>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u="sng">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OAV Training</a:t>
              </a:r>
              <a:endParaRPr sz="1200" b="1" u="none">
                <a:solidFill>
                  <a:schemeClr val="dk1"/>
                </a:solidFill>
                <a:latin typeface="Calibri"/>
                <a:ea typeface="Calibri"/>
                <a:cs typeface="Calibri"/>
                <a:sym typeface="Calibri"/>
              </a:endParaRPr>
            </a:p>
          </p:txBody>
        </p:sp>
        <p:sp>
          <p:nvSpPr>
            <p:cNvPr id="487" name="Google Shape;487;g23debcef9cb_5_8"/>
            <p:cNvSpPr/>
            <p:nvPr/>
          </p:nvSpPr>
          <p:spPr>
            <a:xfrm>
              <a:off x="7326651" y="643912"/>
              <a:ext cx="190200" cy="164400"/>
            </a:xfrm>
            <a:prstGeom prst="hexagon">
              <a:avLst>
                <a:gd name="adj" fmla="val 25000"/>
                <a:gd name="vf" fmla="val 115470"/>
              </a:avLst>
            </a:prstGeom>
            <a:solidFill>
              <a:schemeClr val="lt1"/>
            </a:solidFill>
            <a:ln w="9525" cap="flat" cmpd="sng">
              <a:solidFill>
                <a:srgbClr val="43B78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88" name="Google Shape;488;g23debcef9cb_5_8"/>
            <p:cNvSpPr/>
            <p:nvPr/>
          </p:nvSpPr>
          <p:spPr>
            <a:xfrm>
              <a:off x="7319606" y="797729"/>
              <a:ext cx="1634400" cy="1402800"/>
            </a:xfrm>
            <a:prstGeom prst="hexagon">
              <a:avLst>
                <a:gd name="adj" fmla="val 25000"/>
                <a:gd name="vf" fmla="val 115470"/>
              </a:avLst>
            </a:prstGeom>
            <a:blipFill rotWithShape="1">
              <a:blip r:embed="rId14">
                <a:alphaModFix/>
              </a:blip>
              <a:stretch>
                <a:fillRect l="-14999" r="-14999"/>
              </a:stretch>
            </a:blipFill>
            <a:ln w="9525" cap="flat" cmpd="sng">
              <a:solidFill>
                <a:srgbClr val="44B57A"/>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89" name="Google Shape;489;g23debcef9cb_5_8"/>
            <p:cNvSpPr/>
            <p:nvPr/>
          </p:nvSpPr>
          <p:spPr>
            <a:xfrm>
              <a:off x="7645677" y="829023"/>
              <a:ext cx="190200" cy="164400"/>
            </a:xfrm>
            <a:prstGeom prst="hexagon">
              <a:avLst>
                <a:gd name="adj" fmla="val 25000"/>
                <a:gd name="vf" fmla="val 115470"/>
              </a:avLst>
            </a:prstGeom>
            <a:solidFill>
              <a:schemeClr val="lt1"/>
            </a:solidFill>
            <a:ln w="9525" cap="flat" cmpd="sng">
              <a:solidFill>
                <a:srgbClr val="44B57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0" name="Google Shape;490;g23debcef9cb_5_8"/>
            <p:cNvSpPr/>
            <p:nvPr/>
          </p:nvSpPr>
          <p:spPr>
            <a:xfrm>
              <a:off x="7319606" y="2346513"/>
              <a:ext cx="1634400" cy="1402800"/>
            </a:xfrm>
            <a:prstGeom prst="hexagon">
              <a:avLst>
                <a:gd name="adj" fmla="val 25000"/>
                <a:gd name="vf" fmla="val 115470"/>
              </a:avLst>
            </a:prstGeom>
            <a:solidFill>
              <a:srgbClr val="45B158"/>
            </a:solidFill>
            <a:ln w="9525" cap="flat" cmpd="sng">
              <a:solidFill>
                <a:srgbClr val="45B158"/>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1" name="Google Shape;491;g23debcef9cb_5_8"/>
            <p:cNvSpPr txBox="1"/>
            <p:nvPr/>
          </p:nvSpPr>
          <p:spPr>
            <a:xfrm>
              <a:off x="7572714" y="2563777"/>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u="sng">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DTN</a:t>
              </a:r>
              <a:r>
                <a:rPr lang="hr" sz="1200" b="1" u="none">
                  <a:solidFill>
                    <a:schemeClr val="dk1"/>
                  </a:solidFill>
                  <a:latin typeface="Calibri"/>
                  <a:ea typeface="Calibri"/>
                  <a:cs typeface="Calibri"/>
                  <a:sym typeface="Calibri"/>
                </a:rPr>
                <a:t> (use case)</a:t>
              </a:r>
              <a:endParaRPr sz="1200" b="1" u="none">
                <a:solidFill>
                  <a:schemeClr val="dk1"/>
                </a:solidFill>
                <a:latin typeface="Calibri"/>
                <a:ea typeface="Calibri"/>
                <a:cs typeface="Calibri"/>
                <a:sym typeface="Calibri"/>
              </a:endParaRPr>
            </a:p>
          </p:txBody>
        </p:sp>
        <p:sp>
          <p:nvSpPr>
            <p:cNvPr id="492" name="Google Shape;492;g23debcef9cb_5_8"/>
            <p:cNvSpPr/>
            <p:nvPr/>
          </p:nvSpPr>
          <p:spPr>
            <a:xfrm>
              <a:off x="7684608" y="3534520"/>
              <a:ext cx="190200" cy="164400"/>
            </a:xfrm>
            <a:prstGeom prst="hexagon">
              <a:avLst>
                <a:gd name="adj" fmla="val 25000"/>
                <a:gd name="vf" fmla="val 115470"/>
              </a:avLst>
            </a:prstGeom>
            <a:solidFill>
              <a:schemeClr val="lt1"/>
            </a:solidFill>
            <a:ln w="9525" cap="flat" cmpd="sng">
              <a:solidFill>
                <a:srgbClr val="45B36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3" name="Google Shape;493;g23debcef9cb_5_8"/>
            <p:cNvSpPr/>
            <p:nvPr/>
          </p:nvSpPr>
          <p:spPr>
            <a:xfrm>
              <a:off x="5913677" y="3114540"/>
              <a:ext cx="1634400" cy="1402800"/>
            </a:xfrm>
            <a:prstGeom prst="hexagon">
              <a:avLst>
                <a:gd name="adj" fmla="val 25000"/>
                <a:gd name="vf" fmla="val 115470"/>
              </a:avLst>
            </a:prstGeom>
            <a:blipFill rotWithShape="1">
              <a:blip r:embed="rId16">
                <a:alphaModFix/>
              </a:blip>
              <a:stretch>
                <a:fillRect l="-999" r="-999"/>
              </a:stretch>
            </a:blipFill>
            <a:ln w="9525" cap="flat" cmpd="sng">
              <a:solidFill>
                <a:srgbClr val="45B158"/>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4" name="Google Shape;494;g23debcef9cb_5_8"/>
            <p:cNvSpPr/>
            <p:nvPr/>
          </p:nvSpPr>
          <p:spPr>
            <a:xfrm>
              <a:off x="7340740" y="3730341"/>
              <a:ext cx="190200" cy="164400"/>
            </a:xfrm>
            <a:prstGeom prst="hexagon">
              <a:avLst>
                <a:gd name="adj" fmla="val 25000"/>
                <a:gd name="vf" fmla="val 115470"/>
              </a:avLst>
            </a:prstGeom>
            <a:solidFill>
              <a:schemeClr val="lt1"/>
            </a:solidFill>
            <a:ln w="9525" cap="flat" cmpd="sng">
              <a:solidFill>
                <a:srgbClr val="45B154"/>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5" name="Google Shape;495;g23debcef9cb_5_8"/>
            <p:cNvSpPr/>
            <p:nvPr/>
          </p:nvSpPr>
          <p:spPr>
            <a:xfrm>
              <a:off x="3099808" y="3106054"/>
              <a:ext cx="1634400" cy="1402800"/>
            </a:xfrm>
            <a:prstGeom prst="hexagon">
              <a:avLst>
                <a:gd name="adj" fmla="val 25000"/>
                <a:gd name="vf" fmla="val 115470"/>
              </a:avLst>
            </a:prstGeom>
            <a:solidFill>
              <a:srgbClr val="51AE46"/>
            </a:solidFill>
            <a:ln w="9525" cap="flat" cmpd="sng">
              <a:solidFill>
                <a:srgbClr val="51AE4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6" name="Google Shape;496;g23debcef9cb_5_8"/>
            <p:cNvSpPr txBox="1"/>
            <p:nvPr/>
          </p:nvSpPr>
          <p:spPr>
            <a:xfrm>
              <a:off x="3352916" y="3323318"/>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u="sng">
                  <a:solidFill>
                    <a:schemeClr val="dk1"/>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Maturity Model</a:t>
              </a:r>
              <a:endParaRPr sz="1200" b="1" u="none">
                <a:solidFill>
                  <a:schemeClr val="dk1"/>
                </a:solidFill>
                <a:latin typeface="Calibri"/>
                <a:ea typeface="Calibri"/>
                <a:cs typeface="Calibri"/>
                <a:sym typeface="Calibri"/>
              </a:endParaRPr>
            </a:p>
          </p:txBody>
        </p:sp>
        <p:sp>
          <p:nvSpPr>
            <p:cNvPr id="497" name="Google Shape;497;g23debcef9cb_5_8"/>
            <p:cNvSpPr/>
            <p:nvPr/>
          </p:nvSpPr>
          <p:spPr>
            <a:xfrm>
              <a:off x="3147108" y="3727689"/>
              <a:ext cx="190200" cy="164400"/>
            </a:xfrm>
            <a:prstGeom prst="hexagon">
              <a:avLst>
                <a:gd name="adj" fmla="val 25000"/>
                <a:gd name="vf" fmla="val 115470"/>
              </a:avLst>
            </a:prstGeom>
            <a:solidFill>
              <a:schemeClr val="lt1"/>
            </a:solidFill>
            <a:ln w="9525" cap="flat" cmpd="sng">
              <a:solidFill>
                <a:srgbClr val="46AF4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8" name="Google Shape;498;g23debcef9cb_5_8"/>
            <p:cNvSpPr/>
            <p:nvPr/>
          </p:nvSpPr>
          <p:spPr>
            <a:xfrm>
              <a:off x="1693879" y="3885749"/>
              <a:ext cx="1634400" cy="1402800"/>
            </a:xfrm>
            <a:prstGeom prst="hexagon">
              <a:avLst>
                <a:gd name="adj" fmla="val 25000"/>
                <a:gd name="vf" fmla="val 115470"/>
              </a:avLst>
            </a:prstGeom>
            <a:blipFill rotWithShape="1">
              <a:blip r:embed="rId18">
                <a:alphaModFix/>
              </a:blip>
              <a:stretch>
                <a:fillRect/>
              </a:stretch>
            </a:blipFill>
            <a:ln w="9525" cap="flat" cmpd="sng">
              <a:solidFill>
                <a:srgbClr val="51AE4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9" name="Google Shape;499;g23debcef9cb_5_8"/>
            <p:cNvSpPr/>
            <p:nvPr/>
          </p:nvSpPr>
          <p:spPr>
            <a:xfrm>
              <a:off x="2805941" y="3905374"/>
              <a:ext cx="190200" cy="164400"/>
            </a:xfrm>
            <a:prstGeom prst="hexagon">
              <a:avLst>
                <a:gd name="adj" fmla="val 25000"/>
                <a:gd name="vf" fmla="val 115470"/>
              </a:avLst>
            </a:prstGeom>
            <a:solidFill>
              <a:schemeClr val="lt1"/>
            </a:solidFill>
            <a:ln w="9525" cap="flat" cmpd="sng">
              <a:solidFill>
                <a:srgbClr val="53AE4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500" name="Google Shape;500;g23debcef9cb_5_8"/>
            <p:cNvSpPr/>
            <p:nvPr/>
          </p:nvSpPr>
          <p:spPr>
            <a:xfrm>
              <a:off x="8704843" y="1563083"/>
              <a:ext cx="1634400" cy="1402800"/>
            </a:xfrm>
            <a:prstGeom prst="hexagon">
              <a:avLst>
                <a:gd name="adj" fmla="val 25000"/>
                <a:gd name="vf" fmla="val 115470"/>
              </a:avLst>
            </a:prstGeom>
            <a:solidFill>
              <a:srgbClr val="6FAA47"/>
            </a:solidFill>
            <a:ln w="9525" cap="flat" cmpd="sng">
              <a:solidFill>
                <a:srgbClr val="6FAA47"/>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501" name="Google Shape;501;g23debcef9cb_5_8"/>
            <p:cNvSpPr txBox="1"/>
            <p:nvPr/>
          </p:nvSpPr>
          <p:spPr>
            <a:xfrm>
              <a:off x="8957951" y="1780347"/>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u="sng">
                  <a:solidFill>
                    <a:schemeClr val="dk1"/>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Quantum Training</a:t>
              </a:r>
              <a:endParaRPr sz="1200" b="1" u="none">
                <a:solidFill>
                  <a:schemeClr val="dk1"/>
                </a:solidFill>
                <a:latin typeface="Calibri"/>
                <a:ea typeface="Calibri"/>
                <a:cs typeface="Calibri"/>
                <a:sym typeface="Calibri"/>
              </a:endParaRPr>
            </a:p>
          </p:txBody>
        </p:sp>
        <p:sp>
          <p:nvSpPr>
            <p:cNvPr id="502" name="Google Shape;502;g23debcef9cb_5_8"/>
            <p:cNvSpPr/>
            <p:nvPr/>
          </p:nvSpPr>
          <p:spPr>
            <a:xfrm>
              <a:off x="9056195" y="2737440"/>
              <a:ext cx="190200" cy="164400"/>
            </a:xfrm>
            <a:prstGeom prst="hexagon">
              <a:avLst>
                <a:gd name="adj" fmla="val 25000"/>
                <a:gd name="vf" fmla="val 115470"/>
              </a:avLst>
            </a:prstGeom>
            <a:solidFill>
              <a:schemeClr val="lt1"/>
            </a:solidFill>
            <a:ln w="9525" cap="flat" cmpd="sng">
              <a:solidFill>
                <a:srgbClr val="62AC4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503" name="Google Shape;503;g23debcef9cb_5_8"/>
            <p:cNvSpPr/>
            <p:nvPr/>
          </p:nvSpPr>
          <p:spPr>
            <a:xfrm>
              <a:off x="8731922" y="3082260"/>
              <a:ext cx="1634400" cy="1402800"/>
            </a:xfrm>
            <a:prstGeom prst="hexagon">
              <a:avLst>
                <a:gd name="adj" fmla="val 25000"/>
                <a:gd name="vf" fmla="val 115470"/>
              </a:avLst>
            </a:prstGeom>
            <a:blipFill rotWithShape="1">
              <a:blip r:embed="rId20">
                <a:alphaModFix/>
              </a:blip>
              <a:stretch>
                <a:fillRect t="-2999" b="-2999"/>
              </a:stretch>
            </a:blipFill>
            <a:ln w="9525" cap="flat" cmpd="sng">
              <a:solidFill>
                <a:srgbClr val="6FAA47"/>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504" name="Google Shape;504;g23debcef9cb_5_8"/>
            <p:cNvSpPr/>
            <p:nvPr/>
          </p:nvSpPr>
          <p:spPr>
            <a:xfrm>
              <a:off x="9067170" y="4230328"/>
              <a:ext cx="190200" cy="164400"/>
            </a:xfrm>
            <a:prstGeom prst="hexagon">
              <a:avLst>
                <a:gd name="adj" fmla="val 25000"/>
                <a:gd name="vf" fmla="val 115470"/>
              </a:avLst>
            </a:prstGeom>
            <a:solidFill>
              <a:schemeClr val="lt1"/>
            </a:solidFill>
            <a:ln w="9525" cap="flat" cmpd="sng">
              <a:solidFill>
                <a:srgbClr val="6FAA47"/>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grpSp>
      <p:sp>
        <p:nvSpPr>
          <p:cNvPr id="505" name="Google Shape;505;g23debcef9cb_5_8"/>
          <p:cNvSpPr txBox="1"/>
          <p:nvPr/>
        </p:nvSpPr>
        <p:spPr>
          <a:xfrm>
            <a:off x="7688838" y="528868"/>
            <a:ext cx="1122300" cy="531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Network eAcademy</a:t>
            </a:r>
            <a:endParaRPr sz="1500" b="1" i="0" u="none" strike="noStrike" cap="none">
              <a:solidFill>
                <a:srgbClr val="1E4E7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2285d2021f8_0_1305"/>
          <p:cNvSpPr txBox="1">
            <a:spLocks noGrp="1"/>
          </p:cNvSpPr>
          <p:nvPr>
            <p:ph type="body" idx="4294967295"/>
          </p:nvPr>
        </p:nvSpPr>
        <p:spPr>
          <a:xfrm>
            <a:off x="749171" y="842445"/>
            <a:ext cx="8321700" cy="3263400"/>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800"/>
              </a:spcBef>
              <a:spcAft>
                <a:spcPts val="0"/>
              </a:spcAft>
              <a:buClr>
                <a:srgbClr val="1E4E79"/>
              </a:buClr>
              <a:buSzPts val="1800"/>
              <a:buChar char="•"/>
            </a:pPr>
            <a:r>
              <a:rPr lang="es-ES" sz="1800" dirty="0"/>
              <a:t>Necesidad de un acuerdo sobre terminología común.</a:t>
            </a:r>
          </a:p>
          <a:p>
            <a:pPr marL="177800" lvl="0" indent="-177800" algn="l" rtl="0">
              <a:lnSpc>
                <a:spcPct val="90000"/>
              </a:lnSpc>
              <a:spcBef>
                <a:spcPts val="800"/>
              </a:spcBef>
              <a:spcAft>
                <a:spcPts val="0"/>
              </a:spcAft>
              <a:buClr>
                <a:srgbClr val="1E4E79"/>
              </a:buClr>
              <a:buSzPts val="1800"/>
              <a:buChar char="•"/>
            </a:pPr>
            <a:r>
              <a:rPr lang="es-ES" sz="1800" dirty="0"/>
              <a:t>La idea es tener un terreno común de entendimiento. </a:t>
            </a:r>
          </a:p>
          <a:p>
            <a:pPr marL="177800" lvl="0" indent="-177800" algn="l" rtl="0">
              <a:lnSpc>
                <a:spcPct val="90000"/>
              </a:lnSpc>
              <a:spcBef>
                <a:spcPts val="800"/>
              </a:spcBef>
              <a:spcAft>
                <a:spcPts val="0"/>
              </a:spcAft>
              <a:buClr>
                <a:srgbClr val="1E4E79"/>
              </a:buClr>
              <a:buSzPts val="1800"/>
              <a:buChar char="•"/>
            </a:pPr>
            <a:r>
              <a:rPr lang="es-ES" sz="1800" u="sng" dirty="0">
                <a:solidFill>
                  <a:schemeClr val="hlink"/>
                </a:solidFill>
                <a:hlinkClick r:id="rId3"/>
              </a:rPr>
              <a:t>V</a:t>
            </a:r>
            <a:r>
              <a:rPr lang="hr" sz="1800" u="sng" dirty="0">
                <a:solidFill>
                  <a:schemeClr val="hlink"/>
                </a:solidFill>
                <a:hlinkClick r:id="rId3"/>
              </a:rPr>
              <a:t>ersion</a:t>
            </a:r>
            <a:r>
              <a:rPr lang="es-ES" sz="1800" dirty="0"/>
              <a:t> 2.0 publicada con términos adicionales sobre </a:t>
            </a:r>
            <a:r>
              <a:rPr lang="es-ES" sz="1800" b="1" dirty="0"/>
              <a:t>IA</a:t>
            </a:r>
            <a:r>
              <a:rPr lang="es-ES" sz="1800" dirty="0"/>
              <a:t> y </a:t>
            </a:r>
            <a:r>
              <a:rPr lang="es-ES" b="1" dirty="0"/>
              <a:t>M</a:t>
            </a:r>
            <a:r>
              <a:rPr lang="es-ES" sz="1800" b="1" dirty="0"/>
              <a:t>odelo de Madurez</a:t>
            </a:r>
          </a:p>
          <a:p>
            <a:pPr marL="177800" lvl="0" indent="-177800" algn="l" rtl="0">
              <a:lnSpc>
                <a:spcPct val="90000"/>
              </a:lnSpc>
              <a:spcBef>
                <a:spcPts val="800"/>
              </a:spcBef>
              <a:spcAft>
                <a:spcPts val="0"/>
              </a:spcAft>
              <a:buClr>
                <a:srgbClr val="1E4E79"/>
              </a:buClr>
              <a:buSzPts val="1800"/>
              <a:buChar char="•"/>
            </a:pPr>
            <a:r>
              <a:rPr lang="es-ES" sz="1800" dirty="0"/>
              <a:t>Aceptado por el Grupo de Trabajo de Automatización del GNA-G</a:t>
            </a:r>
            <a:endParaRPr dirty="0"/>
          </a:p>
        </p:txBody>
      </p:sp>
      <p:sp>
        <p:nvSpPr>
          <p:cNvPr id="827" name="Google Shape;827;g2285d2021f8_0_1305"/>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76190"/>
              <a:buFont typeface="Calibri"/>
              <a:buNone/>
            </a:pPr>
            <a:r>
              <a:rPr lang="es-ES" dirty="0"/>
              <a:t>Terminología y Glosario de términos OAV</a:t>
            </a:r>
          </a:p>
        </p:txBody>
      </p:sp>
      <p:sp>
        <p:nvSpPr>
          <p:cNvPr id="828" name="Google Shape;828;g2285d2021f8_0_1305"/>
          <p:cNvSpPr/>
          <p:nvPr/>
        </p:nvSpPr>
        <p:spPr>
          <a:xfrm>
            <a:off x="2416146" y="4680651"/>
            <a:ext cx="38091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hr" sz="1200" b="0" i="0" u="sng" strike="noStrike" cap="none" dirty="0">
                <a:solidFill>
                  <a:schemeClr val="hlink"/>
                </a:solidFill>
                <a:latin typeface="Calibri"/>
                <a:ea typeface="Calibri"/>
                <a:cs typeface="Calibri"/>
                <a:sym typeface="Calibri"/>
                <a:hlinkClick r:id="rId3"/>
              </a:rPr>
              <a:t>https://wiki.geant.org/display/NETDEV/OAV+Terminology</a:t>
            </a:r>
            <a:endParaRPr sz="1200" b="0" i="0" u="none" strike="noStrike" cap="none" dirty="0">
              <a:solidFill>
                <a:srgbClr val="000000"/>
              </a:solidFill>
              <a:latin typeface="Calibri"/>
              <a:ea typeface="Calibri"/>
              <a:cs typeface="Calibri"/>
              <a:sym typeface="Calibri"/>
            </a:endParaRPr>
          </a:p>
        </p:txBody>
      </p:sp>
      <p:sp>
        <p:nvSpPr>
          <p:cNvPr id="829" name="Google Shape;829;g2285d2021f8_0_1305"/>
          <p:cNvSpPr txBox="1"/>
          <p:nvPr/>
        </p:nvSpPr>
        <p:spPr>
          <a:xfrm>
            <a:off x="7688837" y="540418"/>
            <a:ext cx="1242031"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dirty="0">
                <a:solidFill>
                  <a:srgbClr val="1E4E79"/>
                </a:solidFill>
                <a:latin typeface="Calibri"/>
                <a:ea typeface="Calibri"/>
                <a:cs typeface="Calibri"/>
                <a:sym typeface="Calibri"/>
              </a:rPr>
              <a:t>Terminology</a:t>
            </a:r>
            <a:endParaRPr sz="1500" b="1" i="0" u="none" strike="noStrike" cap="none" dirty="0">
              <a:solidFill>
                <a:srgbClr val="1E4E79"/>
              </a:solidFill>
              <a:latin typeface="Calibri"/>
              <a:ea typeface="Calibri"/>
              <a:cs typeface="Calibri"/>
              <a:sym typeface="Calibri"/>
            </a:endParaRPr>
          </a:p>
        </p:txBody>
      </p:sp>
      <p:pic>
        <p:nvPicPr>
          <p:cNvPr id="830" name="Google Shape;830;g2285d2021f8_0_1305"/>
          <p:cNvPicPr preferRelativeResize="0"/>
          <p:nvPr/>
        </p:nvPicPr>
        <p:blipFill rotWithShape="1">
          <a:blip r:embed="rId4">
            <a:alphaModFix/>
          </a:blip>
          <a:srcRect t="45205" r="28941" b="8271"/>
          <a:stretch/>
        </p:blipFill>
        <p:spPr>
          <a:xfrm>
            <a:off x="482681" y="2358852"/>
            <a:ext cx="6190381" cy="2392935"/>
          </a:xfrm>
          <a:prstGeom prst="rect">
            <a:avLst/>
          </a:prstGeom>
          <a:noFill/>
          <a:ln>
            <a:noFill/>
          </a:ln>
        </p:spPr>
      </p:pic>
      <p:pic>
        <p:nvPicPr>
          <p:cNvPr id="831" name="Google Shape;831;g2285d2021f8_0_1305"/>
          <p:cNvPicPr preferRelativeResize="0"/>
          <p:nvPr/>
        </p:nvPicPr>
        <p:blipFill rotWithShape="1">
          <a:blip r:embed="rId5">
            <a:alphaModFix/>
          </a:blip>
          <a:srcRect/>
          <a:stretch/>
        </p:blipFill>
        <p:spPr>
          <a:xfrm>
            <a:off x="7016171" y="2755820"/>
            <a:ext cx="1854200" cy="1663701"/>
          </a:xfrm>
          <a:prstGeom prst="rect">
            <a:avLst/>
          </a:prstGeom>
          <a:noFill/>
          <a:ln>
            <a:noFill/>
          </a:ln>
        </p:spPr>
      </p:pic>
    </p:spTree>
    <p:extLst>
      <p:ext uri="{BB962C8B-B14F-4D97-AF65-F5344CB8AC3E}">
        <p14:creationId xmlns:p14="http://schemas.microsoft.com/office/powerpoint/2010/main" val="145559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2285d2021f8_0_1314"/>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E4E79"/>
              </a:buClr>
              <a:buSzPts val="1700"/>
              <a:buFont typeface="Calibri"/>
              <a:buNone/>
            </a:pPr>
            <a:r>
              <a:rPr lang="es-ES" sz="1700" dirty="0"/>
              <a:t>Modelo de Madurez en </a:t>
            </a:r>
            <a:r>
              <a:rPr lang="hr" sz="1700" dirty="0"/>
              <a:t>OAV</a:t>
            </a:r>
            <a:endParaRPr dirty="0"/>
          </a:p>
        </p:txBody>
      </p:sp>
      <p:grpSp>
        <p:nvGrpSpPr>
          <p:cNvPr id="838" name="Google Shape;838;g2285d2021f8_0_1314"/>
          <p:cNvGrpSpPr/>
          <p:nvPr/>
        </p:nvGrpSpPr>
        <p:grpSpPr>
          <a:xfrm>
            <a:off x="749171" y="1072543"/>
            <a:ext cx="6475220" cy="3260545"/>
            <a:chOff x="0" y="2007"/>
            <a:chExt cx="8633627" cy="4347393"/>
          </a:xfrm>
        </p:grpSpPr>
        <p:sp>
          <p:nvSpPr>
            <p:cNvPr id="839" name="Google Shape;839;g2285d2021f8_0_1314"/>
            <p:cNvSpPr/>
            <p:nvPr/>
          </p:nvSpPr>
          <p:spPr>
            <a:xfrm>
              <a:off x="1726727" y="2007"/>
              <a:ext cx="6906900" cy="1040100"/>
            </a:xfrm>
            <a:prstGeom prst="rect">
              <a:avLst/>
            </a:prstGeom>
            <a:solidFill>
              <a:srgbClr val="CCD3EA">
                <a:alpha val="89411"/>
              </a:srgbClr>
            </a:solidFill>
            <a:ln w="12700" cap="flat" cmpd="sng">
              <a:solidFill>
                <a:srgbClr val="CCD3EA">
                  <a:alpha val="89411"/>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g2285d2021f8_0_1314"/>
            <p:cNvSpPr txBox="1"/>
            <p:nvPr/>
          </p:nvSpPr>
          <p:spPr>
            <a:xfrm>
              <a:off x="1726727" y="2007"/>
              <a:ext cx="6906900" cy="1040100"/>
            </a:xfrm>
            <a:prstGeom prst="rect">
              <a:avLst/>
            </a:prstGeom>
            <a:noFill/>
            <a:ln>
              <a:noFill/>
            </a:ln>
          </p:spPr>
          <p:txBody>
            <a:bodyPr spcFirstLastPara="1" wrap="square" lIns="100500" tIns="198125" rIns="100500" bIns="1981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s-ES" sz="1400" b="0" i="0" u="none" strike="noStrike" cap="none" dirty="0">
                  <a:solidFill>
                    <a:schemeClr val="dk1"/>
                  </a:solidFill>
                  <a:latin typeface="Calibri"/>
                  <a:ea typeface="Calibri"/>
                  <a:cs typeface="Calibri"/>
                  <a:sym typeface="Calibri"/>
                </a:rPr>
                <a:t>Medir las capacidades OAV de forma útil</a:t>
              </a:r>
              <a:endParaRPr sz="1100" b="0" i="0" u="none" strike="noStrike" cap="none" dirty="0">
                <a:solidFill>
                  <a:srgbClr val="000000"/>
                </a:solidFill>
                <a:latin typeface="Arial"/>
                <a:ea typeface="Arial"/>
                <a:cs typeface="Arial"/>
                <a:sym typeface="Arial"/>
              </a:endParaRPr>
            </a:p>
          </p:txBody>
        </p:sp>
        <p:sp>
          <p:nvSpPr>
            <p:cNvPr id="841" name="Google Shape;841;g2285d2021f8_0_1314"/>
            <p:cNvSpPr/>
            <p:nvPr/>
          </p:nvSpPr>
          <p:spPr>
            <a:xfrm>
              <a:off x="0" y="2007"/>
              <a:ext cx="1726800" cy="10401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g2285d2021f8_0_1314"/>
            <p:cNvSpPr txBox="1"/>
            <p:nvPr/>
          </p:nvSpPr>
          <p:spPr>
            <a:xfrm>
              <a:off x="0" y="2007"/>
              <a:ext cx="1726800" cy="1040100"/>
            </a:xfrm>
            <a:prstGeom prst="rect">
              <a:avLst/>
            </a:prstGeom>
            <a:noFill/>
            <a:ln>
              <a:noFill/>
            </a:ln>
          </p:spPr>
          <p:txBody>
            <a:bodyPr spcFirstLastPara="1" wrap="square" lIns="68525" tIns="77050" rIns="68525" bIns="770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s-ES" sz="1700" b="0" i="0" u="none" strike="noStrike" cap="none" dirty="0">
                  <a:solidFill>
                    <a:schemeClr val="lt1"/>
                  </a:solidFill>
                  <a:latin typeface="Calibri"/>
                  <a:ea typeface="Calibri"/>
                  <a:cs typeface="Calibri"/>
                  <a:sym typeface="Calibri"/>
                </a:rPr>
                <a:t>Medir</a:t>
              </a:r>
              <a:endParaRPr sz="1100" b="0" i="0" u="none" strike="noStrike" cap="none" dirty="0">
                <a:solidFill>
                  <a:srgbClr val="000000"/>
                </a:solidFill>
                <a:latin typeface="Arial"/>
                <a:ea typeface="Arial"/>
                <a:cs typeface="Arial"/>
                <a:sym typeface="Arial"/>
              </a:endParaRPr>
            </a:p>
          </p:txBody>
        </p:sp>
        <p:sp>
          <p:nvSpPr>
            <p:cNvPr id="843" name="Google Shape;843;g2285d2021f8_0_1314"/>
            <p:cNvSpPr/>
            <p:nvPr/>
          </p:nvSpPr>
          <p:spPr>
            <a:xfrm>
              <a:off x="1726727" y="1104438"/>
              <a:ext cx="6906900" cy="1040100"/>
            </a:xfrm>
            <a:prstGeom prst="rect">
              <a:avLst/>
            </a:prstGeom>
            <a:solidFill>
              <a:srgbClr val="CBE4E7">
                <a:alpha val="89411"/>
              </a:srgbClr>
            </a:solidFill>
            <a:ln w="12700" cap="flat" cmpd="sng">
              <a:solidFill>
                <a:srgbClr val="CBE4E7">
                  <a:alpha val="89411"/>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g2285d2021f8_0_1314"/>
            <p:cNvSpPr txBox="1"/>
            <p:nvPr/>
          </p:nvSpPr>
          <p:spPr>
            <a:xfrm>
              <a:off x="1726727" y="1104438"/>
              <a:ext cx="6906900" cy="1040100"/>
            </a:xfrm>
            <a:prstGeom prst="rect">
              <a:avLst/>
            </a:prstGeom>
            <a:noFill/>
            <a:ln>
              <a:noFill/>
            </a:ln>
          </p:spPr>
          <p:txBody>
            <a:bodyPr spcFirstLastPara="1" wrap="square" lIns="100500" tIns="198125" rIns="100500" bIns="1981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s-ES" sz="1400" b="0" i="0" u="none" strike="noStrike" cap="none" dirty="0">
                  <a:solidFill>
                    <a:schemeClr val="dk1"/>
                  </a:solidFill>
                  <a:latin typeface="Calibri"/>
                  <a:ea typeface="Calibri"/>
                  <a:cs typeface="Calibri"/>
                  <a:sym typeface="Calibri"/>
                </a:rPr>
                <a:t>Identificar las debilidades, amenazas, fortalezas y oportunidades</a:t>
              </a:r>
              <a:endParaRPr sz="1100" b="0" i="0" u="none" strike="noStrike" cap="none" dirty="0">
                <a:solidFill>
                  <a:srgbClr val="000000"/>
                </a:solidFill>
                <a:latin typeface="Arial"/>
                <a:ea typeface="Arial"/>
                <a:cs typeface="Arial"/>
                <a:sym typeface="Arial"/>
              </a:endParaRPr>
            </a:p>
          </p:txBody>
        </p:sp>
        <p:sp>
          <p:nvSpPr>
            <p:cNvPr id="845" name="Google Shape;845;g2285d2021f8_0_1314"/>
            <p:cNvSpPr/>
            <p:nvPr/>
          </p:nvSpPr>
          <p:spPr>
            <a:xfrm>
              <a:off x="0" y="1104438"/>
              <a:ext cx="1726800" cy="1040100"/>
            </a:xfrm>
            <a:prstGeom prst="rect">
              <a:avLst/>
            </a:prstGeom>
            <a:solidFill>
              <a:srgbClr val="43BCB8"/>
            </a:solidFill>
            <a:ln w="12700" cap="flat" cmpd="sng">
              <a:solidFill>
                <a:srgbClr val="43BCB8"/>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g2285d2021f8_0_1314"/>
            <p:cNvSpPr txBox="1"/>
            <p:nvPr/>
          </p:nvSpPr>
          <p:spPr>
            <a:xfrm>
              <a:off x="0" y="1104438"/>
              <a:ext cx="1726800" cy="1040100"/>
            </a:xfrm>
            <a:prstGeom prst="rect">
              <a:avLst/>
            </a:prstGeom>
            <a:noFill/>
            <a:ln>
              <a:noFill/>
            </a:ln>
          </p:spPr>
          <p:txBody>
            <a:bodyPr spcFirstLastPara="1" wrap="square" lIns="68525" tIns="77050" rIns="68525" bIns="770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s-ES" sz="1700" b="0" i="0" u="none" strike="noStrike" cap="none" dirty="0">
                  <a:solidFill>
                    <a:schemeClr val="lt1"/>
                  </a:solidFill>
                  <a:latin typeface="Calibri"/>
                  <a:ea typeface="Calibri"/>
                  <a:cs typeface="Calibri"/>
                  <a:sym typeface="Calibri"/>
                </a:rPr>
                <a:t>Identificar</a:t>
              </a:r>
              <a:endParaRPr sz="1100" b="0" i="0" u="none" strike="noStrike" cap="none" dirty="0">
                <a:solidFill>
                  <a:srgbClr val="000000"/>
                </a:solidFill>
                <a:latin typeface="Arial"/>
                <a:ea typeface="Arial"/>
                <a:cs typeface="Arial"/>
                <a:sym typeface="Arial"/>
              </a:endParaRPr>
            </a:p>
          </p:txBody>
        </p:sp>
        <p:sp>
          <p:nvSpPr>
            <p:cNvPr id="847" name="Google Shape;847;g2285d2021f8_0_1314"/>
            <p:cNvSpPr/>
            <p:nvPr/>
          </p:nvSpPr>
          <p:spPr>
            <a:xfrm>
              <a:off x="1726727" y="2206869"/>
              <a:ext cx="6906900" cy="1040100"/>
            </a:xfrm>
            <a:prstGeom prst="rect">
              <a:avLst/>
            </a:prstGeom>
            <a:solidFill>
              <a:srgbClr val="CCE4D5">
                <a:alpha val="89411"/>
              </a:srgbClr>
            </a:solidFill>
            <a:ln w="12700" cap="flat" cmpd="sng">
              <a:solidFill>
                <a:srgbClr val="CCE4D5">
                  <a:alpha val="89411"/>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g2285d2021f8_0_1314"/>
            <p:cNvSpPr txBox="1"/>
            <p:nvPr/>
          </p:nvSpPr>
          <p:spPr>
            <a:xfrm>
              <a:off x="1726727" y="2206869"/>
              <a:ext cx="6906900" cy="1040100"/>
            </a:xfrm>
            <a:prstGeom prst="rect">
              <a:avLst/>
            </a:prstGeom>
            <a:noFill/>
            <a:ln>
              <a:noFill/>
            </a:ln>
          </p:spPr>
          <p:txBody>
            <a:bodyPr spcFirstLastPara="1" wrap="square" lIns="100500" tIns="198125" rIns="100500" bIns="1981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s-ES" sz="1400" b="0" i="0" u="none" strike="noStrike" cap="none" dirty="0">
                  <a:solidFill>
                    <a:schemeClr val="dk1"/>
                  </a:solidFill>
                  <a:latin typeface="Calibri"/>
                  <a:ea typeface="Calibri"/>
                  <a:cs typeface="Calibri"/>
                  <a:sym typeface="Calibri"/>
                </a:rPr>
                <a:t>Ayudar a priorizar los siguientes pasos para avanzar y mejorar</a:t>
              </a:r>
              <a:endParaRPr sz="1100" b="0" i="0" u="none" strike="noStrike" cap="none" dirty="0">
                <a:solidFill>
                  <a:srgbClr val="000000"/>
                </a:solidFill>
                <a:latin typeface="Arial"/>
                <a:ea typeface="Arial"/>
                <a:cs typeface="Arial"/>
                <a:sym typeface="Arial"/>
              </a:endParaRPr>
            </a:p>
          </p:txBody>
        </p:sp>
        <p:sp>
          <p:nvSpPr>
            <p:cNvPr id="849" name="Google Shape;849;g2285d2021f8_0_1314"/>
            <p:cNvSpPr/>
            <p:nvPr/>
          </p:nvSpPr>
          <p:spPr>
            <a:xfrm>
              <a:off x="0" y="2206869"/>
              <a:ext cx="1726800" cy="1040100"/>
            </a:xfrm>
            <a:prstGeom prst="rect">
              <a:avLst/>
            </a:prstGeom>
            <a:solidFill>
              <a:srgbClr val="45B363"/>
            </a:solidFill>
            <a:ln w="12700" cap="flat" cmpd="sng">
              <a:solidFill>
                <a:srgbClr val="45B36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g2285d2021f8_0_1314"/>
            <p:cNvSpPr txBox="1"/>
            <p:nvPr/>
          </p:nvSpPr>
          <p:spPr>
            <a:xfrm>
              <a:off x="0" y="2206869"/>
              <a:ext cx="1726800" cy="1040100"/>
            </a:xfrm>
            <a:prstGeom prst="rect">
              <a:avLst/>
            </a:prstGeom>
            <a:noFill/>
            <a:ln>
              <a:noFill/>
            </a:ln>
          </p:spPr>
          <p:txBody>
            <a:bodyPr spcFirstLastPara="1" wrap="square" lIns="68525" tIns="77050" rIns="68525" bIns="770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s-ES" sz="1700" b="0" i="0" u="none" strike="noStrike" cap="none" dirty="0">
                  <a:solidFill>
                    <a:schemeClr val="lt1"/>
                  </a:solidFill>
                  <a:latin typeface="Calibri"/>
                  <a:ea typeface="Calibri"/>
                  <a:cs typeface="Calibri"/>
                  <a:sym typeface="Calibri"/>
                </a:rPr>
                <a:t>Priorizar</a:t>
              </a:r>
              <a:endParaRPr sz="1100" b="0" i="0" u="none" strike="noStrike" cap="none" dirty="0">
                <a:solidFill>
                  <a:srgbClr val="000000"/>
                </a:solidFill>
                <a:latin typeface="Arial"/>
                <a:ea typeface="Arial"/>
                <a:cs typeface="Arial"/>
                <a:sym typeface="Arial"/>
              </a:endParaRPr>
            </a:p>
          </p:txBody>
        </p:sp>
        <p:sp>
          <p:nvSpPr>
            <p:cNvPr id="851" name="Google Shape;851;g2285d2021f8_0_1314"/>
            <p:cNvSpPr/>
            <p:nvPr/>
          </p:nvSpPr>
          <p:spPr>
            <a:xfrm>
              <a:off x="1726727" y="3309300"/>
              <a:ext cx="6906900" cy="1040100"/>
            </a:xfrm>
            <a:prstGeom prst="rect">
              <a:avLst/>
            </a:prstGeom>
            <a:solidFill>
              <a:srgbClr val="D2E2CB">
                <a:alpha val="89411"/>
              </a:srgbClr>
            </a:solidFill>
            <a:ln w="12700" cap="flat" cmpd="sng">
              <a:solidFill>
                <a:srgbClr val="D2E2CB">
                  <a:alpha val="89411"/>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g2285d2021f8_0_1314"/>
            <p:cNvSpPr txBox="1"/>
            <p:nvPr/>
          </p:nvSpPr>
          <p:spPr>
            <a:xfrm>
              <a:off x="1726727" y="3309300"/>
              <a:ext cx="6906900" cy="1040100"/>
            </a:xfrm>
            <a:prstGeom prst="rect">
              <a:avLst/>
            </a:prstGeom>
            <a:noFill/>
            <a:ln>
              <a:noFill/>
            </a:ln>
          </p:spPr>
          <p:txBody>
            <a:bodyPr spcFirstLastPara="1" wrap="square" lIns="100500" tIns="198125" rIns="100500" bIns="1981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s-ES" sz="1400" b="0" i="0" u="none" strike="noStrike" cap="none">
                  <a:solidFill>
                    <a:schemeClr val="dk1"/>
                  </a:solidFill>
                  <a:latin typeface="Calibri"/>
                  <a:ea typeface="Calibri"/>
                  <a:cs typeface="Calibri"/>
                  <a:sym typeface="Calibri"/>
                </a:rPr>
                <a:t>Identificar brechas entre estado actual y futuro y ver cómo llegar</a:t>
              </a:r>
              <a:endParaRPr lang="es-ES" sz="1100" b="0" i="0" u="none" strike="noStrike" cap="none">
                <a:solidFill>
                  <a:srgbClr val="000000"/>
                </a:solidFill>
                <a:latin typeface="Arial"/>
                <a:ea typeface="Arial"/>
                <a:cs typeface="Arial"/>
                <a:sym typeface="Arial"/>
              </a:endParaRPr>
            </a:p>
          </p:txBody>
        </p:sp>
        <p:sp>
          <p:nvSpPr>
            <p:cNvPr id="853" name="Google Shape;853;g2285d2021f8_0_1314"/>
            <p:cNvSpPr/>
            <p:nvPr/>
          </p:nvSpPr>
          <p:spPr>
            <a:xfrm>
              <a:off x="0" y="3309300"/>
              <a:ext cx="1726800" cy="1040100"/>
            </a:xfrm>
            <a:prstGeom prst="rect">
              <a:avLst/>
            </a:prstGeom>
            <a:solidFill>
              <a:srgbClr val="6FAA47"/>
            </a:solidFill>
            <a:ln w="12700" cap="flat" cmpd="sng">
              <a:solidFill>
                <a:srgbClr val="6FAA47"/>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2285d2021f8_0_1314"/>
            <p:cNvSpPr txBox="1"/>
            <p:nvPr/>
          </p:nvSpPr>
          <p:spPr>
            <a:xfrm>
              <a:off x="0" y="3309300"/>
              <a:ext cx="1726800" cy="1040100"/>
            </a:xfrm>
            <a:prstGeom prst="rect">
              <a:avLst/>
            </a:prstGeom>
            <a:noFill/>
            <a:ln>
              <a:noFill/>
            </a:ln>
          </p:spPr>
          <p:txBody>
            <a:bodyPr spcFirstLastPara="1" wrap="square" lIns="68525" tIns="77050" rIns="68525" bIns="770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s-ES" sz="1700" b="0" i="0" u="none" strike="noStrike" cap="none" dirty="0">
                  <a:solidFill>
                    <a:schemeClr val="lt1"/>
                  </a:solidFill>
                  <a:latin typeface="Calibri"/>
                  <a:ea typeface="Calibri"/>
                  <a:cs typeface="Calibri"/>
                  <a:sym typeface="Calibri"/>
                </a:rPr>
                <a:t>Marcar la ruta</a:t>
              </a:r>
              <a:endParaRPr sz="1100" b="0" i="0" u="none" strike="noStrike" cap="none" dirty="0">
                <a:solidFill>
                  <a:srgbClr val="000000"/>
                </a:solidFill>
                <a:latin typeface="Arial"/>
                <a:ea typeface="Arial"/>
                <a:cs typeface="Arial"/>
                <a:sym typeface="Arial"/>
              </a:endParaRPr>
            </a:p>
          </p:txBody>
        </p:sp>
      </p:grpSp>
      <p:sp>
        <p:nvSpPr>
          <p:cNvPr id="855" name="Google Shape;855;g2285d2021f8_0_1314"/>
          <p:cNvSpPr txBox="1"/>
          <p:nvPr/>
        </p:nvSpPr>
        <p:spPr>
          <a:xfrm>
            <a:off x="7439894" y="540418"/>
            <a:ext cx="14040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Maturity Model</a:t>
            </a:r>
            <a:endParaRPr sz="11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8B2AFB7-E284-9D7F-F9D0-B8145401682A}"/>
              </a:ext>
            </a:extLst>
          </p:cNvPr>
          <p:cNvSpPr txBox="1"/>
          <p:nvPr/>
        </p:nvSpPr>
        <p:spPr>
          <a:xfrm>
            <a:off x="749170" y="4437163"/>
            <a:ext cx="8394829" cy="757130"/>
          </a:xfrm>
          <a:prstGeom prst="rect">
            <a:avLst/>
          </a:prstGeom>
          <a:noFill/>
        </p:spPr>
        <p:txBody>
          <a:bodyPr wrap="square">
            <a:spAutoFit/>
          </a:bodyPr>
          <a:lstStyle/>
          <a:p>
            <a:pPr marL="0" marR="0" lvl="0" indent="0" algn="l" rtl="0">
              <a:lnSpc>
                <a:spcPct val="90000"/>
              </a:lnSpc>
              <a:spcBef>
                <a:spcPts val="0"/>
              </a:spcBef>
              <a:spcAft>
                <a:spcPts val="0"/>
              </a:spcAft>
              <a:buClr>
                <a:schemeClr val="dk1"/>
              </a:buClr>
              <a:buSzPts val="2000"/>
              <a:buFont typeface="Calibri"/>
              <a:buNone/>
            </a:pPr>
            <a:r>
              <a:rPr lang="es-ES" sz="1200" b="0" i="0" u="none" strike="noStrike" cap="none">
                <a:solidFill>
                  <a:schemeClr val="dk1"/>
                </a:solidFill>
                <a:latin typeface="Calibri"/>
                <a:ea typeface="Calibri"/>
                <a:cs typeface="Calibri"/>
                <a:sym typeface="Calibri"/>
              </a:rPr>
              <a:t>Encuesta (31 preguntas)*: </a:t>
            </a:r>
            <a:r>
              <a:rPr lang="es-ES" sz="1200" b="0" i="0" u="sng" strike="noStrike" cap="none">
                <a:solidFill>
                  <a:schemeClr val="hlink"/>
                </a:solidFill>
                <a:latin typeface="Calibri"/>
                <a:ea typeface="Calibri"/>
                <a:cs typeface="Calibri"/>
                <a:sym typeface="Calibri"/>
                <a:hlinkClick r:id="rId3"/>
              </a:rPr>
              <a:t>https://www.surveymonkey.com/r/SPYDQVB</a:t>
            </a:r>
            <a:br>
              <a:rPr lang="es-ES" sz="1200" b="0" i="0" u="sng" strike="noStrike" cap="none">
                <a:solidFill>
                  <a:schemeClr val="hlink"/>
                </a:solidFill>
                <a:latin typeface="Calibri"/>
                <a:ea typeface="Calibri"/>
                <a:cs typeface="Calibri"/>
                <a:sym typeface="Calibri"/>
              </a:rPr>
            </a:br>
            <a:endParaRPr lang="es-ES" sz="1200" b="0" i="0" u="sng" strike="noStrike" cap="none">
              <a:solidFill>
                <a:schemeClr val="hlink"/>
              </a:solidFill>
              <a:latin typeface="Calibri"/>
              <a:ea typeface="Calibri"/>
              <a:cs typeface="Calibri"/>
              <a:sym typeface="Calibri"/>
            </a:endParaRPr>
          </a:p>
          <a:p>
            <a:pPr>
              <a:lnSpc>
                <a:spcPct val="90000"/>
              </a:lnSpc>
              <a:buClr>
                <a:schemeClr val="dk1"/>
              </a:buClr>
              <a:buSzPts val="2000"/>
            </a:pPr>
            <a:r>
              <a:rPr lang="es-ES" sz="1200" b="0" i="0" u="none" strike="noStrike" cap="none">
                <a:solidFill>
                  <a:schemeClr val="dk1"/>
                </a:solidFill>
                <a:latin typeface="Calibri"/>
                <a:ea typeface="Calibri"/>
                <a:cs typeface="Calibri"/>
                <a:sym typeface="Calibri"/>
              </a:rPr>
              <a:t>Información sobre dimensiones y etapas: </a:t>
            </a:r>
            <a:r>
              <a:rPr lang="es-ES" sz="1200" b="0" i="0" u="sng" strike="noStrike" cap="none">
                <a:solidFill>
                  <a:schemeClr val="hlink"/>
                </a:solidFill>
                <a:latin typeface="Calibri"/>
                <a:ea typeface="Calibri"/>
                <a:cs typeface="Calibri"/>
                <a:sym typeface="Calibri"/>
                <a:hlinkClick r:id="rId4"/>
              </a:rPr>
              <a:t>https://wiki.geant.org/display/NETDEV/OAV+Maturity+Model</a:t>
            </a:r>
            <a:r>
              <a:rPr lang="es-ES" sz="1200" b="0" i="0" u="none" strike="noStrike" cap="none">
                <a:solidFill>
                  <a:schemeClr val="dk1"/>
                </a:solidFill>
                <a:latin typeface="Calibri"/>
                <a:ea typeface="Calibri"/>
                <a:cs typeface="Calibri"/>
                <a:sym typeface="Calibri"/>
              </a:rPr>
              <a:t> </a:t>
            </a:r>
          </a:p>
          <a:p>
            <a:pPr marL="0" marR="0" lvl="0" indent="0" algn="l" rtl="0">
              <a:lnSpc>
                <a:spcPct val="90000"/>
              </a:lnSpc>
              <a:spcBef>
                <a:spcPts val="0"/>
              </a:spcBef>
              <a:spcAft>
                <a:spcPts val="0"/>
              </a:spcAft>
              <a:buClr>
                <a:schemeClr val="dk1"/>
              </a:buClr>
              <a:buSzPts val="2000"/>
              <a:buFont typeface="Calibri"/>
              <a:buNone/>
            </a:pPr>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474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2285d2021f8_0_1337"/>
          <p:cNvSpPr txBox="1">
            <a:spLocks noGrp="1"/>
          </p:cNvSpPr>
          <p:nvPr>
            <p:ph type="title" idx="4294967295"/>
          </p:nvPr>
        </p:nvSpPr>
        <p:spPr>
          <a:xfrm>
            <a:off x="749171" y="528873"/>
            <a:ext cx="7421100" cy="323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1E4E79"/>
              </a:buClr>
              <a:buSzPct val="114284"/>
              <a:buFont typeface="Calibri"/>
              <a:buNone/>
            </a:pPr>
            <a:r>
              <a:rPr lang="es-ES" sz="2400" dirty="0"/>
              <a:t>Modelo de Madurez en </a:t>
            </a:r>
            <a:r>
              <a:rPr lang="hr" sz="2400" dirty="0"/>
              <a:t>OAV</a:t>
            </a:r>
            <a:r>
              <a:rPr lang="es-ES" sz="2400" dirty="0"/>
              <a:t> </a:t>
            </a:r>
            <a:r>
              <a:rPr lang="hr" dirty="0"/>
              <a:t>- Dimension</a:t>
            </a:r>
            <a:r>
              <a:rPr lang="es-ES" dirty="0"/>
              <a:t>e</a:t>
            </a:r>
            <a:r>
              <a:rPr lang="hr" dirty="0"/>
              <a:t>s</a:t>
            </a:r>
            <a:endParaRPr dirty="0"/>
          </a:p>
        </p:txBody>
      </p:sp>
      <p:grpSp>
        <p:nvGrpSpPr>
          <p:cNvPr id="861" name="Google Shape;861;g2285d2021f8_0_1337"/>
          <p:cNvGrpSpPr/>
          <p:nvPr/>
        </p:nvGrpSpPr>
        <p:grpSpPr>
          <a:xfrm>
            <a:off x="1081436" y="1158194"/>
            <a:ext cx="7159841" cy="3589340"/>
            <a:chOff x="1311740" y="1595059"/>
            <a:chExt cx="9546454" cy="4785787"/>
          </a:xfrm>
        </p:grpSpPr>
        <p:sp>
          <p:nvSpPr>
            <p:cNvPr id="862" name="Google Shape;862;g2285d2021f8_0_1337"/>
            <p:cNvSpPr/>
            <p:nvPr/>
          </p:nvSpPr>
          <p:spPr>
            <a:xfrm>
              <a:off x="7617732" y="5120699"/>
              <a:ext cx="3240462" cy="1260147"/>
            </a:xfrm>
            <a:custGeom>
              <a:avLst/>
              <a:gdLst/>
              <a:ahLst/>
              <a:cxnLst/>
              <a:rect l="l" t="t" r="r" b="b"/>
              <a:pathLst>
                <a:path w="2149560" h="1392428" extrusionOk="0">
                  <a:moveTo>
                    <a:pt x="0" y="139243"/>
                  </a:moveTo>
                  <a:cubicBezTo>
                    <a:pt x="0" y="62341"/>
                    <a:pt x="62341" y="0"/>
                    <a:pt x="139243" y="0"/>
                  </a:cubicBezTo>
                  <a:lnTo>
                    <a:pt x="2010317" y="0"/>
                  </a:lnTo>
                  <a:cubicBezTo>
                    <a:pt x="2087219" y="0"/>
                    <a:pt x="2149560" y="62341"/>
                    <a:pt x="2149560" y="139243"/>
                  </a:cubicBezTo>
                  <a:lnTo>
                    <a:pt x="2149560" y="1253185"/>
                  </a:lnTo>
                  <a:cubicBezTo>
                    <a:pt x="2149560" y="1330087"/>
                    <a:pt x="2087219" y="1392428"/>
                    <a:pt x="2010317" y="1392428"/>
                  </a:cubicBezTo>
                  <a:lnTo>
                    <a:pt x="139243" y="1392428"/>
                  </a:lnTo>
                  <a:cubicBezTo>
                    <a:pt x="62341" y="1392428"/>
                    <a:pt x="0" y="1330087"/>
                    <a:pt x="0" y="1253185"/>
                  </a:cubicBezTo>
                  <a:lnTo>
                    <a:pt x="0" y="139243"/>
                  </a:lnTo>
                  <a:close/>
                </a:path>
              </a:pathLst>
            </a:custGeom>
            <a:solidFill>
              <a:schemeClr val="lt1">
                <a:alpha val="89411"/>
              </a:schemeClr>
            </a:solidFill>
            <a:ln w="12700" cap="flat" cmpd="sng">
              <a:solidFill>
                <a:srgbClr val="E24301"/>
              </a:solidFill>
              <a:prstDash val="solid"/>
              <a:miter lim="800000"/>
              <a:headEnd type="none" w="sm" len="sm"/>
              <a:tailEnd type="none" w="sm" len="sm"/>
            </a:ln>
          </p:spPr>
          <p:txBody>
            <a:bodyPr spcFirstLastPara="1" wrap="square" lIns="131525" tIns="131525" rIns="132300" bIns="132300" anchor="ctr" anchorCtr="0">
              <a:noAutofit/>
            </a:bodyPr>
            <a:lstStyle/>
            <a:p>
              <a:pPr marL="0" marR="0" lvl="1" indent="0" algn="ctr" rtl="0">
                <a:lnSpc>
                  <a:spcPct val="90000"/>
                </a:lnSpc>
                <a:spcBef>
                  <a:spcPts val="0"/>
                </a:spcBef>
                <a:spcAft>
                  <a:spcPts val="0"/>
                </a:spcAft>
                <a:buClr>
                  <a:srgbClr val="000000"/>
                </a:buClr>
                <a:buSzPts val="2300"/>
                <a:buFont typeface="Arial"/>
                <a:buNone/>
              </a:pPr>
              <a:r>
                <a:rPr lang="es-ES" sz="2300" b="0" i="0" u="none" strike="noStrike" cap="none" dirty="0">
                  <a:solidFill>
                    <a:schemeClr val="dk1"/>
                  </a:solidFill>
                  <a:latin typeface="Calibri"/>
                  <a:ea typeface="Calibri"/>
                  <a:cs typeface="Calibri"/>
                  <a:sym typeface="Calibri"/>
                </a:rPr>
                <a:t>Personas y Organización</a:t>
              </a:r>
              <a:endParaRPr sz="1100" b="0" i="0" u="none" strike="noStrike" cap="none" dirty="0">
                <a:solidFill>
                  <a:srgbClr val="000000"/>
                </a:solidFill>
                <a:latin typeface="Arial"/>
                <a:ea typeface="Arial"/>
                <a:cs typeface="Arial"/>
                <a:sym typeface="Arial"/>
              </a:endParaRPr>
            </a:p>
          </p:txBody>
        </p:sp>
        <p:sp>
          <p:nvSpPr>
            <p:cNvPr id="863" name="Google Shape;863;g2285d2021f8_0_1337"/>
            <p:cNvSpPr/>
            <p:nvPr/>
          </p:nvSpPr>
          <p:spPr>
            <a:xfrm>
              <a:off x="1311740" y="5120699"/>
              <a:ext cx="3240462" cy="1260147"/>
            </a:xfrm>
            <a:custGeom>
              <a:avLst/>
              <a:gdLst/>
              <a:ahLst/>
              <a:cxnLst/>
              <a:rect l="l" t="t" r="r" b="b"/>
              <a:pathLst>
                <a:path w="2149560" h="1392428" extrusionOk="0">
                  <a:moveTo>
                    <a:pt x="0" y="139243"/>
                  </a:moveTo>
                  <a:cubicBezTo>
                    <a:pt x="0" y="62341"/>
                    <a:pt x="62341" y="0"/>
                    <a:pt x="139243" y="0"/>
                  </a:cubicBezTo>
                  <a:lnTo>
                    <a:pt x="2010317" y="0"/>
                  </a:lnTo>
                  <a:cubicBezTo>
                    <a:pt x="2087219" y="0"/>
                    <a:pt x="2149560" y="62341"/>
                    <a:pt x="2149560" y="139243"/>
                  </a:cubicBezTo>
                  <a:lnTo>
                    <a:pt x="2149560" y="1253185"/>
                  </a:lnTo>
                  <a:cubicBezTo>
                    <a:pt x="2149560" y="1330087"/>
                    <a:pt x="2087219" y="1392428"/>
                    <a:pt x="2010317" y="1392428"/>
                  </a:cubicBezTo>
                  <a:lnTo>
                    <a:pt x="139243" y="1392428"/>
                  </a:lnTo>
                  <a:cubicBezTo>
                    <a:pt x="62341" y="1392428"/>
                    <a:pt x="0" y="1330087"/>
                    <a:pt x="0" y="1253185"/>
                  </a:cubicBezTo>
                  <a:lnTo>
                    <a:pt x="0" y="139243"/>
                  </a:lnTo>
                  <a:close/>
                </a:path>
              </a:pathLst>
            </a:custGeom>
            <a:solidFill>
              <a:schemeClr val="lt1">
                <a:alpha val="89411"/>
              </a:schemeClr>
            </a:solidFill>
            <a:ln w="12700" cap="flat" cmpd="sng">
              <a:solidFill>
                <a:srgbClr val="7030A0"/>
              </a:solidFill>
              <a:prstDash val="solid"/>
              <a:miter lim="800000"/>
              <a:headEnd type="none" w="sm" len="sm"/>
              <a:tailEnd type="none" w="sm" len="sm"/>
            </a:ln>
          </p:spPr>
          <p:txBody>
            <a:bodyPr spcFirstLastPara="1" wrap="square" lIns="131525" tIns="131525" rIns="132300" bIns="132300" anchor="ctr" anchorCtr="0">
              <a:noAutofit/>
            </a:bodyPr>
            <a:lstStyle/>
            <a:p>
              <a:pPr marL="0" marR="0" lvl="1" indent="0" algn="ctr" rtl="0">
                <a:lnSpc>
                  <a:spcPct val="90000"/>
                </a:lnSpc>
                <a:spcBef>
                  <a:spcPts val="0"/>
                </a:spcBef>
                <a:spcAft>
                  <a:spcPts val="0"/>
                </a:spcAft>
                <a:buClr>
                  <a:srgbClr val="000000"/>
                </a:buClr>
                <a:buSzPts val="2300"/>
                <a:buFont typeface="Arial"/>
                <a:buNone/>
              </a:pPr>
              <a:r>
                <a:rPr lang="es-ES" sz="2300" b="0" i="0" u="none" strike="noStrike" cap="none" dirty="0">
                  <a:solidFill>
                    <a:schemeClr val="dk1"/>
                  </a:solidFill>
                  <a:latin typeface="Calibri"/>
                  <a:ea typeface="Calibri"/>
                  <a:cs typeface="Calibri"/>
                  <a:sym typeface="Calibri"/>
                </a:rPr>
                <a:t>Visión y Estrategia</a:t>
              </a:r>
              <a:endParaRPr sz="1100" b="0" i="0" u="none" strike="noStrike" cap="none" dirty="0">
                <a:solidFill>
                  <a:srgbClr val="000000"/>
                </a:solidFill>
                <a:latin typeface="Arial"/>
                <a:ea typeface="Arial"/>
                <a:cs typeface="Arial"/>
                <a:sym typeface="Arial"/>
              </a:endParaRPr>
            </a:p>
          </p:txBody>
        </p:sp>
        <p:sp>
          <p:nvSpPr>
            <p:cNvPr id="864" name="Google Shape;864;g2285d2021f8_0_1337"/>
            <p:cNvSpPr/>
            <p:nvPr/>
          </p:nvSpPr>
          <p:spPr>
            <a:xfrm>
              <a:off x="7617732" y="1595059"/>
              <a:ext cx="3240462" cy="1260147"/>
            </a:xfrm>
            <a:custGeom>
              <a:avLst/>
              <a:gdLst/>
              <a:ahLst/>
              <a:cxnLst/>
              <a:rect l="l" t="t" r="r" b="b"/>
              <a:pathLst>
                <a:path w="2149560" h="1392428" extrusionOk="0">
                  <a:moveTo>
                    <a:pt x="0" y="139243"/>
                  </a:moveTo>
                  <a:cubicBezTo>
                    <a:pt x="0" y="62341"/>
                    <a:pt x="62341" y="0"/>
                    <a:pt x="139243" y="0"/>
                  </a:cubicBezTo>
                  <a:lnTo>
                    <a:pt x="2010317" y="0"/>
                  </a:lnTo>
                  <a:cubicBezTo>
                    <a:pt x="2087219" y="0"/>
                    <a:pt x="2149560" y="62341"/>
                    <a:pt x="2149560" y="139243"/>
                  </a:cubicBezTo>
                  <a:lnTo>
                    <a:pt x="2149560" y="1253185"/>
                  </a:lnTo>
                  <a:cubicBezTo>
                    <a:pt x="2149560" y="1330087"/>
                    <a:pt x="2087219" y="1392428"/>
                    <a:pt x="2010317" y="1392428"/>
                  </a:cubicBezTo>
                  <a:lnTo>
                    <a:pt x="139243" y="1392428"/>
                  </a:lnTo>
                  <a:cubicBezTo>
                    <a:pt x="62341" y="1392428"/>
                    <a:pt x="0" y="1330087"/>
                    <a:pt x="0" y="1253185"/>
                  </a:cubicBezTo>
                  <a:lnTo>
                    <a:pt x="0" y="139243"/>
                  </a:lnTo>
                  <a:close/>
                </a:path>
              </a:pathLst>
            </a:custGeom>
            <a:solidFill>
              <a:schemeClr val="lt1">
                <a:alpha val="89411"/>
              </a:schemeClr>
            </a:solidFill>
            <a:ln w="12700" cap="flat" cmpd="sng">
              <a:solidFill>
                <a:srgbClr val="ED1556"/>
              </a:solidFill>
              <a:prstDash val="solid"/>
              <a:miter lim="800000"/>
              <a:headEnd type="none" w="sm" len="sm"/>
              <a:tailEnd type="none" w="sm" len="sm"/>
            </a:ln>
          </p:spPr>
          <p:txBody>
            <a:bodyPr spcFirstLastPara="1" wrap="square" lIns="131525" tIns="131525" rIns="132300" bIns="132300" anchor="ctr" anchorCtr="0">
              <a:noAutofit/>
            </a:bodyPr>
            <a:lstStyle/>
            <a:p>
              <a:pPr marL="0" marR="0" lvl="1" indent="0" algn="ctr" rtl="0">
                <a:lnSpc>
                  <a:spcPct val="90000"/>
                </a:lnSpc>
                <a:spcBef>
                  <a:spcPts val="0"/>
                </a:spcBef>
                <a:spcAft>
                  <a:spcPts val="0"/>
                </a:spcAft>
                <a:buClr>
                  <a:srgbClr val="000000"/>
                </a:buClr>
                <a:buSzPts val="2300"/>
                <a:buFont typeface="Arial"/>
                <a:buNone/>
              </a:pPr>
              <a:r>
                <a:rPr lang="es-ES" sz="2300" b="0" i="0" u="none" strike="noStrike" cap="none" dirty="0">
                  <a:solidFill>
                    <a:schemeClr val="dk1"/>
                  </a:solidFill>
                  <a:latin typeface="Calibri"/>
                  <a:ea typeface="Calibri"/>
                  <a:cs typeface="Calibri"/>
                  <a:sym typeface="Calibri"/>
                </a:rPr>
                <a:t>Procesos y Servicios</a:t>
              </a:r>
              <a:endParaRPr sz="1100" b="0" i="0" u="none" strike="noStrike" cap="none" dirty="0">
                <a:solidFill>
                  <a:srgbClr val="000000"/>
                </a:solidFill>
                <a:latin typeface="Arial"/>
                <a:ea typeface="Arial"/>
                <a:cs typeface="Arial"/>
                <a:sym typeface="Arial"/>
              </a:endParaRPr>
            </a:p>
          </p:txBody>
        </p:sp>
        <p:sp>
          <p:nvSpPr>
            <p:cNvPr id="865" name="Google Shape;865;g2285d2021f8_0_1337"/>
            <p:cNvSpPr/>
            <p:nvPr/>
          </p:nvSpPr>
          <p:spPr>
            <a:xfrm>
              <a:off x="4168357" y="2073651"/>
              <a:ext cx="1884129" cy="1884129"/>
            </a:xfrm>
            <a:custGeom>
              <a:avLst/>
              <a:gdLst/>
              <a:ahLst/>
              <a:cxnLst/>
              <a:rect l="l" t="t" r="r" b="b"/>
              <a:pathLst>
                <a:path w="1884129" h="1884129" extrusionOk="0">
                  <a:moveTo>
                    <a:pt x="0" y="1884129"/>
                  </a:moveTo>
                  <a:cubicBezTo>
                    <a:pt x="0" y="843553"/>
                    <a:pt x="843553" y="0"/>
                    <a:pt x="1884129" y="0"/>
                  </a:cubicBezTo>
                  <a:lnTo>
                    <a:pt x="1884129" y="1884129"/>
                  </a:lnTo>
                  <a:lnTo>
                    <a:pt x="0" y="1884129"/>
                  </a:ln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573900" tIns="573900" rIns="160025" bIns="160025" anchor="ctr" anchorCtr="0">
              <a:noAutofit/>
            </a:bodyPr>
            <a:lstStyle/>
            <a:p>
              <a:pPr marL="0" marR="0" lvl="0" indent="0" algn="ctr" rtl="0">
                <a:lnSpc>
                  <a:spcPct val="90000"/>
                </a:lnSpc>
                <a:spcBef>
                  <a:spcPts val="0"/>
                </a:spcBef>
                <a:spcAft>
                  <a:spcPts val="0"/>
                </a:spcAft>
                <a:buClr>
                  <a:schemeClr val="dk1"/>
                </a:buClr>
                <a:buSzPts val="2300"/>
                <a:buFont typeface="Calibri"/>
                <a:buNone/>
              </a:pPr>
              <a:endParaRPr sz="2300" b="0" i="0" u="none" strike="noStrike" cap="none">
                <a:solidFill>
                  <a:schemeClr val="lt1"/>
                </a:solidFill>
                <a:latin typeface="Calibri"/>
                <a:ea typeface="Calibri"/>
                <a:cs typeface="Calibri"/>
                <a:sym typeface="Calibri"/>
              </a:endParaRPr>
            </a:p>
          </p:txBody>
        </p:sp>
        <p:sp>
          <p:nvSpPr>
            <p:cNvPr id="866" name="Google Shape;866;g2285d2021f8_0_1337"/>
            <p:cNvSpPr/>
            <p:nvPr/>
          </p:nvSpPr>
          <p:spPr>
            <a:xfrm>
              <a:off x="6139513" y="2073651"/>
              <a:ext cx="1884129" cy="1884129"/>
            </a:xfrm>
            <a:custGeom>
              <a:avLst/>
              <a:gdLst/>
              <a:ahLst/>
              <a:cxnLst/>
              <a:rect l="l" t="t" r="r" b="b"/>
              <a:pathLst>
                <a:path w="1884129" h="1884129" extrusionOk="0">
                  <a:moveTo>
                    <a:pt x="0" y="0"/>
                  </a:moveTo>
                  <a:cubicBezTo>
                    <a:pt x="1040576" y="0"/>
                    <a:pt x="1884129" y="843553"/>
                    <a:pt x="1884129" y="1884129"/>
                  </a:cubicBezTo>
                  <a:lnTo>
                    <a:pt x="0" y="1884129"/>
                  </a:lnTo>
                  <a:lnTo>
                    <a:pt x="0" y="0"/>
                  </a:ln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160025" tIns="573900" rIns="573900" bIns="160025" anchor="ctr" anchorCtr="0">
              <a:noAutofit/>
            </a:bodyPr>
            <a:lstStyle/>
            <a:p>
              <a:pPr marL="0" marR="0" lvl="0" indent="0" algn="ctr" rtl="0">
                <a:lnSpc>
                  <a:spcPct val="90000"/>
                </a:lnSpc>
                <a:spcBef>
                  <a:spcPts val="0"/>
                </a:spcBef>
                <a:spcAft>
                  <a:spcPts val="0"/>
                </a:spcAft>
                <a:buClr>
                  <a:schemeClr val="dk1"/>
                </a:buClr>
                <a:buSzPts val="2300"/>
                <a:buFont typeface="Calibri"/>
                <a:buNone/>
              </a:pPr>
              <a:endParaRPr sz="2300" b="0" i="0" u="none" strike="noStrike" cap="none">
                <a:solidFill>
                  <a:schemeClr val="lt1"/>
                </a:solidFill>
                <a:latin typeface="Calibri"/>
                <a:ea typeface="Calibri"/>
                <a:cs typeface="Calibri"/>
                <a:sym typeface="Calibri"/>
              </a:endParaRPr>
            </a:p>
          </p:txBody>
        </p:sp>
        <p:sp>
          <p:nvSpPr>
            <p:cNvPr id="867" name="Google Shape;867;g2285d2021f8_0_1337"/>
            <p:cNvSpPr/>
            <p:nvPr/>
          </p:nvSpPr>
          <p:spPr>
            <a:xfrm>
              <a:off x="6139513" y="4044807"/>
              <a:ext cx="1884129" cy="1884129"/>
            </a:xfrm>
            <a:custGeom>
              <a:avLst/>
              <a:gdLst/>
              <a:ahLst/>
              <a:cxnLst/>
              <a:rect l="l" t="t" r="r" b="b"/>
              <a:pathLst>
                <a:path w="1884129" h="1884129" extrusionOk="0">
                  <a:moveTo>
                    <a:pt x="1884129" y="0"/>
                  </a:moveTo>
                  <a:cubicBezTo>
                    <a:pt x="1884129" y="1040576"/>
                    <a:pt x="1040576" y="1884129"/>
                    <a:pt x="0" y="1884129"/>
                  </a:cubicBezTo>
                  <a:lnTo>
                    <a:pt x="0" y="0"/>
                  </a:lnTo>
                  <a:lnTo>
                    <a:pt x="1884129" y="0"/>
                  </a:ln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160025" tIns="160025" rIns="573900" bIns="573900" anchor="ctr" anchorCtr="0">
              <a:noAutofit/>
            </a:bodyPr>
            <a:lstStyle/>
            <a:p>
              <a:pPr marL="0" marR="0" lvl="0" indent="0" algn="ctr" rtl="0">
                <a:lnSpc>
                  <a:spcPct val="90000"/>
                </a:lnSpc>
                <a:spcBef>
                  <a:spcPts val="0"/>
                </a:spcBef>
                <a:spcAft>
                  <a:spcPts val="0"/>
                </a:spcAft>
                <a:buClr>
                  <a:schemeClr val="dk1"/>
                </a:buClr>
                <a:buSzPts val="2300"/>
                <a:buFont typeface="Calibri"/>
                <a:buNone/>
              </a:pPr>
              <a:endParaRPr sz="2300" b="0" i="0" u="none" strike="noStrike" cap="none">
                <a:solidFill>
                  <a:schemeClr val="lt1"/>
                </a:solidFill>
                <a:latin typeface="Calibri"/>
                <a:ea typeface="Calibri"/>
                <a:cs typeface="Calibri"/>
                <a:sym typeface="Calibri"/>
              </a:endParaRPr>
            </a:p>
          </p:txBody>
        </p:sp>
        <p:sp>
          <p:nvSpPr>
            <p:cNvPr id="868" name="Google Shape;868;g2285d2021f8_0_1337"/>
            <p:cNvSpPr/>
            <p:nvPr/>
          </p:nvSpPr>
          <p:spPr>
            <a:xfrm>
              <a:off x="4168356" y="4044807"/>
              <a:ext cx="1884129" cy="1884129"/>
            </a:xfrm>
            <a:custGeom>
              <a:avLst/>
              <a:gdLst/>
              <a:ahLst/>
              <a:cxnLst/>
              <a:rect l="l" t="t" r="r" b="b"/>
              <a:pathLst>
                <a:path w="1884129" h="1884129" extrusionOk="0">
                  <a:moveTo>
                    <a:pt x="1884129" y="1884129"/>
                  </a:moveTo>
                  <a:cubicBezTo>
                    <a:pt x="843553" y="1884129"/>
                    <a:pt x="0" y="1040576"/>
                    <a:pt x="0" y="0"/>
                  </a:cubicBezTo>
                  <a:lnTo>
                    <a:pt x="1884129" y="0"/>
                  </a:lnTo>
                  <a:lnTo>
                    <a:pt x="1884129" y="1884129"/>
                  </a:ln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573900" tIns="160025" rIns="160025" bIns="573900" anchor="ctr" anchorCtr="0">
              <a:noAutofit/>
            </a:bodyPr>
            <a:lstStyle/>
            <a:p>
              <a:pPr marL="0" marR="0" lvl="0" indent="0" algn="ctr" rtl="0">
                <a:lnSpc>
                  <a:spcPct val="90000"/>
                </a:lnSpc>
                <a:spcBef>
                  <a:spcPts val="0"/>
                </a:spcBef>
                <a:spcAft>
                  <a:spcPts val="0"/>
                </a:spcAft>
                <a:buClr>
                  <a:schemeClr val="dk1"/>
                </a:buClr>
                <a:buSzPts val="2300"/>
                <a:buFont typeface="Calibri"/>
                <a:buNone/>
              </a:pPr>
              <a:endParaRPr sz="2300" b="0" i="0" u="none" strike="noStrike" cap="none">
                <a:solidFill>
                  <a:schemeClr val="lt1"/>
                </a:solidFill>
                <a:latin typeface="Calibri"/>
                <a:ea typeface="Calibri"/>
                <a:cs typeface="Calibri"/>
                <a:sym typeface="Calibri"/>
              </a:endParaRPr>
            </a:p>
          </p:txBody>
        </p:sp>
        <p:sp>
          <p:nvSpPr>
            <p:cNvPr id="869" name="Google Shape;869;g2285d2021f8_0_1337"/>
            <p:cNvSpPr/>
            <p:nvPr/>
          </p:nvSpPr>
          <p:spPr>
            <a:xfrm>
              <a:off x="1311740" y="1595059"/>
              <a:ext cx="3240462" cy="1260147"/>
            </a:xfrm>
            <a:custGeom>
              <a:avLst/>
              <a:gdLst/>
              <a:ahLst/>
              <a:cxnLst/>
              <a:rect l="l" t="t" r="r" b="b"/>
              <a:pathLst>
                <a:path w="2149560" h="1392428" extrusionOk="0">
                  <a:moveTo>
                    <a:pt x="0" y="139243"/>
                  </a:moveTo>
                  <a:cubicBezTo>
                    <a:pt x="0" y="62341"/>
                    <a:pt x="62341" y="0"/>
                    <a:pt x="139243" y="0"/>
                  </a:cubicBezTo>
                  <a:lnTo>
                    <a:pt x="2010317" y="0"/>
                  </a:lnTo>
                  <a:cubicBezTo>
                    <a:pt x="2087219" y="0"/>
                    <a:pt x="2149560" y="62341"/>
                    <a:pt x="2149560" y="139243"/>
                  </a:cubicBezTo>
                  <a:lnTo>
                    <a:pt x="2149560" y="1253185"/>
                  </a:lnTo>
                  <a:cubicBezTo>
                    <a:pt x="2149560" y="1330087"/>
                    <a:pt x="2087219" y="1392428"/>
                    <a:pt x="2010317" y="1392428"/>
                  </a:cubicBezTo>
                  <a:lnTo>
                    <a:pt x="139243" y="1392428"/>
                  </a:lnTo>
                  <a:cubicBezTo>
                    <a:pt x="62341" y="1392428"/>
                    <a:pt x="0" y="1330087"/>
                    <a:pt x="0" y="1253185"/>
                  </a:cubicBezTo>
                  <a:lnTo>
                    <a:pt x="0" y="139243"/>
                  </a:lnTo>
                  <a:close/>
                </a:path>
              </a:pathLst>
            </a:custGeom>
            <a:solidFill>
              <a:schemeClr val="lt1">
                <a:alpha val="89411"/>
              </a:schemeClr>
            </a:solidFill>
            <a:ln w="12700" cap="flat" cmpd="sng">
              <a:solidFill>
                <a:srgbClr val="003F5F"/>
              </a:solidFill>
              <a:prstDash val="solid"/>
              <a:miter lim="800000"/>
              <a:headEnd type="none" w="sm" len="sm"/>
              <a:tailEnd type="none" w="sm" len="sm"/>
            </a:ln>
          </p:spPr>
          <p:txBody>
            <a:bodyPr spcFirstLastPara="1" wrap="square" lIns="131525" tIns="131525" rIns="132300" bIns="132300" anchor="ctr" anchorCtr="0">
              <a:noAutofit/>
            </a:bodyPr>
            <a:lstStyle/>
            <a:p>
              <a:pPr marL="0" marR="0" lvl="1" indent="0" algn="ctr" rtl="0">
                <a:lnSpc>
                  <a:spcPct val="90000"/>
                </a:lnSpc>
                <a:spcBef>
                  <a:spcPts val="0"/>
                </a:spcBef>
                <a:spcAft>
                  <a:spcPts val="0"/>
                </a:spcAft>
                <a:buClr>
                  <a:srgbClr val="000000"/>
                </a:buClr>
                <a:buSzPts val="2300"/>
                <a:buFont typeface="Arial"/>
                <a:buNone/>
              </a:pPr>
              <a:r>
                <a:rPr lang="es-ES" sz="2300" b="0" i="0" u="none" strike="noStrike" cap="none" dirty="0">
                  <a:solidFill>
                    <a:schemeClr val="dk1"/>
                  </a:solidFill>
                  <a:latin typeface="Calibri"/>
                  <a:ea typeface="Calibri"/>
                  <a:cs typeface="Calibri"/>
                  <a:sym typeface="Calibri"/>
                </a:rPr>
                <a:t>Arquitectura y Tecnología</a:t>
              </a:r>
              <a:endParaRPr sz="1100" b="0" i="0" u="none" strike="noStrike" cap="none" dirty="0">
                <a:solidFill>
                  <a:srgbClr val="000000"/>
                </a:solidFill>
                <a:latin typeface="Arial"/>
                <a:ea typeface="Arial"/>
                <a:cs typeface="Arial"/>
                <a:sym typeface="Arial"/>
              </a:endParaRPr>
            </a:p>
          </p:txBody>
        </p:sp>
      </p:grpSp>
      <p:sp>
        <p:nvSpPr>
          <p:cNvPr id="870" name="Google Shape;870;g2285d2021f8_0_1337"/>
          <p:cNvSpPr/>
          <p:nvPr/>
        </p:nvSpPr>
        <p:spPr>
          <a:xfrm>
            <a:off x="3223898" y="1517000"/>
            <a:ext cx="2891400" cy="28917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1" name="Google Shape;871;g2285d2021f8_0_1337"/>
          <p:cNvSpPr/>
          <p:nvPr/>
        </p:nvSpPr>
        <p:spPr>
          <a:xfrm>
            <a:off x="3421996" y="1747802"/>
            <a:ext cx="2430000" cy="2430000"/>
          </a:xfrm>
          <a:prstGeom prst="ellipse">
            <a:avLst/>
          </a:prstGeom>
          <a:solidFill>
            <a:srgbClr val="D14C3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2" name="Google Shape;872;g2285d2021f8_0_1337"/>
          <p:cNvSpPr/>
          <p:nvPr/>
        </p:nvSpPr>
        <p:spPr>
          <a:xfrm>
            <a:off x="3610996" y="1936802"/>
            <a:ext cx="2052000" cy="2052000"/>
          </a:xfrm>
          <a:prstGeom prst="ellipse">
            <a:avLst/>
          </a:prstGeom>
          <a:solidFill>
            <a:srgbClr val="F4873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3" name="Google Shape;873;g2285d2021f8_0_1337"/>
          <p:cNvSpPr/>
          <p:nvPr/>
        </p:nvSpPr>
        <p:spPr>
          <a:xfrm>
            <a:off x="3799996" y="2125801"/>
            <a:ext cx="1674000" cy="1674000"/>
          </a:xfrm>
          <a:prstGeom prst="ellipse">
            <a:avLst/>
          </a:prstGeom>
          <a:solidFill>
            <a:srgbClr val="FFC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4" name="Google Shape;874;g2285d2021f8_0_1337"/>
          <p:cNvSpPr/>
          <p:nvPr/>
        </p:nvSpPr>
        <p:spPr>
          <a:xfrm>
            <a:off x="3984437" y="2314801"/>
            <a:ext cx="1296000" cy="1296000"/>
          </a:xfrm>
          <a:prstGeom prst="ellipse">
            <a:avLst/>
          </a:prstGeom>
          <a:solidFill>
            <a:srgbClr val="387E9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5" name="Google Shape;875;g2285d2021f8_0_1337"/>
          <p:cNvSpPr/>
          <p:nvPr/>
        </p:nvSpPr>
        <p:spPr>
          <a:xfrm>
            <a:off x="4167978" y="2496347"/>
            <a:ext cx="918000" cy="918000"/>
          </a:xfrm>
          <a:prstGeom prst="ellipse">
            <a:avLst/>
          </a:prstGeom>
          <a:solidFill>
            <a:srgbClr val="00BD32"/>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876" name="Google Shape;876;g2285d2021f8_0_1337"/>
          <p:cNvCxnSpPr>
            <a:stCxn id="870" idx="2"/>
          </p:cNvCxnSpPr>
          <p:nvPr/>
        </p:nvCxnSpPr>
        <p:spPr>
          <a:xfrm rot="10800000" flipH="1">
            <a:off x="3223898" y="2934350"/>
            <a:ext cx="2909100" cy="28500"/>
          </a:xfrm>
          <a:prstGeom prst="straightConnector1">
            <a:avLst/>
          </a:prstGeom>
          <a:noFill/>
          <a:ln w="76200" cap="flat" cmpd="sng">
            <a:solidFill>
              <a:schemeClr val="lt1"/>
            </a:solidFill>
            <a:prstDash val="solid"/>
            <a:miter lim="800000"/>
            <a:headEnd type="none" w="sm" len="sm"/>
            <a:tailEnd type="none" w="sm" len="sm"/>
          </a:ln>
        </p:spPr>
      </p:cxnSp>
      <p:cxnSp>
        <p:nvCxnSpPr>
          <p:cNvPr id="877" name="Google Shape;877;g2285d2021f8_0_1337"/>
          <p:cNvCxnSpPr>
            <a:stCxn id="870" idx="0"/>
            <a:endCxn id="870" idx="4"/>
          </p:cNvCxnSpPr>
          <p:nvPr/>
        </p:nvCxnSpPr>
        <p:spPr>
          <a:xfrm>
            <a:off x="4669598" y="1517000"/>
            <a:ext cx="0" cy="2891700"/>
          </a:xfrm>
          <a:prstGeom prst="straightConnector1">
            <a:avLst/>
          </a:prstGeom>
          <a:noFill/>
          <a:ln w="76200" cap="flat" cmpd="sng">
            <a:solidFill>
              <a:schemeClr val="lt1"/>
            </a:solidFill>
            <a:prstDash val="solid"/>
            <a:miter lim="800000"/>
            <a:headEnd type="none" w="sm" len="sm"/>
            <a:tailEnd type="none" w="sm" len="sm"/>
          </a:ln>
        </p:spPr>
      </p:cxnSp>
      <p:cxnSp>
        <p:nvCxnSpPr>
          <p:cNvPr id="878" name="Google Shape;878;g2285d2021f8_0_1337"/>
          <p:cNvCxnSpPr/>
          <p:nvPr/>
        </p:nvCxnSpPr>
        <p:spPr>
          <a:xfrm rot="10800000">
            <a:off x="3984495" y="2314936"/>
            <a:ext cx="652500" cy="615300"/>
          </a:xfrm>
          <a:prstGeom prst="straightConnector1">
            <a:avLst/>
          </a:prstGeom>
          <a:noFill/>
          <a:ln w="38100" cap="flat" cmpd="sng">
            <a:solidFill>
              <a:srgbClr val="002060"/>
            </a:solidFill>
            <a:prstDash val="solid"/>
            <a:miter lim="800000"/>
            <a:headEnd type="none" w="sm" len="sm"/>
            <a:tailEnd type="triangle" w="med" len="med"/>
          </a:ln>
        </p:spPr>
      </p:cxnSp>
      <p:cxnSp>
        <p:nvCxnSpPr>
          <p:cNvPr id="879" name="Google Shape;879;g2285d2021f8_0_1337"/>
          <p:cNvCxnSpPr/>
          <p:nvPr/>
        </p:nvCxnSpPr>
        <p:spPr>
          <a:xfrm flipH="1">
            <a:off x="4168096" y="2995505"/>
            <a:ext cx="468900" cy="343200"/>
          </a:xfrm>
          <a:prstGeom prst="straightConnector1">
            <a:avLst/>
          </a:prstGeom>
          <a:noFill/>
          <a:ln w="38100" cap="flat" cmpd="sng">
            <a:solidFill>
              <a:srgbClr val="002060"/>
            </a:solidFill>
            <a:prstDash val="solid"/>
            <a:miter lim="800000"/>
            <a:headEnd type="none" w="sm" len="sm"/>
            <a:tailEnd type="triangle" w="med" len="med"/>
          </a:ln>
        </p:spPr>
      </p:cxnSp>
      <p:cxnSp>
        <p:nvCxnSpPr>
          <p:cNvPr id="880" name="Google Shape;880;g2285d2021f8_0_1337"/>
          <p:cNvCxnSpPr/>
          <p:nvPr/>
        </p:nvCxnSpPr>
        <p:spPr>
          <a:xfrm>
            <a:off x="4702267" y="2995505"/>
            <a:ext cx="896700" cy="615300"/>
          </a:xfrm>
          <a:prstGeom prst="straightConnector1">
            <a:avLst/>
          </a:prstGeom>
          <a:noFill/>
          <a:ln w="38100" cap="flat" cmpd="sng">
            <a:solidFill>
              <a:srgbClr val="002060"/>
            </a:solidFill>
            <a:prstDash val="solid"/>
            <a:miter lim="800000"/>
            <a:headEnd type="none" w="sm" len="sm"/>
            <a:tailEnd type="triangle" w="med" len="med"/>
          </a:ln>
        </p:spPr>
      </p:cxnSp>
      <p:cxnSp>
        <p:nvCxnSpPr>
          <p:cNvPr id="881" name="Google Shape;881;g2285d2021f8_0_1337"/>
          <p:cNvCxnSpPr/>
          <p:nvPr/>
        </p:nvCxnSpPr>
        <p:spPr>
          <a:xfrm rot="10800000" flipH="1">
            <a:off x="4702267" y="2436735"/>
            <a:ext cx="456900" cy="493500"/>
          </a:xfrm>
          <a:prstGeom prst="straightConnector1">
            <a:avLst/>
          </a:prstGeom>
          <a:noFill/>
          <a:ln w="38100" cap="flat" cmpd="sng">
            <a:solidFill>
              <a:srgbClr val="002060"/>
            </a:solidFill>
            <a:prstDash val="solid"/>
            <a:miter lim="800000"/>
            <a:headEnd type="none" w="sm" len="sm"/>
            <a:tailEnd type="triangle" w="med" len="med"/>
          </a:ln>
        </p:spPr>
      </p:cxnSp>
      <p:sp>
        <p:nvSpPr>
          <p:cNvPr id="882" name="Google Shape;882;g2285d2021f8_0_1337"/>
          <p:cNvSpPr txBox="1"/>
          <p:nvPr/>
        </p:nvSpPr>
        <p:spPr>
          <a:xfrm>
            <a:off x="4656189" y="2475663"/>
            <a:ext cx="193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none" strike="noStrike" cap="none">
                <a:solidFill>
                  <a:schemeClr val="dk1"/>
                </a:solidFill>
                <a:latin typeface="Calibri"/>
                <a:ea typeface="Calibri"/>
                <a:cs typeface="Calibri"/>
                <a:sym typeface="Calibri"/>
              </a:rPr>
              <a:t>0</a:t>
            </a:r>
            <a:endParaRPr sz="1100" b="0" i="0" u="none" strike="noStrike" cap="none">
              <a:solidFill>
                <a:srgbClr val="000000"/>
              </a:solidFill>
              <a:latin typeface="Arial"/>
              <a:ea typeface="Arial"/>
              <a:cs typeface="Arial"/>
              <a:sym typeface="Arial"/>
            </a:endParaRPr>
          </a:p>
        </p:txBody>
      </p:sp>
      <p:sp>
        <p:nvSpPr>
          <p:cNvPr id="883" name="Google Shape;883;g2285d2021f8_0_1337"/>
          <p:cNvSpPr txBox="1"/>
          <p:nvPr/>
        </p:nvSpPr>
        <p:spPr>
          <a:xfrm>
            <a:off x="4651221" y="2284335"/>
            <a:ext cx="193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none" strike="noStrike" cap="none">
                <a:solidFill>
                  <a:schemeClr val="dk1"/>
                </a:solidFill>
                <a:latin typeface="Calibri"/>
                <a:ea typeface="Calibri"/>
                <a:cs typeface="Calibri"/>
                <a:sym typeface="Calibri"/>
              </a:rPr>
              <a:t>1</a:t>
            </a:r>
            <a:endParaRPr sz="1100" b="0" i="0" u="none" strike="noStrike" cap="none">
              <a:solidFill>
                <a:srgbClr val="000000"/>
              </a:solidFill>
              <a:latin typeface="Arial"/>
              <a:ea typeface="Arial"/>
              <a:cs typeface="Arial"/>
              <a:sym typeface="Arial"/>
            </a:endParaRPr>
          </a:p>
        </p:txBody>
      </p:sp>
      <p:sp>
        <p:nvSpPr>
          <p:cNvPr id="884" name="Google Shape;884;g2285d2021f8_0_1337"/>
          <p:cNvSpPr txBox="1"/>
          <p:nvPr/>
        </p:nvSpPr>
        <p:spPr>
          <a:xfrm>
            <a:off x="4651220" y="2090520"/>
            <a:ext cx="193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none" strike="noStrike" cap="none">
                <a:solidFill>
                  <a:schemeClr val="dk1"/>
                </a:solidFill>
                <a:latin typeface="Calibri"/>
                <a:ea typeface="Calibri"/>
                <a:cs typeface="Calibri"/>
                <a:sym typeface="Calibri"/>
              </a:rPr>
              <a:t>2</a:t>
            </a:r>
            <a:endParaRPr sz="1100" b="0" i="0" u="none" strike="noStrike" cap="none">
              <a:solidFill>
                <a:srgbClr val="000000"/>
              </a:solidFill>
              <a:latin typeface="Arial"/>
              <a:ea typeface="Arial"/>
              <a:cs typeface="Arial"/>
              <a:sym typeface="Arial"/>
            </a:endParaRPr>
          </a:p>
        </p:txBody>
      </p:sp>
      <p:sp>
        <p:nvSpPr>
          <p:cNvPr id="885" name="Google Shape;885;g2285d2021f8_0_1337"/>
          <p:cNvSpPr txBox="1"/>
          <p:nvPr/>
        </p:nvSpPr>
        <p:spPr>
          <a:xfrm>
            <a:off x="4651220" y="1896706"/>
            <a:ext cx="193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none" strike="noStrike" cap="none">
                <a:solidFill>
                  <a:schemeClr val="dk1"/>
                </a:solidFill>
                <a:latin typeface="Calibri"/>
                <a:ea typeface="Calibri"/>
                <a:cs typeface="Calibri"/>
                <a:sym typeface="Calibri"/>
              </a:rPr>
              <a:t>3</a:t>
            </a:r>
            <a:endParaRPr sz="1100" b="0" i="0" u="none" strike="noStrike" cap="none">
              <a:solidFill>
                <a:srgbClr val="000000"/>
              </a:solidFill>
              <a:latin typeface="Arial"/>
              <a:ea typeface="Arial"/>
              <a:cs typeface="Arial"/>
              <a:sym typeface="Arial"/>
            </a:endParaRPr>
          </a:p>
        </p:txBody>
      </p:sp>
      <p:sp>
        <p:nvSpPr>
          <p:cNvPr id="886" name="Google Shape;886;g2285d2021f8_0_1337"/>
          <p:cNvSpPr txBox="1"/>
          <p:nvPr/>
        </p:nvSpPr>
        <p:spPr>
          <a:xfrm>
            <a:off x="4651221" y="1710349"/>
            <a:ext cx="193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none" strike="noStrike" cap="none">
                <a:solidFill>
                  <a:schemeClr val="dk1"/>
                </a:solidFill>
                <a:latin typeface="Calibri"/>
                <a:ea typeface="Calibri"/>
                <a:cs typeface="Calibri"/>
                <a:sym typeface="Calibri"/>
              </a:rPr>
              <a:t>4</a:t>
            </a:r>
            <a:endParaRPr sz="1100" b="0" i="0" u="none" strike="noStrike" cap="none">
              <a:solidFill>
                <a:srgbClr val="000000"/>
              </a:solidFill>
              <a:latin typeface="Arial"/>
              <a:ea typeface="Arial"/>
              <a:cs typeface="Arial"/>
              <a:sym typeface="Arial"/>
            </a:endParaRPr>
          </a:p>
        </p:txBody>
      </p:sp>
      <p:sp>
        <p:nvSpPr>
          <p:cNvPr id="887" name="Google Shape;887;g2285d2021f8_0_1337"/>
          <p:cNvSpPr txBox="1"/>
          <p:nvPr/>
        </p:nvSpPr>
        <p:spPr>
          <a:xfrm>
            <a:off x="4651221" y="1501627"/>
            <a:ext cx="193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none" strike="noStrike" cap="none">
                <a:solidFill>
                  <a:schemeClr val="dk1"/>
                </a:solidFill>
                <a:latin typeface="Calibri"/>
                <a:ea typeface="Calibri"/>
                <a:cs typeface="Calibri"/>
                <a:sym typeface="Calibri"/>
              </a:rPr>
              <a:t>5</a:t>
            </a:r>
            <a:endParaRPr sz="1100" b="0" i="0" u="none" strike="noStrike" cap="none">
              <a:solidFill>
                <a:srgbClr val="000000"/>
              </a:solidFill>
              <a:latin typeface="Arial"/>
              <a:ea typeface="Arial"/>
              <a:cs typeface="Arial"/>
              <a:sym typeface="Arial"/>
            </a:endParaRPr>
          </a:p>
        </p:txBody>
      </p:sp>
      <p:sp>
        <p:nvSpPr>
          <p:cNvPr id="888" name="Google Shape;888;g2285d2021f8_0_1337"/>
          <p:cNvSpPr txBox="1"/>
          <p:nvPr/>
        </p:nvSpPr>
        <p:spPr>
          <a:xfrm>
            <a:off x="7461544" y="528868"/>
            <a:ext cx="1404000" cy="300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Maturity Model</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017226"/>
      </p:ext>
    </p:extLst>
  </p:cSld>
  <p:clrMapOvr>
    <a:masterClrMapping/>
  </p:clrMapOvr>
</p:sld>
</file>

<file path=ppt/theme/theme1.xml><?xml version="1.0" encoding="utf-8"?>
<a:theme xmlns:a="http://schemas.openxmlformats.org/drawingml/2006/main" name="Cov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 layou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nd Slid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757</TotalTime>
  <Words>1759</Words>
  <Application>Microsoft Office PowerPoint</Application>
  <PresentationFormat>On-screen Show (16:9)</PresentationFormat>
  <Paragraphs>258</Paragraphs>
  <Slides>28</Slides>
  <Notes>27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Wingdings</vt:lpstr>
      <vt:lpstr>Lato</vt:lpstr>
      <vt:lpstr>Calibri</vt:lpstr>
      <vt:lpstr>Fira Sans Extra Condensed Medium</vt:lpstr>
      <vt:lpstr>Fave Script Bold Pro</vt:lpstr>
      <vt:lpstr>Arial</vt:lpstr>
      <vt:lpstr>Roboto</vt:lpstr>
      <vt:lpstr>Cover</vt:lpstr>
      <vt:lpstr>Standard layout</vt:lpstr>
      <vt:lpstr>End Slide</vt:lpstr>
      <vt:lpstr>Network eAcademy</vt:lpstr>
      <vt:lpstr>Los sombreros de María Isabel...</vt:lpstr>
      <vt:lpstr>Introducción – El proyecto GÉANT </vt:lpstr>
      <vt:lpstr>OAV: Orchestación, Automatización y Virtualización</vt:lpstr>
      <vt:lpstr>Aproximación colaborativa a OAV en la comunidad GÉANT</vt:lpstr>
      <vt:lpstr>Network eAcademy</vt:lpstr>
      <vt:lpstr>Terminología y Glosario de términos OAV</vt:lpstr>
      <vt:lpstr>Modelo de Madurez en OAV</vt:lpstr>
      <vt:lpstr>Modelo de Madurez en OAV - Dimensiones</vt:lpstr>
      <vt:lpstr>Modelo de Madurez en OAV – Etapas/Niveles</vt:lpstr>
      <vt:lpstr>Wiki</vt:lpstr>
      <vt:lpstr>Arquitectura y mapeos</vt:lpstr>
      <vt:lpstr>Mapa de conocimiento para el plan de formación</vt:lpstr>
      <vt:lpstr>PowerPoint Presentation</vt:lpstr>
      <vt:lpstr>Línea introductoria</vt:lpstr>
      <vt:lpstr>Desacoplamiento e Integración (Data Models, Formats, Protocols, APIs)</vt:lpstr>
      <vt:lpstr>Ansible</vt:lpstr>
      <vt:lpstr>Requisitos para Ansible: YAML, Requisitos para YAML? </vt:lpstr>
      <vt:lpstr>Ansible YAML Data models, Data Formats, and Protocols</vt:lpstr>
      <vt:lpstr>Ansible</vt:lpstr>
      <vt:lpstr>Ansible: vídeos con subtítulos</vt:lpstr>
      <vt:lpstr>Ansible: presentación con notas (guión)</vt:lpstr>
      <vt:lpstr>Cursos actualmente en la Network eAcademy – Automatización</vt:lpstr>
      <vt:lpstr>Ejemplos prácticos</vt:lpstr>
      <vt:lpstr>PowerPoint Presentation</vt:lpstr>
      <vt:lpstr>También trabajando en formación para</vt:lpstr>
      <vt:lpstr>Actualmente trabajado en Quantum</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eAcademy</dc:title>
  <cp:lastModifiedBy>Maria Isabel Gandia</cp:lastModifiedBy>
  <cp:revision>17</cp:revision>
  <dcterms:modified xsi:type="dcterms:W3CDTF">2024-05-28T11:21:23Z</dcterms:modified>
</cp:coreProperties>
</file>