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84" r:id="rId5"/>
    <p:sldId id="288" r:id="rId6"/>
    <p:sldId id="283" r:id="rId7"/>
    <p:sldId id="320" r:id="rId8"/>
    <p:sldId id="298" r:id="rId9"/>
    <p:sldId id="299" r:id="rId10"/>
    <p:sldId id="301" r:id="rId11"/>
    <p:sldId id="300" r:id="rId12"/>
    <p:sldId id="302" r:id="rId13"/>
    <p:sldId id="306" r:id="rId14"/>
    <p:sldId id="322" r:id="rId15"/>
    <p:sldId id="304" r:id="rId16"/>
    <p:sldId id="305" r:id="rId17"/>
    <p:sldId id="321" r:id="rId18"/>
    <p:sldId id="317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Lorenzo" initials="" lastIdx="4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65656"/>
    <a:srgbClr val="353535"/>
    <a:srgbClr val="FCDFA7"/>
    <a:srgbClr val="69C254"/>
    <a:srgbClr val="7BC276"/>
    <a:srgbClr val="50BED5"/>
    <a:srgbClr val="FDAD7A"/>
    <a:srgbClr val="F6A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87635" autoAdjust="0"/>
  </p:normalViewPr>
  <p:slideViewPr>
    <p:cSldViewPr snapToGrid="0">
      <p:cViewPr>
        <p:scale>
          <a:sx n="57" d="100"/>
          <a:sy n="57" d="100"/>
        </p:scale>
        <p:origin x="-1572" y="-114"/>
      </p:cViewPr>
      <p:guideLst>
        <p:guide orient="horz" pos="2160"/>
        <p:guide pos="31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tomas:Documents:rediris:DIFUSION:eventos:JJTT2011:04-informe_de_gestion:numeos:Institucion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3951450922001"/>
          <c:y val="0.11099438305216801"/>
          <c:w val="0.80586208662846504"/>
          <c:h val="0.74164044660653927"/>
        </c:manualLayout>
      </c:layout>
      <c:pie3DChart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6.5595973075449537E-2"/>
                  <c:y val="-0.101795112699994"/>
                </c:manualLayout>
              </c:layout>
              <c:tx>
                <c:rich>
                  <a:bodyPr/>
                  <a:lstStyle/>
                  <a:p>
                    <a:r>
                      <a:rPr lang="es-ES_tradnl" sz="12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Centros I+D</a:t>
                    </a:r>
                  </a:p>
                  <a:p>
                    <a:r>
                      <a:rPr lang="es-ES_tradnl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39,79%</a:t>
                    </a:r>
                    <a:endParaRPr lang="es-ES_tradnl" sz="1400" dirty="0">
                      <a:solidFill>
                        <a:srgbClr val="4C4C4C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45530733164450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s-ES_tradnl" sz="11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Universidades</a:t>
                    </a:r>
                  </a:p>
                  <a:p>
                    <a:r>
                      <a:rPr lang="es-ES_tradnl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16,32%</a:t>
                    </a:r>
                    <a:endParaRPr lang="es-ES_tradnl" dirty="0">
                      <a:solidFill>
                        <a:srgbClr val="4C4C4C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9273392341797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s-ES_tradnl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Dpto. Investigación Hospitales</a:t>
                    </a:r>
                  </a:p>
                  <a:p>
                    <a:r>
                      <a:rPr lang="es-ES_tradnl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11,63%</a:t>
                    </a:r>
                    <a:endParaRPr lang="es-ES_tradnl" sz="12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66141732283502E-2"/>
                  <c:y val="-0.14933496244004002"/>
                </c:manualLayout>
              </c:layout>
              <c:tx>
                <c:rich>
                  <a:bodyPr/>
                  <a:lstStyle/>
                  <a:p>
                    <a:r>
                      <a:rPr lang="es-ES_tradnl" sz="12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Gestores I+D</a:t>
                    </a:r>
                  </a:p>
                  <a:p>
                    <a:r>
                      <a:rPr lang="es-ES_tradnl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14,89%</a:t>
                    </a:r>
                    <a:endParaRPr lang="es-ES_tradnl" sz="1400" dirty="0">
                      <a:solidFill>
                        <a:srgbClr val="4C4C4C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9509509242610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s-ES_tradnl" sz="12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Otros</a:t>
                    </a:r>
                  </a:p>
                  <a:p>
                    <a:r>
                      <a:rPr lang="es-ES_tradnl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17,34%</a:t>
                    </a:r>
                    <a:endParaRPr lang="es-ES_tradnl" sz="1400" dirty="0">
                      <a:solidFill>
                        <a:srgbClr val="4C4C4C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_tradnl"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resumen!$A$1:$A$5</c:f>
              <c:strCache>
                <c:ptCount val="5"/>
                <c:pt idx="0">
                  <c:v>Centros I+D</c:v>
                </c:pt>
                <c:pt idx="1">
                  <c:v>Universidades</c:v>
                </c:pt>
                <c:pt idx="2">
                  <c:v>Instituciones Sanitarias</c:v>
                </c:pt>
                <c:pt idx="3">
                  <c:v>Gestores I+D</c:v>
                </c:pt>
                <c:pt idx="4">
                  <c:v>Otros</c:v>
                </c:pt>
              </c:strCache>
            </c:strRef>
          </c:cat>
          <c:val>
            <c:numRef>
              <c:f>resumen!$D$1:$D$5</c:f>
              <c:numCache>
                <c:formatCode>0.00%</c:formatCode>
                <c:ptCount val="5"/>
                <c:pt idx="0">
                  <c:v>0.37500000000000006</c:v>
                </c:pt>
                <c:pt idx="1">
                  <c:v>0.17129629629629606</c:v>
                </c:pt>
                <c:pt idx="2">
                  <c:v>0.125</c:v>
                </c:pt>
                <c:pt idx="3">
                  <c:v>0.180555555555556</c:v>
                </c:pt>
                <c:pt idx="4">
                  <c:v>0.14814814814814803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/>
      </a:pPr>
      <a:endParaRPr lang="es-E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0.36479</cdr:x>
      <cdr:y>0.07318</cdr:y>
    </cdr:from>
    <cdr:to>
      <cdr:x>0.38144</cdr:x>
      <cdr:y>0.13147</cdr:y>
    </cdr:to>
    <cdr:sp macro="" textlink="">
      <cdr:nvSpPr>
        <cdr:cNvPr id="3" name="Conector recto 2"/>
        <cdr:cNvSpPr/>
      </cdr:nvSpPr>
      <cdr:spPr>
        <a:xfrm xmlns:a="http://schemas.openxmlformats.org/drawingml/2006/main" rot="16200000" flipH="1">
          <a:off x="1643738" y="184850"/>
          <a:ext cx="127000" cy="7620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ES_tradnl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FCEB51-9503-43CD-83EC-639530455FC7}" type="datetimeFigureOut">
              <a:rPr lang="es-ES_tradnl"/>
              <a:pPr>
                <a:defRPr/>
              </a:pPr>
              <a:t>09/05/2018</a:t>
            </a:fld>
            <a:endParaRPr lang="en-GB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B7E4F9-1D86-4F9B-BCC4-42407A18433A}" type="slidenum">
              <a:rPr lang="es-ES_tradnl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514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s-ES" altLang="es-ES_tradnl" dirty="0" err="1" smtClean="0"/>
              <a:t>Promotion</a:t>
            </a:r>
            <a:endParaRPr lang="es-ES" altLang="es-ES_tradnl" dirty="0" smtClean="0"/>
          </a:p>
          <a:p>
            <a:pPr>
              <a:spcBef>
                <a:spcPct val="50000"/>
              </a:spcBef>
            </a:pPr>
            <a:r>
              <a:rPr lang="es-ES" altLang="es-ES_tradnl" dirty="0" err="1" smtClean="0"/>
              <a:t>Technical</a:t>
            </a:r>
            <a:r>
              <a:rPr lang="es-ES" altLang="es-ES_tradnl" dirty="0" smtClean="0"/>
              <a:t> </a:t>
            </a:r>
            <a:r>
              <a:rPr lang="es-ES" altLang="es-ES_tradnl" dirty="0" err="1" smtClean="0"/>
              <a:t>support</a:t>
            </a:r>
            <a:r>
              <a:rPr lang="es-ES" altLang="es-ES_tradnl" dirty="0" smtClean="0"/>
              <a:t> to </a:t>
            </a:r>
            <a:r>
              <a:rPr lang="es-ES" altLang="es-ES_tradnl" dirty="0" err="1" smtClean="0"/>
              <a:t>institutions</a:t>
            </a:r>
            <a:endParaRPr lang="es-ES" altLang="es-ES_tradnl" dirty="0" smtClean="0"/>
          </a:p>
          <a:p>
            <a:pPr>
              <a:spcBef>
                <a:spcPct val="50000"/>
              </a:spcBef>
            </a:pPr>
            <a:r>
              <a:rPr lang="es-ES" altLang="es-ES_tradnl" dirty="0" smtClean="0"/>
              <a:t>Email </a:t>
            </a:r>
            <a:r>
              <a:rPr lang="es-ES" altLang="es-ES_tradnl" dirty="0" err="1" smtClean="0"/>
              <a:t>quality</a:t>
            </a:r>
            <a:endParaRPr lang="es-ES" altLang="es-ES_tradnl" dirty="0" smtClean="0"/>
          </a:p>
          <a:p>
            <a:pPr>
              <a:spcBef>
                <a:spcPct val="50000"/>
              </a:spcBef>
            </a:pPr>
            <a:r>
              <a:rPr lang="es-ES" altLang="es-ES_tradnl" dirty="0" err="1" smtClean="0"/>
              <a:t>Mobility</a:t>
            </a:r>
            <a:endParaRPr lang="es-ES" altLang="es-ES_tradnl" dirty="0" smtClean="0"/>
          </a:p>
          <a:p>
            <a:pPr>
              <a:spcBef>
                <a:spcPct val="50000"/>
              </a:spcBef>
            </a:pPr>
            <a:r>
              <a:rPr lang="es-ES" altLang="es-ES_tradnl" dirty="0" err="1" smtClean="0"/>
              <a:t>Collaboration</a:t>
            </a:r>
            <a:endParaRPr lang="es-ES" altLang="es-ES_tradnl" dirty="0" smtClean="0"/>
          </a:p>
          <a:p>
            <a:pPr>
              <a:spcBef>
                <a:spcPct val="50000"/>
              </a:spcBef>
            </a:pPr>
            <a:r>
              <a:rPr lang="es-ES" altLang="es-ES_tradnl" dirty="0" smtClean="0"/>
              <a:t>Digital </a:t>
            </a:r>
            <a:r>
              <a:rPr lang="es-ES" altLang="es-ES_tradnl" dirty="0" err="1" smtClean="0"/>
              <a:t>Identity</a:t>
            </a:r>
            <a:endParaRPr lang="es-ES" altLang="es-ES_tradnl" dirty="0" smtClean="0"/>
          </a:p>
          <a:p>
            <a:pPr>
              <a:spcBef>
                <a:spcPct val="50000"/>
              </a:spcBef>
            </a:pPr>
            <a:r>
              <a:rPr lang="es-ES" altLang="es-ES_tradnl" dirty="0" smtClean="0"/>
              <a:t>Security</a:t>
            </a:r>
          </a:p>
          <a:p>
            <a:pPr>
              <a:spcBef>
                <a:spcPct val="50000"/>
              </a:spcBef>
            </a:pPr>
            <a:r>
              <a:rPr lang="es-ES" altLang="es-ES_tradnl" dirty="0" err="1" smtClean="0"/>
              <a:t>Connectivity</a:t>
            </a:r>
            <a:endParaRPr lang="es-ES" altLang="es-ES_tradnl" dirty="0" smtClean="0"/>
          </a:p>
          <a:p>
            <a:pPr>
              <a:spcBef>
                <a:spcPct val="50000"/>
              </a:spcBef>
            </a:pPr>
            <a:r>
              <a:rPr lang="es-ES" altLang="es-ES_tradnl" dirty="0" err="1" smtClean="0"/>
              <a:t>Private</a:t>
            </a:r>
            <a:r>
              <a:rPr lang="es-ES" altLang="es-ES_tradnl" dirty="0" smtClean="0"/>
              <a:t> </a:t>
            </a:r>
            <a:r>
              <a:rPr lang="es-ES" altLang="es-ES_tradnl" dirty="0" err="1" smtClean="0"/>
              <a:t>networks</a:t>
            </a:r>
            <a:endParaRPr lang="es-ES" altLang="es-ES_tradn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7E4F9-1D86-4F9B-BCC4-42407A18433A}" type="slidenum">
              <a:rPr lang="es-ES_tradnl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84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08C7-9CF4-46C6-9AC7-64B3258A8B50}" type="datetimeFigureOut">
              <a:rPr lang="es-ES"/>
              <a:pPr>
                <a:defRPr/>
              </a:pPr>
              <a:t>09/05/2018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A906-BF57-4F9D-BF97-7E52BB4208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43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2B87-EEC0-4ADF-84F3-0C5EFCE39AAC}" type="datetimeFigureOut">
              <a:rPr lang="es-ES"/>
              <a:pPr>
                <a:defRPr/>
              </a:pPr>
              <a:t>09/05/2018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DE71-EBDE-40EC-AD56-DC1B07A055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94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02208-8205-4A87-90CA-13FFFF6CF117}" type="datetimeFigureOut">
              <a:rPr lang="es-ES"/>
              <a:pPr>
                <a:defRPr/>
              </a:pPr>
              <a:t>09/05/2018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524C-0937-48F5-A9E1-0EF1ADE08D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44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F603-382C-47B8-910E-AAC7E07191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40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E1F78-978C-4800-9E04-C96628BD71F0}" type="datetimeFigureOut">
              <a:rPr lang="es-ES"/>
              <a:pPr>
                <a:defRPr/>
              </a:pPr>
              <a:t>09/05/2018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F18F1-C703-44A4-86F8-E8F04DDEBE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71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417D-3A95-4131-AD03-EA6C68E98A96}" type="datetimeFigureOut">
              <a:rPr lang="es-ES"/>
              <a:pPr>
                <a:defRPr/>
              </a:pPr>
              <a:t>09/05/2018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BD2B-7760-42F7-8DC3-7B8DE3C341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6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2AF73-34DD-441F-BF72-AF1AE0FDA4B6}" type="datetimeFigureOut">
              <a:rPr lang="es-ES"/>
              <a:pPr>
                <a:defRPr/>
              </a:pPr>
              <a:t>09/05/2018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659C-29DD-4576-A3D2-C7F34A4921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93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92A7-9870-4608-A25E-8074F600970A}" type="datetimeFigureOut">
              <a:rPr lang="es-ES"/>
              <a:pPr>
                <a:defRPr/>
              </a:pPr>
              <a:t>09/05/2018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6D9C-AC4B-4823-98AB-EB729F9373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13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7AF6-06EC-45D5-915F-37C364C46121}" type="datetimeFigureOut">
              <a:rPr lang="es-ES"/>
              <a:pPr>
                <a:defRPr/>
              </a:pPr>
              <a:t>09/05/2018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871F-6D61-4455-82E7-B744C9E035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31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4316-5F41-47AA-AD11-5B99DD582CE8}" type="datetimeFigureOut">
              <a:rPr lang="es-ES"/>
              <a:pPr>
                <a:defRPr/>
              </a:pPr>
              <a:t>09/05/2018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F1C9-D226-4326-A876-662195E415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21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EE93-56F0-402C-BE83-D15BB19814A7}" type="datetimeFigureOut">
              <a:rPr lang="es-ES"/>
              <a:pPr>
                <a:defRPr/>
              </a:pPr>
              <a:t>09/05/2018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713C-9324-4BDA-9CCE-3F0DC5CF86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3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D79D-168D-4ACD-AA31-491E43E10769}" type="datetimeFigureOut">
              <a:rPr lang="es-ES"/>
              <a:pPr>
                <a:defRPr/>
              </a:pPr>
              <a:t>09/05/2018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65E6-0028-4C95-80DB-4EC89EEE1E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90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texto del patrón</a:t>
            </a:r>
          </a:p>
          <a:p>
            <a:pPr lvl="1"/>
            <a:r>
              <a:rPr lang="es-ES" altLang="es-ES_tradnl" smtClean="0"/>
              <a:t>Segundo nivel</a:t>
            </a:r>
          </a:p>
          <a:p>
            <a:pPr lvl="2"/>
            <a:r>
              <a:rPr lang="es-ES" altLang="es-ES_tradnl" smtClean="0"/>
              <a:t>Tercer nivel</a:t>
            </a:r>
          </a:p>
          <a:p>
            <a:pPr lvl="3"/>
            <a:r>
              <a:rPr lang="es-ES" altLang="es-ES_tradnl" smtClean="0"/>
              <a:t>Cuarto nivel</a:t>
            </a:r>
          </a:p>
          <a:p>
            <a:pPr lvl="4"/>
            <a:r>
              <a:rPr lang="es-ES" altLang="es-ES_tradnl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60D413-C2CC-4F7B-8D86-73965B931491}" type="datetimeFigureOut">
              <a:rPr lang="es-ES"/>
              <a:pPr>
                <a:defRPr/>
              </a:pPr>
              <a:t>09/05/2018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9F1D12-8DA3-47A6-B7FF-CCC845378F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18" Type="http://schemas.openxmlformats.org/officeDocument/2006/relationships/image" Target="../media/image41.png"/><Relationship Id="rId3" Type="http://schemas.openxmlformats.org/officeDocument/2006/relationships/image" Target="../media/image26.wmf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image" Target="../media/image3.png"/><Relationship Id="rId16" Type="http://schemas.openxmlformats.org/officeDocument/2006/relationships/image" Target="../media/image39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wmf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chart" Target="../charts/chart1.xml"/><Relationship Id="rId7" Type="http://schemas.openxmlformats.org/officeDocument/2006/relationships/image" Target="../media/image46.jpeg"/><Relationship Id="rId12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5.jpeg"/><Relationship Id="rId7" Type="http://schemas.openxmlformats.org/officeDocument/2006/relationships/image" Target="../media/image62.jpeg"/><Relationship Id="rId12" Type="http://schemas.openxmlformats.org/officeDocument/2006/relationships/image" Target="../media/image6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4 Subtítulo"/>
          <p:cNvSpPr>
            <a:spLocks noGrp="1"/>
          </p:cNvSpPr>
          <p:nvPr>
            <p:ph type="subTitle" idx="1"/>
          </p:nvPr>
        </p:nvSpPr>
        <p:spPr>
          <a:xfrm>
            <a:off x="2286000" y="3624263"/>
            <a:ext cx="6545263" cy="576262"/>
          </a:xfrm>
        </p:spPr>
        <p:txBody>
          <a:bodyPr/>
          <a:lstStyle/>
          <a:p>
            <a:pPr algn="r"/>
            <a:r>
              <a:rPr lang="es-ES_tradnl" altLang="es-ES_tradnl" sz="2800" b="1" i="1" smtClean="0">
                <a:solidFill>
                  <a:srgbClr val="31859C"/>
                </a:solidFill>
              </a:rPr>
              <a:t>Connecting </a:t>
            </a:r>
            <a:r>
              <a:rPr lang="es-ES_tradnl" altLang="es-ES_tradnl" sz="2800" b="1" i="1" smtClean="0">
                <a:solidFill>
                  <a:srgbClr val="FCD05A"/>
                </a:solidFill>
              </a:rPr>
              <a:t>Spanish</a:t>
            </a:r>
            <a:r>
              <a:rPr dirty="0" smtClean="0"/>
              <a:t> </a:t>
            </a:r>
            <a:r>
              <a:rPr lang="es-ES_tradnl" altLang="es-ES_tradnl" sz="2800" b="1" i="1" smtClean="0">
                <a:solidFill>
                  <a:srgbClr val="FCD05A"/>
                </a:solidFill>
              </a:rPr>
              <a:t>R&amp;D&amp;i</a:t>
            </a:r>
            <a:r>
              <a:rPr lang="es-ES_tradnl" altLang="es-ES_tradnl" sz="2800" b="1" i="1" smtClean="0">
                <a:solidFill>
                  <a:srgbClr val="31859C"/>
                </a:solidFill>
              </a:rPr>
              <a:t> since 1988</a:t>
            </a:r>
          </a:p>
          <a:p>
            <a:endParaRPr lang="en-GB" altLang="es-ES_tradnl" smtClean="0">
              <a:solidFill>
                <a:srgbClr val="31859C"/>
              </a:solidFill>
            </a:endParaRPr>
          </a:p>
        </p:txBody>
      </p:sp>
      <p:pic>
        <p:nvPicPr>
          <p:cNvPr id="15362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0" y="6180667"/>
            <a:ext cx="4404054" cy="60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71513" y="1606550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14000" dirty="0" smtClean="0">
                <a:solidFill>
                  <a:schemeClr val="bg1">
                    <a:lumMod val="75000"/>
                  </a:schemeClr>
                </a:solidFill>
              </a:rPr>
              <a:t>RedIRIS</a:t>
            </a:r>
            <a:endParaRPr lang="en-GB" sz="1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bg1">
                    <a:lumMod val="65000"/>
                  </a:schemeClr>
                </a:solidFill>
              </a:rPr>
              <a:t>The Network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168400"/>
            <a:ext cx="8382000" cy="990600"/>
          </a:xfrm>
          <a:ln>
            <a:miter lim="800000"/>
          </a:ln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_tradnl" sz="1700" dirty="0" smtClean="0">
                <a:solidFill>
                  <a:schemeClr val="accent5">
                    <a:lumMod val="75000"/>
                  </a:schemeClr>
                </a:solidFill>
              </a:rPr>
              <a:t>RedIRIS collaborates with other European national academic networks (NRENs)</a:t>
            </a:r>
            <a:r>
              <a:rPr lang="es-ES_tradnl" sz="1700" dirty="0">
                <a:solidFill>
                  <a:srgbClr val="7F7F7F"/>
                </a:solidFill>
              </a:rPr>
              <a:t> to </a:t>
            </a:r>
            <a:r>
              <a:rPr lang="es-ES_tradnl" sz="1700" dirty="0" err="1" smtClean="0">
                <a:solidFill>
                  <a:srgbClr val="7F7F7F"/>
                </a:solidFill>
              </a:rPr>
              <a:t>jointly</a:t>
            </a:r>
            <a:r>
              <a:rPr lang="es-ES_tradnl" sz="1700" dirty="0" smtClean="0">
                <a:solidFill>
                  <a:srgbClr val="7F7F7F"/>
                </a:solidFill>
              </a:rPr>
              <a:t> </a:t>
            </a:r>
            <a:r>
              <a:rPr lang="es-ES_tradnl" sz="1700" dirty="0">
                <a:solidFill>
                  <a:srgbClr val="7F7F7F"/>
                </a:solidFill>
              </a:rPr>
              <a:t>deploy and manage a pan-European academic and research network (GÉANT) which connects national academic networks to each other and to other parts of the world.</a:t>
            </a:r>
            <a:endParaRPr lang="en-GB" sz="1700" dirty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214563"/>
            <a:ext cx="3225800" cy="3816350"/>
          </a:xfrm>
          <a:prstGeom prst="rect">
            <a:avLst/>
          </a:prstGeom>
          <a:noFill/>
          <a:ln w="19050" cmpd="dbl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5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30700" y="2109788"/>
            <a:ext cx="4310063" cy="3049587"/>
          </a:xfrm>
          <a:prstGeom prst="rect">
            <a:avLst/>
          </a:prstGeom>
          <a:noFill/>
          <a:ln w="19050" cap="rnd">
            <a:solidFill>
              <a:schemeClr val="accent6"/>
            </a:solidFill>
            <a:round/>
            <a:headEnd/>
            <a:tailEnd/>
          </a:ln>
        </p:spPr>
      </p:pic>
      <p:pic>
        <p:nvPicPr>
          <p:cNvPr id="28677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81750"/>
            <a:ext cx="38338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087813" y="5238750"/>
            <a:ext cx="4800600" cy="1517650"/>
          </a:xfrm>
          <a:prstGeom prst="rect">
            <a:avLst/>
          </a:prstGeom>
          <a:ln>
            <a:noFill/>
            <a:miter lim="800000"/>
          </a:ln>
        </p:spPr>
        <p:txBody>
          <a:bodyPr>
            <a:norm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_tradnl" sz="1700" dirty="0">
                <a:solidFill>
                  <a:srgbClr val="7F7F7F"/>
                </a:solidFill>
                <a:latin typeface="+mn-lt"/>
              </a:rPr>
              <a:t>Thanks to RedIRIS and GÉANT, Spanish researchers can access academic networks in other geographical areas, such as </a:t>
            </a:r>
            <a:r>
              <a:rPr lang="es-ES_tradnl" sz="17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Internet2</a:t>
            </a:r>
            <a:r>
              <a:rPr dirty="0" smtClean="0"/>
              <a:t> </a:t>
            </a:r>
            <a:r>
              <a:rPr lang="es-ES_tradnl" sz="1700" dirty="0">
                <a:solidFill>
                  <a:srgbClr val="7F7F7F"/>
                </a:solidFill>
                <a:latin typeface="+mn-lt"/>
              </a:rPr>
              <a:t>(USA), </a:t>
            </a:r>
            <a:r>
              <a:rPr lang="es-ES_tradnl" sz="17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Canarie</a:t>
            </a:r>
            <a:r>
              <a:rPr lang="es-ES_tradnl" sz="1700" dirty="0">
                <a:solidFill>
                  <a:srgbClr val="7F7F7F"/>
                </a:solidFill>
                <a:latin typeface="+mn-lt"/>
              </a:rPr>
              <a:t> (Canada), </a:t>
            </a:r>
            <a:r>
              <a:rPr lang="es-ES_tradnl" sz="17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RedCLARA</a:t>
            </a:r>
            <a:r>
              <a:rPr lang="es-ES_tradnl" sz="1700" dirty="0">
                <a:solidFill>
                  <a:srgbClr val="7F7F7F"/>
                </a:solidFill>
                <a:latin typeface="+mn-lt"/>
              </a:rPr>
              <a:t> (Latin America) </a:t>
            </a:r>
            <a:r>
              <a:rPr lang="es-ES_tradnl" sz="1700" dirty="0" err="1" smtClean="0">
                <a:solidFill>
                  <a:srgbClr val="7F7F7F"/>
                </a:solidFill>
                <a:latin typeface="+mn-lt"/>
              </a:rPr>
              <a:t>or</a:t>
            </a:r>
            <a:r>
              <a:rPr lang="es-ES_tradnl" sz="1700" dirty="0" smtClean="0">
                <a:solidFill>
                  <a:srgbClr val="7F7F7F"/>
                </a:solidFill>
                <a:latin typeface="+mn-lt"/>
              </a:rPr>
              <a:t> </a:t>
            </a:r>
            <a:r>
              <a:rPr lang="es-ES_tradnl" sz="17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TEIN</a:t>
            </a:r>
            <a:r>
              <a:rPr lang="es-ES_tradnl" sz="1700" dirty="0">
                <a:solidFill>
                  <a:srgbClr val="7F7F7F"/>
                </a:solidFill>
                <a:latin typeface="+mn-lt"/>
              </a:rPr>
              <a:t> (Asia Pacific), among others.</a:t>
            </a:r>
            <a:endParaRPr lang="en-GB" sz="1700" b="1" dirty="0">
              <a:solidFill>
                <a:srgbClr val="7F7F7F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3200" dirty="0">
              <a:latin typeface="+mn-lt"/>
              <a:cs typeface="+mn-cs"/>
            </a:endParaRPr>
          </a:p>
        </p:txBody>
      </p:sp>
      <p:sp>
        <p:nvSpPr>
          <p:cNvPr id="12" name="4 CuadroTexto"/>
          <p:cNvSpPr txBox="1"/>
          <p:nvPr/>
        </p:nvSpPr>
        <p:spPr>
          <a:xfrm>
            <a:off x="371475" y="800100"/>
            <a:ext cx="45942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global research Intranet</a:t>
            </a:r>
          </a:p>
        </p:txBody>
      </p:sp>
      <p:pic>
        <p:nvPicPr>
          <p:cNvPr id="9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2" y="6316132"/>
            <a:ext cx="3809217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2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9313"/>
          </a:xfrm>
        </p:spPr>
        <p:txBody>
          <a:bodyPr/>
          <a:lstStyle/>
          <a:p>
            <a:pPr algn="l"/>
            <a:r>
              <a:rPr lang="es-ES" altLang="es-ES_tradnl" sz="3600" b="1" dirty="0" smtClean="0">
                <a:solidFill>
                  <a:srgbClr val="A6A6A6"/>
                </a:solidFill>
              </a:rPr>
              <a:t>The Network</a:t>
            </a:r>
          </a:p>
        </p:txBody>
      </p:sp>
      <p:pic>
        <p:nvPicPr>
          <p:cNvPr id="27650" name="6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81750"/>
            <a:ext cx="38338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uadroTexto 74"/>
          <p:cNvSpPr txBox="1">
            <a:spLocks noChangeArrowheads="1"/>
          </p:cNvSpPr>
          <p:nvPr/>
        </p:nvSpPr>
        <p:spPr bwMode="auto">
          <a:xfrm>
            <a:off x="6197600" y="2290763"/>
            <a:ext cx="1600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s-ES_tradnl" altLang="es-ES_tradnl" sz="1600" b="1" dirty="0">
                <a:solidFill>
                  <a:srgbClr val="31859C"/>
                </a:solidFill>
              </a:rPr>
              <a:t>Global Internet</a:t>
            </a:r>
          </a:p>
        </p:txBody>
      </p:sp>
      <p:sp>
        <p:nvSpPr>
          <p:cNvPr id="85" name="CuadroTexto 73"/>
          <p:cNvSpPr txBox="1"/>
          <p:nvPr/>
        </p:nvSpPr>
        <p:spPr>
          <a:xfrm>
            <a:off x="1960563" y="2381250"/>
            <a:ext cx="36147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Academic and research Intranet</a:t>
            </a:r>
          </a:p>
        </p:txBody>
      </p:sp>
      <p:sp>
        <p:nvSpPr>
          <p:cNvPr id="69" name="16 CuadroTexto"/>
          <p:cNvSpPr txBox="1"/>
          <p:nvPr/>
        </p:nvSpPr>
        <p:spPr>
          <a:xfrm>
            <a:off x="571500" y="844550"/>
            <a:ext cx="82089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It gives access to both the </a:t>
            </a:r>
            <a:r>
              <a:rPr lang="es-ES" dirty="0">
                <a:solidFill>
                  <a:srgbClr val="31859C"/>
                </a:solidFill>
                <a:latin typeface="+mn-lt"/>
              </a:rPr>
              <a:t>academic and research Intranet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as well as the </a:t>
            </a:r>
            <a:r>
              <a:rPr lang="es-ES" dirty="0">
                <a:solidFill>
                  <a:srgbClr val="31859C"/>
                </a:solidFill>
                <a:latin typeface="+mn-lt"/>
              </a:rPr>
              <a:t>Global Internet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through connections with global providers and its presence in neutral points of exchange of commercial Internet traffic in Spain: </a:t>
            </a:r>
            <a:r>
              <a:rPr lang="es-ES" dirty="0">
                <a:solidFill>
                  <a:srgbClr val="31859C"/>
                </a:solidFill>
                <a:latin typeface="+mn-lt"/>
              </a:rPr>
              <a:t>ESPANIX and CATNIX </a:t>
            </a:r>
          </a:p>
        </p:txBody>
      </p:sp>
      <p:sp>
        <p:nvSpPr>
          <p:cNvPr id="5" name="Rectángulo redondeado 80"/>
          <p:cNvSpPr/>
          <p:nvPr/>
        </p:nvSpPr>
        <p:spPr>
          <a:xfrm>
            <a:off x="6069013" y="2616200"/>
            <a:ext cx="1716087" cy="3441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chemeClr val="accent6">
                <a:lumMod val="40000"/>
                <a:lumOff val="6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√</a:t>
            </a:r>
          </a:p>
        </p:txBody>
      </p:sp>
      <p:grpSp>
        <p:nvGrpSpPr>
          <p:cNvPr id="27655" name="Agrupar 65"/>
          <p:cNvGrpSpPr>
            <a:grpSpLocks/>
          </p:cNvGrpSpPr>
          <p:nvPr/>
        </p:nvGrpSpPr>
        <p:grpSpPr bwMode="auto">
          <a:xfrm>
            <a:off x="1803400" y="2689225"/>
            <a:ext cx="5676900" cy="3265488"/>
            <a:chOff x="1447800" y="2297931"/>
            <a:chExt cx="6172200" cy="4052373"/>
          </a:xfrm>
        </p:grpSpPr>
        <p:grpSp>
          <p:nvGrpSpPr>
            <p:cNvPr id="27660" name="Agrupar 64"/>
            <p:cNvGrpSpPr>
              <a:grpSpLocks/>
            </p:cNvGrpSpPr>
            <p:nvPr/>
          </p:nvGrpSpPr>
          <p:grpSpPr bwMode="auto">
            <a:xfrm>
              <a:off x="1447800" y="2363422"/>
              <a:ext cx="6172200" cy="3986882"/>
              <a:chOff x="1447800" y="2287222"/>
              <a:chExt cx="6172200" cy="3986882"/>
            </a:xfrm>
          </p:grpSpPr>
          <p:sp>
            <p:nvSpPr>
              <p:cNvPr id="64" name="Rectángulo redondeado 80"/>
              <p:cNvSpPr/>
              <p:nvPr/>
            </p:nvSpPr>
            <p:spPr>
              <a:xfrm>
                <a:off x="1599689" y="2312353"/>
                <a:ext cx="4038856" cy="394796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1">
                    <a:lumMod val="60000"/>
                    <a:lumOff val="40000"/>
                    <a:alpha val="43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400" dirty="0"/>
                  <a:t>√</a:t>
                </a:r>
              </a:p>
            </p:txBody>
          </p:sp>
          <p:sp>
            <p:nvSpPr>
              <p:cNvPr id="6" name="Rectángulo redondeado 79"/>
              <p:cNvSpPr/>
              <p:nvPr/>
            </p:nvSpPr>
            <p:spPr>
              <a:xfrm>
                <a:off x="1447800" y="2286743"/>
                <a:ext cx="4195923" cy="369973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/>
              </a:p>
            </p:txBody>
          </p:sp>
          <p:cxnSp>
            <p:nvCxnSpPr>
              <p:cNvPr id="7" name="AutoShape 59"/>
              <p:cNvCxnSpPr>
                <a:cxnSpLocks noChangeShapeType="1"/>
              </p:cNvCxnSpPr>
              <p:nvPr/>
            </p:nvCxnSpPr>
            <p:spPr bwMode="auto">
              <a:xfrm>
                <a:off x="3903908" y="4711862"/>
                <a:ext cx="488459" cy="1971"/>
              </a:xfrm>
              <a:prstGeom prst="straightConnector1">
                <a:avLst/>
              </a:prstGeom>
              <a:noFill/>
              <a:ln w="2540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8" name="AutoShape 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535991" y="3445465"/>
                <a:ext cx="1059882" cy="46603"/>
              </a:xfrm>
              <a:prstGeom prst="straightConnector1">
                <a:avLst/>
              </a:prstGeom>
              <a:noFill/>
              <a:ln w="1270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9" name="AutoShape 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232055" y="3541034"/>
                <a:ext cx="661933" cy="395255"/>
              </a:xfrm>
              <a:prstGeom prst="straightConnector1">
                <a:avLst/>
              </a:prstGeom>
              <a:noFill/>
              <a:ln w="73025" cap="rnd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11" name="AutoShape 59"/>
              <p:cNvCxnSpPr>
                <a:cxnSpLocks noChangeShapeType="1"/>
              </p:cNvCxnSpPr>
              <p:nvPr/>
            </p:nvCxnSpPr>
            <p:spPr bwMode="auto">
              <a:xfrm rot="16200000" flipV="1">
                <a:off x="2184961" y="3460541"/>
                <a:ext cx="624502" cy="538514"/>
              </a:xfrm>
              <a:prstGeom prst="straightConnector1">
                <a:avLst/>
              </a:prstGeom>
              <a:noFill/>
              <a:ln w="73025" cap="rnd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</p:cxn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2303899" y="3998707"/>
                <a:ext cx="1529242" cy="1440100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600" dirty="0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pic>
            <p:nvPicPr>
              <p:cNvPr id="27671" name="Picture 9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708438" y="2885072"/>
                <a:ext cx="451801" cy="771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2" name="Picture 10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826383" y="2337238"/>
                <a:ext cx="525352" cy="67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3" name="Picture 11" descr="internet2_logo_colorpos_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0358" y="2509069"/>
                <a:ext cx="389444" cy="3777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4" name="Picture 13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933275" y="2819921"/>
                <a:ext cx="469296" cy="814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75" name="Agrupar 31"/>
              <p:cNvGrpSpPr>
                <a:grpSpLocks/>
              </p:cNvGrpSpPr>
              <p:nvPr/>
            </p:nvGrpSpPr>
            <p:grpSpPr bwMode="auto">
              <a:xfrm>
                <a:off x="2230315" y="3917002"/>
                <a:ext cx="530915" cy="455014"/>
                <a:chOff x="1284415" y="3210593"/>
                <a:chExt cx="624794" cy="568974"/>
              </a:xfrm>
            </p:grpSpPr>
            <p:pic>
              <p:nvPicPr>
                <p:cNvPr id="27705" name="Picture 20"/>
                <p:cNvPicPr>
                  <a:picLocks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 flipH="1" flipV="1">
                  <a:off x="1312325" y="3182683"/>
                  <a:ext cx="568974" cy="624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6" name="Picture 24" descr="dfn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5970" y="3355119"/>
                  <a:ext cx="397637" cy="330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676" name="Picture 23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2926348" y="5140688"/>
                <a:ext cx="404563" cy="615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7" name="Picture 21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2024083" y="4353906"/>
                <a:ext cx="462307" cy="576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8" name="Picture 22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2216406" y="4859838"/>
                <a:ext cx="439600" cy="637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9" name="Picture 8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3610168" y="3839005"/>
                <a:ext cx="388762" cy="754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80" name="Imagen 55" descr="geant_logo_rgb_300dpi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9351" y="4443404"/>
                <a:ext cx="1083350" cy="490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81" name="Picture 23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3632951" y="4884948"/>
                <a:ext cx="384119" cy="621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3532816" y="5578679"/>
                <a:ext cx="1860635" cy="69542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>
                <a:spAutoFit/>
              </a:bodyPr>
              <a:lstStyle/>
              <a:p>
                <a:pPr algn="ctr" defTabSz="449263" fontAlgn="auto">
                  <a:lnSpc>
                    <a:spcPct val="10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pitchFamily="-84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500" b="1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IP service 3 x 10G</a:t>
                </a:r>
              </a:p>
              <a:p>
                <a:pPr algn="ctr" defTabSz="449263" fontAlgn="auto">
                  <a:lnSpc>
                    <a:spcPct val="10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 pitchFamily="-84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500" b="1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Projects 2 x 10G</a:t>
                </a:r>
              </a:p>
            </p:txBody>
          </p:sp>
          <p:cxnSp>
            <p:nvCxnSpPr>
              <p:cNvPr id="30" name="AutoShape 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624168" y="3474419"/>
                <a:ext cx="650113" cy="1166781"/>
              </a:xfrm>
              <a:prstGeom prst="straightConnector1">
                <a:avLst/>
              </a:prstGeom>
              <a:noFill/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31" name="AutoShape 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041279" y="2835427"/>
                <a:ext cx="1617403" cy="1296230"/>
              </a:xfrm>
              <a:prstGeom prst="straightConnector1">
                <a:avLst/>
              </a:prstGeom>
              <a:noFill/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</p:cxnSp>
          <p:cxnSp>
            <p:nvCxnSpPr>
              <p:cNvPr id="32" name="AutoShape 59"/>
              <p:cNvCxnSpPr>
                <a:cxnSpLocks noChangeShapeType="1"/>
                <a:endCxn id="35" idx="2"/>
              </p:cNvCxnSpPr>
              <p:nvPr/>
            </p:nvCxnSpPr>
            <p:spPr bwMode="auto">
              <a:xfrm rot="16200000" flipH="1">
                <a:off x="5613333" y="4807150"/>
                <a:ext cx="671784" cy="1166781"/>
              </a:xfrm>
              <a:prstGeom prst="straightConnector1">
                <a:avLst/>
              </a:prstGeom>
              <a:noFill/>
              <a:ln w="127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</p:cxnSp>
          <p:grpSp>
            <p:nvGrpSpPr>
              <p:cNvPr id="27686" name="Agrupar 72"/>
              <p:cNvGrpSpPr>
                <a:grpSpLocks/>
              </p:cNvGrpSpPr>
              <p:nvPr/>
            </p:nvGrpSpPr>
            <p:grpSpPr bwMode="auto">
              <a:xfrm>
                <a:off x="4437565" y="4244008"/>
                <a:ext cx="1087269" cy="949616"/>
                <a:chOff x="3805767" y="3787426"/>
                <a:chExt cx="1279525" cy="1187450"/>
              </a:xfrm>
            </p:grpSpPr>
            <p:sp>
              <p:nvSpPr>
                <p:cNvPr id="49" name="Elipse 37"/>
                <p:cNvSpPr/>
                <p:nvPr/>
              </p:nvSpPr>
              <p:spPr>
                <a:xfrm>
                  <a:off x="3805388" y="3786155"/>
                  <a:ext cx="1279661" cy="1187379"/>
                </a:xfrm>
                <a:prstGeom prst="ellipse">
                  <a:avLst/>
                </a:prstGeom>
                <a:solidFill>
                  <a:srgbClr val="FFFFFF"/>
                </a:solidFill>
                <a:ln w="635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400" dirty="0"/>
                </a:p>
              </p:txBody>
            </p:sp>
            <p:pic>
              <p:nvPicPr>
                <p:cNvPr id="27704" name="Imagen 42" descr="logo-RedIRIS-NOVA_baja-resol._72dpi.tiff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48125" y="3952526"/>
                  <a:ext cx="796091" cy="8445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687" name="Agrupar 81"/>
              <p:cNvGrpSpPr>
                <a:grpSpLocks/>
              </p:cNvGrpSpPr>
              <p:nvPr/>
            </p:nvGrpSpPr>
            <p:grpSpPr bwMode="auto">
              <a:xfrm>
                <a:off x="6532731" y="3326267"/>
                <a:ext cx="1087269" cy="815468"/>
                <a:chOff x="6154877" y="2555169"/>
                <a:chExt cx="1279525" cy="1019704"/>
              </a:xfrm>
            </p:grpSpPr>
            <p:sp>
              <p:nvSpPr>
                <p:cNvPr id="47" name="Elipse 48"/>
                <p:cNvSpPr/>
                <p:nvPr/>
              </p:nvSpPr>
              <p:spPr>
                <a:xfrm>
                  <a:off x="6154741" y="2553527"/>
                  <a:ext cx="1279661" cy="1019865"/>
                </a:xfrm>
                <a:prstGeom prst="ellipse">
                  <a:avLst/>
                </a:prstGeom>
                <a:solidFill>
                  <a:srgbClr val="FFFFFF"/>
                </a:solidFill>
                <a:ln w="635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400" dirty="0"/>
                </a:p>
              </p:txBody>
            </p:sp>
            <p:pic>
              <p:nvPicPr>
                <p:cNvPr id="27702" name="Imagen 49" descr="CogentLogo.gif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67576" y="2918530"/>
                  <a:ext cx="1226079" cy="300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5" name="Elipse 45"/>
              <p:cNvSpPr/>
              <p:nvPr/>
            </p:nvSpPr>
            <p:spPr>
              <a:xfrm>
                <a:off x="6532616" y="5346215"/>
                <a:ext cx="1087384" cy="762406"/>
              </a:xfrm>
              <a:prstGeom prst="ellipse">
                <a:avLst/>
              </a:prstGeom>
              <a:solidFill>
                <a:srgbClr val="FFFFFF"/>
              </a:solidFill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400" dirty="0"/>
              </a:p>
            </p:txBody>
          </p:sp>
          <p:sp>
            <p:nvSpPr>
              <p:cNvPr id="27689" name="Text Box 10"/>
              <p:cNvSpPr txBox="1">
                <a:spLocks noChangeArrowheads="1"/>
              </p:cNvSpPr>
              <p:nvPr/>
            </p:nvSpPr>
            <p:spPr bwMode="auto">
              <a:xfrm rot="-2897136">
                <a:off x="5346643" y="2994471"/>
                <a:ext cx="1056555" cy="334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5000" rIns="90000" bIns="45000">
                <a:spAutoFit/>
              </a:bodyPr>
              <a:lstStyle>
                <a:lvl1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2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GB" altLang="es-ES_tradnl" sz="1400" b="1">
                    <a:solidFill>
                      <a:srgbClr val="227A7C"/>
                    </a:solidFill>
                  </a:rPr>
                  <a:t>2 x 10G</a:t>
                </a:r>
              </a:p>
            </p:txBody>
          </p:sp>
          <p:sp>
            <p:nvSpPr>
              <p:cNvPr id="27690" name="Text Box 10"/>
              <p:cNvSpPr txBox="1">
                <a:spLocks noChangeArrowheads="1"/>
              </p:cNvSpPr>
              <p:nvPr/>
            </p:nvSpPr>
            <p:spPr bwMode="auto">
              <a:xfrm rot="-1954679">
                <a:off x="5603946" y="3647604"/>
                <a:ext cx="783398" cy="384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5000" rIns="90000" bIns="45000">
                <a:spAutoFit/>
              </a:bodyPr>
              <a:lstStyle>
                <a:lvl1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2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GB" altLang="es-ES_tradnl" sz="1400" b="1">
                    <a:solidFill>
                      <a:srgbClr val="227A7C"/>
                    </a:solidFill>
                  </a:rPr>
                  <a:t>2 x 10G</a:t>
                </a:r>
              </a:p>
            </p:txBody>
          </p:sp>
          <p:sp>
            <p:nvSpPr>
              <p:cNvPr id="27691" name="Text Box 10"/>
              <p:cNvSpPr txBox="1">
                <a:spLocks noChangeArrowheads="1"/>
              </p:cNvSpPr>
              <p:nvPr/>
            </p:nvSpPr>
            <p:spPr bwMode="auto">
              <a:xfrm rot="1059174">
                <a:off x="5488677" y="4329498"/>
                <a:ext cx="1130965" cy="384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5000" rIns="90000" bIns="45000">
                <a:spAutoFit/>
              </a:bodyPr>
              <a:lstStyle>
                <a:lvl1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2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GB" altLang="es-ES_tradnl" sz="1400" b="1">
                    <a:solidFill>
                      <a:srgbClr val="227A7C"/>
                    </a:solidFill>
                  </a:rPr>
                  <a:t>2 x 10G</a:t>
                </a:r>
              </a:p>
            </p:txBody>
          </p:sp>
          <p:sp>
            <p:nvSpPr>
              <p:cNvPr id="27692" name="Text Box 10"/>
              <p:cNvSpPr txBox="1">
                <a:spLocks noChangeArrowheads="1"/>
              </p:cNvSpPr>
              <p:nvPr/>
            </p:nvSpPr>
            <p:spPr bwMode="auto">
              <a:xfrm rot="2010149">
                <a:off x="5569331" y="5082532"/>
                <a:ext cx="896617" cy="384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5000" rIns="90000" bIns="45000">
                <a:spAutoFit/>
              </a:bodyPr>
              <a:lstStyle>
                <a:lvl1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>
                  <a:lnSpc>
                    <a:spcPct val="102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GB" altLang="es-ES_tradnl" sz="1400" b="1">
                    <a:solidFill>
                      <a:srgbClr val="227A7C"/>
                    </a:solidFill>
                  </a:rPr>
                  <a:t>1 x 1G</a:t>
                </a:r>
              </a:p>
            </p:txBody>
          </p:sp>
          <p:grpSp>
            <p:nvGrpSpPr>
              <p:cNvPr id="27693" name="Agrupar 78"/>
              <p:cNvGrpSpPr>
                <a:grpSpLocks/>
              </p:cNvGrpSpPr>
              <p:nvPr/>
            </p:nvGrpSpPr>
            <p:grpSpPr bwMode="auto">
              <a:xfrm>
                <a:off x="6532731" y="4279900"/>
                <a:ext cx="1087269" cy="928458"/>
                <a:chOff x="6147411" y="1107897"/>
                <a:chExt cx="1279525" cy="1160993"/>
              </a:xfrm>
            </p:grpSpPr>
            <p:sp>
              <p:nvSpPr>
                <p:cNvPr id="45" name="Elipse 46"/>
                <p:cNvSpPr/>
                <p:nvPr/>
              </p:nvSpPr>
              <p:spPr>
                <a:xfrm>
                  <a:off x="6147275" y="1108552"/>
                  <a:ext cx="1279661" cy="1160281"/>
                </a:xfrm>
                <a:prstGeom prst="ellipse">
                  <a:avLst/>
                </a:prstGeom>
                <a:solidFill>
                  <a:srgbClr val="FFFFFF"/>
                </a:solidFill>
                <a:ln w="635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1400" dirty="0"/>
                </a:p>
              </p:txBody>
            </p:sp>
            <p:pic>
              <p:nvPicPr>
                <p:cNvPr id="27700" name="Picture 36" descr="espanix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14086" y="1535059"/>
                  <a:ext cx="1146175" cy="3036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694" name="Imagen 47" descr="catnix-1024x558.jp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9545" y="5539402"/>
                <a:ext cx="812926" cy="416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8" name="AutoShape 59"/>
              <p:cNvCxnSpPr>
                <a:cxnSpLocks noChangeShapeType="1"/>
              </p:cNvCxnSpPr>
              <p:nvPr/>
            </p:nvCxnSpPr>
            <p:spPr bwMode="auto">
              <a:xfrm>
                <a:off x="5562600" y="4577899"/>
                <a:ext cx="914784" cy="234435"/>
              </a:xfrm>
              <a:prstGeom prst="straightConnector1">
                <a:avLst/>
              </a:prstGeom>
              <a:noFill/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</p:cxnSp>
          <p:pic>
            <p:nvPicPr>
              <p:cNvPr id="27696" name="2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1986" y="3182039"/>
                <a:ext cx="489094" cy="209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7" name="3 Imagen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3252" y="3139485"/>
                <a:ext cx="582803" cy="226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8" name="17 Imagen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3436" y="5041249"/>
                <a:ext cx="633507" cy="231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61" name="Agrupar 84"/>
            <p:cNvGrpSpPr>
              <a:grpSpLocks/>
            </p:cNvGrpSpPr>
            <p:nvPr/>
          </p:nvGrpSpPr>
          <p:grpSpPr bwMode="auto">
            <a:xfrm>
              <a:off x="6498107" y="2297931"/>
              <a:ext cx="1087269" cy="881057"/>
              <a:chOff x="6150642" y="3793776"/>
              <a:chExt cx="1279525" cy="1101720"/>
            </a:xfrm>
          </p:grpSpPr>
          <p:sp>
            <p:nvSpPr>
              <p:cNvPr id="43" name="Elipse 50"/>
              <p:cNvSpPr/>
              <p:nvPr/>
            </p:nvSpPr>
            <p:spPr>
              <a:xfrm>
                <a:off x="6150629" y="3793776"/>
                <a:ext cx="1279661" cy="1101160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1400" dirty="0"/>
              </a:p>
            </p:txBody>
          </p:sp>
          <p:pic>
            <p:nvPicPr>
              <p:cNvPr id="27663" name="Imagen 51" descr="gc-level3.jpg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8629" y="3992534"/>
                <a:ext cx="704202" cy="704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7656" name="Imagen 7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4564063"/>
            <a:ext cx="3667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Imagen 76" descr="renater.tif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4995863"/>
            <a:ext cx="4460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Imagen 77" descr="garr.tif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98938"/>
            <a:ext cx="5080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Imagen 7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5232400"/>
            <a:ext cx="407987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5 Imagen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2" y="6316132"/>
            <a:ext cx="3809217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4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2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81750"/>
            <a:ext cx="38338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4" name="Gráfico 5"/>
          <p:cNvGraphicFramePr/>
          <p:nvPr>
            <p:extLst>
              <p:ext uri="{D42A27DB-BD31-4B8C-83A1-F6EECF244321}">
                <p14:modId xmlns:p14="http://schemas.microsoft.com/office/powerpoint/2010/main" val="279937226"/>
              </p:ext>
            </p:extLst>
          </p:nvPr>
        </p:nvGraphicFramePr>
        <p:xfrm>
          <a:off x="4172862" y="1555050"/>
          <a:ext cx="4575601" cy="217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9" name="2 Rectángulo"/>
          <p:cNvSpPr>
            <a:spLocks noChangeArrowheads="1"/>
          </p:cNvSpPr>
          <p:nvPr/>
        </p:nvSpPr>
        <p:spPr bwMode="auto">
          <a:xfrm>
            <a:off x="438150" y="1916113"/>
            <a:ext cx="38750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n"/>
            </a:pPr>
            <a:r>
              <a:rPr lang="en-US" dirty="0" smtClean="0"/>
              <a:t> </a:t>
            </a:r>
            <a:r>
              <a:rPr lang="en-US" altLang="es-ES_tradnl" sz="1600" b="1" dirty="0" smtClean="0">
                <a:solidFill>
                  <a:srgbClr val="31859C"/>
                </a:solidFill>
              </a:rPr>
              <a:t>150,000 researchers    </a:t>
            </a:r>
          </a:p>
          <a:p>
            <a:pPr>
              <a:buFont typeface="Wingdings" pitchFamily="2" charset="2"/>
              <a:buChar char="n"/>
            </a:pPr>
            <a:r>
              <a:rPr lang="en-US" dirty="0" smtClean="0"/>
              <a:t> </a:t>
            </a:r>
            <a:r>
              <a:rPr lang="en-US" altLang="es-ES_tradnl" sz="1600" b="1" dirty="0" smtClean="0">
                <a:solidFill>
                  <a:srgbClr val="31859C"/>
                </a:solidFill>
              </a:rPr>
              <a:t>Around 2,000,000 potential users in universities and research centers</a:t>
            </a:r>
          </a:p>
          <a:p>
            <a:pPr>
              <a:buFont typeface="Wingdings" pitchFamily="2" charset="2"/>
              <a:buChar char="n"/>
            </a:pPr>
            <a:r>
              <a:rPr lang="en-US" altLang="es-ES_tradnl" sz="1600" b="1" dirty="0" smtClean="0">
                <a:solidFill>
                  <a:srgbClr val="31859C"/>
                </a:solidFill>
              </a:rPr>
              <a:t> Around 5.000.000 potential users in schools</a:t>
            </a:r>
            <a:endParaRPr lang="en-US" altLang="es-ES_tradnl" sz="1600" b="1" dirty="0">
              <a:solidFill>
                <a:srgbClr val="31859C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8313" y="838200"/>
            <a:ext cx="81216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RedIRIS offers its services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to around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500 institutions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(including Spanish universities, public research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centres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and ICTSs)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73" descr="bul-pho-2007-0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4165600"/>
            <a:ext cx="10842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/>
            </a:outerShdw>
          </a:effectLst>
        </p:spPr>
      </p:pic>
      <p:pic>
        <p:nvPicPr>
          <p:cNvPr id="29702" name="Imagen 10" descr="icts-caha2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4119563"/>
            <a:ext cx="1190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Imagen 14" descr="icts-cayeb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138613"/>
            <a:ext cx="111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agen 15" descr="upm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4162425"/>
            <a:ext cx="10668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Imagen 16" descr="BSC1.tif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165600"/>
            <a:ext cx="105886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Imagen 19" descr="icts-cnm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4132263"/>
            <a:ext cx="131286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4978400" y="5070475"/>
            <a:ext cx="99853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CERN (Switzerland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989138" y="4986338"/>
            <a:ext cx="1403350" cy="554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Telescope of the </a:t>
            </a:r>
            <a:r>
              <a:rPr lang="en-US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Yebes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Astronomical Centre (Guadalajara)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298825" y="4943475"/>
            <a:ext cx="1616075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CSIC National Microelectronics Centre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410450" y="5035550"/>
            <a:ext cx="1190625" cy="708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Laboratory of the Polytechnic University of Madrid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908675" y="5029200"/>
            <a:ext cx="1641475" cy="554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Marenostrum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Barcelona Supercomputing Centre (Barcelona)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457200" y="128588"/>
            <a:ext cx="8229600" cy="633412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rgbClr val="A6A6A6"/>
                </a:solidFill>
                <a:latin typeface="+mj-lt"/>
              </a:rPr>
              <a:t>Users</a:t>
            </a:r>
          </a:p>
        </p:txBody>
      </p:sp>
      <p:sp>
        <p:nvSpPr>
          <p:cNvPr id="32" name="6 CuadroTexto"/>
          <p:cNvSpPr txBox="1"/>
          <p:nvPr/>
        </p:nvSpPr>
        <p:spPr>
          <a:xfrm>
            <a:off x="773113" y="4989513"/>
            <a:ext cx="133508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Calar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Alto Observatory (Almeria)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4 CuadroTexto"/>
          <p:cNvSpPr txBox="1"/>
          <p:nvPr/>
        </p:nvSpPr>
        <p:spPr>
          <a:xfrm>
            <a:off x="228600" y="3581400"/>
            <a:ext cx="40386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Examples of main users: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3741738" y="5580063"/>
            <a:ext cx="785812" cy="554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 smtClean="0">
                <a:solidFill>
                  <a:srgbClr val="7F7F7F"/>
                </a:solidFill>
                <a:latin typeface="+mn-lt"/>
              </a:rPr>
              <a:t>Doñana</a:t>
            </a:r>
            <a:r>
              <a:rPr lang="en-US" sz="1000" b="1" dirty="0" smtClean="0">
                <a:solidFill>
                  <a:srgbClr val="7F7F7F"/>
                </a:solidFill>
                <a:latin typeface="+mn-lt"/>
              </a:rPr>
              <a:t> Biological Station </a:t>
            </a:r>
            <a:endParaRPr lang="en-US" sz="1000" b="1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36" name="26 CuadroTexto"/>
          <p:cNvSpPr txBox="1"/>
          <p:nvPr/>
        </p:nvSpPr>
        <p:spPr>
          <a:xfrm>
            <a:off x="5949949" y="5699124"/>
            <a:ext cx="1116675" cy="553998"/>
          </a:xfrm>
          <a:prstGeom prst="rect">
            <a:avLst/>
          </a:prstGeom>
          <a:solidFill>
            <a:schemeClr val="bg1">
              <a:lumMod val="95000"/>
              <a:alpha val="53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</a:rPr>
              <a:t>IAC Great Telescope of the Canary Islands</a:t>
            </a:r>
            <a:endParaRPr lang="en-US" sz="1000" b="1" dirty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29717" name="Imagen 21" descr="Flamencos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535613"/>
            <a:ext cx="12334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Imagen 26" descr="GTC 3 2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5462588"/>
            <a:ext cx="12033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6" name="Rectangle 9"/>
          <p:cNvSpPr>
            <a:spLocks noChangeArrowheads="1"/>
          </p:cNvSpPr>
          <p:nvPr/>
        </p:nvSpPr>
        <p:spPr bwMode="auto">
          <a:xfrm>
            <a:off x="7436204" y="1658938"/>
            <a:ext cx="812787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s-ES_tradnl" sz="1200" b="1" dirty="0" smtClean="0">
                <a:solidFill>
                  <a:srgbClr val="7F7F7F"/>
                </a:solidFill>
              </a:rPr>
              <a:t>R&amp;D </a:t>
            </a:r>
            <a:r>
              <a:rPr lang="en-US" altLang="es-ES_tradnl" sz="1200" b="1" dirty="0" err="1" smtClean="0">
                <a:solidFill>
                  <a:srgbClr val="7F7F7F"/>
                </a:solidFill>
              </a:rPr>
              <a:t>Centres</a:t>
            </a:r>
            <a:endParaRPr lang="en-US" altLang="es-ES_tradnl" dirty="0">
              <a:latin typeface="Arial" charset="0"/>
            </a:endParaRPr>
          </a:p>
        </p:txBody>
      </p:sp>
      <p:sp>
        <p:nvSpPr>
          <p:cNvPr id="29727" name="Rectangle 10"/>
          <p:cNvSpPr>
            <a:spLocks noChangeArrowheads="1"/>
          </p:cNvSpPr>
          <p:nvPr/>
        </p:nvSpPr>
        <p:spPr bwMode="auto">
          <a:xfrm>
            <a:off x="7571141" y="1844675"/>
            <a:ext cx="468077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s-ES_tradnl" sz="1200" b="1" dirty="0" smtClean="0">
                <a:solidFill>
                  <a:srgbClr val="7F7F7F"/>
                </a:solidFill>
              </a:rPr>
              <a:t>39.79%</a:t>
            </a:r>
            <a:endParaRPr lang="en-US" altLang="es-ES_tradnl" dirty="0">
              <a:latin typeface="Arial" charset="0"/>
            </a:endParaRPr>
          </a:p>
        </p:txBody>
      </p:sp>
      <p:sp>
        <p:nvSpPr>
          <p:cNvPr id="29728" name="Rectangle 11"/>
          <p:cNvSpPr>
            <a:spLocks noChangeArrowheads="1"/>
          </p:cNvSpPr>
          <p:nvPr/>
        </p:nvSpPr>
        <p:spPr bwMode="auto">
          <a:xfrm>
            <a:off x="7486003" y="3343275"/>
            <a:ext cx="1059510" cy="1692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s-ES_tradnl" sz="1100" b="1" dirty="0" smtClean="0">
                <a:solidFill>
                  <a:srgbClr val="7F7F7F"/>
                </a:solidFill>
              </a:rPr>
              <a:t>Universities</a:t>
            </a:r>
            <a:endParaRPr lang="en-US" altLang="es-ES_tradnl" dirty="0">
              <a:latin typeface="Arial" charset="0"/>
            </a:endParaRPr>
          </a:p>
        </p:txBody>
      </p:sp>
      <p:sp>
        <p:nvSpPr>
          <p:cNvPr id="29729" name="Rectangle 12"/>
          <p:cNvSpPr>
            <a:spLocks noChangeArrowheads="1"/>
          </p:cNvSpPr>
          <p:nvPr/>
        </p:nvSpPr>
        <p:spPr bwMode="auto">
          <a:xfrm>
            <a:off x="7659688" y="3514725"/>
            <a:ext cx="468077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s-ES_tradnl" sz="1200" b="1" dirty="0" smtClean="0">
                <a:solidFill>
                  <a:srgbClr val="7F7F7F"/>
                </a:solidFill>
              </a:rPr>
              <a:t>16.32%</a:t>
            </a:r>
            <a:endParaRPr lang="en-US" altLang="es-ES_tradnl" dirty="0">
              <a:latin typeface="Arial" charset="0"/>
            </a:endParaRPr>
          </a:p>
        </p:txBody>
      </p:sp>
      <p:sp>
        <p:nvSpPr>
          <p:cNvPr id="29730" name="Rectangle 13"/>
          <p:cNvSpPr>
            <a:spLocks noChangeArrowheads="1"/>
          </p:cNvSpPr>
          <p:nvPr/>
        </p:nvSpPr>
        <p:spPr bwMode="auto">
          <a:xfrm>
            <a:off x="4328819" y="2975916"/>
            <a:ext cx="936625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endParaRPr lang="en-US" altLang="es-ES_tradnl" sz="1200" b="1" dirty="0" smtClean="0">
              <a:solidFill>
                <a:srgbClr val="7F7F7F"/>
              </a:solidFill>
            </a:endParaRPr>
          </a:p>
          <a:p>
            <a:pPr algn="ctr"/>
            <a:r>
              <a:rPr lang="en-US" altLang="es-ES_tradnl" sz="1200" b="1" dirty="0" smtClean="0">
                <a:solidFill>
                  <a:srgbClr val="7F7F7F"/>
                </a:solidFill>
              </a:rPr>
              <a:t>Dept. Hospital Research</a:t>
            </a:r>
            <a:endParaRPr lang="en-US" altLang="es-ES_tradnl" dirty="0">
              <a:latin typeface="Arial" charset="0"/>
            </a:endParaRPr>
          </a:p>
        </p:txBody>
      </p:sp>
      <p:sp>
        <p:nvSpPr>
          <p:cNvPr id="29731" name="Rectangle 16"/>
          <p:cNvSpPr>
            <a:spLocks noChangeArrowheads="1"/>
          </p:cNvSpPr>
          <p:nvPr/>
        </p:nvSpPr>
        <p:spPr bwMode="auto">
          <a:xfrm>
            <a:off x="4581525" y="3552472"/>
            <a:ext cx="468077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s-ES_tradnl" sz="1200" b="1" dirty="0" smtClean="0">
                <a:solidFill>
                  <a:srgbClr val="7F7F7F"/>
                </a:solidFill>
              </a:rPr>
              <a:t>11.63%</a:t>
            </a:r>
            <a:endParaRPr lang="en-US" altLang="es-ES_tradnl" dirty="0">
              <a:latin typeface="Arial" charset="0"/>
            </a:endParaRPr>
          </a:p>
        </p:txBody>
      </p:sp>
      <p:sp>
        <p:nvSpPr>
          <p:cNvPr id="29732" name="Rectangle 17"/>
          <p:cNvSpPr>
            <a:spLocks noChangeArrowheads="1"/>
          </p:cNvSpPr>
          <p:nvPr/>
        </p:nvSpPr>
        <p:spPr bwMode="auto">
          <a:xfrm>
            <a:off x="4295894" y="1768475"/>
            <a:ext cx="1043221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s-ES_tradnl" sz="1200" b="1" dirty="0" smtClean="0">
                <a:solidFill>
                  <a:srgbClr val="7F7F7F"/>
                </a:solidFill>
              </a:rPr>
              <a:t>R&amp;D Managers</a:t>
            </a:r>
            <a:endParaRPr lang="en-US" altLang="es-ES_tradnl" dirty="0">
              <a:latin typeface="Arial" charset="0"/>
            </a:endParaRPr>
          </a:p>
        </p:txBody>
      </p:sp>
      <p:sp>
        <p:nvSpPr>
          <p:cNvPr id="29733" name="Rectangle 18"/>
          <p:cNvSpPr>
            <a:spLocks noChangeArrowheads="1"/>
          </p:cNvSpPr>
          <p:nvPr/>
        </p:nvSpPr>
        <p:spPr bwMode="auto">
          <a:xfrm>
            <a:off x="4562475" y="1982788"/>
            <a:ext cx="468077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s-ES_tradnl" sz="1200" b="1" dirty="0" smtClean="0">
                <a:solidFill>
                  <a:srgbClr val="7F7F7F"/>
                </a:solidFill>
              </a:rPr>
              <a:t>14.89%</a:t>
            </a:r>
            <a:endParaRPr lang="en-US" altLang="es-ES_tradnl" dirty="0">
              <a:latin typeface="Arial" charset="0"/>
            </a:endParaRPr>
          </a:p>
        </p:txBody>
      </p:sp>
      <p:sp>
        <p:nvSpPr>
          <p:cNvPr id="29734" name="Rectangle 19"/>
          <p:cNvSpPr>
            <a:spLocks noChangeArrowheads="1"/>
          </p:cNvSpPr>
          <p:nvPr/>
        </p:nvSpPr>
        <p:spPr bwMode="auto">
          <a:xfrm>
            <a:off x="5419725" y="1550988"/>
            <a:ext cx="430952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s-ES_tradnl" sz="1200" b="1" dirty="0" smtClean="0">
                <a:solidFill>
                  <a:srgbClr val="7F7F7F"/>
                </a:solidFill>
              </a:rPr>
              <a:t>Others</a:t>
            </a:r>
            <a:endParaRPr lang="en-US" altLang="es-ES_tradnl" dirty="0">
              <a:latin typeface="Arial" charset="0"/>
            </a:endParaRPr>
          </a:p>
        </p:txBody>
      </p:sp>
      <p:sp>
        <p:nvSpPr>
          <p:cNvPr id="29735" name="Rectangle 20"/>
          <p:cNvSpPr>
            <a:spLocks noChangeArrowheads="1"/>
          </p:cNvSpPr>
          <p:nvPr/>
        </p:nvSpPr>
        <p:spPr bwMode="auto">
          <a:xfrm>
            <a:off x="5365750" y="1738313"/>
            <a:ext cx="468077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s-ES_tradnl" sz="1200" b="1" dirty="0" smtClean="0">
                <a:solidFill>
                  <a:srgbClr val="7F7F7F"/>
                </a:solidFill>
              </a:rPr>
              <a:t>17.34%</a:t>
            </a:r>
            <a:endParaRPr lang="en-US" altLang="es-ES_tradnl" dirty="0">
              <a:latin typeface="Arial" charset="0"/>
            </a:endParaRPr>
          </a:p>
        </p:txBody>
      </p:sp>
      <p:pic>
        <p:nvPicPr>
          <p:cNvPr id="37" name="5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2" y="6316132"/>
            <a:ext cx="3809217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8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81750"/>
            <a:ext cx="38338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39700" y="14288"/>
            <a:ext cx="4864100" cy="952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   </a:t>
            </a:r>
            <a:r>
              <a:rPr lang="es-ES" sz="3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RedIRIS Services</a:t>
            </a:r>
          </a:p>
        </p:txBody>
      </p:sp>
      <p:pic>
        <p:nvPicPr>
          <p:cNvPr id="5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2" y="6316132"/>
            <a:ext cx="3809217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75" y="1798060"/>
            <a:ext cx="5379300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5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secure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159"/>
            <a:ext cx="9144000" cy="479888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6847" y="228600"/>
            <a:ext cx="8261828" cy="974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b="1" dirty="0" smtClean="0">
                <a:solidFill>
                  <a:srgbClr val="009999"/>
                </a:solidFill>
              </a:rPr>
              <a:t>RedIRIS not just a network, but a secure one:</a:t>
            </a:r>
          </a:p>
          <a:p>
            <a:pPr algn="ctr">
              <a:lnSpc>
                <a:spcPct val="100000"/>
              </a:lnSpc>
            </a:pPr>
            <a:r>
              <a:rPr lang="en-US" sz="2400" b="1" dirty="0" smtClean="0">
                <a:solidFill>
                  <a:srgbClr val="009999"/>
                </a:solidFill>
              </a:rPr>
              <a:t>Cybersecurity measures for RedIRIS and its users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7DB5-9B36-48EB-9B46-03AFCA5DABEC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03159"/>
            <a:ext cx="9177236" cy="511205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F1C46C2-3371-3644-9754-15750082A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166" y="3225745"/>
            <a:ext cx="1273667" cy="4234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03070" y="2197153"/>
            <a:ext cx="3537857" cy="2554514"/>
          </a:xfrm>
          <a:prstGeom prst="ellipse">
            <a:avLst/>
          </a:prstGeom>
          <a:noFill/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Cube 7"/>
          <p:cNvSpPr/>
          <p:nvPr/>
        </p:nvSpPr>
        <p:spPr>
          <a:xfrm flipH="1">
            <a:off x="2668070" y="3222258"/>
            <a:ext cx="270000" cy="360000"/>
          </a:xfrm>
          <a:prstGeom prst="cub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72884" y="1627887"/>
            <a:ext cx="7600950" cy="3744686"/>
          </a:xfrm>
          <a:prstGeom prst="ellipse">
            <a:avLst/>
          </a:prstGeom>
          <a:noFill/>
          <a:ln w="19050">
            <a:solidFill>
              <a:srgbClr val="0066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8" name="Cube 37"/>
          <p:cNvSpPr/>
          <p:nvPr/>
        </p:nvSpPr>
        <p:spPr>
          <a:xfrm flipH="1">
            <a:off x="4437000" y="2017153"/>
            <a:ext cx="270000" cy="360000"/>
          </a:xfrm>
          <a:prstGeom prst="cub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9" name="Cube 38"/>
          <p:cNvSpPr/>
          <p:nvPr/>
        </p:nvSpPr>
        <p:spPr>
          <a:xfrm flipH="1">
            <a:off x="5406899" y="4297216"/>
            <a:ext cx="270000" cy="360000"/>
          </a:xfrm>
          <a:prstGeom prst="cub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" name="Cube 40"/>
          <p:cNvSpPr/>
          <p:nvPr/>
        </p:nvSpPr>
        <p:spPr>
          <a:xfrm flipH="1">
            <a:off x="3412092" y="4297216"/>
            <a:ext cx="270000" cy="360000"/>
          </a:xfrm>
          <a:prstGeom prst="cub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2" name="Cube 41"/>
          <p:cNvSpPr/>
          <p:nvPr/>
        </p:nvSpPr>
        <p:spPr>
          <a:xfrm flipH="1">
            <a:off x="6205928" y="3222258"/>
            <a:ext cx="270000" cy="360000"/>
          </a:xfrm>
          <a:prstGeom prst="cub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60987" y="2402557"/>
            <a:ext cx="1422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Mitigation of DDoS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7951" y="3186145"/>
            <a:ext cx="77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Reputation lists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03070" y="4362226"/>
            <a:ext cx="77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Digital identity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61081" y="3093811"/>
            <a:ext cx="741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Security incidents IRIS-CERT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46239" y="4458633"/>
            <a:ext cx="51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Mail shield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50" name="Cube 49"/>
          <p:cNvSpPr/>
          <p:nvPr/>
        </p:nvSpPr>
        <p:spPr>
          <a:xfrm flipH="1">
            <a:off x="1808192" y="1923681"/>
            <a:ext cx="270000" cy="360000"/>
          </a:xfrm>
          <a:prstGeom prst="cub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1" name="Cube 50"/>
          <p:cNvSpPr/>
          <p:nvPr/>
        </p:nvSpPr>
        <p:spPr>
          <a:xfrm flipH="1">
            <a:off x="5833587" y="1532565"/>
            <a:ext cx="270000" cy="360000"/>
          </a:xfrm>
          <a:prstGeom prst="cub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2" name="Cube 51"/>
          <p:cNvSpPr/>
          <p:nvPr/>
        </p:nvSpPr>
        <p:spPr>
          <a:xfrm flipH="1">
            <a:off x="1959761" y="4751667"/>
            <a:ext cx="270000" cy="360000"/>
          </a:xfrm>
          <a:prstGeom prst="cub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3" name="Cube 52"/>
          <p:cNvSpPr/>
          <p:nvPr/>
        </p:nvSpPr>
        <p:spPr>
          <a:xfrm flipH="1">
            <a:off x="7576565" y="2247613"/>
            <a:ext cx="270000" cy="360000"/>
          </a:xfrm>
          <a:prstGeom prst="cub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4" name="Cube 53"/>
          <p:cNvSpPr/>
          <p:nvPr/>
        </p:nvSpPr>
        <p:spPr>
          <a:xfrm flipH="1">
            <a:off x="6860204" y="4759397"/>
            <a:ext cx="270000" cy="360000"/>
          </a:xfrm>
          <a:prstGeom prst="cub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29662" y="2692983"/>
            <a:ext cx="1019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Digital certificates service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96238" y="3206642"/>
            <a:ext cx="755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On demand firewall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49057" y="2377639"/>
            <a:ext cx="101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Web filtering (URLs)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11565" y="4015992"/>
            <a:ext cx="101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Training &amp; advice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5029" y="5216637"/>
            <a:ext cx="74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ISO 27001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74055" y="5095575"/>
            <a:ext cx="1487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Ethical hacking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  <a:latin typeface="Calibri Light" panose="020F0302020204030204"/>
              </a:rPr>
              <a:t>Pen tests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  <a:latin typeface="Calibri Light" panose="020F0302020204030204"/>
              </a:rPr>
              <a:t>Detection of vulnerabilities</a:t>
            </a:r>
          </a:p>
        </p:txBody>
      </p:sp>
      <p:sp>
        <p:nvSpPr>
          <p:cNvPr id="62" name="Cube 61"/>
          <p:cNvSpPr/>
          <p:nvPr/>
        </p:nvSpPr>
        <p:spPr>
          <a:xfrm flipH="1">
            <a:off x="374979" y="1384890"/>
            <a:ext cx="270000" cy="360000"/>
          </a:xfrm>
          <a:prstGeom prst="cub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236" y="1761971"/>
            <a:ext cx="98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Internet Watch Foundation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4" name="Cube 63"/>
          <p:cNvSpPr/>
          <p:nvPr/>
        </p:nvSpPr>
        <p:spPr>
          <a:xfrm flipH="1">
            <a:off x="377459" y="4417296"/>
            <a:ext cx="270000" cy="360000"/>
          </a:xfrm>
          <a:prstGeom prst="cub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715" y="4794377"/>
            <a:ext cx="982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National Institute of Cybersecurity (INCIBE)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6" name="Cube 65"/>
          <p:cNvSpPr/>
          <p:nvPr/>
        </p:nvSpPr>
        <p:spPr>
          <a:xfrm flipH="1">
            <a:off x="8278618" y="1386530"/>
            <a:ext cx="270000" cy="360000"/>
          </a:xfrm>
          <a:prstGeom prst="cub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46565" y="1761971"/>
            <a:ext cx="123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International organizations  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(TI, FIRST, MAAG)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8" name="Cube 67"/>
          <p:cNvSpPr/>
          <p:nvPr/>
        </p:nvSpPr>
        <p:spPr>
          <a:xfrm flipH="1">
            <a:off x="8457244" y="4413058"/>
            <a:ext cx="270000" cy="360000"/>
          </a:xfrm>
          <a:prstGeom prst="cub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00875" y="4794377"/>
            <a:ext cx="98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Civil Guard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70" name="Cube 69"/>
          <p:cNvSpPr/>
          <p:nvPr/>
        </p:nvSpPr>
        <p:spPr>
          <a:xfrm flipH="1">
            <a:off x="4421779" y="5549683"/>
            <a:ext cx="270000" cy="360000"/>
          </a:xfrm>
          <a:prstGeom prst="cub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43653" y="5520994"/>
            <a:ext cx="94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National Center of Cyber Threats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3" name="Cube 49"/>
          <p:cNvSpPr/>
          <p:nvPr/>
        </p:nvSpPr>
        <p:spPr>
          <a:xfrm flipH="1">
            <a:off x="621714" y="3208514"/>
            <a:ext cx="270000" cy="360000"/>
          </a:xfrm>
          <a:prstGeom prst="cub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5" name="Cube 52"/>
          <p:cNvSpPr/>
          <p:nvPr/>
        </p:nvSpPr>
        <p:spPr>
          <a:xfrm flipH="1">
            <a:off x="8278618" y="3734658"/>
            <a:ext cx="270000" cy="360000"/>
          </a:xfrm>
          <a:prstGeom prst="cub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1" name="TextBox 58"/>
          <p:cNvSpPr txBox="1"/>
          <p:nvPr/>
        </p:nvSpPr>
        <p:spPr>
          <a:xfrm>
            <a:off x="5671564" y="1920155"/>
            <a:ext cx="8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PGP Key server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73" name="Cube 41"/>
          <p:cNvSpPr/>
          <p:nvPr/>
        </p:nvSpPr>
        <p:spPr>
          <a:xfrm flipH="1">
            <a:off x="5536564" y="2248471"/>
            <a:ext cx="270000" cy="360000"/>
          </a:xfrm>
          <a:prstGeom prst="cub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5" name="TextBox 45"/>
          <p:cNvSpPr txBox="1"/>
          <p:nvPr/>
        </p:nvSpPr>
        <p:spPr>
          <a:xfrm>
            <a:off x="5846239" y="2431381"/>
            <a:ext cx="778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Firewall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76" name="Cube 67"/>
          <p:cNvSpPr/>
          <p:nvPr/>
        </p:nvSpPr>
        <p:spPr>
          <a:xfrm flipH="1">
            <a:off x="7576565" y="5313635"/>
            <a:ext cx="270000" cy="360000"/>
          </a:xfrm>
          <a:prstGeom prst="cub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8" name="TextBox 68"/>
          <p:cNvSpPr txBox="1"/>
          <p:nvPr/>
        </p:nvSpPr>
        <p:spPr>
          <a:xfrm>
            <a:off x="7232437" y="5676510"/>
            <a:ext cx="98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National Police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79" name="Cube 49"/>
          <p:cNvSpPr/>
          <p:nvPr/>
        </p:nvSpPr>
        <p:spPr>
          <a:xfrm flipH="1">
            <a:off x="3597298" y="1447887"/>
            <a:ext cx="270000" cy="360000"/>
          </a:xfrm>
          <a:prstGeom prst="cub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0" name="TextBox 57"/>
          <p:cNvSpPr txBox="1"/>
          <p:nvPr/>
        </p:nvSpPr>
        <p:spPr>
          <a:xfrm>
            <a:off x="3222791" y="1827821"/>
            <a:ext cx="1019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libri Light" panose="020F0302020204030204"/>
              </a:rPr>
              <a:t>SOC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n 11" descr="LHCtunne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6038AE0-B64A-4908-97BB-ABF3B84ACA9F}" type="slidenum">
              <a:rPr lang="es-ES_tradnl">
                <a:latin typeface="Corbel" charset="0"/>
                <a:ea typeface="ＭＳ Ｐゴシック" charset="-128"/>
                <a:cs typeface="ＭＳ Ｐゴシック" charset="-128"/>
              </a:rPr>
              <a:pPr>
                <a:defRPr/>
              </a:pPr>
              <a:t>15</a:t>
            </a:fld>
            <a:endParaRPr lang="en-GB" dirty="0">
              <a:latin typeface="Corbe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2771" name="Imagen 4" descr="logos-presentacio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3488"/>
            <a:ext cx="33147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1 Título"/>
          <p:cNvSpPr txBox="1">
            <a:spLocks/>
          </p:cNvSpPr>
          <p:nvPr/>
        </p:nvSpPr>
        <p:spPr>
          <a:xfrm>
            <a:off x="558800" y="1041400"/>
            <a:ext cx="1054100" cy="633413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LHC</a:t>
            </a:r>
          </a:p>
        </p:txBody>
      </p:sp>
      <p:sp>
        <p:nvSpPr>
          <p:cNvPr id="44" name="2 Marcador de contenido"/>
          <p:cNvSpPr>
            <a:spLocks noGrp="1"/>
          </p:cNvSpPr>
          <p:nvPr>
            <p:ph idx="1"/>
          </p:nvPr>
        </p:nvSpPr>
        <p:spPr>
          <a:xfrm>
            <a:off x="228600" y="2005013"/>
            <a:ext cx="8636000" cy="1233487"/>
          </a:xfrm>
          <a:ln>
            <a:miter lim="800000"/>
          </a:ln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700" dirty="0" smtClean="0">
                <a:solidFill>
                  <a:schemeClr val="bg1">
                    <a:lumMod val="50000"/>
                  </a:schemeClr>
                </a:solidFill>
              </a:rPr>
              <a:t>The Large Hadron Collider (</a:t>
            </a:r>
            <a:r>
              <a:rPr lang="es-ES" sz="1700" dirty="0">
                <a:solidFill>
                  <a:srgbClr val="31859C"/>
                </a:solidFill>
              </a:rPr>
              <a:t>LHC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) is the </a:t>
            </a:r>
            <a:r>
              <a:rPr lang="es-ES" sz="1700" dirty="0" err="1">
                <a:solidFill>
                  <a:schemeClr val="bg1">
                    <a:lumMod val="50000"/>
                  </a:schemeClr>
                </a:solidFill>
              </a:rPr>
              <a:t>largest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700" dirty="0" err="1" smtClean="0">
                <a:solidFill>
                  <a:schemeClr val="bg1">
                    <a:lumMod val="50000"/>
                  </a:schemeClr>
                </a:solidFill>
              </a:rPr>
              <a:t>research</a:t>
            </a:r>
            <a:r>
              <a:rPr lang="es-ES" sz="1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700" dirty="0" err="1" smtClean="0">
                <a:solidFill>
                  <a:schemeClr val="bg1">
                    <a:lumMod val="50000"/>
                  </a:schemeClr>
                </a:solidFill>
              </a:rPr>
              <a:t>instrument</a:t>
            </a:r>
            <a:r>
              <a:rPr lang="es-ES" sz="1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in the </a:t>
            </a:r>
            <a:r>
              <a:rPr lang="es-ES" sz="1700" dirty="0" err="1">
                <a:solidFill>
                  <a:schemeClr val="bg1">
                    <a:lumMod val="50000"/>
                  </a:schemeClr>
                </a:solidFill>
              </a:rPr>
              <a:t>world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7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s-ES" sz="1700" dirty="0" err="1" smtClean="0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es-ES" sz="1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700" dirty="0" err="1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s-ES" sz="1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700" dirty="0" err="1" smtClean="0">
                <a:solidFill>
                  <a:schemeClr val="bg1">
                    <a:lumMod val="50000"/>
                  </a:schemeClr>
                </a:solidFill>
              </a:rPr>
              <a:t>used</a:t>
            </a:r>
            <a:r>
              <a:rPr lang="es-ES" sz="17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ES" sz="1700" dirty="0" err="1" smtClean="0">
                <a:solidFill>
                  <a:schemeClr val="bg1">
                    <a:lumMod val="50000"/>
                  </a:schemeClr>
                </a:solidFill>
              </a:rPr>
              <a:t>among</a:t>
            </a:r>
            <a:r>
              <a:rPr lang="es-ES" sz="1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700" dirty="0" err="1" smtClean="0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es-ES" sz="1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700" dirty="0" err="1" smtClean="0">
                <a:solidFill>
                  <a:schemeClr val="bg1">
                    <a:lumMod val="50000"/>
                  </a:schemeClr>
                </a:solidFill>
              </a:rPr>
              <a:t>things</a:t>
            </a:r>
            <a:r>
              <a:rPr lang="es-ES" sz="1700" dirty="0" smtClean="0">
                <a:solidFill>
                  <a:schemeClr val="bg1">
                    <a:lumMod val="50000"/>
                  </a:schemeClr>
                </a:solidFill>
              </a:rPr>
              <a:t>, to 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</a:rPr>
              <a:t>study the origin of the universe</a:t>
            </a:r>
            <a:r>
              <a:rPr lang="es-ES" sz="1700" dirty="0" smtClean="0">
                <a:solidFill>
                  <a:schemeClr val="bg1">
                    <a:lumMod val="50000"/>
                  </a:schemeClr>
                </a:solidFill>
              </a:rPr>
              <a:t>. This innovative engineering project uses a 100-metre-deep circular tunnel with a circumference of 27 km. (located at CERN) </a:t>
            </a:r>
            <a:r>
              <a:rPr lang="es-ES" sz="1700" dirty="0" smtClean="0">
                <a:solidFill>
                  <a:srgbClr val="31859C"/>
                </a:solidFill>
              </a:rPr>
              <a:t>generating billions of pieces of data</a:t>
            </a:r>
            <a:r>
              <a:rPr lang="es-ES" sz="1700" dirty="0" smtClean="0">
                <a:solidFill>
                  <a:schemeClr val="bg1">
                    <a:lumMod val="50000"/>
                  </a:schemeClr>
                </a:solidFill>
              </a:rPr>
              <a:t> which are analysed by 10,000 physicists around the world. </a:t>
            </a:r>
            <a:endParaRPr lang="en-GB" sz="1700" b="1" dirty="0" smtClean="0">
              <a:solidFill>
                <a:schemeClr val="bg1">
                  <a:lumMod val="50000"/>
                </a:schemeClr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32774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757613"/>
            <a:ext cx="3454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" descr="\\Srvfiles01\comunicacion\2.Difusion\4.WEB\PROYECTOS WEB\REDIRIS\2014\PUBLICACION\Maquetación\Foto pequeña\LHC\miniaturaLHC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182721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20700" y="3784600"/>
            <a:ext cx="31170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rgbClr val="31859C"/>
                </a:solidFill>
                <a:latin typeface="+mn-lt"/>
              </a:rPr>
              <a:t>RedIRIS connects the Tier1 Spanish centre (PIC)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to the LHCOPN network using a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redundant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10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Gbps circuit and offers connectivity from the </a:t>
            </a:r>
            <a:r>
              <a:rPr lang="es-ES" sz="1600" dirty="0">
                <a:solidFill>
                  <a:srgbClr val="31859C"/>
                </a:solidFill>
                <a:latin typeface="+mn-lt"/>
              </a:rPr>
              <a:t>seven TIER2 centres to PIC</a:t>
            </a:r>
            <a:r>
              <a:rPr sz="1600" dirty="0" smtClean="0"/>
              <a:t>.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Furthermore, </a:t>
            </a:r>
            <a:r>
              <a:rPr lang="es-ES" sz="1600" dirty="0">
                <a:solidFill>
                  <a:srgbClr val="31859C"/>
                </a:solidFill>
                <a:latin typeface="+mn-lt"/>
              </a:rPr>
              <a:t>it connects the Portuguese centres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the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PIC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85750" y="34782"/>
            <a:ext cx="8439150" cy="34290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anchor="ctr">
            <a:sp3d extrusionH="12700">
              <a:extrusionClr>
                <a:schemeClr val="bg1"/>
              </a:extrusionClr>
            </a:sp3d>
          </a:bodyPr>
          <a:lstStyle/>
          <a:p>
            <a:pPr fontAlgn="auto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Case studies</a:t>
            </a:r>
          </a:p>
        </p:txBody>
      </p:sp>
      <p:sp>
        <p:nvSpPr>
          <p:cNvPr id="11" name="4 CuadroTexto"/>
          <p:cNvSpPr txBox="1"/>
          <p:nvPr/>
        </p:nvSpPr>
        <p:spPr>
          <a:xfrm>
            <a:off x="230188" y="3365500"/>
            <a:ext cx="5611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RedIRIS transports massive amounts of the LHC's data:</a:t>
            </a:r>
          </a:p>
        </p:txBody>
      </p:sp>
      <p:pic>
        <p:nvPicPr>
          <p:cNvPr id="12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2" y="6316132"/>
            <a:ext cx="3809217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n 14" descr="PRACE_map3_rgb_s-b88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00"/>
          <a:stretch>
            <a:fillRect/>
          </a:stretch>
        </p:blipFill>
        <p:spPr bwMode="auto">
          <a:xfrm>
            <a:off x="3121025" y="2306638"/>
            <a:ext cx="34925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4097338" y="60261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5E21963-ABE0-4B2A-B79F-0FD07759EACD}" type="slidenum">
              <a:rPr lang="es-ES_tradnl">
                <a:latin typeface="Corbel" charset="0"/>
                <a:ea typeface="ＭＳ Ｐゴシック" charset="-128"/>
                <a:cs typeface="ＭＳ Ｐゴシック" charset="-128"/>
              </a:rPr>
              <a:pPr>
                <a:defRPr/>
              </a:pPr>
              <a:t>16</a:t>
            </a:fld>
            <a:endParaRPr lang="en-GB" dirty="0">
              <a:latin typeface="Corbe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795" name="Imagen 4" descr="logos-presentacio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13488"/>
            <a:ext cx="33147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4" descr="bsc-logo1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5302250"/>
            <a:ext cx="1474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Conector recto de flecha 27"/>
          <p:cNvCxnSpPr/>
          <p:nvPr/>
        </p:nvCxnSpPr>
        <p:spPr>
          <a:xfrm rot="10800000" flipV="1">
            <a:off x="3092450" y="4784725"/>
            <a:ext cx="1116013" cy="50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868863"/>
            <a:ext cx="1158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ector recto 25"/>
          <p:cNvCxnSpPr/>
          <p:nvPr/>
        </p:nvCxnSpPr>
        <p:spPr>
          <a:xfrm flipV="1">
            <a:off x="4535488" y="4446588"/>
            <a:ext cx="485775" cy="438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800" name="Imagen 19" descr="de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4300538"/>
            <a:ext cx="268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39 CuadroTexto"/>
          <p:cNvSpPr txBox="1">
            <a:spLocks noChangeArrowheads="1"/>
          </p:cNvSpPr>
          <p:nvPr/>
        </p:nvSpPr>
        <p:spPr bwMode="auto">
          <a:xfrm rot="-2558952">
            <a:off x="4352925" y="4335463"/>
            <a:ext cx="9286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s-ES_tradnl" altLang="es-ES_tradnl" sz="800">
                <a:solidFill>
                  <a:srgbClr val="FF0000"/>
                </a:solidFill>
              </a:rPr>
              <a:t>λ </a:t>
            </a:r>
            <a:r>
              <a:rPr lang="es-ES" altLang="es-ES_tradnl" sz="800" b="1">
                <a:solidFill>
                  <a:srgbClr val="FF0000"/>
                </a:solidFill>
              </a:rPr>
              <a:t>10 Gb</a:t>
            </a:r>
          </a:p>
        </p:txBody>
      </p:sp>
      <p:pic>
        <p:nvPicPr>
          <p:cNvPr id="3380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3225800"/>
            <a:ext cx="2098675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9713" y="698500"/>
            <a:ext cx="848518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b="1" dirty="0">
                <a:solidFill>
                  <a:srgbClr val="3F9393"/>
                </a:solidFill>
                <a:latin typeface="+mj-lt"/>
              </a:rPr>
              <a:t>Supercomputing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Spain has a </a:t>
            </a:r>
            <a:r>
              <a:rPr lang="en-US" dirty="0" smtClean="0">
                <a:solidFill>
                  <a:srgbClr val="31859C"/>
                </a:solidFill>
                <a:latin typeface="+mn-lt"/>
              </a:rPr>
              <a:t>network of interconnected supercomputers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</a:t>
            </a:r>
            <a:r>
              <a:rPr lang="en-US" dirty="0" smtClean="0">
                <a:solidFill>
                  <a:srgbClr val="31859C"/>
                </a:solidFill>
                <a:latin typeface="+mn-lt"/>
              </a:rPr>
              <a:t>RES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), which in turn connect to the European supercomputing infrastructure through the </a:t>
            </a:r>
            <a:r>
              <a:rPr lang="en-US" dirty="0" smtClean="0">
                <a:solidFill>
                  <a:srgbClr val="31859C"/>
                </a:solidFill>
                <a:latin typeface="+mn-lt"/>
              </a:rPr>
              <a:t>PRACE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project. </a:t>
            </a:r>
            <a:r>
              <a:rPr lang="en-US" dirty="0" smtClean="0">
                <a:solidFill>
                  <a:srgbClr val="31859C"/>
                </a:solidFill>
                <a:latin typeface="+mn-lt"/>
              </a:rPr>
              <a:t>Thanks to RedIRIS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which establishes the connections, </a:t>
            </a:r>
            <a:r>
              <a:rPr lang="en-US" dirty="0" smtClean="0">
                <a:solidFill>
                  <a:srgbClr val="31859C"/>
                </a:solidFill>
                <a:latin typeface="+mn-lt"/>
              </a:rPr>
              <a:t>enormous amounts of data are transmitted.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285750" y="76200"/>
            <a:ext cx="8439150" cy="34290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anchor="ctr">
            <a:sp3d extrusionH="12700">
              <a:extrusionClr>
                <a:schemeClr val="bg1"/>
              </a:extrusionClr>
            </a:sp3d>
          </a:bodyPr>
          <a:lstStyle/>
          <a:p>
            <a:pPr fontAlgn="auto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3400" b="1" dirty="0">
              <a:solidFill>
                <a:schemeClr val="bg1">
                  <a:lumMod val="65000"/>
                </a:schemeClr>
              </a:solidFill>
              <a:latin typeface="+mj-lt"/>
              <a:ea typeface="ＭＳ Ｐゴシック" pitchFamily="-109" charset="-128"/>
              <a:cs typeface="ＭＳ Ｐゴシック" pitchFamily="-109" charset="-128"/>
            </a:endParaRPr>
          </a:p>
          <a:p>
            <a:pPr fontAlgn="auto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3400" b="1" dirty="0">
              <a:solidFill>
                <a:schemeClr val="bg1">
                  <a:lumMod val="65000"/>
                </a:schemeClr>
              </a:solidFill>
              <a:latin typeface="+mj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438150" y="173376"/>
            <a:ext cx="8439150" cy="34290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anchor="ctr">
            <a:sp3d extrusionH="12700">
              <a:extrusionClr>
                <a:schemeClr val="bg1"/>
              </a:extrusionClr>
            </a:sp3d>
          </a:bodyPr>
          <a:lstStyle/>
          <a:p>
            <a:pPr fontAlgn="auto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Case studies</a:t>
            </a:r>
          </a:p>
        </p:txBody>
      </p:sp>
      <p:sp>
        <p:nvSpPr>
          <p:cNvPr id="36" name="Marco 35"/>
          <p:cNvSpPr/>
          <p:nvPr/>
        </p:nvSpPr>
        <p:spPr>
          <a:xfrm>
            <a:off x="4208463" y="4757738"/>
            <a:ext cx="393700" cy="46196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chemeClr val="tx1"/>
              </a:solidFill>
            </a:endParaRPr>
          </a:p>
        </p:txBody>
      </p:sp>
      <p:grpSp>
        <p:nvGrpSpPr>
          <p:cNvPr id="33807" name="7 Grupo"/>
          <p:cNvGrpSpPr>
            <a:grpSpLocks/>
          </p:cNvGrpSpPr>
          <p:nvPr/>
        </p:nvGrpSpPr>
        <p:grpSpPr bwMode="auto">
          <a:xfrm>
            <a:off x="249238" y="2540000"/>
            <a:ext cx="3367087" cy="2443163"/>
            <a:chOff x="1358900" y="2283723"/>
            <a:chExt cx="5359393" cy="3901118"/>
          </a:xfrm>
        </p:grpSpPr>
        <p:pic>
          <p:nvPicPr>
            <p:cNvPr id="33809" name="Imagen 20" descr="mapa_red_201109-v3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900" y="2283723"/>
              <a:ext cx="5359393" cy="390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726" y="5451670"/>
              <a:ext cx="211137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1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701" y="4983357"/>
              <a:ext cx="211137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2" name="Freeform 13"/>
            <p:cNvSpPr>
              <a:spLocks/>
            </p:cNvSpPr>
            <p:nvPr/>
          </p:nvSpPr>
          <p:spPr bwMode="auto">
            <a:xfrm>
              <a:off x="3417888" y="3848295"/>
              <a:ext cx="811213" cy="1514475"/>
            </a:xfrm>
            <a:custGeom>
              <a:avLst/>
              <a:gdLst>
                <a:gd name="T0" fmla="*/ 2147483647 w 576"/>
                <a:gd name="T1" fmla="*/ 2147483647 h 1088"/>
                <a:gd name="T2" fmla="*/ 2147483647 w 576"/>
                <a:gd name="T3" fmla="*/ 2147483647 h 1088"/>
                <a:gd name="T4" fmla="*/ 2147483647 w 576"/>
                <a:gd name="T5" fmla="*/ 0 h 1088"/>
                <a:gd name="T6" fmla="*/ 0 60000 65536"/>
                <a:gd name="T7" fmla="*/ 0 60000 65536"/>
                <a:gd name="T8" fmla="*/ 0 60000 65536"/>
                <a:gd name="T9" fmla="*/ 0 w 576"/>
                <a:gd name="T10" fmla="*/ 0 h 1088"/>
                <a:gd name="T11" fmla="*/ 576 w 576"/>
                <a:gd name="T12" fmla="*/ 1088 h 10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088">
                  <a:moveTo>
                    <a:pt x="288" y="1056"/>
                  </a:moveTo>
                  <a:cubicBezTo>
                    <a:pt x="144" y="1072"/>
                    <a:pt x="0" y="1088"/>
                    <a:pt x="48" y="912"/>
                  </a:cubicBezTo>
                  <a:cubicBezTo>
                    <a:pt x="96" y="736"/>
                    <a:pt x="336" y="368"/>
                    <a:pt x="576" y="0"/>
                  </a:cubicBezTo>
                </a:path>
              </a:pathLst>
            </a:custGeom>
            <a:noFill/>
            <a:ln w="57150">
              <a:solidFill>
                <a:srgbClr val="F790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813" name="Line 14"/>
            <p:cNvSpPr>
              <a:spLocks noChangeShapeType="1"/>
            </p:cNvSpPr>
            <p:nvPr/>
          </p:nvSpPr>
          <p:spPr bwMode="auto">
            <a:xfrm>
              <a:off x="4025901" y="3648270"/>
              <a:ext cx="134937" cy="0"/>
            </a:xfrm>
            <a:prstGeom prst="line">
              <a:avLst/>
            </a:prstGeom>
            <a:noFill/>
            <a:ln w="76200">
              <a:solidFill>
                <a:srgbClr val="F790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814" name="Freeform 15"/>
            <p:cNvSpPr>
              <a:spLocks/>
            </p:cNvSpPr>
            <p:nvPr/>
          </p:nvSpPr>
          <p:spPr bwMode="auto">
            <a:xfrm>
              <a:off x="2065338" y="3781620"/>
              <a:ext cx="2095500" cy="1670050"/>
            </a:xfrm>
            <a:custGeom>
              <a:avLst/>
              <a:gdLst>
                <a:gd name="T0" fmla="*/ 0 w 1488"/>
                <a:gd name="T1" fmla="*/ 2147483647 h 1200"/>
                <a:gd name="T2" fmla="*/ 2147483647 w 1488"/>
                <a:gd name="T3" fmla="*/ 2147483647 h 1200"/>
                <a:gd name="T4" fmla="*/ 2147483647 w 1488"/>
                <a:gd name="T5" fmla="*/ 0 h 1200"/>
                <a:gd name="T6" fmla="*/ 0 60000 65536"/>
                <a:gd name="T7" fmla="*/ 0 60000 65536"/>
                <a:gd name="T8" fmla="*/ 0 60000 65536"/>
                <a:gd name="T9" fmla="*/ 0 w 1488"/>
                <a:gd name="T10" fmla="*/ 0 h 1200"/>
                <a:gd name="T11" fmla="*/ 1488 w 1488"/>
                <a:gd name="T12" fmla="*/ 1200 h 1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1200">
                  <a:moveTo>
                    <a:pt x="0" y="1200"/>
                  </a:moveTo>
                  <a:cubicBezTo>
                    <a:pt x="140" y="868"/>
                    <a:pt x="280" y="536"/>
                    <a:pt x="528" y="336"/>
                  </a:cubicBezTo>
                  <a:cubicBezTo>
                    <a:pt x="776" y="136"/>
                    <a:pt x="1132" y="68"/>
                    <a:pt x="1488" y="0"/>
                  </a:cubicBezTo>
                </a:path>
              </a:pathLst>
            </a:custGeom>
            <a:noFill/>
            <a:ln w="76200">
              <a:solidFill>
                <a:srgbClr val="F790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815" name="Freeform 16"/>
            <p:cNvSpPr>
              <a:spLocks/>
            </p:cNvSpPr>
            <p:nvPr/>
          </p:nvSpPr>
          <p:spPr bwMode="auto">
            <a:xfrm>
              <a:off x="4160838" y="2444945"/>
              <a:ext cx="293688" cy="1203325"/>
            </a:xfrm>
            <a:custGeom>
              <a:avLst/>
              <a:gdLst>
                <a:gd name="T0" fmla="*/ 0 w 208"/>
                <a:gd name="T1" fmla="*/ 0 h 864"/>
                <a:gd name="T2" fmla="*/ 2147483647 w 208"/>
                <a:gd name="T3" fmla="*/ 2147483647 h 864"/>
                <a:gd name="T4" fmla="*/ 2147483647 w 208"/>
                <a:gd name="T5" fmla="*/ 2147483647 h 864"/>
                <a:gd name="T6" fmla="*/ 0 60000 65536"/>
                <a:gd name="T7" fmla="*/ 0 60000 65536"/>
                <a:gd name="T8" fmla="*/ 0 60000 65536"/>
                <a:gd name="T9" fmla="*/ 0 w 208"/>
                <a:gd name="T10" fmla="*/ 0 h 864"/>
                <a:gd name="T11" fmla="*/ 208 w 208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" h="864">
                  <a:moveTo>
                    <a:pt x="0" y="0"/>
                  </a:moveTo>
                  <a:cubicBezTo>
                    <a:pt x="88" y="0"/>
                    <a:pt x="176" y="0"/>
                    <a:pt x="192" y="144"/>
                  </a:cubicBezTo>
                  <a:cubicBezTo>
                    <a:pt x="208" y="288"/>
                    <a:pt x="152" y="576"/>
                    <a:pt x="96" y="864"/>
                  </a:cubicBezTo>
                </a:path>
              </a:pathLst>
            </a:custGeom>
            <a:noFill/>
            <a:ln w="76200">
              <a:solidFill>
                <a:srgbClr val="F790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816" name="Freeform 17"/>
            <p:cNvSpPr>
              <a:spLocks/>
            </p:cNvSpPr>
            <p:nvPr/>
          </p:nvSpPr>
          <p:spPr bwMode="auto">
            <a:xfrm>
              <a:off x="4229101" y="3781620"/>
              <a:ext cx="1030287" cy="466725"/>
            </a:xfrm>
            <a:custGeom>
              <a:avLst/>
              <a:gdLst>
                <a:gd name="T0" fmla="*/ 2147483647 w 480"/>
                <a:gd name="T1" fmla="*/ 2147483647 h 336"/>
                <a:gd name="T2" fmla="*/ 0 w 480"/>
                <a:gd name="T3" fmla="*/ 0 h 336"/>
                <a:gd name="T4" fmla="*/ 0 60000 65536"/>
                <a:gd name="T5" fmla="*/ 0 60000 65536"/>
                <a:gd name="T6" fmla="*/ 0 w 480"/>
                <a:gd name="T7" fmla="*/ 0 h 336"/>
                <a:gd name="T8" fmla="*/ 480 w 480"/>
                <a:gd name="T9" fmla="*/ 336 h 3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336">
                  <a:moveTo>
                    <a:pt x="480" y="336"/>
                  </a:moveTo>
                  <a:cubicBezTo>
                    <a:pt x="280" y="196"/>
                    <a:pt x="80" y="56"/>
                    <a:pt x="0" y="0"/>
                  </a:cubicBezTo>
                </a:path>
              </a:pathLst>
            </a:custGeom>
            <a:noFill/>
            <a:ln w="76200">
              <a:solidFill>
                <a:srgbClr val="F790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817" name="Freeform 18"/>
            <p:cNvSpPr>
              <a:spLocks/>
            </p:cNvSpPr>
            <p:nvPr/>
          </p:nvSpPr>
          <p:spPr bwMode="auto">
            <a:xfrm>
              <a:off x="4229102" y="3313307"/>
              <a:ext cx="1554161" cy="401638"/>
            </a:xfrm>
            <a:custGeom>
              <a:avLst/>
              <a:gdLst>
                <a:gd name="T0" fmla="*/ 0 w 864"/>
                <a:gd name="T1" fmla="*/ 2147483647 h 288"/>
                <a:gd name="T2" fmla="*/ 2147483647 w 864"/>
                <a:gd name="T3" fmla="*/ 0 h 288"/>
                <a:gd name="T4" fmla="*/ 0 60000 65536"/>
                <a:gd name="T5" fmla="*/ 0 60000 65536"/>
                <a:gd name="T6" fmla="*/ 0 w 864"/>
                <a:gd name="T7" fmla="*/ 0 h 288"/>
                <a:gd name="T8" fmla="*/ 864 w 86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4" h="288">
                  <a:moveTo>
                    <a:pt x="0" y="288"/>
                  </a:moveTo>
                  <a:cubicBezTo>
                    <a:pt x="360" y="168"/>
                    <a:pt x="720" y="48"/>
                    <a:pt x="864" y="0"/>
                  </a:cubicBezTo>
                </a:path>
              </a:pathLst>
            </a:custGeom>
            <a:noFill/>
            <a:ln w="76200">
              <a:solidFill>
                <a:srgbClr val="F790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pic>
          <p:nvPicPr>
            <p:cNvPr id="33818" name="Picture 2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76" y="2844995"/>
              <a:ext cx="211137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9" name="Freeform 22"/>
            <p:cNvSpPr>
              <a:spLocks/>
            </p:cNvSpPr>
            <p:nvPr/>
          </p:nvSpPr>
          <p:spPr bwMode="auto">
            <a:xfrm>
              <a:off x="4432301" y="3246632"/>
              <a:ext cx="473075" cy="401638"/>
            </a:xfrm>
            <a:custGeom>
              <a:avLst/>
              <a:gdLst>
                <a:gd name="T0" fmla="*/ 2147483647 w 336"/>
                <a:gd name="T1" fmla="*/ 0 h 288"/>
                <a:gd name="T2" fmla="*/ 0 w 336"/>
                <a:gd name="T3" fmla="*/ 2147483647 h 288"/>
                <a:gd name="T4" fmla="*/ 0 60000 65536"/>
                <a:gd name="T5" fmla="*/ 0 60000 65536"/>
                <a:gd name="T6" fmla="*/ 0 w 336"/>
                <a:gd name="T7" fmla="*/ 0 h 288"/>
                <a:gd name="T8" fmla="*/ 336 w 336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" h="288">
                  <a:moveTo>
                    <a:pt x="336" y="0"/>
                  </a:moveTo>
                  <a:cubicBezTo>
                    <a:pt x="196" y="120"/>
                    <a:pt x="56" y="240"/>
                    <a:pt x="0" y="288"/>
                  </a:cubicBezTo>
                </a:path>
              </a:pathLst>
            </a:custGeom>
            <a:noFill/>
            <a:ln w="76200">
              <a:solidFill>
                <a:srgbClr val="F790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pic>
          <p:nvPicPr>
            <p:cNvPr id="33820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1" y="3402207"/>
              <a:ext cx="211137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1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588" y="3402207"/>
              <a:ext cx="211138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2" name="Picture 2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263" y="2844995"/>
              <a:ext cx="211137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326" y="2290957"/>
              <a:ext cx="211137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4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251" y="3981645"/>
              <a:ext cx="211137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Imagen 44" descr="res.gif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429000"/>
              <a:ext cx="1143000" cy="60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8" name="Imagen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2651125"/>
            <a:ext cx="129063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5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2" y="6316132"/>
            <a:ext cx="3809217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9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98" y="131765"/>
            <a:ext cx="6453267" cy="485775"/>
          </a:xfrm>
        </p:spPr>
        <p:txBody>
          <a:bodyPr/>
          <a:lstStyle/>
          <a:p>
            <a:r>
              <a:rPr lang="es-ES" sz="2400" dirty="0" smtClean="0"/>
              <a:t>RedIRIS: </a:t>
            </a:r>
            <a:r>
              <a:rPr lang="es-ES" sz="2400" dirty="0" err="1" smtClean="0"/>
              <a:t>User</a:t>
            </a:r>
            <a:r>
              <a:rPr lang="es-ES" sz="2400" dirty="0" smtClean="0"/>
              <a:t> </a:t>
            </a:r>
            <a:r>
              <a:rPr lang="es-ES" sz="2400" dirty="0" err="1" smtClean="0"/>
              <a:t>Satisfaction</a:t>
            </a:r>
            <a:endParaRPr lang="es-ES_tradnl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BB46-9CB0-5647-BDF7-A06195169FF8}" type="slidenum">
              <a:rPr lang="es-ES" smtClean="0"/>
              <a:t>17</a:t>
            </a:fld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" y="856000"/>
            <a:ext cx="2183563" cy="195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1 CuadroTexto"/>
          <p:cNvSpPr txBox="1"/>
          <p:nvPr/>
        </p:nvSpPr>
        <p:spPr>
          <a:xfrm>
            <a:off x="2206005" y="852670"/>
            <a:ext cx="25643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2016</a:t>
            </a:r>
            <a:endParaRPr lang="es-ES" sz="1400" dirty="0">
              <a:solidFill>
                <a:schemeClr val="bg1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s-ES" sz="11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[ISO 9.001]</a:t>
            </a:r>
            <a:endParaRPr lang="es-ES" sz="1100" dirty="0">
              <a:solidFill>
                <a:schemeClr val="bg1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endParaRPr lang="es-ES" sz="1400" dirty="0">
              <a:solidFill>
                <a:schemeClr val="bg1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s-ES" sz="1400" b="1" dirty="0" err="1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Result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: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5,30 /</a:t>
            </a:r>
            <a:r>
              <a:rPr lang="es-ES" sz="1400" b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6 </a:t>
            </a:r>
          </a:p>
          <a:p>
            <a:endParaRPr lang="es-ES" sz="1500" dirty="0">
              <a:solidFill>
                <a:schemeClr val="bg1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3 CuadroTexto"/>
          <p:cNvSpPr txBox="1"/>
          <p:nvPr/>
        </p:nvSpPr>
        <p:spPr>
          <a:xfrm>
            <a:off x="4635501" y="848111"/>
            <a:ext cx="4071895" cy="14619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300" b="1" i="1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La Palma, elegida como alternativa para el mayor telescopio del mundo </a:t>
            </a:r>
            <a:r>
              <a:rPr lang="es-ES" sz="1300" i="1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- </a:t>
            </a:r>
            <a:r>
              <a:rPr lang="es-ES" sz="1300" b="1" i="1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EL PAÍS</a:t>
            </a:r>
            <a:r>
              <a:rPr lang="es-ES" sz="1300" i="1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– </a:t>
            </a:r>
            <a:r>
              <a:rPr lang="es-ES" sz="1100" i="1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31.10.2016</a:t>
            </a:r>
          </a:p>
          <a:p>
            <a:r>
              <a:rPr lang="es-ES" sz="1300" i="1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“</a:t>
            </a:r>
            <a:r>
              <a:rPr lang="es-ES" sz="1300" i="1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El otro gran motivo que ha facilitado la elección de La Palma ha sido la calidad de sus comunicaciones digitales, "de las mejores del mundo", según </a:t>
            </a:r>
            <a:r>
              <a:rPr lang="es-ES" sz="1300" i="1" dirty="0" err="1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Rebolo</a:t>
            </a:r>
            <a:r>
              <a:rPr lang="es-ES" sz="1300" i="1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ea typeface="ＭＳ Ｐゴシック" charset="-128"/>
                <a:cs typeface="ＭＳ Ｐゴシック" charset="-128"/>
              </a:rPr>
              <a:t>” [Director del IAC]</a:t>
            </a:r>
          </a:p>
        </p:txBody>
      </p:sp>
      <p:pic>
        <p:nvPicPr>
          <p:cNvPr id="22" name="Picture 3" descr="C:\Users\aperezgo\Desktop\Foto_25_aniversa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65" y="2951298"/>
            <a:ext cx="4484531" cy="322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11 CuadroTexto"/>
          <p:cNvSpPr txBox="1"/>
          <p:nvPr/>
        </p:nvSpPr>
        <p:spPr>
          <a:xfrm>
            <a:off x="215224" y="5314769"/>
            <a:ext cx="2967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2013</a:t>
            </a:r>
          </a:p>
          <a:p>
            <a:pPr algn="ctr"/>
            <a:endParaRPr lang="es-ES" sz="800" b="1" dirty="0" smtClean="0">
              <a:solidFill>
                <a:schemeClr val="bg1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25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Anniversary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  RedIRIS</a:t>
            </a:r>
            <a:endParaRPr lang="es-ES" b="1" dirty="0">
              <a:solidFill>
                <a:schemeClr val="bg1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635500" y="6483352"/>
            <a:ext cx="4288306" cy="374648"/>
          </a:xfrm>
        </p:spPr>
        <p:txBody>
          <a:bodyPr/>
          <a:lstStyle/>
          <a:p>
            <a:r>
              <a:rPr lang="es-ES" dirty="0" smtClean="0"/>
              <a:t>RedIRIS - la red académica y de investigación española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7" y="2943771"/>
            <a:ext cx="2638972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7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agen 2" descr="logo-RedIRIS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057400"/>
            <a:ext cx="69850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CuadroTexto 3"/>
          <p:cNvSpPr txBox="1">
            <a:spLocks noChangeArrowheads="1"/>
          </p:cNvSpPr>
          <p:nvPr/>
        </p:nvSpPr>
        <p:spPr bwMode="auto">
          <a:xfrm>
            <a:off x="1295400" y="4618038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s-ES_tradnl" altLang="es-ES_tradnl" sz="3200" b="1">
                <a:solidFill>
                  <a:srgbClr val="F6C30C"/>
                </a:solidFill>
              </a:rPr>
              <a:t>THANK YOU VERY MUCH! </a:t>
            </a:r>
            <a:endParaRPr lang="en-GB" altLang="es-ES_tradnl" sz="2000" b="1">
              <a:solidFill>
                <a:srgbClr val="F6C30C"/>
              </a:solidFill>
            </a:endParaRP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2" y="6316132"/>
            <a:ext cx="3809217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Elipse"/>
          <p:cNvSpPr/>
          <p:nvPr/>
        </p:nvSpPr>
        <p:spPr>
          <a:xfrm>
            <a:off x="3111500" y="4951413"/>
            <a:ext cx="2706688" cy="9112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16 Elipse"/>
          <p:cNvSpPr/>
          <p:nvPr/>
        </p:nvSpPr>
        <p:spPr>
          <a:xfrm>
            <a:off x="5580063" y="3581400"/>
            <a:ext cx="2879725" cy="10826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17 Elipse"/>
          <p:cNvSpPr/>
          <p:nvPr/>
        </p:nvSpPr>
        <p:spPr>
          <a:xfrm>
            <a:off x="323850" y="3581400"/>
            <a:ext cx="2668588" cy="10826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4 Elipse"/>
          <p:cNvSpPr/>
          <p:nvPr/>
        </p:nvSpPr>
        <p:spPr>
          <a:xfrm>
            <a:off x="3006725" y="2636838"/>
            <a:ext cx="2706688" cy="10572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389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81750"/>
            <a:ext cx="38338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519112" y="908050"/>
            <a:ext cx="7921625" cy="13684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00" dirty="0">
                <a:solidFill>
                  <a:srgbClr val="227A7C"/>
                </a:solidFill>
              </a:rPr>
              <a:t>RedIRIS is the Spanish National Research and Education Network (NREN), that manages a powerful communications backbone in order to provide advanced connectivity services to research centers and universities. RedIRIS can deploy multiple links of up to 10.000 </a:t>
            </a:r>
            <a:r>
              <a:rPr lang="en-US" sz="1900" dirty="0" err="1">
                <a:solidFill>
                  <a:srgbClr val="227A7C"/>
                </a:solidFill>
              </a:rPr>
              <a:t>Mbs</a:t>
            </a:r>
            <a:r>
              <a:rPr lang="en-US" sz="1900" dirty="0">
                <a:solidFill>
                  <a:srgbClr val="227A7C"/>
                </a:solidFill>
              </a:rPr>
              <a:t> for academic and scientific projects.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91" name="3 CuadroTexto"/>
          <p:cNvSpPr txBox="1">
            <a:spLocks noChangeArrowheads="1"/>
          </p:cNvSpPr>
          <p:nvPr/>
        </p:nvSpPr>
        <p:spPr bwMode="auto">
          <a:xfrm>
            <a:off x="3203575" y="5099050"/>
            <a:ext cx="25527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s-ES_tradnl" sz="1600" dirty="0" smtClean="0"/>
              <a:t>It helps to foster </a:t>
            </a:r>
            <a:r>
              <a:rPr lang="en-US" altLang="es-ES_tradnl" sz="1600" u="sng" dirty="0" smtClean="0">
                <a:solidFill>
                  <a:srgbClr val="F6A11A"/>
                </a:solidFill>
              </a:rPr>
              <a:t>Information Society</a:t>
            </a:r>
            <a:endParaRPr lang="en-US" altLang="es-ES_tradnl" sz="1600" dirty="0" smtClean="0">
              <a:solidFill>
                <a:srgbClr val="F6A11A"/>
              </a:solidFill>
            </a:endParaRPr>
          </a:p>
          <a:p>
            <a:endParaRPr lang="en-US" altLang="es-ES_tradnl" dirty="0"/>
          </a:p>
        </p:txBody>
      </p:sp>
      <p:sp>
        <p:nvSpPr>
          <p:cNvPr id="16392" name="8 CuadroTexto"/>
          <p:cNvSpPr txBox="1">
            <a:spLocks noChangeArrowheads="1"/>
          </p:cNvSpPr>
          <p:nvPr/>
        </p:nvSpPr>
        <p:spPr bwMode="auto">
          <a:xfrm>
            <a:off x="3203575" y="2749550"/>
            <a:ext cx="2376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s-ES_tradnl" sz="1600" dirty="0" smtClean="0"/>
              <a:t>It is a powerful </a:t>
            </a:r>
            <a:r>
              <a:rPr lang="en-US" altLang="es-ES_tradnl" sz="1600" u="sng" dirty="0" smtClean="0">
                <a:solidFill>
                  <a:srgbClr val="F6A11A"/>
                </a:solidFill>
              </a:rPr>
              <a:t>data network </a:t>
            </a:r>
            <a:r>
              <a:rPr lang="en-US" altLang="es-ES_tradnl" sz="1600" dirty="0" smtClean="0"/>
              <a:t>which supports scientific development</a:t>
            </a:r>
            <a:endParaRPr lang="en-US" altLang="es-ES_tradnl" sz="1600" dirty="0"/>
          </a:p>
        </p:txBody>
      </p:sp>
      <p:sp>
        <p:nvSpPr>
          <p:cNvPr id="16393" name="10 CuadroTexto"/>
          <p:cNvSpPr txBox="1">
            <a:spLocks noChangeArrowheads="1"/>
          </p:cNvSpPr>
          <p:nvPr/>
        </p:nvSpPr>
        <p:spPr bwMode="auto">
          <a:xfrm>
            <a:off x="5940425" y="3683000"/>
            <a:ext cx="21891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s-ES_tradnl" sz="1600" dirty="0" smtClean="0"/>
              <a:t>It is a </a:t>
            </a:r>
            <a:r>
              <a:rPr lang="en-US" altLang="es-ES_tradnl" sz="1600" u="sng" dirty="0" smtClean="0">
                <a:solidFill>
                  <a:srgbClr val="F6A11A"/>
                </a:solidFill>
              </a:rPr>
              <a:t>collaborative tool</a:t>
            </a:r>
            <a:r>
              <a:rPr lang="en-US" dirty="0" smtClean="0"/>
              <a:t> </a:t>
            </a:r>
            <a:r>
              <a:rPr lang="en-US" altLang="es-ES_tradnl" sz="1600" dirty="0" smtClean="0"/>
              <a:t>for scientists</a:t>
            </a:r>
          </a:p>
          <a:p>
            <a:endParaRPr lang="en-US" altLang="es-ES_tradnl" dirty="0"/>
          </a:p>
        </p:txBody>
      </p:sp>
      <p:sp>
        <p:nvSpPr>
          <p:cNvPr id="16394" name="12 CuadroTexto"/>
          <p:cNvSpPr txBox="1">
            <a:spLocks noChangeArrowheads="1"/>
          </p:cNvSpPr>
          <p:nvPr/>
        </p:nvSpPr>
        <p:spPr bwMode="auto">
          <a:xfrm>
            <a:off x="496888" y="3709988"/>
            <a:ext cx="238601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s-ES_tradnl" sz="1600" dirty="0" smtClean="0"/>
              <a:t>It is a </a:t>
            </a:r>
            <a:r>
              <a:rPr lang="en-US" altLang="es-ES_tradnl" sz="1600" u="sng" dirty="0" err="1" smtClean="0">
                <a:solidFill>
                  <a:srgbClr val="F6A11A"/>
                </a:solidFill>
              </a:rPr>
              <a:t>testbed</a:t>
            </a:r>
            <a:r>
              <a:rPr lang="en-US" dirty="0" smtClean="0"/>
              <a:t> </a:t>
            </a:r>
            <a:r>
              <a:rPr lang="en-US" altLang="es-ES_tradnl" sz="1600" dirty="0" smtClean="0"/>
              <a:t>for new technology and services</a:t>
            </a:r>
            <a:endParaRPr lang="en-US" altLang="es-ES_tradnl" sz="1600" dirty="0"/>
          </a:p>
        </p:txBody>
      </p:sp>
      <p:pic>
        <p:nvPicPr>
          <p:cNvPr id="16395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25913"/>
            <a:ext cx="21399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457200" y="274638"/>
            <a:ext cx="8229600" cy="633412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rgbClr val="A6A6A6"/>
                </a:solidFill>
                <a:latin typeface="+mj-lt"/>
              </a:rPr>
              <a:t>What is RedIRIS?</a:t>
            </a:r>
          </a:p>
        </p:txBody>
      </p:sp>
      <p:pic>
        <p:nvPicPr>
          <p:cNvPr id="14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0" y="6180667"/>
            <a:ext cx="4404054" cy="60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24"/>
          <p:cNvSpPr/>
          <p:nvPr/>
        </p:nvSpPr>
        <p:spPr>
          <a:xfrm>
            <a:off x="4416425" y="2501900"/>
            <a:ext cx="3744913" cy="2687638"/>
          </a:xfrm>
          <a:prstGeom prst="roundRect">
            <a:avLst/>
          </a:prstGeom>
          <a:solidFill>
            <a:srgbClr val="FCD05A">
              <a:alpha val="21000"/>
            </a:srgbClr>
          </a:solidFill>
          <a:ln>
            <a:solidFill>
              <a:srgbClr val="FCD05A"/>
            </a:solidFill>
          </a:ln>
          <a:effectLst>
            <a:outerShdw blurRad="40000" dist="23000" dir="5400000" rotWithShape="0">
              <a:srgbClr val="FCD05A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CD05A"/>
              </a:solidFill>
            </a:endParaRPr>
          </a:p>
        </p:txBody>
      </p:sp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/>
            <a:r>
              <a:rPr lang="en-US" altLang="es-ES_tradnl" sz="3600" b="1" dirty="0" smtClean="0">
                <a:solidFill>
                  <a:srgbClr val="A6A6A6"/>
                </a:solidFill>
              </a:rPr>
              <a:t>Governance</a:t>
            </a:r>
          </a:p>
        </p:txBody>
      </p:sp>
      <p:pic>
        <p:nvPicPr>
          <p:cNvPr id="17411" name="Imagen 16" descr="red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4446588"/>
            <a:ext cx="6619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69913" y="1125538"/>
            <a:ext cx="3348037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RedIRIS is an </a:t>
            </a:r>
            <a:r>
              <a:rPr lang="en-US" sz="1700" dirty="0" smtClean="0">
                <a:solidFill>
                  <a:srgbClr val="C0504D"/>
                </a:solidFill>
                <a:latin typeface="+mj-lt"/>
              </a:rPr>
              <a:t>*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ICTS owned by 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MEIC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, which defines its strategy and  funds its activity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Abrir llave 6"/>
          <p:cNvSpPr/>
          <p:nvPr/>
        </p:nvSpPr>
        <p:spPr>
          <a:xfrm rot="5400000">
            <a:off x="1743075" y="1646238"/>
            <a:ext cx="436563" cy="2185987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6" name="CuadroTexto 7"/>
          <p:cNvSpPr txBox="1">
            <a:spLocks noChangeArrowheads="1"/>
          </p:cNvSpPr>
          <p:nvPr/>
        </p:nvSpPr>
        <p:spPr bwMode="auto">
          <a:xfrm>
            <a:off x="617538" y="3065463"/>
            <a:ext cx="50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s-ES_tradnl" dirty="0" smtClean="0"/>
              <a:t>[...]</a:t>
            </a:r>
            <a:endParaRPr lang="en-US" altLang="es-ES_tradnl" dirty="0"/>
          </a:p>
        </p:txBody>
      </p:sp>
      <p:cxnSp>
        <p:nvCxnSpPr>
          <p:cNvPr id="12" name="Conector recto 10"/>
          <p:cNvCxnSpPr/>
          <p:nvPr/>
        </p:nvCxnSpPr>
        <p:spPr>
          <a:xfrm>
            <a:off x="3033713" y="3327400"/>
            <a:ext cx="0" cy="19224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brir llave 13"/>
          <p:cNvSpPr/>
          <p:nvPr/>
        </p:nvSpPr>
        <p:spPr>
          <a:xfrm rot="5400000">
            <a:off x="6252369" y="2334419"/>
            <a:ext cx="438150" cy="2185988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9" name="CuadroTexto 14"/>
          <p:cNvSpPr txBox="1">
            <a:spLocks noChangeArrowheads="1"/>
          </p:cNvSpPr>
          <p:nvPr/>
        </p:nvSpPr>
        <p:spPr bwMode="auto">
          <a:xfrm>
            <a:off x="7299325" y="3789363"/>
            <a:ext cx="50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s-ES_tradnl" dirty="0" smtClean="0"/>
              <a:t>[...]</a:t>
            </a:r>
            <a:endParaRPr lang="en-US" altLang="es-ES_tradnl" dirty="0"/>
          </a:p>
        </p:txBody>
      </p:sp>
      <p:sp>
        <p:nvSpPr>
          <p:cNvPr id="17420" name="CuadroTexto 15"/>
          <p:cNvSpPr txBox="1">
            <a:spLocks noChangeArrowheads="1"/>
          </p:cNvSpPr>
          <p:nvPr/>
        </p:nvSpPr>
        <p:spPr bwMode="auto">
          <a:xfrm>
            <a:off x="4519613" y="3573463"/>
            <a:ext cx="1739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s-ES_tradnl" sz="1000" dirty="0" smtClean="0">
                <a:solidFill>
                  <a:srgbClr val="4C4C4C"/>
                </a:solidFill>
              </a:rPr>
              <a:t>Secretary of State for Information Society and Digital Agenda (SESIAD)</a:t>
            </a:r>
            <a:endParaRPr lang="en-US" altLang="es-ES_tradnl" sz="1000" dirty="0">
              <a:solidFill>
                <a:srgbClr val="4C4C4C"/>
              </a:solidFill>
            </a:endParaRPr>
          </a:p>
        </p:txBody>
      </p:sp>
      <p:sp>
        <p:nvSpPr>
          <p:cNvPr id="17421" name="CuadroTexto 17"/>
          <p:cNvSpPr txBox="1">
            <a:spLocks noChangeArrowheads="1"/>
          </p:cNvSpPr>
          <p:nvPr/>
        </p:nvSpPr>
        <p:spPr bwMode="auto">
          <a:xfrm>
            <a:off x="5226050" y="4540250"/>
            <a:ext cx="280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s-ES_tradnl" sz="1200" b="1" dirty="0" smtClean="0">
                <a:solidFill>
                  <a:schemeClr val="accent2"/>
                </a:solidFill>
              </a:rPr>
              <a:t>Public Corporate Entity Red.es</a:t>
            </a:r>
            <a:endParaRPr lang="en-US" altLang="es-ES_tradnl" sz="1200" b="1" dirty="0">
              <a:solidFill>
                <a:schemeClr val="accent2"/>
              </a:solidFill>
            </a:endParaRPr>
          </a:p>
        </p:txBody>
      </p:sp>
      <p:sp>
        <p:nvSpPr>
          <p:cNvPr id="18" name="Rectángulo 18"/>
          <p:cNvSpPr/>
          <p:nvPr/>
        </p:nvSpPr>
        <p:spPr>
          <a:xfrm>
            <a:off x="4533900" y="4429125"/>
            <a:ext cx="3567113" cy="496888"/>
          </a:xfrm>
          <a:prstGeom prst="rect">
            <a:avLst/>
          </a:prstGeom>
          <a:noFill/>
          <a:ln>
            <a:solidFill>
              <a:srgbClr val="1F7D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9" name="Conector recto 19"/>
          <p:cNvCxnSpPr/>
          <p:nvPr/>
        </p:nvCxnSpPr>
        <p:spPr>
          <a:xfrm>
            <a:off x="5389563" y="4117975"/>
            <a:ext cx="3175" cy="29368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741863" y="1433513"/>
            <a:ext cx="3468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4C4C4C"/>
                </a:solidFill>
                <a:latin typeface="+mj-lt"/>
              </a:rPr>
              <a:t>Managed by the </a:t>
            </a:r>
            <a:r>
              <a:rPr lang="en-US" sz="1400" dirty="0" smtClean="0">
                <a:solidFill>
                  <a:schemeClr val="accent2"/>
                </a:solidFill>
                <a:latin typeface="+mj-lt"/>
              </a:rPr>
              <a:t>Public Corporate Entity Red.es</a:t>
            </a:r>
            <a:r>
              <a:rPr lang="en-US" sz="1400" dirty="0" smtClean="0">
                <a:solidFill>
                  <a:srgbClr val="4C4C4C"/>
                </a:solidFill>
                <a:latin typeface="+mj-lt"/>
              </a:rPr>
              <a:t>, under the SESIAD of the MINETAD</a:t>
            </a:r>
          </a:p>
        </p:txBody>
      </p:sp>
      <p:sp>
        <p:nvSpPr>
          <p:cNvPr id="21" name="20 Flecha doblada"/>
          <p:cNvSpPr/>
          <p:nvPr/>
        </p:nvSpPr>
        <p:spPr>
          <a:xfrm rot="5400000">
            <a:off x="3810001" y="1352550"/>
            <a:ext cx="741362" cy="2033587"/>
          </a:xfrm>
          <a:prstGeom prst="bentArrow">
            <a:avLst>
              <a:gd name="adj1" fmla="val 46706"/>
              <a:gd name="adj2" fmla="val 26375"/>
              <a:gd name="adj3" fmla="val 25000"/>
              <a:gd name="adj4" fmla="val 4375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26" name="2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5554663"/>
            <a:ext cx="1746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2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81750"/>
            <a:ext cx="38338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Cerrar llave"/>
          <p:cNvSpPr/>
          <p:nvPr/>
        </p:nvSpPr>
        <p:spPr>
          <a:xfrm rot="5400000">
            <a:off x="3707607" y="4499769"/>
            <a:ext cx="360362" cy="1708150"/>
          </a:xfrm>
          <a:prstGeom prst="rightBrace">
            <a:avLst/>
          </a:prstGeom>
          <a:ln w="2222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29" name="2 CuadroTexto"/>
          <p:cNvSpPr txBox="1">
            <a:spLocks noChangeArrowheads="1"/>
          </p:cNvSpPr>
          <p:nvPr/>
        </p:nvSpPr>
        <p:spPr bwMode="auto">
          <a:xfrm>
            <a:off x="140677" y="4695825"/>
            <a:ext cx="261743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s-ES_tradnl" sz="1700" dirty="0" smtClean="0">
                <a:solidFill>
                  <a:schemeClr val="accent2"/>
                </a:solidFill>
              </a:rPr>
              <a:t>* </a:t>
            </a:r>
            <a:r>
              <a:rPr lang="en-US" altLang="es-ES_tradnl" sz="1000" dirty="0" smtClean="0"/>
              <a:t>Singular Scientific Technical infrastructure approved by the MEIC. These are key research infrastructures in terms of cost and relevance</a:t>
            </a:r>
            <a:endParaRPr lang="en-US" altLang="es-ES_tradnl" sz="1000" dirty="0"/>
          </a:p>
        </p:txBody>
      </p:sp>
      <p:sp>
        <p:nvSpPr>
          <p:cNvPr id="11" name="CuadroTexto 8"/>
          <p:cNvSpPr txBox="1"/>
          <p:nvPr/>
        </p:nvSpPr>
        <p:spPr>
          <a:xfrm>
            <a:off x="2179638" y="3052763"/>
            <a:ext cx="1738312" cy="554037"/>
          </a:xfrm>
          <a:prstGeom prst="rect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  <a:prstDash val="dashDot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</a:rPr>
              <a:t>Secretary of State for Research, Development and Innovation (SEIDI)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17431" name="21 CuadroTexto"/>
          <p:cNvSpPr txBox="1">
            <a:spLocks noChangeArrowheads="1"/>
          </p:cNvSpPr>
          <p:nvPr/>
        </p:nvSpPr>
        <p:spPr bwMode="auto">
          <a:xfrm>
            <a:off x="3218565" y="1974330"/>
            <a:ext cx="1905000" cy="27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s-ES_tradnl" sz="1175" b="1" dirty="0" smtClean="0">
                <a:solidFill>
                  <a:schemeClr val="bg1"/>
                </a:solidFill>
              </a:rPr>
              <a:t>Operational Management</a:t>
            </a:r>
            <a:endParaRPr lang="en-US" altLang="es-ES_tradnl" sz="1175" b="1" dirty="0">
              <a:solidFill>
                <a:schemeClr val="bg1"/>
              </a:solidFill>
            </a:endParaRPr>
          </a:p>
        </p:txBody>
      </p:sp>
      <p:pic>
        <p:nvPicPr>
          <p:cNvPr id="25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0" y="6316132"/>
            <a:ext cx="3809217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99" y="1785216"/>
            <a:ext cx="1593513" cy="623939"/>
          </a:xfrm>
          <a:prstGeom prst="rect">
            <a:avLst/>
          </a:prstGeom>
        </p:spPr>
      </p:pic>
      <p:pic>
        <p:nvPicPr>
          <p:cNvPr id="27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24" y="2636546"/>
            <a:ext cx="1654239" cy="521279"/>
          </a:xfrm>
          <a:prstGeom prst="rect">
            <a:avLst/>
          </a:prstGeom>
        </p:spPr>
      </p:pic>
      <p:cxnSp>
        <p:nvCxnSpPr>
          <p:cNvPr id="3" name="2 Conector recto de flecha"/>
          <p:cNvCxnSpPr/>
          <p:nvPr/>
        </p:nvCxnSpPr>
        <p:spPr>
          <a:xfrm flipH="1">
            <a:off x="4936332" y="5773738"/>
            <a:ext cx="915828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852160" y="5379206"/>
            <a:ext cx="2616591" cy="115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CAR</a:t>
            </a:r>
          </a:p>
          <a:p>
            <a:pPr algn="ctr"/>
            <a:r>
              <a:rPr lang="en-US" sz="1200" b="1" dirty="0" err="1" smtClean="0"/>
              <a:t>Comité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Asesor</a:t>
            </a:r>
            <a:r>
              <a:rPr lang="en-US" sz="1200" b="1" dirty="0" smtClean="0"/>
              <a:t> de RedIRIS</a:t>
            </a:r>
          </a:p>
          <a:p>
            <a:pPr algn="ctr"/>
            <a:r>
              <a:rPr lang="en-US" sz="1200" b="1" dirty="0" smtClean="0"/>
              <a:t>(RedIRIS Advisory Committee)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050" dirty="0" smtClean="0"/>
              <a:t>8 to 12 members – representatives of research and education centers 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Conector angular 40"/>
          <p:cNvCxnSpPr/>
          <p:nvPr/>
        </p:nvCxnSpPr>
        <p:spPr>
          <a:xfrm rot="5400000">
            <a:off x="6811169" y="3298032"/>
            <a:ext cx="376237" cy="12700"/>
          </a:xfrm>
          <a:prstGeom prst="bentConnector3">
            <a:avLst>
              <a:gd name="adj1" fmla="val 106487"/>
            </a:avLst>
          </a:prstGeom>
          <a:ln>
            <a:solidFill>
              <a:srgbClr val="3F93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r 48"/>
          <p:cNvCxnSpPr/>
          <p:nvPr/>
        </p:nvCxnSpPr>
        <p:spPr>
          <a:xfrm rot="10800000" flipV="1">
            <a:off x="3633788" y="2733675"/>
            <a:ext cx="808037" cy="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angular 48"/>
          <p:cNvCxnSpPr/>
          <p:nvPr/>
        </p:nvCxnSpPr>
        <p:spPr>
          <a:xfrm rot="10800000">
            <a:off x="3592513" y="1795463"/>
            <a:ext cx="892175" cy="12700"/>
          </a:xfrm>
          <a:prstGeom prst="bentConnector3">
            <a:avLst>
              <a:gd name="adj1" fmla="val 102787"/>
            </a:avLst>
          </a:prstGeom>
          <a:ln>
            <a:solidFill>
              <a:srgbClr val="3F93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r 48"/>
          <p:cNvCxnSpPr/>
          <p:nvPr/>
        </p:nvCxnSpPr>
        <p:spPr>
          <a:xfrm>
            <a:off x="4464050" y="1933575"/>
            <a:ext cx="1250950" cy="12700"/>
          </a:xfrm>
          <a:prstGeom prst="bentConnector3">
            <a:avLst>
              <a:gd name="adj1" fmla="val 100369"/>
            </a:avLst>
          </a:prstGeom>
          <a:ln>
            <a:solidFill>
              <a:srgbClr val="3F93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ángulo redondeado 70"/>
          <p:cNvSpPr/>
          <p:nvPr/>
        </p:nvSpPr>
        <p:spPr>
          <a:xfrm>
            <a:off x="5724525" y="1687513"/>
            <a:ext cx="12954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" y="76200"/>
            <a:ext cx="8505825" cy="56197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bg1">
                    <a:lumMod val="65000"/>
                  </a:schemeClr>
                </a:solidFill>
              </a:rPr>
              <a:t>RedIRIS </a:t>
            </a:r>
            <a:r>
              <a:rPr lang="es-ES" sz="3600" b="1" dirty="0" err="1" smtClean="0">
                <a:solidFill>
                  <a:schemeClr val="bg1">
                    <a:lumMod val="65000"/>
                  </a:schemeClr>
                </a:solidFill>
              </a:rPr>
              <a:t>Structure</a:t>
            </a:r>
            <a:endParaRPr lang="en-GB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15100" y="6526213"/>
            <a:ext cx="2133600" cy="365125"/>
          </a:xfrm>
        </p:spPr>
        <p:txBody>
          <a:bodyPr/>
          <a:lstStyle/>
          <a:p>
            <a:pPr>
              <a:defRPr/>
            </a:pPr>
            <a:fld id="{49B09D52-FA5C-48A8-A0D0-A7335B01D4D3}" type="slidenum">
              <a:rPr lang="es-ES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Rectángulo redondeado 4"/>
          <p:cNvSpPr/>
          <p:nvPr/>
        </p:nvSpPr>
        <p:spPr>
          <a:xfrm>
            <a:off x="752873" y="4182425"/>
            <a:ext cx="1188132" cy="864203"/>
          </a:xfrm>
          <a:prstGeom prst="roundRect">
            <a:avLst/>
          </a:prstGeom>
          <a:solidFill>
            <a:srgbClr val="F6A11A"/>
          </a:solidFill>
          <a:ln>
            <a:solidFill>
              <a:schemeClr val="accent6"/>
            </a:solidFill>
          </a:ln>
          <a:effectLst>
            <a:glow rad="38100">
              <a:srgbClr val="F5AD10">
                <a:alpha val="75000"/>
              </a:srgbClr>
            </a:glo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3F9393"/>
              </a:solidFill>
            </a:endParaRPr>
          </a:p>
        </p:txBody>
      </p:sp>
      <p:sp>
        <p:nvSpPr>
          <p:cNvPr id="18443" name="CuadroTexto 5"/>
          <p:cNvSpPr txBox="1">
            <a:spLocks noChangeArrowheads="1"/>
          </p:cNvSpPr>
          <p:nvPr/>
        </p:nvSpPr>
        <p:spPr bwMode="auto">
          <a:xfrm>
            <a:off x="684213" y="4441825"/>
            <a:ext cx="1323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s-ES_tradnl" sz="1600" b="1" dirty="0" smtClean="0">
                <a:solidFill>
                  <a:schemeClr val="bg2"/>
                </a:solidFill>
              </a:rPr>
              <a:t>Connectivity</a:t>
            </a:r>
            <a:endParaRPr lang="en-US" altLang="es-ES_tradnl" sz="1600" b="1" dirty="0">
              <a:solidFill>
                <a:schemeClr val="bg2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071760" y="4176987"/>
            <a:ext cx="892268" cy="869057"/>
          </a:xfrm>
          <a:prstGeom prst="roundRect">
            <a:avLst/>
          </a:prstGeom>
          <a:solidFill>
            <a:srgbClr val="F6A11A"/>
          </a:solidFill>
          <a:ln>
            <a:solidFill>
              <a:srgbClr val="FCD05A"/>
            </a:solidFill>
          </a:ln>
          <a:effectLst>
            <a:glow rad="38100">
              <a:srgbClr val="F5AD10">
                <a:alpha val="75000"/>
              </a:srgbClr>
            </a:glo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47" name="CuadroTexto 7"/>
          <p:cNvSpPr txBox="1">
            <a:spLocks noChangeArrowheads="1"/>
          </p:cNvSpPr>
          <p:nvPr/>
        </p:nvSpPr>
        <p:spPr bwMode="auto">
          <a:xfrm>
            <a:off x="2027929" y="4294188"/>
            <a:ext cx="9796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s-ES_tradnl" sz="1600" b="1" dirty="0" smtClean="0">
                <a:solidFill>
                  <a:schemeClr val="bg2"/>
                </a:solidFill>
              </a:rPr>
              <a:t>Private</a:t>
            </a:r>
          </a:p>
          <a:p>
            <a:pPr algn="ctr"/>
            <a:r>
              <a:rPr lang="en-US" altLang="es-ES_tradnl" sz="1600" b="1" dirty="0" smtClean="0">
                <a:solidFill>
                  <a:schemeClr val="bg2"/>
                </a:solidFill>
              </a:rPr>
              <a:t>networks</a:t>
            </a:r>
            <a:endParaRPr lang="en-US" altLang="es-ES_tradnl" sz="1600" b="1" dirty="0">
              <a:solidFill>
                <a:schemeClr val="bg2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853113" y="1746250"/>
            <a:ext cx="1106778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+mn-lt"/>
              </a:rPr>
              <a:t>Secretariat</a:t>
            </a:r>
            <a:endParaRPr lang="en-US" sz="1600" b="1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3575957" y="3749776"/>
            <a:ext cx="1868276" cy="439889"/>
            <a:chOff x="3687233" y="4090999"/>
            <a:chExt cx="1868276" cy="439889"/>
          </a:xfrm>
          <a:solidFill>
            <a:srgbClr val="FCD05A"/>
          </a:solidFill>
        </p:grpSpPr>
        <p:sp>
          <p:nvSpPr>
            <p:cNvPr id="12" name="Rectángulo redondeado 11"/>
            <p:cNvSpPr/>
            <p:nvPr/>
          </p:nvSpPr>
          <p:spPr>
            <a:xfrm>
              <a:off x="3687233" y="4090999"/>
              <a:ext cx="1868276" cy="439889"/>
            </a:xfrm>
            <a:prstGeom prst="roundRect">
              <a:avLst/>
            </a:prstGeom>
            <a:solidFill>
              <a:srgbClr val="4BC0DD"/>
            </a:solidFill>
            <a:ln>
              <a:noFill/>
            </a:ln>
            <a:effectLst>
              <a:glow rad="38100">
                <a:srgbClr val="50BED5">
                  <a:alpha val="75000"/>
                </a:srgbClr>
              </a:glo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EEECE1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3852943" y="4135890"/>
              <a:ext cx="1442318" cy="338554"/>
            </a:xfrm>
            <a:prstGeom prst="rect">
              <a:avLst/>
            </a:prstGeom>
            <a:solidFill>
              <a:srgbClr val="4BC0DD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EEECE1"/>
                  </a:solidFill>
                  <a:latin typeface="+mn-lt"/>
                </a:rPr>
                <a:t>Digital Identity</a:t>
              </a:r>
              <a:endParaRPr lang="en-US" sz="1600" b="1" dirty="0">
                <a:solidFill>
                  <a:srgbClr val="EEECE1"/>
                </a:solidFill>
                <a:latin typeface="+mn-lt"/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6158971" y="5379863"/>
            <a:ext cx="1868276" cy="439889"/>
            <a:chOff x="7031601" y="5724216"/>
            <a:chExt cx="1868276" cy="439889"/>
          </a:xfrm>
          <a:solidFill>
            <a:srgbClr val="4BC0DD"/>
          </a:solidFill>
        </p:grpSpPr>
        <p:sp>
          <p:nvSpPr>
            <p:cNvPr id="18" name="Rectángulo redondeado 17"/>
            <p:cNvSpPr/>
            <p:nvPr/>
          </p:nvSpPr>
          <p:spPr>
            <a:xfrm>
              <a:off x="7031601" y="5724216"/>
              <a:ext cx="1868276" cy="439889"/>
            </a:xfrm>
            <a:prstGeom prst="roundRect">
              <a:avLst/>
            </a:prstGeom>
            <a:grpFill/>
            <a:ln>
              <a:noFill/>
            </a:ln>
            <a:effectLst>
              <a:glow rad="38100">
                <a:srgbClr val="50BED5">
                  <a:alpha val="75000"/>
                </a:srgbClr>
              </a:glo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EEECE1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318640" y="5724216"/>
              <a:ext cx="1335622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EEECE1"/>
                  </a:solidFill>
                  <a:latin typeface="+mn-lt"/>
                </a:rPr>
                <a:t>Collaboration</a:t>
              </a:r>
              <a:endParaRPr lang="en-US" sz="1600" b="1" dirty="0">
                <a:solidFill>
                  <a:srgbClr val="EEECE1"/>
                </a:solidFill>
                <a:latin typeface="+mn-lt"/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3572025" y="4846463"/>
            <a:ext cx="1868276" cy="439889"/>
            <a:chOff x="3698523" y="5854507"/>
            <a:chExt cx="1868276" cy="439889"/>
          </a:xfrm>
          <a:solidFill>
            <a:srgbClr val="4BC0DD"/>
          </a:solidFill>
        </p:grpSpPr>
        <p:sp>
          <p:nvSpPr>
            <p:cNvPr id="21" name="Rectángulo redondeado 20"/>
            <p:cNvSpPr/>
            <p:nvPr/>
          </p:nvSpPr>
          <p:spPr>
            <a:xfrm>
              <a:off x="3698523" y="5854507"/>
              <a:ext cx="1868276" cy="439889"/>
            </a:xfrm>
            <a:prstGeom prst="roundRect">
              <a:avLst/>
            </a:prstGeom>
            <a:grpFill/>
            <a:ln>
              <a:solidFill>
                <a:srgbClr val="FCD05A"/>
              </a:solidFill>
            </a:ln>
            <a:effectLst>
              <a:glow rad="38100">
                <a:srgbClr val="50BED5">
                  <a:alpha val="75000"/>
                </a:srgbClr>
              </a:glo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EEECE1"/>
                </a:solidFill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4229926" y="5899398"/>
              <a:ext cx="830035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EEECE1"/>
                  </a:solidFill>
                  <a:latin typeface="+mn-lt"/>
                </a:rPr>
                <a:t>Storage</a:t>
              </a:r>
              <a:endParaRPr lang="en-US" sz="1600" b="1" dirty="0">
                <a:solidFill>
                  <a:srgbClr val="EEECE1"/>
                </a:solidFill>
                <a:latin typeface="+mn-lt"/>
              </a:endParaRPr>
            </a:p>
          </p:txBody>
        </p:sp>
      </p:grpSp>
      <p:sp>
        <p:nvSpPr>
          <p:cNvPr id="24" name="Rectángulo redondeado 23"/>
          <p:cNvSpPr/>
          <p:nvPr/>
        </p:nvSpPr>
        <p:spPr>
          <a:xfrm>
            <a:off x="6159561" y="4236863"/>
            <a:ext cx="1868276" cy="439889"/>
          </a:xfrm>
          <a:prstGeom prst="roundRect">
            <a:avLst/>
          </a:prstGeom>
          <a:solidFill>
            <a:srgbClr val="50BED5"/>
          </a:solidFill>
          <a:ln>
            <a:noFill/>
          </a:ln>
          <a:effectLst>
            <a:glow rad="38100">
              <a:srgbClr val="50BED5">
                <a:alpha val="75000"/>
              </a:srgbClr>
            </a:glo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18455" name="CuadroTexto 24"/>
          <p:cNvSpPr txBox="1">
            <a:spLocks noChangeArrowheads="1"/>
          </p:cNvSpPr>
          <p:nvPr/>
        </p:nvSpPr>
        <p:spPr bwMode="auto">
          <a:xfrm>
            <a:off x="6465853" y="4233863"/>
            <a:ext cx="1287532" cy="338554"/>
          </a:xfrm>
          <a:prstGeom prst="rect">
            <a:avLst/>
          </a:prstGeom>
          <a:solidFill>
            <a:srgbClr val="50B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s-ES_tradnl" sz="1600" b="1" dirty="0" smtClean="0">
                <a:solidFill>
                  <a:schemeClr val="bg1"/>
                </a:solidFill>
              </a:rPr>
              <a:t>Email quality</a:t>
            </a:r>
            <a:endParaRPr lang="en-US" altLang="es-ES_tradnl" sz="1600" b="1" dirty="0">
              <a:solidFill>
                <a:schemeClr val="bg1"/>
              </a:solidFill>
            </a:endParaRPr>
          </a:p>
        </p:txBody>
      </p:sp>
      <p:grpSp>
        <p:nvGrpSpPr>
          <p:cNvPr id="26" name="Agrupar 25"/>
          <p:cNvGrpSpPr/>
          <p:nvPr/>
        </p:nvGrpSpPr>
        <p:grpSpPr>
          <a:xfrm>
            <a:off x="6148095" y="4809278"/>
            <a:ext cx="1868276" cy="439889"/>
            <a:chOff x="6252426" y="5285132"/>
            <a:chExt cx="1868276" cy="439889"/>
          </a:xfrm>
          <a:solidFill>
            <a:srgbClr val="4BC0DD"/>
          </a:solidFill>
        </p:grpSpPr>
        <p:sp>
          <p:nvSpPr>
            <p:cNvPr id="27" name="Rectángulo redondeado 26"/>
            <p:cNvSpPr/>
            <p:nvPr/>
          </p:nvSpPr>
          <p:spPr>
            <a:xfrm>
              <a:off x="6252426" y="5285132"/>
              <a:ext cx="1868276" cy="439889"/>
            </a:xfrm>
            <a:prstGeom prst="roundRect">
              <a:avLst/>
            </a:prstGeom>
            <a:grpFill/>
            <a:ln>
              <a:noFill/>
            </a:ln>
            <a:effectLst>
              <a:glow rad="38100">
                <a:srgbClr val="50BED5">
                  <a:alpha val="75000"/>
                </a:srgbClr>
              </a:glo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EEECE1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6693483" y="5335800"/>
              <a:ext cx="986168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EEECE1"/>
                  </a:solidFill>
                  <a:latin typeface="+mn-lt"/>
                </a:rPr>
                <a:t>e-Science</a:t>
              </a:r>
              <a:endParaRPr lang="en-US" sz="1600" b="1" dirty="0">
                <a:solidFill>
                  <a:srgbClr val="EEECE1"/>
                </a:solidFill>
                <a:latin typeface="+mn-lt"/>
              </a:endParaRP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6159561" y="3686152"/>
            <a:ext cx="1868276" cy="439889"/>
            <a:chOff x="6240140" y="4019223"/>
            <a:chExt cx="1868276" cy="439889"/>
          </a:xfrm>
          <a:solidFill>
            <a:schemeClr val="accent5">
              <a:lumMod val="75000"/>
            </a:schemeClr>
          </a:solidFill>
        </p:grpSpPr>
        <p:sp>
          <p:nvSpPr>
            <p:cNvPr id="30" name="Rectángulo redondeado 29"/>
            <p:cNvSpPr/>
            <p:nvPr/>
          </p:nvSpPr>
          <p:spPr>
            <a:xfrm>
              <a:off x="6240140" y="4019223"/>
              <a:ext cx="1868276" cy="439889"/>
            </a:xfrm>
            <a:prstGeom prst="roundRect">
              <a:avLst/>
            </a:prstGeom>
            <a:grpFill/>
            <a:ln>
              <a:noFill/>
            </a:ln>
            <a:effectLst>
              <a:glow rad="38100">
                <a:schemeClr val="accent5">
                  <a:lumMod val="75000"/>
                  <a:alpha val="75000"/>
                </a:schemeClr>
              </a:glo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EEECE1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6749589" y="4064114"/>
              <a:ext cx="873957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EEECE1"/>
                  </a:solidFill>
                  <a:latin typeface="+mn-lt"/>
                </a:rPr>
                <a:t>Security</a:t>
              </a:r>
              <a:endParaRPr lang="en-US" sz="1600" b="1" dirty="0">
                <a:solidFill>
                  <a:srgbClr val="EEECE1"/>
                </a:solidFill>
                <a:latin typeface="+mn-lt"/>
              </a:endParaRP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6187571" y="5913263"/>
            <a:ext cx="1868276" cy="363689"/>
            <a:chOff x="6240144" y="6076896"/>
            <a:chExt cx="1868276" cy="363689"/>
          </a:xfrm>
          <a:solidFill>
            <a:schemeClr val="bg1">
              <a:lumMod val="50000"/>
            </a:schemeClr>
          </a:solidFill>
        </p:grpSpPr>
        <p:sp>
          <p:nvSpPr>
            <p:cNvPr id="33" name="Rectángulo redondeado 32"/>
            <p:cNvSpPr/>
            <p:nvPr/>
          </p:nvSpPr>
          <p:spPr>
            <a:xfrm>
              <a:off x="6240144" y="6076896"/>
              <a:ext cx="1868276" cy="363689"/>
            </a:xfrm>
            <a:prstGeom prst="roundRect">
              <a:avLst/>
            </a:prstGeom>
            <a:grpFill/>
            <a:ln>
              <a:noFill/>
            </a:ln>
            <a:effectLst>
              <a:glow rad="38100">
                <a:schemeClr val="tx1">
                  <a:lumMod val="50000"/>
                  <a:lumOff val="50000"/>
                  <a:alpha val="75000"/>
                </a:schemeClr>
              </a:glo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EEECE1"/>
                </a:solidFill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6720738" y="6084985"/>
              <a:ext cx="1097597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EEECE1"/>
                  </a:solidFill>
                  <a:latin typeface="+mn-lt"/>
                </a:rPr>
                <a:t>IT Systems</a:t>
              </a:r>
              <a:endParaRPr lang="en-US" sz="1600" b="1" dirty="0">
                <a:solidFill>
                  <a:srgbClr val="EEECE1"/>
                </a:solidFill>
                <a:latin typeface="+mn-lt"/>
              </a:endParaRPr>
            </a:p>
          </p:txBody>
        </p:sp>
      </p:grpSp>
      <p:sp>
        <p:nvSpPr>
          <p:cNvPr id="35" name="Rectángulo redondeado 34"/>
          <p:cNvSpPr/>
          <p:nvPr/>
        </p:nvSpPr>
        <p:spPr>
          <a:xfrm>
            <a:off x="1905000" y="2466975"/>
            <a:ext cx="18288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60" name="CuadroTexto 35"/>
          <p:cNvSpPr txBox="1">
            <a:spLocks noChangeArrowheads="1"/>
          </p:cNvSpPr>
          <p:nvPr/>
        </p:nvSpPr>
        <p:spPr bwMode="auto">
          <a:xfrm>
            <a:off x="1874816" y="2443163"/>
            <a:ext cx="1916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s-ES_tradnl" sz="1600" b="1" dirty="0" smtClean="0">
                <a:solidFill>
                  <a:schemeClr val="bg1"/>
                </a:solidFill>
              </a:rPr>
              <a:t>Dissemination and  Public Relations </a:t>
            </a:r>
            <a:endParaRPr lang="en-US" altLang="es-ES_tradnl" sz="1600" b="1" dirty="0">
              <a:solidFill>
                <a:schemeClr val="bg1"/>
              </a:solidFill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684213" y="3571875"/>
            <a:ext cx="2351087" cy="2400300"/>
          </a:xfrm>
          <a:prstGeom prst="roundRect">
            <a:avLst/>
          </a:prstGeom>
          <a:noFill/>
          <a:ln w="28575" cap="flat" cmpd="sng" algn="ctr">
            <a:solidFill>
              <a:srgbClr val="F6A11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41" name="Conector angular 40"/>
          <p:cNvCxnSpPr/>
          <p:nvPr/>
        </p:nvCxnSpPr>
        <p:spPr>
          <a:xfrm rot="5400000">
            <a:off x="2120901" y="1211262"/>
            <a:ext cx="2159000" cy="2543175"/>
          </a:xfrm>
          <a:prstGeom prst="bentConnector3">
            <a:avLst>
              <a:gd name="adj1" fmla="val 79427"/>
            </a:avLst>
          </a:prstGeom>
          <a:ln>
            <a:solidFill>
              <a:srgbClr val="3F93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Agrupar 52"/>
          <p:cNvGrpSpPr/>
          <p:nvPr/>
        </p:nvGrpSpPr>
        <p:grpSpPr>
          <a:xfrm>
            <a:off x="839947" y="5330798"/>
            <a:ext cx="2055653" cy="439889"/>
            <a:chOff x="6253957" y="5993748"/>
            <a:chExt cx="1703049" cy="439889"/>
          </a:xfrm>
          <a:solidFill>
            <a:schemeClr val="bg1">
              <a:lumMod val="50000"/>
            </a:schemeClr>
          </a:solidFill>
        </p:grpSpPr>
        <p:sp>
          <p:nvSpPr>
            <p:cNvPr id="54" name="Rectángulo redondeado 53"/>
            <p:cNvSpPr/>
            <p:nvPr/>
          </p:nvSpPr>
          <p:spPr>
            <a:xfrm>
              <a:off x="6253957" y="5993748"/>
              <a:ext cx="1703049" cy="43988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glow rad="38100">
                <a:schemeClr val="tx1">
                  <a:lumMod val="50000"/>
                  <a:lumOff val="50000"/>
                  <a:alpha val="75000"/>
                </a:schemeClr>
              </a:glo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EEECE1"/>
                </a:solidFill>
              </a:endParaRPr>
            </a:p>
          </p:txBody>
        </p:sp>
        <p:sp>
          <p:nvSpPr>
            <p:cNvPr id="55" name="CuadroTexto 54"/>
            <p:cNvSpPr txBox="1"/>
            <p:nvPr/>
          </p:nvSpPr>
          <p:spPr>
            <a:xfrm>
              <a:off x="6814311" y="6044415"/>
              <a:ext cx="582341" cy="33855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EEECE1"/>
                  </a:solidFill>
                  <a:latin typeface="+mn-lt"/>
                </a:rPr>
                <a:t>NOC</a:t>
              </a:r>
              <a:endParaRPr lang="en-US" sz="1600" b="1" dirty="0">
                <a:solidFill>
                  <a:srgbClr val="EEECE1"/>
                </a:solidFill>
                <a:latin typeface="+mn-lt"/>
              </a:endParaRP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3572025" y="4313063"/>
            <a:ext cx="1868276" cy="439889"/>
            <a:chOff x="3687233" y="4108310"/>
            <a:chExt cx="1868276" cy="439889"/>
          </a:xfrm>
          <a:solidFill>
            <a:srgbClr val="FCD05A"/>
          </a:solidFill>
        </p:grpSpPr>
        <p:sp>
          <p:nvSpPr>
            <p:cNvPr id="66" name="Rectángulo redondeado 65"/>
            <p:cNvSpPr/>
            <p:nvPr/>
          </p:nvSpPr>
          <p:spPr>
            <a:xfrm>
              <a:off x="3687233" y="4108310"/>
              <a:ext cx="1868276" cy="439889"/>
            </a:xfrm>
            <a:prstGeom prst="roundRect">
              <a:avLst/>
            </a:prstGeom>
            <a:solidFill>
              <a:srgbClr val="4BC0DD"/>
            </a:solidFill>
            <a:ln>
              <a:noFill/>
            </a:ln>
            <a:effectLst>
              <a:glow rad="38100">
                <a:srgbClr val="50BED5">
                  <a:alpha val="75000"/>
                </a:srgbClr>
              </a:glo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EEECE1"/>
                </a:solidFill>
              </a:endParaRPr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4131034" y="4153201"/>
              <a:ext cx="902811" cy="338554"/>
            </a:xfrm>
            <a:prstGeom prst="rect">
              <a:avLst/>
            </a:prstGeom>
            <a:solidFill>
              <a:srgbClr val="4BC0DD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EEECE1"/>
                  </a:solidFill>
                  <a:latin typeface="+mn-lt"/>
                </a:rPr>
                <a:t>Mobility</a:t>
              </a:r>
              <a:endParaRPr lang="en-US" sz="1600" b="1" dirty="0">
                <a:solidFill>
                  <a:srgbClr val="EEECE1"/>
                </a:solidFill>
                <a:latin typeface="+mn-lt"/>
              </a:endParaRPr>
            </a:p>
          </p:txBody>
        </p:sp>
      </p:grpSp>
      <p:sp>
        <p:nvSpPr>
          <p:cNvPr id="68" name="Rectángulo redondeado 67"/>
          <p:cNvSpPr/>
          <p:nvPr/>
        </p:nvSpPr>
        <p:spPr>
          <a:xfrm>
            <a:off x="1250950" y="1535113"/>
            <a:ext cx="2362200" cy="609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9" name="CuadroTexto 68"/>
          <p:cNvSpPr txBox="1"/>
          <p:nvPr/>
        </p:nvSpPr>
        <p:spPr>
          <a:xfrm>
            <a:off x="1371600" y="1565275"/>
            <a:ext cx="2209800" cy="3231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rgbClr val="FFFFFF"/>
                </a:solidFill>
                <a:latin typeface="+mn-lt"/>
              </a:rPr>
              <a:t>Project Management</a:t>
            </a:r>
            <a:endParaRPr lang="en-US" sz="15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0" name="Rectángulo redondeado 69"/>
          <p:cNvSpPr/>
          <p:nvPr/>
        </p:nvSpPr>
        <p:spPr>
          <a:xfrm>
            <a:off x="3657600" y="942975"/>
            <a:ext cx="16764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3733800" y="985838"/>
            <a:ext cx="1546225" cy="3381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Director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469" name="2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81750"/>
            <a:ext cx="38338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63 Rectángulo redondeado"/>
          <p:cNvSpPr/>
          <p:nvPr/>
        </p:nvSpPr>
        <p:spPr>
          <a:xfrm>
            <a:off x="3597275" y="5362575"/>
            <a:ext cx="1846263" cy="527050"/>
          </a:xfrm>
          <a:prstGeom prst="roundRect">
            <a:avLst/>
          </a:prstGeom>
          <a:solidFill>
            <a:srgbClr val="4BC0DD"/>
          </a:solidFill>
          <a:ln>
            <a:solidFill>
              <a:srgbClr val="4BC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EEECE1"/>
                </a:solidFill>
              </a:rPr>
              <a:t>Technical support to institutions</a:t>
            </a:r>
            <a:endParaRPr lang="en-US" sz="1600" b="1" dirty="0">
              <a:solidFill>
                <a:srgbClr val="EEECE1"/>
              </a:solidFill>
            </a:endParaRPr>
          </a:p>
        </p:txBody>
      </p:sp>
      <p:cxnSp>
        <p:nvCxnSpPr>
          <p:cNvPr id="72" name="Conector angular 39"/>
          <p:cNvCxnSpPr/>
          <p:nvPr/>
        </p:nvCxnSpPr>
        <p:spPr>
          <a:xfrm rot="10800000">
            <a:off x="4441825" y="3116263"/>
            <a:ext cx="2578100" cy="0"/>
          </a:xfrm>
          <a:prstGeom prst="bentConnector3">
            <a:avLst>
              <a:gd name="adj1" fmla="val 50000"/>
            </a:avLst>
          </a:prstGeom>
          <a:ln>
            <a:solidFill>
              <a:srgbClr val="3F93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angular 40"/>
          <p:cNvCxnSpPr/>
          <p:nvPr/>
        </p:nvCxnSpPr>
        <p:spPr>
          <a:xfrm rot="16200000" flipH="1">
            <a:off x="4261645" y="3323431"/>
            <a:ext cx="417512" cy="3175"/>
          </a:xfrm>
          <a:prstGeom prst="bentConnector3">
            <a:avLst>
              <a:gd name="adj1" fmla="val -9480"/>
            </a:avLst>
          </a:prstGeom>
          <a:ln>
            <a:solidFill>
              <a:srgbClr val="3F93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ángulo redondeado 37"/>
          <p:cNvSpPr/>
          <p:nvPr/>
        </p:nvSpPr>
        <p:spPr>
          <a:xfrm>
            <a:off x="3335338" y="3533775"/>
            <a:ext cx="2303462" cy="2590800"/>
          </a:xfrm>
          <a:prstGeom prst="roundRect">
            <a:avLst/>
          </a:prstGeom>
          <a:noFill/>
          <a:ln w="28575" cap="flat" cmpd="sng" algn="ctr">
            <a:solidFill>
              <a:srgbClr val="4BC0D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9" name="Rectángulo redondeado 37"/>
          <p:cNvSpPr/>
          <p:nvPr/>
        </p:nvSpPr>
        <p:spPr>
          <a:xfrm>
            <a:off x="5940425" y="3533775"/>
            <a:ext cx="2303463" cy="2895600"/>
          </a:xfrm>
          <a:prstGeom prst="roundRect">
            <a:avLst/>
          </a:prstGeom>
          <a:noFill/>
          <a:ln w="28575" cap="flat" cmpd="sng" algn="ctr">
            <a:solidFill>
              <a:srgbClr val="3F939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8" name="Rectángulo redondeado 70"/>
          <p:cNvSpPr/>
          <p:nvPr/>
        </p:nvSpPr>
        <p:spPr>
          <a:xfrm>
            <a:off x="1066800" y="3336925"/>
            <a:ext cx="1681163" cy="501650"/>
          </a:xfrm>
          <a:prstGeom prst="roundRect">
            <a:avLst/>
          </a:prstGeom>
          <a:solidFill>
            <a:srgbClr val="F6A11A"/>
          </a:solidFill>
          <a:ln>
            <a:solidFill>
              <a:srgbClr val="F6C30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76" name="118 CuadroTexto"/>
          <p:cNvSpPr txBox="1">
            <a:spLocks noChangeArrowheads="1"/>
          </p:cNvSpPr>
          <p:nvPr/>
        </p:nvSpPr>
        <p:spPr bwMode="auto">
          <a:xfrm>
            <a:off x="946150" y="3314700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s-ES_tradnl" sz="1400" b="1" dirty="0" smtClean="0">
                <a:solidFill>
                  <a:srgbClr val="FFFFFF"/>
                </a:solidFill>
              </a:rPr>
              <a:t>Connectivity and </a:t>
            </a:r>
          </a:p>
          <a:p>
            <a:pPr algn="ctr"/>
            <a:r>
              <a:rPr lang="en-US" altLang="es-ES_tradnl" sz="1400" b="1" dirty="0" smtClean="0">
                <a:solidFill>
                  <a:srgbClr val="FFFFFF"/>
                </a:solidFill>
              </a:rPr>
              <a:t>private networks</a:t>
            </a:r>
            <a:endParaRPr lang="en-US" altLang="es-ES_tradnl" sz="1400" b="1" dirty="0">
              <a:solidFill>
                <a:srgbClr val="FFFFFF"/>
              </a:solidFill>
            </a:endParaRPr>
          </a:p>
        </p:txBody>
      </p:sp>
      <p:sp>
        <p:nvSpPr>
          <p:cNvPr id="120" name="Rectángulo redondeado 70"/>
          <p:cNvSpPr/>
          <p:nvPr/>
        </p:nvSpPr>
        <p:spPr>
          <a:xfrm>
            <a:off x="3727450" y="3295650"/>
            <a:ext cx="1512888" cy="382588"/>
          </a:xfrm>
          <a:prstGeom prst="roundRect">
            <a:avLst/>
          </a:prstGeom>
          <a:solidFill>
            <a:srgbClr val="4BC0DD"/>
          </a:solidFill>
          <a:ln>
            <a:solidFill>
              <a:srgbClr val="4BC0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78" name="120 CuadroTexto"/>
          <p:cNvSpPr txBox="1">
            <a:spLocks noChangeArrowheads="1"/>
          </p:cNvSpPr>
          <p:nvPr/>
        </p:nvSpPr>
        <p:spPr bwMode="auto">
          <a:xfrm>
            <a:off x="3778250" y="3302000"/>
            <a:ext cx="138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s-ES_tradnl" sz="1400" b="1" dirty="0" smtClean="0">
                <a:solidFill>
                  <a:srgbClr val="FFFFFF"/>
                </a:solidFill>
              </a:rPr>
              <a:t>Middleware</a:t>
            </a:r>
            <a:endParaRPr lang="en-US" altLang="es-ES_tradnl" sz="1400" b="1" dirty="0">
              <a:solidFill>
                <a:srgbClr val="FFFFFF"/>
              </a:solidFill>
            </a:endParaRPr>
          </a:p>
        </p:txBody>
      </p:sp>
      <p:sp>
        <p:nvSpPr>
          <p:cNvPr id="122" name="Rectángulo redondeado 70"/>
          <p:cNvSpPr/>
          <p:nvPr/>
        </p:nvSpPr>
        <p:spPr>
          <a:xfrm>
            <a:off x="6148388" y="3238500"/>
            <a:ext cx="1908175" cy="3825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80" name="122 CuadroTexto"/>
          <p:cNvSpPr txBox="1">
            <a:spLocks noChangeArrowheads="1"/>
          </p:cNvSpPr>
          <p:nvPr/>
        </p:nvSpPr>
        <p:spPr bwMode="auto">
          <a:xfrm>
            <a:off x="6148096" y="3254375"/>
            <a:ext cx="1908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es-ES_tradnl" sz="1400" b="1" dirty="0" smtClean="0">
                <a:solidFill>
                  <a:srgbClr val="FFFFFF"/>
                </a:solidFill>
              </a:rPr>
              <a:t>IT Systems and security</a:t>
            </a:r>
            <a:endParaRPr lang="en-US" altLang="es-ES_tradnl" sz="1400" b="1" dirty="0">
              <a:solidFill>
                <a:srgbClr val="FFFFFF"/>
              </a:solidFill>
            </a:endParaRPr>
          </a:p>
        </p:txBody>
      </p:sp>
      <p:pic>
        <p:nvPicPr>
          <p:cNvPr id="62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0" y="6180667"/>
            <a:ext cx="4404054" cy="60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513" y="95250"/>
            <a:ext cx="8507412" cy="70643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Goals of RedIRIS: contribution to e-Science</a:t>
            </a:r>
            <a:endParaRPr lang="en-US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26 Rectángulo"/>
          <p:cNvSpPr>
            <a:spLocks noChangeArrowheads="1"/>
          </p:cNvSpPr>
          <p:nvPr/>
        </p:nvSpPr>
        <p:spPr bwMode="auto">
          <a:xfrm>
            <a:off x="1187450" y="4676775"/>
            <a:ext cx="6756400" cy="9286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6" charset="0"/>
              </a:rPr>
              <a:t>Communications Network</a:t>
            </a:r>
          </a:p>
        </p:txBody>
      </p:sp>
      <p:sp>
        <p:nvSpPr>
          <p:cNvPr id="8" name="27 Rectángulo"/>
          <p:cNvSpPr>
            <a:spLocks noChangeArrowheads="1"/>
          </p:cNvSpPr>
          <p:nvPr/>
        </p:nvSpPr>
        <p:spPr bwMode="auto">
          <a:xfrm>
            <a:off x="1187450" y="4176713"/>
            <a:ext cx="6756400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4BC0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8" charset="0"/>
              </a:rPr>
              <a:t>Middleware and Applications</a:t>
            </a:r>
          </a:p>
        </p:txBody>
      </p:sp>
      <p:sp>
        <p:nvSpPr>
          <p:cNvPr id="9" name="28 Rectángulo"/>
          <p:cNvSpPr>
            <a:spLocks noChangeArrowheads="1"/>
          </p:cNvSpPr>
          <p:nvPr/>
        </p:nvSpPr>
        <p:spPr bwMode="auto">
          <a:xfrm>
            <a:off x="1187450" y="5672138"/>
            <a:ext cx="1643063" cy="576262"/>
          </a:xfrm>
          <a:prstGeom prst="rect">
            <a:avLst/>
          </a:prstGeom>
          <a:solidFill>
            <a:srgbClr val="1F7D8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srgbClr val="F2F2F2"/>
                </a:solidFill>
                <a:latin typeface="Verdana" pitchFamily="-106" charset="0"/>
              </a:rPr>
              <a:t>Computing resources</a:t>
            </a:r>
          </a:p>
        </p:txBody>
      </p:sp>
      <p:sp>
        <p:nvSpPr>
          <p:cNvPr id="10" name="29 Rectángulo"/>
          <p:cNvSpPr>
            <a:spLocks noChangeArrowheads="1"/>
          </p:cNvSpPr>
          <p:nvPr/>
        </p:nvSpPr>
        <p:spPr bwMode="auto">
          <a:xfrm>
            <a:off x="2871788" y="5672138"/>
            <a:ext cx="1955800" cy="576262"/>
          </a:xfrm>
          <a:prstGeom prst="rect">
            <a:avLst/>
          </a:prstGeom>
          <a:solidFill>
            <a:srgbClr val="1F7D8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srgbClr val="F2F2F2"/>
                </a:solidFill>
                <a:latin typeface="Verdana" pitchFamily="-106" charset="0"/>
              </a:rPr>
              <a:t>Storage resources</a:t>
            </a:r>
          </a:p>
        </p:txBody>
      </p:sp>
      <p:sp>
        <p:nvSpPr>
          <p:cNvPr id="11" name="30 Rectángulo"/>
          <p:cNvSpPr>
            <a:spLocks noChangeArrowheads="1"/>
          </p:cNvSpPr>
          <p:nvPr/>
        </p:nvSpPr>
        <p:spPr bwMode="auto">
          <a:xfrm>
            <a:off x="4865688" y="5672138"/>
            <a:ext cx="1643062" cy="576262"/>
          </a:xfrm>
          <a:prstGeom prst="rect">
            <a:avLst/>
          </a:prstGeom>
          <a:solidFill>
            <a:srgbClr val="1F7D8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srgbClr val="F2F2F2"/>
                </a:solidFill>
                <a:latin typeface="Verdana" pitchFamily="-106" charset="0"/>
              </a:rPr>
              <a:t>Information resources</a:t>
            </a:r>
          </a:p>
        </p:txBody>
      </p:sp>
      <p:sp>
        <p:nvSpPr>
          <p:cNvPr id="12" name="31 Rectángulo"/>
          <p:cNvSpPr>
            <a:spLocks noChangeArrowheads="1"/>
          </p:cNvSpPr>
          <p:nvPr/>
        </p:nvSpPr>
        <p:spPr bwMode="auto">
          <a:xfrm>
            <a:off x="6553200" y="5672138"/>
            <a:ext cx="1403350" cy="576262"/>
          </a:xfrm>
          <a:prstGeom prst="rect">
            <a:avLst/>
          </a:prstGeom>
          <a:solidFill>
            <a:srgbClr val="1F7D8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srgbClr val="F2F2F2"/>
                </a:solidFill>
                <a:latin typeface="Verdana" pitchFamily="-106" charset="0"/>
              </a:rPr>
              <a:t>Other resources</a:t>
            </a:r>
          </a:p>
        </p:txBody>
      </p:sp>
      <p:sp>
        <p:nvSpPr>
          <p:cNvPr id="13" name="33 Rectángulo"/>
          <p:cNvSpPr/>
          <p:nvPr/>
        </p:nvSpPr>
        <p:spPr bwMode="auto">
          <a:xfrm>
            <a:off x="1194554" y="2248546"/>
            <a:ext cx="754874" cy="187419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5D6D"/>
                </a:solidFill>
              </a:rPr>
              <a:t>Astronomy</a:t>
            </a:r>
          </a:p>
        </p:txBody>
      </p:sp>
      <p:sp>
        <p:nvSpPr>
          <p:cNvPr id="14" name="34 Rectángulo"/>
          <p:cNvSpPr/>
          <p:nvPr/>
        </p:nvSpPr>
        <p:spPr bwMode="auto">
          <a:xfrm>
            <a:off x="2062920" y="2248482"/>
            <a:ext cx="754873" cy="18725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srgbClr val="005D6D"/>
                </a:solidFill>
              </a:rPr>
              <a:t>Biomedicine and Health Sciences</a:t>
            </a:r>
            <a:endParaRPr lang="en-GB" sz="1400" b="1">
              <a:solidFill>
                <a:srgbClr val="005D6D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35 Rectángulo"/>
          <p:cNvSpPr/>
          <p:nvPr/>
        </p:nvSpPr>
        <p:spPr bwMode="auto">
          <a:xfrm>
            <a:off x="2902710" y="2247900"/>
            <a:ext cx="754874" cy="18573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srgbClr val="005D6D"/>
                </a:solidFill>
              </a:rPr>
              <a:t>Materials Sciences  </a:t>
            </a:r>
          </a:p>
        </p:txBody>
      </p:sp>
      <p:sp>
        <p:nvSpPr>
          <p:cNvPr id="16" name="36 Rectángulo"/>
          <p:cNvSpPr/>
          <p:nvPr/>
        </p:nvSpPr>
        <p:spPr bwMode="auto">
          <a:xfrm>
            <a:off x="3759964" y="2247900"/>
            <a:ext cx="754874" cy="18573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5D6D"/>
                </a:solidFill>
              </a:rPr>
              <a:t>Natural Sciences</a:t>
            </a:r>
          </a:p>
        </p:txBody>
      </p:sp>
      <p:sp>
        <p:nvSpPr>
          <p:cNvPr id="17" name="37 Rectángulo"/>
          <p:cNvSpPr/>
          <p:nvPr/>
        </p:nvSpPr>
        <p:spPr bwMode="auto">
          <a:xfrm>
            <a:off x="4617217" y="2247900"/>
            <a:ext cx="754874" cy="18573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srgbClr val="005D6D"/>
                </a:solidFill>
              </a:rPr>
              <a:t>Physics</a:t>
            </a:r>
          </a:p>
        </p:txBody>
      </p:sp>
      <p:sp>
        <p:nvSpPr>
          <p:cNvPr id="18" name="38 Rectángulo"/>
          <p:cNvSpPr/>
          <p:nvPr/>
        </p:nvSpPr>
        <p:spPr bwMode="auto">
          <a:xfrm>
            <a:off x="5474470" y="2247900"/>
            <a:ext cx="754874" cy="18573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srgbClr val="005D6D"/>
                </a:solidFill>
              </a:rPr>
              <a:t>Engineering</a:t>
            </a:r>
          </a:p>
        </p:txBody>
      </p:sp>
      <p:sp>
        <p:nvSpPr>
          <p:cNvPr id="19" name="39 Rectángulo"/>
          <p:cNvSpPr/>
          <p:nvPr/>
        </p:nvSpPr>
        <p:spPr bwMode="auto">
          <a:xfrm>
            <a:off x="6331723" y="2247900"/>
            <a:ext cx="754874" cy="18573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srgbClr val="005D6D"/>
                </a:solidFill>
              </a:rPr>
              <a:t>Chemistry</a:t>
            </a:r>
          </a:p>
        </p:txBody>
      </p:sp>
      <p:sp>
        <p:nvSpPr>
          <p:cNvPr id="20" name="40 Rectángulo"/>
          <p:cNvSpPr/>
          <p:nvPr/>
        </p:nvSpPr>
        <p:spPr bwMode="auto">
          <a:xfrm>
            <a:off x="7188976" y="2247900"/>
            <a:ext cx="754874" cy="18573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srgbClr val="005D6D"/>
                </a:solidFill>
              </a:rPr>
              <a:t>Information Society Technology</a:t>
            </a:r>
          </a:p>
        </p:txBody>
      </p:sp>
      <p:pic>
        <p:nvPicPr>
          <p:cNvPr id="19472" name="Imagen 20" descr="logo-RedIR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259263"/>
            <a:ext cx="8477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Imagen 22" descr="logo-RedIR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760913"/>
            <a:ext cx="8477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8"/>
          <p:cNvSpPr txBox="1">
            <a:spLocks noChangeArrowheads="1"/>
          </p:cNvSpPr>
          <p:nvPr/>
        </p:nvSpPr>
        <p:spPr bwMode="auto">
          <a:xfrm>
            <a:off x="304800" y="981075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e-Science is the scientific activity that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intensively uses new technologies.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In this environment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common horizontal e-infrastructures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play a prominent role. This includes advanced communications networks for universities and research centres, such as RedIRIS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47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81750"/>
            <a:ext cx="38338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0" y="6316132"/>
            <a:ext cx="3809217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>
          <a:xfrm>
            <a:off x="333375" y="166688"/>
            <a:ext cx="8612188" cy="81404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Goals of RedIRIS: Contribution to the Global Academic and Research Intranet</a:t>
            </a:r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1673225" y="2319338"/>
            <a:ext cx="4619625" cy="3471862"/>
          </a:xfrm>
          <a:custGeom>
            <a:avLst/>
            <a:gdLst>
              <a:gd name="T0" fmla="*/ 9629 w 19259"/>
              <a:gd name="T1" fmla="*/ 0 h 12819"/>
              <a:gd name="T2" fmla="*/ 19258 w 19259"/>
              <a:gd name="T3" fmla="*/ 12818 h 12819"/>
              <a:gd name="T4" fmla="*/ 0 w 19259"/>
              <a:gd name="T5" fmla="*/ 12818 h 12819"/>
              <a:gd name="T6" fmla="*/ 9629 w 19259"/>
              <a:gd name="T7" fmla="*/ 0 h 12819"/>
              <a:gd name="T8" fmla="*/ 0 60000 65536"/>
              <a:gd name="T9" fmla="*/ 0 60000 65536"/>
              <a:gd name="T10" fmla="*/ 0 60000 65536"/>
              <a:gd name="T11" fmla="*/ 0 60000 65536"/>
              <a:gd name="T12" fmla="*/ 0 w 19259"/>
              <a:gd name="T13" fmla="*/ 0 h 12819"/>
              <a:gd name="T14" fmla="*/ 19259 w 19259"/>
              <a:gd name="T15" fmla="*/ 12819 h 128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59" h="12819">
                <a:moveTo>
                  <a:pt x="9629" y="0"/>
                </a:moveTo>
                <a:lnTo>
                  <a:pt x="19258" y="12818"/>
                </a:lnTo>
                <a:lnTo>
                  <a:pt x="0" y="12818"/>
                </a:lnTo>
                <a:lnTo>
                  <a:pt x="9629" y="0"/>
                </a:lnTo>
              </a:path>
            </a:pathLst>
          </a:custGeom>
          <a:solidFill>
            <a:schemeClr val="bg1">
              <a:lumMod val="65000"/>
            </a:schemeClr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6" name="Freeform 6"/>
          <p:cNvSpPr>
            <a:spLocks noChangeArrowheads="1"/>
          </p:cNvSpPr>
          <p:nvPr/>
        </p:nvSpPr>
        <p:spPr bwMode="auto">
          <a:xfrm>
            <a:off x="2139950" y="2344738"/>
            <a:ext cx="3735388" cy="2782887"/>
          </a:xfrm>
          <a:custGeom>
            <a:avLst/>
            <a:gdLst>
              <a:gd name="T0" fmla="*/ 7783 w 15567"/>
              <a:gd name="T1" fmla="*/ 0 h 10284"/>
              <a:gd name="T2" fmla="*/ 15566 w 15567"/>
              <a:gd name="T3" fmla="*/ 10283 h 10284"/>
              <a:gd name="T4" fmla="*/ 0 w 15567"/>
              <a:gd name="T5" fmla="*/ 10283 h 10284"/>
              <a:gd name="T6" fmla="*/ 7783 w 15567"/>
              <a:gd name="T7" fmla="*/ 0 h 10284"/>
              <a:gd name="T8" fmla="*/ 0 60000 65536"/>
              <a:gd name="T9" fmla="*/ 0 60000 65536"/>
              <a:gd name="T10" fmla="*/ 0 60000 65536"/>
              <a:gd name="T11" fmla="*/ 0 60000 65536"/>
              <a:gd name="T12" fmla="*/ 0 w 15567"/>
              <a:gd name="T13" fmla="*/ 0 h 10284"/>
              <a:gd name="T14" fmla="*/ 15567 w 15567"/>
              <a:gd name="T15" fmla="*/ 10284 h 102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567" h="10284">
                <a:moveTo>
                  <a:pt x="7783" y="0"/>
                </a:moveTo>
                <a:lnTo>
                  <a:pt x="15566" y="10283"/>
                </a:lnTo>
                <a:lnTo>
                  <a:pt x="0" y="10283"/>
                </a:lnTo>
                <a:lnTo>
                  <a:pt x="7783" y="0"/>
                </a:lnTo>
              </a:path>
            </a:pathLst>
          </a:custGeom>
          <a:solidFill>
            <a:schemeClr val="bg1">
              <a:lumMod val="85000"/>
            </a:schemeClr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20484" name="Freeform 7"/>
          <p:cNvSpPr>
            <a:spLocks noChangeArrowheads="1"/>
          </p:cNvSpPr>
          <p:nvPr/>
        </p:nvSpPr>
        <p:spPr bwMode="auto">
          <a:xfrm>
            <a:off x="2590800" y="2336800"/>
            <a:ext cx="2782888" cy="2066925"/>
          </a:xfrm>
          <a:custGeom>
            <a:avLst/>
            <a:gdLst>
              <a:gd name="T0" fmla="*/ 2147483647 w 11599"/>
              <a:gd name="T1" fmla="*/ 0 h 7630"/>
              <a:gd name="T2" fmla="*/ 2147483647 w 11599"/>
              <a:gd name="T3" fmla="*/ 2147483647 h 7630"/>
              <a:gd name="T4" fmla="*/ 0 w 11599"/>
              <a:gd name="T5" fmla="*/ 2147483647 h 7630"/>
              <a:gd name="T6" fmla="*/ 2147483647 w 11599"/>
              <a:gd name="T7" fmla="*/ 0 h 7630"/>
              <a:gd name="T8" fmla="*/ 0 60000 65536"/>
              <a:gd name="T9" fmla="*/ 0 60000 65536"/>
              <a:gd name="T10" fmla="*/ 0 60000 65536"/>
              <a:gd name="T11" fmla="*/ 0 60000 65536"/>
              <a:gd name="T12" fmla="*/ 0 w 11599"/>
              <a:gd name="T13" fmla="*/ 0 h 7630"/>
              <a:gd name="T14" fmla="*/ 11599 w 11599"/>
              <a:gd name="T15" fmla="*/ 7630 h 76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99" h="7630">
                <a:moveTo>
                  <a:pt x="5799" y="0"/>
                </a:moveTo>
                <a:lnTo>
                  <a:pt x="11598" y="7629"/>
                </a:lnTo>
                <a:lnTo>
                  <a:pt x="0" y="7629"/>
                </a:lnTo>
                <a:lnTo>
                  <a:pt x="5799" y="0"/>
                </a:lnTo>
              </a:path>
            </a:pathLst>
          </a:custGeom>
          <a:solidFill>
            <a:srgbClr val="EF8F28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Freeform 8"/>
          <p:cNvSpPr>
            <a:spLocks noChangeArrowheads="1"/>
          </p:cNvSpPr>
          <p:nvPr/>
        </p:nvSpPr>
        <p:spPr bwMode="auto">
          <a:xfrm>
            <a:off x="3065463" y="2330450"/>
            <a:ext cx="1831975" cy="1365250"/>
          </a:xfrm>
          <a:custGeom>
            <a:avLst/>
            <a:gdLst>
              <a:gd name="T0" fmla="*/ 3818 w 7638"/>
              <a:gd name="T1" fmla="*/ 0 h 5046"/>
              <a:gd name="T2" fmla="*/ 7637 w 7638"/>
              <a:gd name="T3" fmla="*/ 5045 h 5046"/>
              <a:gd name="T4" fmla="*/ 0 w 7638"/>
              <a:gd name="T5" fmla="*/ 5045 h 5046"/>
              <a:gd name="T6" fmla="*/ 3818 w 7638"/>
              <a:gd name="T7" fmla="*/ 0 h 5046"/>
              <a:gd name="T8" fmla="*/ 0 60000 65536"/>
              <a:gd name="T9" fmla="*/ 0 60000 65536"/>
              <a:gd name="T10" fmla="*/ 0 60000 65536"/>
              <a:gd name="T11" fmla="*/ 0 60000 65536"/>
              <a:gd name="T12" fmla="*/ 0 w 7638"/>
              <a:gd name="T13" fmla="*/ 0 h 5046"/>
              <a:gd name="T14" fmla="*/ 7638 w 7638"/>
              <a:gd name="T15" fmla="*/ 5046 h 50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38" h="5046">
                <a:moveTo>
                  <a:pt x="3818" y="0"/>
                </a:moveTo>
                <a:lnTo>
                  <a:pt x="7637" y="5045"/>
                </a:lnTo>
                <a:lnTo>
                  <a:pt x="0" y="5045"/>
                </a:lnTo>
                <a:lnTo>
                  <a:pt x="3818" y="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2400300" y="5259388"/>
            <a:ext cx="32162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000066"/>
              </a:buClr>
              <a:buSzPct val="100000"/>
              <a:buFont typeface="Arial" charset="0"/>
              <a:buNone/>
            </a:pPr>
            <a:r>
              <a:rPr lang="en-US" altLang="es-ES_tradnl" sz="1100" dirty="0" smtClean="0">
                <a:solidFill>
                  <a:srgbClr val="0D0D0D"/>
                </a:solidFill>
                <a:latin typeface="Verdana" pitchFamily="34" charset="0"/>
              </a:rPr>
              <a:t>Campus LAN</a:t>
            </a:r>
            <a:endParaRPr lang="en-US" altLang="es-ES_tradnl" sz="1100" dirty="0">
              <a:solidFill>
                <a:srgbClr val="0D0D0D"/>
              </a:solidFill>
              <a:latin typeface="Verdana" pitchFamily="34" charset="0"/>
            </a:endParaRP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2854325" y="3770313"/>
            <a:ext cx="224631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93000"/>
              </a:lnSpc>
              <a:spcBef>
                <a:spcPts val="400"/>
              </a:spcBef>
            </a:pPr>
            <a:r>
              <a:rPr lang="en-US" altLang="es-ES_tradnl" sz="1000" b="1" dirty="0" smtClean="0">
                <a:solidFill>
                  <a:schemeClr val="bg1"/>
                </a:solidFill>
                <a:latin typeface="Verdana" pitchFamily="34" charset="0"/>
              </a:rPr>
              <a:t>National Research and Education Networks </a:t>
            </a:r>
          </a:p>
          <a:p>
            <a:pPr algn="ctr">
              <a:lnSpc>
                <a:spcPct val="93000"/>
              </a:lnSpc>
              <a:spcBef>
                <a:spcPts val="400"/>
              </a:spcBef>
            </a:pPr>
            <a:r>
              <a:rPr lang="en-US" altLang="es-ES_tradnl" sz="1000" b="1" dirty="0" smtClean="0">
                <a:solidFill>
                  <a:schemeClr val="bg1"/>
                </a:solidFill>
                <a:latin typeface="Verdana" pitchFamily="34" charset="0"/>
              </a:rPr>
              <a:t>(NRENs)</a:t>
            </a:r>
          </a:p>
          <a:p>
            <a:pPr algn="ctr"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s-ES_tradnl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20488" name="Group 11"/>
          <p:cNvGrpSpPr>
            <a:grpSpLocks/>
          </p:cNvGrpSpPr>
          <p:nvPr/>
        </p:nvGrpSpPr>
        <p:grpSpPr bwMode="auto">
          <a:xfrm>
            <a:off x="2571750" y="4522788"/>
            <a:ext cx="2582496" cy="466725"/>
            <a:chOff x="2436" y="2490"/>
            <a:chExt cx="2442" cy="391"/>
          </a:xfrm>
        </p:grpSpPr>
        <p:sp>
          <p:nvSpPr>
            <p:cNvPr id="20504" name="AutoShape 12"/>
            <p:cNvSpPr>
              <a:spLocks noChangeArrowheads="1"/>
            </p:cNvSpPr>
            <p:nvPr/>
          </p:nvSpPr>
          <p:spPr bwMode="auto">
            <a:xfrm>
              <a:off x="2436" y="2490"/>
              <a:ext cx="2146" cy="391"/>
            </a:xfrm>
            <a:prstGeom prst="roundRect">
              <a:avLst>
                <a:gd name="adj" fmla="val 25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endParaRPr lang="en-US" altLang="es-ES_tradnl" dirty="0"/>
            </a:p>
          </p:txBody>
        </p:sp>
        <p:grpSp>
          <p:nvGrpSpPr>
            <p:cNvPr id="20505" name="Group 13"/>
            <p:cNvGrpSpPr>
              <a:grpSpLocks/>
            </p:cNvGrpSpPr>
            <p:nvPr/>
          </p:nvGrpSpPr>
          <p:grpSpPr bwMode="auto">
            <a:xfrm>
              <a:off x="2436" y="2581"/>
              <a:ext cx="2442" cy="240"/>
              <a:chOff x="2436" y="2581"/>
              <a:chExt cx="2442" cy="240"/>
            </a:xfrm>
          </p:grpSpPr>
          <p:sp>
            <p:nvSpPr>
              <p:cNvPr id="20506" name="AutoShape 14"/>
              <p:cNvSpPr>
                <a:spLocks noChangeArrowheads="1"/>
              </p:cNvSpPr>
              <p:nvPr/>
            </p:nvSpPr>
            <p:spPr bwMode="auto">
              <a:xfrm>
                <a:off x="2436" y="2581"/>
                <a:ext cx="2141" cy="240"/>
              </a:xfrm>
              <a:prstGeom prst="roundRect">
                <a:avLst>
                  <a:gd name="adj" fmla="val 41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endParaRPr lang="en-US" altLang="es-ES_tradnl" dirty="0"/>
              </a:p>
            </p:txBody>
          </p:sp>
          <p:grpSp>
            <p:nvGrpSpPr>
              <p:cNvPr id="20507" name="Group 15"/>
              <p:cNvGrpSpPr>
                <a:grpSpLocks/>
              </p:cNvGrpSpPr>
              <p:nvPr/>
            </p:nvGrpSpPr>
            <p:grpSpPr bwMode="auto">
              <a:xfrm>
                <a:off x="2436" y="2581"/>
                <a:ext cx="2442" cy="236"/>
                <a:chOff x="2436" y="2581"/>
                <a:chExt cx="2442" cy="236"/>
              </a:xfrm>
            </p:grpSpPr>
            <p:sp>
              <p:nvSpPr>
                <p:cNvPr id="20508" name="AutoShape 16"/>
                <p:cNvSpPr>
                  <a:spLocks noChangeArrowheads="1"/>
                </p:cNvSpPr>
                <p:nvPr/>
              </p:nvSpPr>
              <p:spPr bwMode="auto">
                <a:xfrm>
                  <a:off x="2436" y="2581"/>
                  <a:ext cx="2137" cy="236"/>
                </a:xfrm>
                <a:prstGeom prst="roundRect">
                  <a:avLst>
                    <a:gd name="adj" fmla="val 421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endParaRPr lang="en-US" altLang="es-ES_tradnl" dirty="0"/>
                </a:p>
              </p:txBody>
            </p:sp>
            <p:grpSp>
              <p:nvGrpSpPr>
                <p:cNvPr id="20509" name="Group 17"/>
                <p:cNvGrpSpPr>
                  <a:grpSpLocks/>
                </p:cNvGrpSpPr>
                <p:nvPr/>
              </p:nvGrpSpPr>
              <p:grpSpPr bwMode="auto">
                <a:xfrm>
                  <a:off x="2436" y="2581"/>
                  <a:ext cx="2442" cy="232"/>
                  <a:chOff x="2436" y="2581"/>
                  <a:chExt cx="2442" cy="232"/>
                </a:xfrm>
              </p:grpSpPr>
              <p:sp>
                <p:nvSpPr>
                  <p:cNvPr id="20510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2436" y="2581"/>
                    <a:ext cx="2134" cy="232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9pPr>
                  </a:lstStyle>
                  <a:p>
                    <a:endParaRPr lang="en-US" altLang="es-ES_tradnl" dirty="0"/>
                  </a:p>
                </p:txBody>
              </p:sp>
              <p:grpSp>
                <p:nvGrpSpPr>
                  <p:cNvPr id="20511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2436" y="2581"/>
                    <a:ext cx="2442" cy="230"/>
                    <a:chOff x="2436" y="2581"/>
                    <a:chExt cx="2442" cy="230"/>
                  </a:xfrm>
                </p:grpSpPr>
                <p:sp>
                  <p:nvSpPr>
                    <p:cNvPr id="20512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6" y="2581"/>
                      <a:ext cx="2132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endParaRPr lang="en-US" altLang="es-ES_tradnl" dirty="0"/>
                    </a:p>
                  </p:txBody>
                </p:sp>
                <p:grpSp>
                  <p:nvGrpSpPr>
                    <p:cNvPr id="20513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6" y="2581"/>
                      <a:ext cx="2442" cy="228"/>
                      <a:chOff x="2436" y="2581"/>
                      <a:chExt cx="2442" cy="228"/>
                    </a:xfrm>
                  </p:grpSpPr>
                  <p:sp>
                    <p:nvSpPr>
                      <p:cNvPr id="20514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36" y="2581"/>
                        <a:ext cx="2131" cy="228"/>
                      </a:xfrm>
                      <a:prstGeom prst="roundRect">
                        <a:avLst>
                          <a:gd name="adj" fmla="val 435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itchFamily="34" charset="0"/>
                            <a:cs typeface="Arial" charset="0"/>
                          </a:defRPr>
                        </a:lvl9pPr>
                      </a:lstStyle>
                      <a:p>
                        <a:endParaRPr lang="en-US" altLang="es-ES_tradnl" dirty="0"/>
                      </a:p>
                    </p:txBody>
                  </p:sp>
                  <p:grpSp>
                    <p:nvGrpSpPr>
                      <p:cNvPr id="20515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36" y="2581"/>
                        <a:ext cx="2442" cy="227"/>
                        <a:chOff x="2436" y="2581"/>
                        <a:chExt cx="2442" cy="227"/>
                      </a:xfrm>
                    </p:grpSpPr>
                    <p:sp>
                      <p:nvSpPr>
                        <p:cNvPr id="20516" name="AutoShap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36" y="2581"/>
                          <a:ext cx="2131" cy="227"/>
                        </a:xfrm>
                        <a:prstGeom prst="roundRect">
                          <a:avLst>
                            <a:gd name="adj" fmla="val 440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5pPr>
                          <a:lvl6pPr marL="25146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6pPr>
                          <a:lvl7pPr marL="29718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7pPr>
                          <a:lvl8pPr marL="34290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8pPr>
                          <a:lvl9pPr marL="38862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9pPr>
                        </a:lstStyle>
                        <a:p>
                          <a:endParaRPr lang="en-US" altLang="es-ES_tradnl" dirty="0"/>
                        </a:p>
                      </p:txBody>
                    </p:sp>
                    <p:sp>
                      <p:nvSpPr>
                        <p:cNvPr id="20517" name="AutoShape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99" y="2581"/>
                          <a:ext cx="2079" cy="211"/>
                        </a:xfrm>
                        <a:prstGeom prst="roundRect">
                          <a:avLst>
                            <a:gd name="adj" fmla="val 440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90000" tIns="46800" rIns="90000" bIns="46800">
                          <a:spAutoFit/>
                        </a:bodyPr>
                        <a:lstStyle>
                          <a:lvl1pPr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1pPr>
                          <a:lvl2pPr marL="742950" indent="-285750"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2pPr>
                          <a:lvl3pPr marL="1143000" indent="-228600"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3pPr>
                          <a:lvl4pPr marL="1600200" indent="-228600"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4pPr>
                          <a:lvl5pPr marL="2057400" indent="-228600"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5pPr>
                          <a:lvl6pPr marL="25146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6pPr>
                          <a:lvl7pPr marL="29718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7pPr>
                          <a:lvl8pPr marL="34290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8pPr>
                          <a:lvl9pPr marL="38862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  <a:defRPr>
                              <a:solidFill>
                                <a:schemeClr val="tx1"/>
                              </a:solidFill>
                              <a:latin typeface="Calibri" pitchFamily="34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lnSpc>
                              <a:spcPct val="93000"/>
                            </a:lnSpc>
                            <a:spcBef>
                              <a:spcPts val="400"/>
                            </a:spcBef>
                            <a:buClr>
                              <a:srgbClr val="0000FF"/>
                            </a:buClr>
                            <a:buSzPct val="100000"/>
                            <a:buFont typeface="Arial" charset="0"/>
                            <a:buNone/>
                          </a:pPr>
                          <a:r>
                            <a:rPr lang="en-US" altLang="es-ES_tradnl" sz="1100" dirty="0" smtClean="0">
                              <a:solidFill>
                                <a:srgbClr val="0D0D0D"/>
                              </a:solidFill>
                              <a:latin typeface="Verdana" pitchFamily="34" charset="0"/>
                            </a:rPr>
                            <a:t>Regional Research Networks</a:t>
                          </a:r>
                          <a:endParaRPr lang="en-US" altLang="es-ES_tradnl" sz="1100" dirty="0">
                            <a:solidFill>
                              <a:srgbClr val="0D0D0D"/>
                            </a:solidFill>
                            <a:latin typeface="Verdana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20489" name="Text Box 27"/>
          <p:cNvSpPr txBox="1">
            <a:spLocks noChangeArrowheads="1"/>
          </p:cNvSpPr>
          <p:nvPr/>
        </p:nvSpPr>
        <p:spPr bwMode="auto">
          <a:xfrm>
            <a:off x="3251200" y="2957513"/>
            <a:ext cx="1511300" cy="69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93000"/>
              </a:lnSpc>
              <a:spcBef>
                <a:spcPts val="350"/>
              </a:spcBef>
              <a:buClr>
                <a:srgbClr val="0000FF"/>
              </a:buClr>
              <a:buSzPct val="100000"/>
              <a:buFont typeface="Arial" charset="0"/>
              <a:buNone/>
            </a:pPr>
            <a:r>
              <a:rPr lang="en-US" altLang="es-ES_tradnl" sz="1050" dirty="0" smtClean="0">
                <a:solidFill>
                  <a:srgbClr val="0D0D0D"/>
                </a:solidFill>
                <a:latin typeface="Verdana" pitchFamily="34" charset="0"/>
              </a:rPr>
              <a:t>Pan-European and North American networks, and more</a:t>
            </a:r>
            <a:endParaRPr lang="en-US" altLang="es-ES_tradnl" sz="500" b="1" dirty="0">
              <a:solidFill>
                <a:srgbClr val="0000FF"/>
              </a:solidFill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2101850" y="5135563"/>
            <a:ext cx="3762375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34" charset="-128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2586038" y="4384675"/>
            <a:ext cx="2795587" cy="1588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34" charset="-128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3067050" y="3683000"/>
            <a:ext cx="1831975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34" charset="-128"/>
            </a:endParaRPr>
          </a:p>
        </p:txBody>
      </p:sp>
      <p:sp>
        <p:nvSpPr>
          <p:cNvPr id="20493" name="AutoShape 16"/>
          <p:cNvSpPr>
            <a:spLocks noChangeArrowheads="1"/>
          </p:cNvSpPr>
          <p:nvPr/>
        </p:nvSpPr>
        <p:spPr bwMode="auto">
          <a:xfrm>
            <a:off x="6143625" y="1851025"/>
            <a:ext cx="3143250" cy="36433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endParaRPr lang="es-ES_tradnl" altLang="es-ES_tradnl" sz="1400" b="1">
              <a:latin typeface="Verdana" pitchFamily="34" charset="0"/>
            </a:endParaRPr>
          </a:p>
        </p:txBody>
      </p:sp>
      <p:sp>
        <p:nvSpPr>
          <p:cNvPr id="31" name="62 Flecha arriba y abajo"/>
          <p:cNvSpPr/>
          <p:nvPr/>
        </p:nvSpPr>
        <p:spPr bwMode="auto">
          <a:xfrm>
            <a:off x="5643570" y="3278273"/>
            <a:ext cx="928694" cy="1500198"/>
          </a:xfrm>
          <a:prstGeom prst="upDownArrow">
            <a:avLst/>
          </a:prstGeom>
          <a:solidFill>
            <a:srgbClr val="1F7D85"/>
          </a:solidFill>
          <a:ln w="9525">
            <a:solidFill>
              <a:srgbClr val="1B537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6" charset="0"/>
              </a:rPr>
              <a:t>RedIRIS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18449" name="AutoShape 16"/>
          <p:cNvSpPr>
            <a:spLocks noChangeArrowheads="1"/>
          </p:cNvSpPr>
          <p:nvPr/>
        </p:nvSpPr>
        <p:spPr bwMode="auto">
          <a:xfrm>
            <a:off x="6659563" y="4549775"/>
            <a:ext cx="2286000" cy="1546225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227A7C"/>
                </a:solidFill>
                <a:latin typeface="+mn-lt"/>
              </a:rPr>
              <a:t>RedIRIS collaborates with regional and campus networks to provide high quality services to the national Scientific Community</a:t>
            </a:r>
            <a:endParaRPr lang="en-US" sz="1400" b="1" dirty="0">
              <a:solidFill>
                <a:srgbClr val="227A7C"/>
              </a:solidFill>
              <a:latin typeface="+mn-lt"/>
            </a:endParaRPr>
          </a:p>
        </p:txBody>
      </p:sp>
      <p:sp>
        <p:nvSpPr>
          <p:cNvPr id="33" name="40 Rectángulo redondeado"/>
          <p:cNvSpPr>
            <a:spLocks noChangeArrowheads="1"/>
          </p:cNvSpPr>
          <p:nvPr/>
        </p:nvSpPr>
        <p:spPr bwMode="auto">
          <a:xfrm>
            <a:off x="6643688" y="2214563"/>
            <a:ext cx="2051050" cy="1285875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 </a:t>
            </a:r>
            <a:r>
              <a:rPr lang="en-US" sz="1400" b="1" dirty="0" smtClean="0">
                <a:solidFill>
                  <a:srgbClr val="227A7C"/>
                </a:solidFill>
                <a:latin typeface="+mj-lt"/>
              </a:rPr>
              <a:t>RedIRIS directly contributes to improving global connectivity among researchers</a:t>
            </a:r>
            <a:endParaRPr lang="en-US" sz="1400" b="1" dirty="0">
              <a:solidFill>
                <a:srgbClr val="227A7C"/>
              </a:solidFill>
              <a:latin typeface="+mj-lt"/>
            </a:endParaRPr>
          </a:p>
        </p:txBody>
      </p:sp>
      <p:sp>
        <p:nvSpPr>
          <p:cNvPr id="20497" name="Text Box 26"/>
          <p:cNvSpPr txBox="1">
            <a:spLocks noChangeArrowheads="1"/>
          </p:cNvSpPr>
          <p:nvPr/>
        </p:nvSpPr>
        <p:spPr bwMode="auto">
          <a:xfrm>
            <a:off x="179388" y="4417252"/>
            <a:ext cx="2376487" cy="78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3000"/>
              </a:lnSpc>
              <a:spcBef>
                <a:spcPts val="1125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US" altLang="es-ES_tradnl" sz="1200" b="1" dirty="0" smtClean="0">
                <a:solidFill>
                  <a:srgbClr val="1F7D85"/>
                </a:solidFill>
                <a:latin typeface="Verdana" pitchFamily="34" charset="0"/>
              </a:rPr>
              <a:t>It collaborates </a:t>
            </a:r>
            <a:r>
              <a:rPr lang="en-US" altLang="es-ES_tradnl" sz="1200" dirty="0" smtClean="0">
                <a:solidFill>
                  <a:srgbClr val="595959"/>
                </a:solidFill>
                <a:latin typeface="Verdana" pitchFamily="34" charset="0"/>
              </a:rPr>
              <a:t>with regional networks (RECETGA, Anella, RICA, I2BASK, etc.)</a:t>
            </a:r>
            <a:endParaRPr lang="en-US" altLang="es-ES_tradnl" sz="1200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18452" name="Text Box 32"/>
          <p:cNvSpPr txBox="1">
            <a:spLocks noChangeArrowheads="1"/>
          </p:cNvSpPr>
          <p:nvPr/>
        </p:nvSpPr>
        <p:spPr bwMode="auto">
          <a:xfrm>
            <a:off x="179388" y="2916238"/>
            <a:ext cx="31067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lnSpc>
                <a:spcPct val="93000"/>
              </a:lnSpc>
              <a:spcBef>
                <a:spcPts val="112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b="1" dirty="0" smtClean="0">
                <a:solidFill>
                  <a:srgbClr val="1F7D85"/>
                </a:solidFill>
                <a:latin typeface="Verdana" pitchFamily="34" charset="0"/>
              </a:rPr>
              <a:t>It co-directs and co-finances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GÉANT, which </a:t>
            </a:r>
            <a:r>
              <a:rPr lang="en-US" sz="1200" b="1" dirty="0" smtClean="0">
                <a:solidFill>
                  <a:srgbClr val="3F9393"/>
                </a:solidFill>
                <a:latin typeface="Verdana" pitchFamily="34" charset="0"/>
              </a:rPr>
              <a:t>works with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Internet2, CANARIE, SINET, RedCLARA,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</p:txBody>
      </p:sp>
      <p:sp>
        <p:nvSpPr>
          <p:cNvPr id="20499" name="Text Box 33"/>
          <p:cNvSpPr txBox="1">
            <a:spLocks noChangeArrowheads="1"/>
          </p:cNvSpPr>
          <p:nvPr/>
        </p:nvSpPr>
        <p:spPr bwMode="auto">
          <a:xfrm>
            <a:off x="179388" y="5219700"/>
            <a:ext cx="1728787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3000"/>
              </a:lnSpc>
              <a:spcBef>
                <a:spcPts val="1125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US" altLang="es-ES_tradnl" sz="1200" b="1" dirty="0" smtClean="0">
                <a:solidFill>
                  <a:srgbClr val="1F7D85"/>
                </a:solidFill>
                <a:latin typeface="Verdana" pitchFamily="34" charset="0"/>
              </a:rPr>
              <a:t>It offers</a:t>
            </a:r>
            <a:r>
              <a:rPr lang="en-US" dirty="0" smtClean="0"/>
              <a:t> </a:t>
            </a:r>
            <a:r>
              <a:rPr lang="en-US" altLang="es-ES_tradnl" sz="1200" dirty="0" smtClean="0">
                <a:solidFill>
                  <a:srgbClr val="595959"/>
                </a:solidFill>
                <a:latin typeface="Verdana" pitchFamily="34" charset="0"/>
              </a:rPr>
              <a:t>services and support</a:t>
            </a:r>
            <a:endParaRPr lang="en-US" altLang="es-ES_tradnl" sz="1200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179388" y="3657600"/>
            <a:ext cx="5400675" cy="792163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charset="0"/>
              <a:cs typeface="+mn-cs"/>
            </a:endParaRPr>
          </a:p>
        </p:txBody>
      </p:sp>
      <p:sp>
        <p:nvSpPr>
          <p:cNvPr id="18455" name="Text Box 31"/>
          <p:cNvSpPr txBox="1">
            <a:spLocks noChangeArrowheads="1"/>
          </p:cNvSpPr>
          <p:nvPr/>
        </p:nvSpPr>
        <p:spPr bwMode="auto">
          <a:xfrm>
            <a:off x="179388" y="3620034"/>
            <a:ext cx="2736850" cy="86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lnSpc>
                <a:spcPct val="93000"/>
              </a:lnSpc>
              <a:spcBef>
                <a:spcPts val="1125"/>
              </a:spcBef>
              <a:spcAft>
                <a:spcPts val="0"/>
              </a:spcAft>
              <a:buClr>
                <a:srgbClr val="FFFFFF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b="1" dirty="0" smtClean="0">
                <a:solidFill>
                  <a:srgbClr val="1F7D85"/>
                </a:solidFill>
                <a:latin typeface="Verdana" pitchFamily="34" charset="0"/>
              </a:rPr>
              <a:t>It runs</a:t>
            </a:r>
            <a:r>
              <a:rPr lang="en-US" dirty="0" smtClean="0"/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the Spanish NRENs and </a:t>
            </a:r>
            <a:r>
              <a:rPr lang="en-US" sz="1200" b="1" dirty="0" smtClean="0">
                <a:solidFill>
                  <a:srgbClr val="1F7D85"/>
                </a:solidFill>
                <a:latin typeface="Verdana" pitchFamily="34" charset="0"/>
              </a:rPr>
              <a:t>works with</a:t>
            </a:r>
            <a:r>
              <a:rPr lang="en-US" sz="1200" dirty="0" smtClean="0">
                <a:solidFill>
                  <a:srgbClr val="595959"/>
                </a:solidFill>
                <a:latin typeface="Verdana" pitchFamily="34" charset="0"/>
              </a:rPr>
              <a:t> other NRENs (JANET, SURFnet, FCT-FCCN, etc.)</a:t>
            </a:r>
            <a:endParaRPr lang="en-US" sz="1200" dirty="0">
              <a:solidFill>
                <a:srgbClr val="595959"/>
              </a:solidFill>
              <a:latin typeface="Verdana" pitchFamily="34" charset="0"/>
            </a:endParaRPr>
          </a:p>
        </p:txBody>
      </p:sp>
      <p:pic>
        <p:nvPicPr>
          <p:cNvPr id="20502" name="2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81750"/>
            <a:ext cx="38338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uadroTexto 8"/>
          <p:cNvSpPr txBox="1">
            <a:spLocks noChangeArrowheads="1"/>
          </p:cNvSpPr>
          <p:nvPr/>
        </p:nvSpPr>
        <p:spPr bwMode="auto">
          <a:xfrm>
            <a:off x="467459" y="1248020"/>
            <a:ext cx="8026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</a:rPr>
              <a:t>RedIRIS works in a </a:t>
            </a:r>
            <a:r>
              <a:rPr lang="en-US" dirty="0" smtClean="0">
                <a:solidFill>
                  <a:srgbClr val="227A7C"/>
                </a:solidFill>
                <a:latin typeface="+mn-lt"/>
              </a:rPr>
              <a:t>multidomain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environment with </a:t>
            </a:r>
            <a:r>
              <a:rPr lang="en-US" dirty="0" smtClean="0">
                <a:solidFill>
                  <a:srgbClr val="227A7C"/>
                </a:solidFill>
                <a:latin typeface="+mn-lt"/>
              </a:rPr>
              <a:t>various research and education networks,</a:t>
            </a:r>
            <a:r>
              <a:rPr lang="en-US" dirty="0" smtClean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</a:rPr>
              <a:t> requiring high levels of quality and coordination among them</a:t>
            </a:r>
            <a:endParaRPr lang="en-US" dirty="0"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cs typeface="+mn-cs"/>
            </a:endParaRPr>
          </a:p>
        </p:txBody>
      </p:sp>
      <p:pic>
        <p:nvPicPr>
          <p:cNvPr id="39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0" y="6316132"/>
            <a:ext cx="3809217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301625" y="244475"/>
            <a:ext cx="8229600" cy="4889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The Evolution of RedIRIS</a:t>
            </a:r>
            <a:endParaRPr lang="en-GB" sz="3600" b="1" dirty="0">
              <a:solidFill>
                <a:srgbClr val="A6A6A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4 CuadroTexto"/>
          <p:cNvSpPr txBox="1"/>
          <p:nvPr/>
        </p:nvSpPr>
        <p:spPr>
          <a:xfrm>
            <a:off x="712086" y="2603500"/>
            <a:ext cx="3717131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RedIRIS-NOVA Project</a:t>
            </a:r>
          </a:p>
        </p:txBody>
      </p:sp>
      <p:pic>
        <p:nvPicPr>
          <p:cNvPr id="5" name="Picture 24" descr="fibra_euro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188" y="741363"/>
            <a:ext cx="3706812" cy="24892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0" y="911225"/>
            <a:ext cx="5003800" cy="1676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 algn="ctr" fontAlgn="auto">
              <a:lnSpc>
                <a:spcPct val="90000"/>
              </a:lnSpc>
              <a:spcBef>
                <a:spcPts val="0"/>
              </a:spcBef>
              <a:spcAft>
                <a:spcPct val="10000"/>
              </a:spcAft>
              <a:buClr>
                <a:srgbClr val="C8103A"/>
              </a:buClr>
              <a:buSzPct val="85000"/>
              <a:defRPr/>
            </a:pPr>
            <a:r>
              <a:rPr dirty="0" smtClean="0"/>
              <a:t>  </a:t>
            </a:r>
          </a:p>
          <a:p>
            <a:pPr marL="177800" indent="-177800" algn="ctr" fontAlgn="auto">
              <a:lnSpc>
                <a:spcPct val="90000"/>
              </a:lnSpc>
              <a:spcBef>
                <a:spcPts val="0"/>
              </a:spcBef>
              <a:spcAft>
                <a:spcPct val="10000"/>
              </a:spcAft>
              <a:buClr>
                <a:srgbClr val="C8103A"/>
              </a:buClr>
              <a:buSzPct val="85000"/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Before 2006, most European research networks used fibre networks. Spain was behind the rest of Europe. </a:t>
            </a:r>
          </a:p>
          <a:p>
            <a:pPr marL="177800" indent="-177800" algn="ctr" fontAlgn="auto">
              <a:lnSpc>
                <a:spcPct val="90000"/>
              </a:lnSpc>
              <a:spcBef>
                <a:spcPts val="0"/>
              </a:spcBef>
              <a:spcAft>
                <a:spcPct val="10000"/>
              </a:spcAft>
              <a:buClr>
                <a:srgbClr val="C8103A"/>
              </a:buClr>
              <a:buSzPct val="85000"/>
              <a:defRPr/>
            </a:pPr>
            <a:endParaRPr lang="en-GB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177800" indent="-177800" algn="ctr" fontAlgn="auto">
              <a:lnSpc>
                <a:spcPct val="90000"/>
              </a:lnSpc>
              <a:spcBef>
                <a:spcPts val="0"/>
              </a:spcBef>
              <a:spcAft>
                <a:spcPct val="10000"/>
              </a:spcAft>
              <a:buClr>
                <a:srgbClr val="C8103A"/>
              </a:buClr>
              <a:buSzPct val="85000"/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solution to this problem: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3068638"/>
            <a:ext cx="8491538" cy="16332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 fontAlgn="auto">
              <a:lnSpc>
                <a:spcPct val="90000"/>
              </a:lnSpc>
              <a:spcBef>
                <a:spcPts val="0"/>
              </a:spcBef>
              <a:spcAft>
                <a:spcPts val="216"/>
              </a:spcAft>
              <a:buClr>
                <a:schemeClr val="accent5">
                  <a:lumMod val="75000"/>
                </a:schemeClr>
              </a:buClr>
              <a:buSzPct val="85000"/>
              <a:buFont typeface="Arial"/>
              <a:buChar char="•"/>
              <a:defRPr/>
            </a:pPr>
            <a:endParaRPr lang="en-GB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177800" indent="-177800" fontAlgn="auto">
              <a:lnSpc>
                <a:spcPct val="90000"/>
              </a:lnSpc>
              <a:spcBef>
                <a:spcPts val="0"/>
              </a:spcBef>
              <a:spcAft>
                <a:spcPts val="216"/>
              </a:spcAft>
              <a:buClr>
                <a:schemeClr val="accent5">
                  <a:lumMod val="75000"/>
                </a:schemeClr>
              </a:buClr>
              <a:buSzPct val="85000"/>
              <a:buFont typeface="Arial"/>
              <a:buChar char="•"/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Obtained the right to use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14,000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km. of fibre optics for over 20 years</a:t>
            </a:r>
          </a:p>
          <a:p>
            <a:pPr marL="177800" indent="-177800" fontAlgn="auto">
              <a:lnSpc>
                <a:spcPct val="90000"/>
              </a:lnSpc>
              <a:spcBef>
                <a:spcPts val="0"/>
              </a:spcBef>
              <a:spcAft>
                <a:spcPts val="216"/>
              </a:spcAft>
              <a:buClr>
                <a:schemeClr val="accent5">
                  <a:lumMod val="75000"/>
                </a:schemeClr>
              </a:buClr>
              <a:buSzPct val="85000"/>
              <a:buFont typeface="Arial"/>
              <a:buChar char="•"/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Total project cost: €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105M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with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50M€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of ERDF funds)</a:t>
            </a:r>
          </a:p>
          <a:p>
            <a:pPr marL="177800" indent="-177800" fontAlgn="auto">
              <a:lnSpc>
                <a:spcPct val="90000"/>
              </a:lnSpc>
              <a:spcBef>
                <a:spcPts val="0"/>
              </a:spcBef>
              <a:spcAft>
                <a:spcPts val="216"/>
              </a:spcAft>
              <a:buClr>
                <a:srgbClr val="C8103A"/>
              </a:buClr>
              <a:buSzPct val="85000"/>
              <a:defRPr/>
            </a:pPr>
            <a:endParaRPr lang="en-GB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177800" indent="-177800" fontAlgn="auto">
              <a:lnSpc>
                <a:spcPct val="90000"/>
              </a:lnSpc>
              <a:spcBef>
                <a:spcPts val="0"/>
              </a:spcBef>
              <a:spcAft>
                <a:spcPts val="216"/>
              </a:spcAft>
              <a:buClr>
                <a:srgbClr val="C8103A"/>
              </a:buClr>
              <a:buSzPct val="85000"/>
              <a:defRPr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177800" indent="-177800" fontAlgn="auto">
              <a:lnSpc>
                <a:spcPct val="90000"/>
              </a:lnSpc>
              <a:spcBef>
                <a:spcPts val="0"/>
              </a:spcBef>
              <a:spcAft>
                <a:spcPts val="216"/>
              </a:spcAft>
              <a:buClr>
                <a:srgbClr val="C8103A"/>
              </a:buClr>
              <a:buSzPct val="85000"/>
              <a:defRPr/>
            </a:pPr>
            <a:r>
              <a:rPr dirty="0" smtClean="0"/>
              <a:t> </a:t>
            </a:r>
          </a:p>
        </p:txBody>
      </p:sp>
      <p:grpSp>
        <p:nvGrpSpPr>
          <p:cNvPr id="24582" name="Agrupar 51"/>
          <p:cNvGrpSpPr>
            <a:grpSpLocks/>
          </p:cNvGrpSpPr>
          <p:nvPr/>
        </p:nvGrpSpPr>
        <p:grpSpPr bwMode="auto">
          <a:xfrm>
            <a:off x="565150" y="4229100"/>
            <a:ext cx="7929563" cy="1679575"/>
            <a:chOff x="565150" y="3720562"/>
            <a:chExt cx="7929563" cy="1680113"/>
          </a:xfrm>
        </p:grpSpPr>
        <p:sp>
          <p:nvSpPr>
            <p:cNvPr id="24593" name="40 CuadroTexto"/>
            <p:cNvSpPr txBox="1">
              <a:spLocks noChangeArrowheads="1"/>
            </p:cNvSpPr>
            <p:nvPr/>
          </p:nvSpPr>
          <p:spPr bwMode="auto">
            <a:xfrm>
              <a:off x="700088" y="3787775"/>
              <a:ext cx="84137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s-ES_tradnl" altLang="es-ES_tradnl" sz="1200">
                  <a:solidFill>
                    <a:srgbClr val="353535"/>
                  </a:solidFill>
                </a:rPr>
                <a:t>Project definition</a:t>
              </a:r>
            </a:p>
          </p:txBody>
        </p:sp>
        <p:sp>
          <p:nvSpPr>
            <p:cNvPr id="24594" name="40 CuadroTexto"/>
            <p:cNvSpPr txBox="1">
              <a:spLocks noChangeArrowheads="1"/>
            </p:cNvSpPr>
            <p:nvPr/>
          </p:nvSpPr>
          <p:spPr bwMode="auto">
            <a:xfrm>
              <a:off x="2035175" y="3786188"/>
              <a:ext cx="754063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es-ES_tradnl" altLang="es-ES_tradnl" sz="1200">
                  <a:solidFill>
                    <a:srgbClr val="353535"/>
                  </a:solidFill>
                </a:rPr>
                <a:t>Initiates first</a:t>
              </a:r>
            </a:p>
            <a:p>
              <a:pPr algn="ctr"/>
              <a:r>
                <a:rPr lang="es-ES_tradnl" altLang="es-ES_tradnl" sz="1200">
                  <a:solidFill>
                    <a:srgbClr val="353535"/>
                  </a:solidFill>
                </a:rPr>
                <a:t>tenders</a:t>
              </a:r>
            </a:p>
          </p:txBody>
        </p:sp>
        <p:grpSp>
          <p:nvGrpSpPr>
            <p:cNvPr id="24595" name="Agrupar 50"/>
            <p:cNvGrpSpPr>
              <a:grpSpLocks/>
            </p:cNvGrpSpPr>
            <p:nvPr/>
          </p:nvGrpSpPr>
          <p:grpSpPr bwMode="auto">
            <a:xfrm>
              <a:off x="565150" y="3720562"/>
              <a:ext cx="7929563" cy="1680113"/>
              <a:chOff x="565150" y="3707862"/>
              <a:chExt cx="7929563" cy="1680113"/>
            </a:xfrm>
          </p:grpSpPr>
          <p:sp>
            <p:nvSpPr>
              <p:cNvPr id="24596" name="55 Elipse"/>
              <p:cNvSpPr>
                <a:spLocks noChangeArrowheads="1"/>
              </p:cNvSpPr>
              <p:nvPr/>
            </p:nvSpPr>
            <p:spPr bwMode="auto">
              <a:xfrm>
                <a:off x="2735262" y="4356100"/>
                <a:ext cx="2586038" cy="823913"/>
              </a:xfrm>
              <a:prstGeom prst="ellipse">
                <a:avLst/>
              </a:prstGeom>
              <a:solidFill>
                <a:srgbClr val="FCDFA7"/>
              </a:solidFill>
              <a:ln w="9525">
                <a:solidFill>
                  <a:srgbClr val="FCB05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endParaRPr lang="en-GB" altLang="es-ES_tradnl" sz="1400"/>
              </a:p>
            </p:txBody>
          </p:sp>
          <p:sp>
            <p:nvSpPr>
              <p:cNvPr id="24597" name="41 Flecha derecha"/>
              <p:cNvSpPr>
                <a:spLocks noChangeArrowheads="1"/>
              </p:cNvSpPr>
              <p:nvPr/>
            </p:nvSpPr>
            <p:spPr bwMode="auto">
              <a:xfrm>
                <a:off x="2808288" y="4554538"/>
                <a:ext cx="5686425" cy="396875"/>
              </a:xfrm>
              <a:prstGeom prst="rightArrow">
                <a:avLst>
                  <a:gd name="adj1" fmla="val 50000"/>
                  <a:gd name="adj2" fmla="val 49883"/>
                </a:avLst>
              </a:prstGeom>
              <a:solidFill>
                <a:srgbClr val="FCD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endParaRPr lang="en-GB" altLang="es-ES_tradnl"/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>
                <a:off x="1576388" y="4708307"/>
                <a:ext cx="0" cy="95281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lIns="90000" bIns="468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dirty="0">
                  <a:latin typeface="+mn-lt"/>
                  <a:cs typeface="+mn-cs"/>
                </a:endParaRPr>
              </a:p>
            </p:txBody>
          </p:sp>
          <p:sp>
            <p:nvSpPr>
              <p:cNvPr id="14" name="Line 24"/>
              <p:cNvSpPr>
                <a:spLocks noChangeShapeType="1"/>
              </p:cNvSpPr>
              <p:nvPr/>
            </p:nvSpPr>
            <p:spPr bwMode="auto">
              <a:xfrm>
                <a:off x="2451100" y="4701955"/>
                <a:ext cx="0" cy="95281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lIns="90000" bIns="468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dirty="0">
                  <a:latin typeface="+mn-lt"/>
                  <a:cs typeface="+mn-cs"/>
                </a:endParaRPr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>
                <a:off x="3279775" y="4706720"/>
                <a:ext cx="0" cy="96868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lIns="90000" bIns="468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dirty="0">
                  <a:latin typeface="+mn-lt"/>
                  <a:cs typeface="+mn-cs"/>
                </a:endParaRPr>
              </a:p>
            </p:txBody>
          </p:sp>
          <p:sp>
            <p:nvSpPr>
              <p:cNvPr id="16" name="Line 27"/>
              <p:cNvSpPr>
                <a:spLocks noChangeShapeType="1"/>
              </p:cNvSpPr>
              <p:nvPr/>
            </p:nvSpPr>
            <p:spPr bwMode="auto">
              <a:xfrm>
                <a:off x="4633913" y="4714659"/>
                <a:ext cx="0" cy="95281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lIns="90000" bIns="468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dirty="0">
                  <a:latin typeface="+mn-lt"/>
                  <a:cs typeface="+mn-cs"/>
                </a:endParaRPr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>
                <a:off x="5327650" y="4714659"/>
                <a:ext cx="0" cy="95281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lIns="90000" bIns="468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dirty="0">
                  <a:latin typeface="+mn-lt"/>
                  <a:cs typeface="+mn-cs"/>
                </a:endParaRPr>
              </a:p>
            </p:txBody>
          </p:sp>
          <p:sp>
            <p:nvSpPr>
              <p:cNvPr id="20" name="Line 37"/>
              <p:cNvSpPr>
                <a:spLocks noChangeShapeType="1"/>
              </p:cNvSpPr>
              <p:nvPr/>
            </p:nvSpPr>
            <p:spPr bwMode="auto">
              <a:xfrm>
                <a:off x="1192213" y="4708307"/>
                <a:ext cx="0" cy="95281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lIns="90000" bIns="468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dirty="0">
                  <a:latin typeface="+mn-lt"/>
                  <a:cs typeface="+mn-cs"/>
                </a:endParaRPr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>
                <a:off x="7337425" y="4714659"/>
                <a:ext cx="0" cy="95281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lIns="90000" bIns="468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dirty="0">
                  <a:latin typeface="+mn-lt"/>
                  <a:cs typeface="+mn-cs"/>
                </a:endParaRPr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>
                <a:off x="8016875" y="4719424"/>
                <a:ext cx="0" cy="95281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lIns="90000" bIns="468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dirty="0">
                  <a:latin typeface="+mn-lt"/>
                  <a:cs typeface="+mn-cs"/>
                </a:endParaRPr>
              </a:p>
            </p:txBody>
          </p:sp>
          <p:sp>
            <p:nvSpPr>
              <p:cNvPr id="24606" name="Line 18"/>
              <p:cNvSpPr>
                <a:spLocks noChangeShapeType="1"/>
              </p:cNvSpPr>
              <p:nvPr/>
            </p:nvSpPr>
            <p:spPr bwMode="auto">
              <a:xfrm flipV="1">
                <a:off x="5922963" y="4760913"/>
                <a:ext cx="2390775" cy="0"/>
              </a:xfrm>
              <a:prstGeom prst="line">
                <a:avLst/>
              </a:prstGeom>
              <a:noFill/>
              <a:ln w="28575">
                <a:solidFill>
                  <a:srgbClr val="FC9447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bIns="46800"/>
              <a:lstStyle/>
              <a:p>
                <a:endParaRPr lang="es-ES_tradnl"/>
              </a:p>
            </p:txBody>
          </p:sp>
          <p:sp>
            <p:nvSpPr>
              <p:cNvPr id="24607" name="30 Rectángulo"/>
              <p:cNvSpPr>
                <a:spLocks noChangeArrowheads="1"/>
              </p:cNvSpPr>
              <p:nvPr/>
            </p:nvSpPr>
            <p:spPr bwMode="auto">
              <a:xfrm>
                <a:off x="1858963" y="4810125"/>
                <a:ext cx="371475" cy="196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GB" altLang="es-ES_tradnl" sz="1100">
                    <a:solidFill>
                      <a:srgbClr val="565656"/>
                    </a:solidFill>
                  </a:rPr>
                  <a:t>2008</a:t>
                </a:r>
              </a:p>
            </p:txBody>
          </p:sp>
          <p:cxnSp>
            <p:nvCxnSpPr>
              <p:cNvPr id="28" name="42 Conector recto de flecha"/>
              <p:cNvCxnSpPr>
                <a:cxnSpLocks noChangeShapeType="1"/>
              </p:cNvCxnSpPr>
              <p:nvPr/>
            </p:nvCxnSpPr>
            <p:spPr bwMode="auto">
              <a:xfrm rot="5400000">
                <a:off x="2275639" y="4563005"/>
                <a:ext cx="266785" cy="1587"/>
              </a:xfrm>
              <a:prstGeom prst="straightConnector1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9" name="42 Conector recto de flecha"/>
              <p:cNvCxnSpPr>
                <a:cxnSpLocks noChangeShapeType="1"/>
              </p:cNvCxnSpPr>
              <p:nvPr/>
            </p:nvCxnSpPr>
            <p:spPr bwMode="auto">
              <a:xfrm rot="5400000">
                <a:off x="984207" y="4554271"/>
                <a:ext cx="268373" cy="1588"/>
              </a:xfrm>
              <a:prstGeom prst="straightConnector1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30" name="Line 37"/>
              <p:cNvSpPr>
                <a:spLocks noChangeShapeType="1"/>
              </p:cNvSpPr>
              <p:nvPr/>
            </p:nvSpPr>
            <p:spPr bwMode="auto">
              <a:xfrm>
                <a:off x="2043113" y="4709896"/>
                <a:ext cx="0" cy="95281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lIns="90000" bIns="468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dirty="0">
                  <a:latin typeface="+mn-lt"/>
                  <a:cs typeface="+mn-cs"/>
                </a:endParaRPr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>
                <a:off x="2857500" y="4701955"/>
                <a:ext cx="0" cy="95281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lIns="90000" bIns="468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dirty="0">
                  <a:latin typeface="+mn-lt"/>
                  <a:cs typeface="+mn-cs"/>
                </a:endParaRP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3702050" y="4709896"/>
                <a:ext cx="0" cy="95281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lIns="90000" bIns="468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dirty="0">
                  <a:latin typeface="+mn-lt"/>
                  <a:cs typeface="+mn-cs"/>
                </a:endParaRPr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>
                <a:off x="4122738" y="4709896"/>
                <a:ext cx="0" cy="95281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lIns="90000" bIns="468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dirty="0">
                  <a:latin typeface="+mn-lt"/>
                  <a:cs typeface="+mn-cs"/>
                </a:endParaRPr>
              </a:p>
            </p:txBody>
          </p:sp>
          <p:sp>
            <p:nvSpPr>
              <p:cNvPr id="24614" name="30 Rectángulo"/>
              <p:cNvSpPr>
                <a:spLocks noChangeArrowheads="1"/>
              </p:cNvSpPr>
              <p:nvPr/>
            </p:nvSpPr>
            <p:spPr bwMode="auto">
              <a:xfrm>
                <a:off x="1393825" y="4811713"/>
                <a:ext cx="371475" cy="198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GB" altLang="es-ES_tradnl" sz="1100">
                    <a:solidFill>
                      <a:srgbClr val="565656"/>
                    </a:solidFill>
                  </a:rPr>
                  <a:t>2007</a:t>
                </a:r>
              </a:p>
            </p:txBody>
          </p:sp>
          <p:sp>
            <p:nvSpPr>
              <p:cNvPr id="24615" name="30 Rectángulo"/>
              <p:cNvSpPr>
                <a:spLocks noChangeArrowheads="1"/>
              </p:cNvSpPr>
              <p:nvPr/>
            </p:nvSpPr>
            <p:spPr bwMode="auto">
              <a:xfrm>
                <a:off x="1006475" y="4805363"/>
                <a:ext cx="371475" cy="198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GB" altLang="es-ES_tradnl" sz="1100" b="1">
                    <a:solidFill>
                      <a:srgbClr val="353535"/>
                    </a:solidFill>
                  </a:rPr>
                  <a:t>2006</a:t>
                </a:r>
              </a:p>
            </p:txBody>
          </p:sp>
          <p:sp>
            <p:nvSpPr>
              <p:cNvPr id="24616" name="30 Rectángulo"/>
              <p:cNvSpPr>
                <a:spLocks noChangeArrowheads="1"/>
              </p:cNvSpPr>
              <p:nvPr/>
            </p:nvSpPr>
            <p:spPr bwMode="auto">
              <a:xfrm>
                <a:off x="2265363" y="4803775"/>
                <a:ext cx="371475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GB" altLang="es-ES_tradnl" sz="1100">
                    <a:solidFill>
                      <a:srgbClr val="565656"/>
                    </a:solidFill>
                  </a:rPr>
                  <a:t>2009</a:t>
                </a:r>
              </a:p>
            </p:txBody>
          </p:sp>
          <p:sp>
            <p:nvSpPr>
              <p:cNvPr id="24617" name="30 Rectángulo"/>
              <p:cNvSpPr>
                <a:spLocks noChangeArrowheads="1"/>
              </p:cNvSpPr>
              <p:nvPr/>
            </p:nvSpPr>
            <p:spPr bwMode="auto">
              <a:xfrm>
                <a:off x="2671763" y="4814888"/>
                <a:ext cx="371475" cy="198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GB" altLang="es-ES_tradnl" sz="1100">
                    <a:solidFill>
                      <a:srgbClr val="565656"/>
                    </a:solidFill>
                  </a:rPr>
                  <a:t>2010</a:t>
                </a:r>
              </a:p>
            </p:txBody>
          </p:sp>
          <p:sp>
            <p:nvSpPr>
              <p:cNvPr id="24618" name="30 Rectángulo"/>
              <p:cNvSpPr>
                <a:spLocks noChangeArrowheads="1"/>
              </p:cNvSpPr>
              <p:nvPr/>
            </p:nvSpPr>
            <p:spPr bwMode="auto">
              <a:xfrm>
                <a:off x="3094038" y="4810125"/>
                <a:ext cx="369887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GB" altLang="es-ES_tradnl" sz="1100">
                    <a:solidFill>
                      <a:srgbClr val="565656"/>
                    </a:solidFill>
                  </a:rPr>
                  <a:t>2011</a:t>
                </a:r>
              </a:p>
            </p:txBody>
          </p:sp>
          <p:sp>
            <p:nvSpPr>
              <p:cNvPr id="24619" name="30 Rectángulo"/>
              <p:cNvSpPr>
                <a:spLocks noChangeArrowheads="1"/>
              </p:cNvSpPr>
              <p:nvPr/>
            </p:nvSpPr>
            <p:spPr bwMode="auto">
              <a:xfrm>
                <a:off x="3516313" y="4814888"/>
                <a:ext cx="369887" cy="198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GB" altLang="es-ES_tradnl" sz="1100">
                    <a:solidFill>
                      <a:srgbClr val="565656"/>
                    </a:solidFill>
                  </a:rPr>
                  <a:t>2012</a:t>
                </a:r>
              </a:p>
            </p:txBody>
          </p:sp>
          <p:sp>
            <p:nvSpPr>
              <p:cNvPr id="24620" name="30 Rectángulo"/>
              <p:cNvSpPr>
                <a:spLocks noChangeArrowheads="1"/>
              </p:cNvSpPr>
              <p:nvPr/>
            </p:nvSpPr>
            <p:spPr bwMode="auto">
              <a:xfrm>
                <a:off x="3937000" y="4805363"/>
                <a:ext cx="371475" cy="198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GB" altLang="es-ES_tradnl" sz="1100"/>
                  <a:t>2013</a:t>
                </a:r>
              </a:p>
            </p:txBody>
          </p:sp>
          <p:sp>
            <p:nvSpPr>
              <p:cNvPr id="24621" name="30 Rectángulo"/>
              <p:cNvSpPr>
                <a:spLocks noChangeArrowheads="1"/>
              </p:cNvSpPr>
              <p:nvPr/>
            </p:nvSpPr>
            <p:spPr bwMode="auto">
              <a:xfrm>
                <a:off x="7835900" y="4811713"/>
                <a:ext cx="371475" cy="198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GB" altLang="es-ES_tradnl" sz="1100" b="1">
                    <a:solidFill>
                      <a:srgbClr val="353535"/>
                    </a:solidFill>
                  </a:rPr>
                  <a:t>2042</a:t>
                </a:r>
              </a:p>
            </p:txBody>
          </p:sp>
          <p:cxnSp>
            <p:nvCxnSpPr>
              <p:cNvPr id="42" name="42 Conector recto de flecha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235204" y="4370062"/>
                <a:ext cx="757480" cy="1588"/>
              </a:xfrm>
              <a:prstGeom prst="straightConnector1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4623" name="40 CuadroTexto"/>
              <p:cNvSpPr txBox="1">
                <a:spLocks noChangeArrowheads="1"/>
              </p:cNvSpPr>
              <p:nvPr/>
            </p:nvSpPr>
            <p:spPr bwMode="auto">
              <a:xfrm>
                <a:off x="3135313" y="3707862"/>
                <a:ext cx="302895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s-ES_tradnl" altLang="es-ES_tradnl" sz="1200" dirty="0">
                    <a:solidFill>
                      <a:srgbClr val="353535"/>
                    </a:solidFill>
                  </a:rPr>
                  <a:t>Implementation of the </a:t>
                </a:r>
                <a:r>
                  <a:rPr lang="es-ES_tradnl" altLang="es-ES_tradnl" sz="1200" b="1" dirty="0">
                    <a:solidFill>
                      <a:srgbClr val="353535"/>
                    </a:solidFill>
                  </a:rPr>
                  <a:t>First Phase</a:t>
                </a:r>
              </a:p>
            </p:txBody>
          </p:sp>
          <p:cxnSp>
            <p:nvCxnSpPr>
              <p:cNvPr id="44" name="42 Conector recto de flecha"/>
              <p:cNvCxnSpPr>
                <a:cxnSpLocks noChangeShapeType="1"/>
              </p:cNvCxnSpPr>
              <p:nvPr/>
            </p:nvCxnSpPr>
            <p:spPr bwMode="auto">
              <a:xfrm rot="16200000" flipV="1">
                <a:off x="3898822" y="4444698"/>
                <a:ext cx="484343" cy="1588"/>
              </a:xfrm>
              <a:prstGeom prst="straightConnector1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4625" name="40 CuadroTexto"/>
              <p:cNvSpPr txBox="1">
                <a:spLocks noChangeArrowheads="1"/>
              </p:cNvSpPr>
              <p:nvPr/>
            </p:nvSpPr>
            <p:spPr bwMode="auto">
              <a:xfrm>
                <a:off x="4010552" y="3939639"/>
                <a:ext cx="277971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es-ES_tradnl" altLang="es-ES_tradnl" sz="1200" dirty="0">
                    <a:solidFill>
                      <a:srgbClr val="353535"/>
                    </a:solidFill>
                  </a:rPr>
                  <a:t>Network operational </a:t>
                </a:r>
                <a:r>
                  <a:rPr lang="es-ES_tradnl" altLang="es-ES_tradnl" sz="1200" b="1" dirty="0">
                    <a:solidFill>
                      <a:srgbClr val="353535"/>
                    </a:solidFill>
                  </a:rPr>
                  <a:t>Second Phase</a:t>
                </a:r>
              </a:p>
            </p:txBody>
          </p:sp>
          <p:sp>
            <p:nvSpPr>
              <p:cNvPr id="24626" name="30 Rectángulo"/>
              <p:cNvSpPr>
                <a:spLocks noChangeArrowheads="1"/>
              </p:cNvSpPr>
              <p:nvPr/>
            </p:nvSpPr>
            <p:spPr bwMode="auto">
              <a:xfrm>
                <a:off x="7151688" y="4814888"/>
                <a:ext cx="369887" cy="198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n-GB" altLang="es-ES_tradnl" sz="1100" b="1">
                    <a:solidFill>
                      <a:srgbClr val="353535"/>
                    </a:solidFill>
                  </a:rPr>
                  <a:t>2033</a:t>
                </a:r>
              </a:p>
            </p:txBody>
          </p:sp>
          <p:cxnSp>
            <p:nvCxnSpPr>
              <p:cNvPr id="47" name="42 Conector recto de flecha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097839" y="4869491"/>
                <a:ext cx="263609" cy="1588"/>
              </a:xfrm>
              <a:prstGeom prst="straightConnector1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4628" name="40 CuadroTexto"/>
              <p:cNvSpPr txBox="1">
                <a:spLocks noChangeArrowheads="1"/>
              </p:cNvSpPr>
              <p:nvPr/>
            </p:nvSpPr>
            <p:spPr bwMode="auto">
              <a:xfrm>
                <a:off x="923925" y="4941888"/>
                <a:ext cx="1530350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s-ES_tradnl" altLang="es-ES_tradnl" sz="1100">
                    <a:solidFill>
                      <a:srgbClr val="353535"/>
                    </a:solidFill>
                  </a:rPr>
                  <a:t>MICINN approval</a:t>
                </a:r>
              </a:p>
            </p:txBody>
          </p:sp>
          <p:sp>
            <p:nvSpPr>
              <p:cNvPr id="24629" name="40 CuadroTexto"/>
              <p:cNvSpPr txBox="1">
                <a:spLocks noChangeArrowheads="1"/>
              </p:cNvSpPr>
              <p:nvPr/>
            </p:nvSpPr>
            <p:spPr bwMode="auto">
              <a:xfrm>
                <a:off x="565150" y="5126038"/>
                <a:ext cx="2317750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:r>
                  <a:rPr lang="es-ES_tradnl" altLang="es-ES_tradnl" sz="1100">
                    <a:solidFill>
                      <a:srgbClr val="353535"/>
                    </a:solidFill>
                  </a:rPr>
                  <a:t>Ministers Council approval</a:t>
                </a:r>
              </a:p>
            </p:txBody>
          </p:sp>
          <p:cxnSp>
            <p:nvCxnSpPr>
              <p:cNvPr id="50" name="42 Conector recto de flecha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431186" y="4961596"/>
                <a:ext cx="435114" cy="1588"/>
              </a:xfrm>
              <a:prstGeom prst="straightConnector1">
                <a:avLst/>
              </a:prstGeom>
              <a:noFill/>
              <a:ln w="9525">
                <a:solidFill>
                  <a:schemeClr val="accent5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4631" name="Line 18"/>
              <p:cNvSpPr>
                <a:spLocks noChangeShapeType="1"/>
              </p:cNvSpPr>
              <p:nvPr/>
            </p:nvSpPr>
            <p:spPr bwMode="auto">
              <a:xfrm flipV="1">
                <a:off x="1047750" y="4748213"/>
                <a:ext cx="5178425" cy="1587"/>
              </a:xfrm>
              <a:prstGeom prst="line">
                <a:avLst/>
              </a:prstGeom>
              <a:noFill/>
              <a:ln w="28575">
                <a:solidFill>
                  <a:srgbClr val="F6A11A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bIns="46800"/>
              <a:lstStyle/>
              <a:p>
                <a:endParaRPr lang="es-ES_tradnl"/>
              </a:p>
            </p:txBody>
          </p:sp>
        </p:grpSp>
      </p:grpSp>
      <p:pic>
        <p:nvPicPr>
          <p:cNvPr id="24583" name="Imagen 16" descr="logo-RedIRIS-NOVA_baja-resol._72dp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3313586"/>
            <a:ext cx="9271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2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380163"/>
            <a:ext cx="3835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40 CuadroTexto"/>
          <p:cNvSpPr txBox="1">
            <a:spLocks noChangeArrowheads="1"/>
          </p:cNvSpPr>
          <p:nvPr/>
        </p:nvSpPr>
        <p:spPr bwMode="auto">
          <a:xfrm>
            <a:off x="5106988" y="4667250"/>
            <a:ext cx="1683276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s-ES_tradnl" altLang="es-ES_tradnl" sz="1200" dirty="0">
                <a:solidFill>
                  <a:srgbClr val="353535"/>
                </a:solidFill>
              </a:rPr>
              <a:t>Deployment completed</a:t>
            </a:r>
            <a:endParaRPr lang="en-GB" altLang="es-ES_tradnl" sz="1200" b="1" dirty="0">
              <a:solidFill>
                <a:srgbClr val="353535"/>
              </a:solidFill>
            </a:endParaRPr>
          </a:p>
        </p:txBody>
      </p:sp>
      <p:sp>
        <p:nvSpPr>
          <p:cNvPr id="24586" name="30 Rectángulo"/>
          <p:cNvSpPr>
            <a:spLocks noChangeArrowheads="1"/>
          </p:cNvSpPr>
          <p:nvPr/>
        </p:nvSpPr>
        <p:spPr bwMode="auto">
          <a:xfrm>
            <a:off x="5168900" y="5338763"/>
            <a:ext cx="371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GB" altLang="es-ES_tradnl" sz="1100"/>
              <a:t>2015</a:t>
            </a:r>
          </a:p>
        </p:txBody>
      </p:sp>
      <p:sp>
        <p:nvSpPr>
          <p:cNvPr id="24587" name="30 Rectángulo"/>
          <p:cNvSpPr>
            <a:spLocks noChangeArrowheads="1"/>
          </p:cNvSpPr>
          <p:nvPr/>
        </p:nvSpPr>
        <p:spPr bwMode="auto">
          <a:xfrm>
            <a:off x="4430713" y="5322888"/>
            <a:ext cx="369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GB" altLang="es-ES_tradnl" sz="1100">
                <a:solidFill>
                  <a:srgbClr val="565656"/>
                </a:solidFill>
              </a:rPr>
              <a:t>2014</a:t>
            </a:r>
          </a:p>
        </p:txBody>
      </p:sp>
      <p:sp>
        <p:nvSpPr>
          <p:cNvPr id="24588" name="40 CuadroTexto"/>
          <p:cNvSpPr txBox="1">
            <a:spLocks noChangeArrowheads="1"/>
          </p:cNvSpPr>
          <p:nvPr/>
        </p:nvSpPr>
        <p:spPr bwMode="auto">
          <a:xfrm>
            <a:off x="6688475" y="4293309"/>
            <a:ext cx="1143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s-ES_tradnl" altLang="es-ES_tradnl" sz="1200" dirty="0" err="1">
                <a:solidFill>
                  <a:srgbClr val="353535"/>
                </a:solidFill>
              </a:rPr>
              <a:t>Iberian</a:t>
            </a:r>
            <a:r>
              <a:rPr lang="es-ES_tradnl" altLang="es-ES_tradnl" sz="1200" dirty="0">
                <a:solidFill>
                  <a:srgbClr val="353535"/>
                </a:solidFill>
              </a:rPr>
              <a:t> </a:t>
            </a:r>
            <a:r>
              <a:rPr lang="es-ES_tradnl" altLang="es-ES_tradnl" sz="1200" dirty="0" err="1">
                <a:solidFill>
                  <a:srgbClr val="353535"/>
                </a:solidFill>
              </a:rPr>
              <a:t>Peninsula</a:t>
            </a:r>
            <a:r>
              <a:rPr lang="es-ES_tradnl" altLang="es-ES_tradnl" sz="1200" dirty="0">
                <a:solidFill>
                  <a:srgbClr val="353535"/>
                </a:solidFill>
              </a:rPr>
              <a:t> IRU</a:t>
            </a:r>
          </a:p>
          <a:p>
            <a:pPr algn="ctr"/>
            <a:r>
              <a:rPr lang="es-ES_tradnl" altLang="es-ES_tradnl" sz="1200" dirty="0" err="1">
                <a:solidFill>
                  <a:srgbClr val="353535"/>
                </a:solidFill>
              </a:rPr>
              <a:t>completed</a:t>
            </a:r>
            <a:endParaRPr lang="es-ES_tradnl" altLang="es-ES_tradnl" sz="1200" dirty="0">
              <a:solidFill>
                <a:srgbClr val="353535"/>
              </a:solidFill>
            </a:endParaRPr>
          </a:p>
        </p:txBody>
      </p:sp>
      <p:sp>
        <p:nvSpPr>
          <p:cNvPr id="24589" name="40 CuadroTexto"/>
          <p:cNvSpPr txBox="1">
            <a:spLocks noChangeArrowheads="1"/>
          </p:cNvSpPr>
          <p:nvPr/>
        </p:nvSpPr>
        <p:spPr bwMode="auto">
          <a:xfrm>
            <a:off x="7621498" y="4290959"/>
            <a:ext cx="938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s-ES_tradnl" altLang="es-ES_tradnl" sz="1200" dirty="0" err="1">
                <a:solidFill>
                  <a:srgbClr val="353535"/>
                </a:solidFill>
              </a:rPr>
              <a:t>Canary</a:t>
            </a:r>
            <a:r>
              <a:rPr lang="es-ES_tradnl" altLang="es-ES_tradnl" sz="1200" dirty="0">
                <a:solidFill>
                  <a:srgbClr val="353535"/>
                </a:solidFill>
              </a:rPr>
              <a:t> Island IRU</a:t>
            </a:r>
          </a:p>
          <a:p>
            <a:pPr algn="ctr"/>
            <a:r>
              <a:rPr lang="es-ES_tradnl" altLang="es-ES_tradnl" sz="1200" dirty="0" err="1">
                <a:solidFill>
                  <a:srgbClr val="353535"/>
                </a:solidFill>
              </a:rPr>
              <a:t>completed</a:t>
            </a:r>
            <a:endParaRPr lang="es-ES_tradnl" altLang="es-ES_tradnl" sz="1200" dirty="0">
              <a:solidFill>
                <a:srgbClr val="353535"/>
              </a:solidFill>
            </a:endParaRPr>
          </a:p>
        </p:txBody>
      </p:sp>
      <p:cxnSp>
        <p:nvCxnSpPr>
          <p:cNvPr id="56" name="42 Conector recto de flecha"/>
          <p:cNvCxnSpPr>
            <a:cxnSpLocks noChangeShapeType="1"/>
          </p:cNvCxnSpPr>
          <p:nvPr/>
        </p:nvCxnSpPr>
        <p:spPr bwMode="auto">
          <a:xfrm rot="5400000" flipH="1" flipV="1">
            <a:off x="7178676" y="5060950"/>
            <a:ext cx="328612" cy="1587"/>
          </a:xfrm>
          <a:prstGeom prst="straightConnector1">
            <a:avLst/>
          </a:pr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57" name="42 Conector recto de flecha"/>
          <p:cNvCxnSpPr>
            <a:cxnSpLocks noChangeShapeType="1"/>
          </p:cNvCxnSpPr>
          <p:nvPr/>
        </p:nvCxnSpPr>
        <p:spPr bwMode="auto">
          <a:xfrm rot="5400000" flipH="1" flipV="1">
            <a:off x="7856538" y="5051425"/>
            <a:ext cx="328612" cy="1588"/>
          </a:xfrm>
          <a:prstGeom prst="straightConnector1">
            <a:avLst/>
          </a:pr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65" name="42 Conector recto de flecha"/>
          <p:cNvCxnSpPr>
            <a:cxnSpLocks noChangeShapeType="1"/>
          </p:cNvCxnSpPr>
          <p:nvPr/>
        </p:nvCxnSpPr>
        <p:spPr bwMode="auto">
          <a:xfrm rot="5400000" flipH="1" flipV="1">
            <a:off x="5172076" y="5051425"/>
            <a:ext cx="328612" cy="1587"/>
          </a:xfrm>
          <a:prstGeom prst="straightConnector1">
            <a:avLst/>
          </a:pr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 type="arrow" w="med" len="med"/>
          </a:ln>
        </p:spPr>
      </p:cxnSp>
      <p:pic>
        <p:nvPicPr>
          <p:cNvPr id="58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0" y="6316132"/>
            <a:ext cx="3809217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4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6 CuadroTexto"/>
          <p:cNvSpPr txBox="1"/>
          <p:nvPr/>
        </p:nvSpPr>
        <p:spPr>
          <a:xfrm>
            <a:off x="344488" y="825500"/>
            <a:ext cx="84010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 top-level technological infrastructure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in its field, which is set to provide advanced services for decades. </a:t>
            </a:r>
            <a:r>
              <a:rPr lang="es-ES_tradnl" dirty="0">
                <a:solidFill>
                  <a:srgbClr val="31859C"/>
                </a:solidFill>
                <a:latin typeface="+mn-lt"/>
              </a:rPr>
              <a:t>A key tool 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for enabling remote collaboration among researchers and teachers, regardless of their geographic location. </a:t>
            </a:r>
            <a:endParaRPr lang="en-GB" dirty="0">
              <a:solidFill>
                <a:srgbClr val="227A7C"/>
              </a:solidFill>
              <a:latin typeface="+mn-lt"/>
              <a:cs typeface="+mn-cs"/>
            </a:endParaRPr>
          </a:p>
        </p:txBody>
      </p:sp>
      <p:sp>
        <p:nvSpPr>
          <p:cNvPr id="25602" name="CuadroTexto 9"/>
          <p:cNvSpPr txBox="1">
            <a:spLocks noChangeArrowheads="1"/>
          </p:cNvSpPr>
          <p:nvPr/>
        </p:nvSpPr>
        <p:spPr bwMode="auto">
          <a:xfrm>
            <a:off x="6711950" y="4346575"/>
            <a:ext cx="23749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s-ES_tradnl" altLang="es-ES_tradnl" sz="2000" b="1">
                <a:solidFill>
                  <a:srgbClr val="F6A11A"/>
                </a:solidFill>
              </a:rPr>
              <a:t>Internet of the Future </a:t>
            </a:r>
          </a:p>
          <a:p>
            <a:pPr algn="ctr"/>
            <a:r>
              <a:rPr lang="es-ES_tradnl" altLang="es-ES_tradnl" sz="2000" b="1">
                <a:solidFill>
                  <a:srgbClr val="F6A11A"/>
                </a:solidFill>
              </a:rPr>
              <a:t>Services</a:t>
            </a:r>
          </a:p>
        </p:txBody>
      </p:sp>
      <p:sp>
        <p:nvSpPr>
          <p:cNvPr id="25603" name="CuadroTexto 15"/>
          <p:cNvSpPr txBox="1">
            <a:spLocks noChangeArrowheads="1"/>
          </p:cNvSpPr>
          <p:nvPr/>
        </p:nvSpPr>
        <p:spPr bwMode="auto">
          <a:xfrm>
            <a:off x="2667000" y="6051550"/>
            <a:ext cx="3276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altLang="es-ES_tradnl" sz="1600" b="1" dirty="0" smtClean="0">
                <a:solidFill>
                  <a:srgbClr val="227A7C"/>
                </a:solidFill>
              </a:rPr>
              <a:t>More efficient, robust and flexible</a:t>
            </a:r>
            <a:endParaRPr lang="en-US" altLang="es-ES_tradnl" sz="1600" b="1" dirty="0">
              <a:solidFill>
                <a:srgbClr val="227A7C"/>
              </a:solidFill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457200" y="152400"/>
            <a:ext cx="8229600" cy="490538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s-ES" sz="3600" b="1" dirty="0">
                <a:solidFill>
                  <a:srgbClr val="A6A6A6"/>
                </a:solidFill>
                <a:latin typeface="+mj-lt"/>
              </a:rPr>
              <a:t>The Network</a:t>
            </a:r>
          </a:p>
        </p:txBody>
      </p:sp>
      <p:pic>
        <p:nvPicPr>
          <p:cNvPr id="25605" name="Imagen 18" descr="mapa-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922463"/>
            <a:ext cx="4645025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5368925" y="5461000"/>
            <a:ext cx="3305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Optical channels for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research projects</a:t>
            </a:r>
          </a:p>
        </p:txBody>
      </p:sp>
      <p:sp>
        <p:nvSpPr>
          <p:cNvPr id="25607" name="CuadroTexto 8"/>
          <p:cNvSpPr txBox="1">
            <a:spLocks noChangeArrowheads="1"/>
          </p:cNvSpPr>
          <p:nvPr/>
        </p:nvSpPr>
        <p:spPr bwMode="auto">
          <a:xfrm>
            <a:off x="1016000" y="1933575"/>
            <a:ext cx="449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s-ES_tradnl" altLang="es-ES_tradnl" b="1" dirty="0">
                <a:solidFill>
                  <a:srgbClr val="227A7C"/>
                </a:solidFill>
              </a:rPr>
              <a:t>Very high-capacity circuits (up to </a:t>
            </a:r>
            <a:r>
              <a:rPr lang="es-ES_tradnl" altLang="es-ES_tradnl" b="1" dirty="0" smtClean="0">
                <a:solidFill>
                  <a:srgbClr val="227A7C"/>
                </a:solidFill>
              </a:rPr>
              <a:t>100G</a:t>
            </a:r>
            <a:r>
              <a:rPr lang="es-ES_tradnl" altLang="es-ES_tradnl" b="1" dirty="0">
                <a:solidFill>
                  <a:srgbClr val="227A7C"/>
                </a:solidFill>
              </a:rPr>
              <a:t>)</a:t>
            </a:r>
          </a:p>
        </p:txBody>
      </p:sp>
      <p:sp>
        <p:nvSpPr>
          <p:cNvPr id="25608" name="CuadroTexto 10"/>
          <p:cNvSpPr txBox="1">
            <a:spLocks noChangeArrowheads="1"/>
          </p:cNvSpPr>
          <p:nvPr/>
        </p:nvSpPr>
        <p:spPr bwMode="auto">
          <a:xfrm>
            <a:off x="404813" y="2989263"/>
            <a:ext cx="219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s-ES_tradnl" altLang="es-ES_tradnl" sz="2000" b="1">
                <a:solidFill>
                  <a:srgbClr val="F6A11A"/>
                </a:solidFill>
              </a:rPr>
              <a:t>Connects ICTSs</a:t>
            </a:r>
          </a:p>
        </p:txBody>
      </p:sp>
      <p:sp>
        <p:nvSpPr>
          <p:cNvPr id="25609" name="CuadroTexto 11"/>
          <p:cNvSpPr txBox="1">
            <a:spLocks noChangeArrowheads="1"/>
          </p:cNvSpPr>
          <p:nvPr/>
        </p:nvSpPr>
        <p:spPr bwMode="auto">
          <a:xfrm>
            <a:off x="647700" y="3744693"/>
            <a:ext cx="2197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s-ES_tradnl" altLang="es-ES_tradnl" b="1">
                <a:solidFill>
                  <a:srgbClr val="7F7F7F"/>
                </a:solidFill>
              </a:rPr>
              <a:t>Latest-generation dark fibre</a:t>
            </a:r>
          </a:p>
        </p:txBody>
      </p:sp>
      <p:sp>
        <p:nvSpPr>
          <p:cNvPr id="25610" name="CuadroTexto 13"/>
          <p:cNvSpPr txBox="1">
            <a:spLocks noChangeArrowheads="1"/>
          </p:cNvSpPr>
          <p:nvPr/>
        </p:nvSpPr>
        <p:spPr bwMode="auto">
          <a:xfrm>
            <a:off x="6172200" y="3214688"/>
            <a:ext cx="276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es-ES_tradnl" altLang="es-ES_tradnl" b="1" dirty="0">
                <a:solidFill>
                  <a:srgbClr val="227A7C"/>
                </a:solidFill>
              </a:rPr>
              <a:t>Supports development of </a:t>
            </a:r>
          </a:p>
          <a:p>
            <a:pPr algn="r"/>
            <a:r>
              <a:rPr lang="es-ES_tradnl" altLang="es-ES_tradnl" b="1" dirty="0">
                <a:solidFill>
                  <a:srgbClr val="227A7C"/>
                </a:solidFill>
              </a:rPr>
              <a:t>regional networks</a:t>
            </a:r>
          </a:p>
        </p:txBody>
      </p:sp>
      <p:pic>
        <p:nvPicPr>
          <p:cNvPr id="25611" name="Imagen 16" descr="logo-RedIRIS-NOVA_baja-resol._72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12925"/>
            <a:ext cx="12239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5168900" y="1828800"/>
            <a:ext cx="6858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25613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81750"/>
            <a:ext cx="38338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CuadroTexto 12"/>
          <p:cNvSpPr txBox="1">
            <a:spLocks noChangeArrowheads="1"/>
          </p:cNvSpPr>
          <p:nvPr/>
        </p:nvSpPr>
        <p:spPr bwMode="auto">
          <a:xfrm>
            <a:off x="71438" y="4721225"/>
            <a:ext cx="3654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s-ES_tradnl" altLang="es-ES_tradnl" b="1" dirty="0">
                <a:solidFill>
                  <a:srgbClr val="F6A11A"/>
                </a:solidFill>
              </a:rPr>
              <a:t>A </a:t>
            </a:r>
            <a:r>
              <a:rPr lang="es-ES_tradnl" altLang="es-ES_tradnl" b="1" dirty="0" err="1">
                <a:solidFill>
                  <a:srgbClr val="F6A11A"/>
                </a:solidFill>
              </a:rPr>
              <a:t>much</a:t>
            </a:r>
            <a:r>
              <a:rPr lang="es-ES_tradnl" altLang="es-ES_tradnl" b="1" dirty="0">
                <a:solidFill>
                  <a:srgbClr val="F6A11A"/>
                </a:solidFill>
              </a:rPr>
              <a:t> more </a:t>
            </a:r>
            <a:r>
              <a:rPr lang="es-ES_tradnl" altLang="es-ES_tradnl" b="1" dirty="0" err="1">
                <a:solidFill>
                  <a:srgbClr val="F6A11A"/>
                </a:solidFill>
              </a:rPr>
              <a:t>powerful</a:t>
            </a:r>
            <a:r>
              <a:rPr lang="es-ES_tradnl" altLang="es-ES_tradnl" b="1" dirty="0">
                <a:solidFill>
                  <a:srgbClr val="F6A11A"/>
                </a:solidFill>
              </a:rPr>
              <a:t> </a:t>
            </a:r>
            <a:r>
              <a:rPr lang="es-ES_tradnl" altLang="es-ES_tradnl" b="1" dirty="0" err="1">
                <a:solidFill>
                  <a:srgbClr val="F6A11A"/>
                </a:solidFill>
              </a:rPr>
              <a:t>network</a:t>
            </a:r>
            <a:r>
              <a:rPr lang="es-ES_tradnl" altLang="es-ES_tradnl" b="1" dirty="0">
                <a:solidFill>
                  <a:srgbClr val="F6A11A"/>
                </a:solidFill>
              </a:rPr>
              <a:t> </a:t>
            </a:r>
          </a:p>
          <a:p>
            <a:r>
              <a:rPr lang="es-ES_tradnl" altLang="es-ES_tradnl" b="1" dirty="0" err="1">
                <a:solidFill>
                  <a:srgbClr val="F6A11A"/>
                </a:solidFill>
              </a:rPr>
              <a:t>for</a:t>
            </a:r>
            <a:r>
              <a:rPr lang="es-ES_tradnl" altLang="es-ES_tradnl" b="1" dirty="0">
                <a:solidFill>
                  <a:srgbClr val="F6A11A"/>
                </a:solidFill>
              </a:rPr>
              <a:t> a </a:t>
            </a:r>
            <a:r>
              <a:rPr lang="es-ES_tradnl" altLang="es-ES_tradnl" b="1" dirty="0" err="1">
                <a:solidFill>
                  <a:srgbClr val="F6A11A"/>
                </a:solidFill>
              </a:rPr>
              <a:t>sensibly</a:t>
            </a:r>
            <a:r>
              <a:rPr lang="es-ES_tradnl" altLang="es-ES_tradnl" b="1" dirty="0">
                <a:solidFill>
                  <a:srgbClr val="F6A11A"/>
                </a:solidFill>
              </a:rPr>
              <a:t> </a:t>
            </a:r>
            <a:r>
              <a:rPr lang="es-ES_tradnl" altLang="es-ES_tradnl" b="1" dirty="0" err="1">
                <a:solidFill>
                  <a:srgbClr val="F6A11A"/>
                </a:solidFill>
              </a:rPr>
              <a:t>lower</a:t>
            </a:r>
            <a:r>
              <a:rPr lang="es-ES_tradnl" altLang="es-ES_tradnl" b="1" dirty="0">
                <a:solidFill>
                  <a:srgbClr val="F6A11A"/>
                </a:solidFill>
              </a:rPr>
              <a:t> </a:t>
            </a:r>
            <a:r>
              <a:rPr lang="es-ES_tradnl" altLang="es-ES_tradnl" b="1" dirty="0" err="1">
                <a:solidFill>
                  <a:srgbClr val="F6A11A"/>
                </a:solidFill>
              </a:rPr>
              <a:t>cost</a:t>
            </a:r>
            <a:r>
              <a:rPr lang="es-ES_tradnl" altLang="es-ES_tradnl" b="1" dirty="0">
                <a:solidFill>
                  <a:srgbClr val="F6A11A"/>
                </a:solidFill>
              </a:rPr>
              <a:t> </a:t>
            </a:r>
          </a:p>
        </p:txBody>
      </p:sp>
      <p:pic>
        <p:nvPicPr>
          <p:cNvPr id="1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2" y="6316132"/>
            <a:ext cx="3809217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7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38"/>
          </a:xfrm>
        </p:spPr>
        <p:txBody>
          <a:bodyPr/>
          <a:lstStyle/>
          <a:p>
            <a:pPr algn="l"/>
            <a:r>
              <a:rPr lang="es-ES" altLang="es-ES_tradnl" sz="3600" b="1" dirty="0" smtClean="0">
                <a:solidFill>
                  <a:srgbClr val="A6A6A6"/>
                </a:solidFill>
              </a:rPr>
              <a:t>The Network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54038" y="733425"/>
            <a:ext cx="79565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227A7C"/>
                </a:solidFill>
                <a:latin typeface="+mn-lt"/>
              </a:rPr>
              <a:t>It connects</a:t>
            </a:r>
            <a:r>
              <a:rPr lang="en-US" dirty="0" smtClean="0">
                <a:solidFill>
                  <a:srgbClr val="7F7F7F"/>
                </a:solidFill>
                <a:latin typeface="+mn-lt"/>
              </a:rPr>
              <a:t> universities and research institutions </a:t>
            </a:r>
            <a:r>
              <a:rPr lang="en-US" dirty="0" smtClean="0">
                <a:solidFill>
                  <a:srgbClr val="227A7C"/>
                </a:solidFill>
                <a:latin typeface="+mn-lt"/>
              </a:rPr>
              <a:t>to each other </a:t>
            </a:r>
            <a:r>
              <a:rPr lang="en-US" dirty="0" smtClean="0">
                <a:solidFill>
                  <a:srgbClr val="7F7F7F"/>
                </a:solidFill>
                <a:latin typeface="+mn-lt"/>
              </a:rPr>
              <a:t>in close collaboration with </a:t>
            </a:r>
            <a:r>
              <a:rPr lang="en-US" dirty="0" smtClean="0">
                <a:solidFill>
                  <a:srgbClr val="227A7C"/>
                </a:solidFill>
                <a:latin typeface="+mn-lt"/>
              </a:rPr>
              <a:t>regional research and education networks. 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227A7C"/>
              </a:solidFill>
              <a:latin typeface="+mn-lt"/>
              <a:cs typeface="+mn-cs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392863"/>
            <a:ext cx="38401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Agrupar 29"/>
          <p:cNvGrpSpPr>
            <a:grpSpLocks/>
          </p:cNvGrpSpPr>
          <p:nvPr/>
        </p:nvGrpSpPr>
        <p:grpSpPr bwMode="auto">
          <a:xfrm>
            <a:off x="446088" y="1487488"/>
            <a:ext cx="7867650" cy="4756150"/>
            <a:chOff x="838200" y="2081130"/>
            <a:chExt cx="7315200" cy="4423668"/>
          </a:xfrm>
        </p:grpSpPr>
        <p:grpSp>
          <p:nvGrpSpPr>
            <p:cNvPr id="26630" name="Agrupar 28"/>
            <p:cNvGrpSpPr>
              <a:grpSpLocks/>
            </p:cNvGrpSpPr>
            <p:nvPr/>
          </p:nvGrpSpPr>
          <p:grpSpPr bwMode="auto">
            <a:xfrm>
              <a:off x="838200" y="2081130"/>
              <a:ext cx="7315200" cy="4423668"/>
              <a:chOff x="838200" y="2081130"/>
              <a:chExt cx="7315200" cy="4423668"/>
            </a:xfrm>
          </p:grpSpPr>
          <p:grpSp>
            <p:nvGrpSpPr>
              <p:cNvPr id="26632" name="Agrupar 27"/>
              <p:cNvGrpSpPr>
                <a:grpSpLocks/>
              </p:cNvGrpSpPr>
              <p:nvPr/>
            </p:nvGrpSpPr>
            <p:grpSpPr bwMode="auto">
              <a:xfrm>
                <a:off x="838200" y="2081130"/>
                <a:ext cx="7315200" cy="4423668"/>
                <a:chOff x="838200" y="2081130"/>
                <a:chExt cx="7315200" cy="4423668"/>
              </a:xfrm>
            </p:grpSpPr>
            <p:grpSp>
              <p:nvGrpSpPr>
                <p:cNvPr id="26634" name="Agrupar 46"/>
                <p:cNvGrpSpPr>
                  <a:grpSpLocks/>
                </p:cNvGrpSpPr>
                <p:nvPr/>
              </p:nvGrpSpPr>
              <p:grpSpPr bwMode="auto">
                <a:xfrm>
                  <a:off x="838200" y="2313798"/>
                  <a:ext cx="7315200" cy="4191000"/>
                  <a:chOff x="357178" y="2057400"/>
                  <a:chExt cx="7415222" cy="4165485"/>
                </a:xfrm>
              </p:grpSpPr>
              <p:pic>
                <p:nvPicPr>
                  <p:cNvPr id="26636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8668" y="3623962"/>
                    <a:ext cx="1360461" cy="9480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36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637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94953" y="3200400"/>
                    <a:ext cx="1677447" cy="11158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36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638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34000" y="4343400"/>
                    <a:ext cx="1470471" cy="12476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36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639" name="Imagen 17" descr="recetga.p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31900" y="2057400"/>
                    <a:ext cx="1054100" cy="11334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640" name="Imagen 18" descr="rica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56075" y="5334000"/>
                    <a:ext cx="1330325" cy="888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641" name="Imagen 19" descr="csuc.png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7076" y="2092325"/>
                    <a:ext cx="1366424" cy="955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22" name="Conector recto de flecha 21"/>
                  <p:cNvCxnSpPr/>
                  <p:nvPr/>
                </p:nvCxnSpPr>
                <p:spPr>
                  <a:xfrm rot="16200000" flipH="1">
                    <a:off x="2133161" y="2743373"/>
                    <a:ext cx="610495" cy="457841"/>
                  </a:xfrm>
                  <a:prstGeom prst="straightConnector1">
                    <a:avLst/>
                  </a:prstGeom>
                  <a:ln>
                    <a:solidFill>
                      <a:srgbClr val="3F9393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Conector recto de flecha 22"/>
                  <p:cNvCxnSpPr/>
                  <p:nvPr/>
                </p:nvCxnSpPr>
                <p:spPr>
                  <a:xfrm rot="16200000" flipH="1">
                    <a:off x="3847806" y="2858560"/>
                    <a:ext cx="532715" cy="0"/>
                  </a:xfrm>
                  <a:prstGeom prst="straightConnector1">
                    <a:avLst/>
                  </a:prstGeom>
                  <a:ln>
                    <a:solidFill>
                      <a:srgbClr val="3F9393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Conector recto de flecha 24"/>
                  <p:cNvCxnSpPr/>
                  <p:nvPr/>
                </p:nvCxnSpPr>
                <p:spPr>
                  <a:xfrm rot="10800000" flipV="1">
                    <a:off x="5409882" y="3124917"/>
                    <a:ext cx="610454" cy="152624"/>
                  </a:xfrm>
                  <a:prstGeom prst="straightConnector1">
                    <a:avLst/>
                  </a:prstGeom>
                  <a:ln>
                    <a:solidFill>
                      <a:srgbClr val="3F9393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ector recto de flecha 26"/>
                  <p:cNvCxnSpPr/>
                  <p:nvPr/>
                </p:nvCxnSpPr>
                <p:spPr>
                  <a:xfrm rot="10800000">
                    <a:off x="4724618" y="3657633"/>
                    <a:ext cx="1446837" cy="76312"/>
                  </a:xfrm>
                  <a:prstGeom prst="straightConnector1">
                    <a:avLst/>
                  </a:prstGeom>
                  <a:ln>
                    <a:solidFill>
                      <a:srgbClr val="3F9393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ector recto de flecha 32"/>
                  <p:cNvCxnSpPr/>
                  <p:nvPr/>
                </p:nvCxnSpPr>
                <p:spPr>
                  <a:xfrm rot="10800000">
                    <a:off x="4495698" y="4877155"/>
                    <a:ext cx="761571" cy="76312"/>
                  </a:xfrm>
                  <a:prstGeom prst="straightConnector1">
                    <a:avLst/>
                  </a:prstGeom>
                  <a:ln>
                    <a:solidFill>
                      <a:srgbClr val="3F9393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ector recto de flecha 34"/>
                  <p:cNvCxnSpPr/>
                  <p:nvPr/>
                </p:nvCxnSpPr>
                <p:spPr>
                  <a:xfrm rot="10800000">
                    <a:off x="3657820" y="5257247"/>
                    <a:ext cx="685265" cy="152624"/>
                  </a:xfrm>
                  <a:prstGeom prst="straightConnector1">
                    <a:avLst/>
                  </a:prstGeom>
                  <a:ln>
                    <a:solidFill>
                      <a:srgbClr val="3F9393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ector recto de flecha 36"/>
                  <p:cNvCxnSpPr/>
                  <p:nvPr/>
                </p:nvCxnSpPr>
                <p:spPr>
                  <a:xfrm>
                    <a:off x="2056874" y="4039192"/>
                    <a:ext cx="1677252" cy="1467"/>
                  </a:xfrm>
                  <a:prstGeom prst="straightConnector1">
                    <a:avLst/>
                  </a:prstGeom>
                  <a:ln>
                    <a:solidFill>
                      <a:srgbClr val="3F9393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Conector recto de flecha 40"/>
                  <p:cNvCxnSpPr/>
                  <p:nvPr/>
                </p:nvCxnSpPr>
                <p:spPr>
                  <a:xfrm>
                    <a:off x="1447915" y="5715118"/>
                    <a:ext cx="456345" cy="228936"/>
                  </a:xfrm>
                  <a:prstGeom prst="straightConnector1">
                    <a:avLst/>
                  </a:prstGeom>
                  <a:ln>
                    <a:solidFill>
                      <a:srgbClr val="3F9393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6650" name="3 Imagen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7178" y="5241919"/>
                    <a:ext cx="1166822" cy="7778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651" name="2 Imagen"/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00200" y="2362200"/>
                    <a:ext cx="4359755" cy="3776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6635" name="Picture 13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5943" y="2081130"/>
                  <a:ext cx="1583257" cy="1079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36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6633" name="4 Imagen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7956" y="4968188"/>
                <a:ext cx="749542" cy="821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6" name="Conector recto de flecha 34"/>
            <p:cNvCxnSpPr/>
            <p:nvPr/>
          </p:nvCxnSpPr>
          <p:spPr>
            <a:xfrm flipV="1">
              <a:off x="2512017" y="4845184"/>
              <a:ext cx="934326" cy="329265"/>
            </a:xfrm>
            <a:prstGeom prst="straightConnector1">
              <a:avLst/>
            </a:prstGeom>
            <a:ln>
              <a:solidFill>
                <a:srgbClr val="3F939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629" name="Imagen 16" descr="logo-RedIRIS-NOVA_baja-resol._72dpi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1435100"/>
            <a:ext cx="1122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5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2" y="6316132"/>
            <a:ext cx="3809217" cy="5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7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7814</TotalTime>
  <Words>1306</Words>
  <Application>Microsoft Office PowerPoint</Application>
  <PresentationFormat>Presentación en pantalla (4:3)</PresentationFormat>
  <Paragraphs>240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RedIRIS</vt:lpstr>
      <vt:lpstr>Presentación de PowerPoint</vt:lpstr>
      <vt:lpstr>Governance</vt:lpstr>
      <vt:lpstr>RedIRIS Structure</vt:lpstr>
      <vt:lpstr>Goals of RedIRIS: contribution to e-Science</vt:lpstr>
      <vt:lpstr>Goals of RedIRIS: Contribution to the Global Academic and Research Intranet</vt:lpstr>
      <vt:lpstr>Presentación de PowerPoint</vt:lpstr>
      <vt:lpstr>Presentación de PowerPoint</vt:lpstr>
      <vt:lpstr>The Network</vt:lpstr>
      <vt:lpstr>The Network</vt:lpstr>
      <vt:lpstr>The Network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RedIRIS: User Satisfaction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Fuerte Velicias</dc:creator>
  <cp:lastModifiedBy>Alberto Pérez Gómez</cp:lastModifiedBy>
  <cp:revision>496</cp:revision>
  <dcterms:created xsi:type="dcterms:W3CDTF">2015-05-04T16:42:40Z</dcterms:created>
  <dcterms:modified xsi:type="dcterms:W3CDTF">2018-05-09T15:24:02Z</dcterms:modified>
</cp:coreProperties>
</file>