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3" r:id="rId2"/>
    <p:sldId id="304" r:id="rId3"/>
    <p:sldId id="265" r:id="rId4"/>
    <p:sldId id="292" r:id="rId5"/>
    <p:sldId id="266" r:id="rId6"/>
    <p:sldId id="288" r:id="rId7"/>
    <p:sldId id="277" r:id="rId8"/>
    <p:sldId id="294" r:id="rId9"/>
    <p:sldId id="297" r:id="rId10"/>
    <p:sldId id="302" r:id="rId11"/>
    <p:sldId id="299" r:id="rId12"/>
    <p:sldId id="303" r:id="rId13"/>
    <p:sldId id="300" r:id="rId14"/>
    <p:sldId id="284" r:id="rId15"/>
    <p:sldId id="290" r:id="rId16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24"/>
    <a:srgbClr val="99CCFF"/>
    <a:srgbClr val="79BCFF"/>
    <a:srgbClr val="6699FF"/>
    <a:srgbClr val="E2DAE0"/>
    <a:srgbClr val="BDDEFF"/>
    <a:srgbClr val="0F5494"/>
    <a:srgbClr val="3166CF"/>
    <a:srgbClr val="2D5EC1"/>
    <a:srgbClr val="3E6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070" autoAdjust="0"/>
  </p:normalViewPr>
  <p:slideViewPr>
    <p:cSldViewPr>
      <p:cViewPr varScale="1">
        <p:scale>
          <a:sx n="108" d="100"/>
          <a:sy n="108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89F4AE-CDFB-41F3-B70F-F99A97E44A7E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5C3E4C-C87A-4E91-A624-1DBCCC560E5D}">
      <dgm:prSet/>
      <dgm:spPr/>
      <dgm:t>
        <a:bodyPr/>
        <a:lstStyle/>
        <a:p>
          <a:pPr rtl="0"/>
          <a:r>
            <a:rPr lang="en-GB" i="0" noProof="0" dirty="0" smtClean="0"/>
            <a:t>Pan-European access channel to EOSC services</a:t>
          </a:r>
          <a:endParaRPr lang="en-GB" i="0" noProof="0" dirty="0"/>
        </a:p>
      </dgm:t>
    </dgm:pt>
    <dgm:pt modelId="{48A68693-BA10-4B85-B0D1-CB7F22D64340}" type="parTrans" cxnId="{DF00E755-C9B8-4781-A249-CA705CE5E423}">
      <dgm:prSet/>
      <dgm:spPr/>
      <dgm:t>
        <a:bodyPr/>
        <a:lstStyle/>
        <a:p>
          <a:endParaRPr lang="en-US"/>
        </a:p>
      </dgm:t>
    </dgm:pt>
    <dgm:pt modelId="{D750AB34-102A-4CE8-A13E-2DC030024199}" type="sibTrans" cxnId="{DF00E755-C9B8-4781-A249-CA705CE5E423}">
      <dgm:prSet/>
      <dgm:spPr/>
      <dgm:t>
        <a:bodyPr/>
        <a:lstStyle/>
        <a:p>
          <a:endParaRPr lang="en-US"/>
        </a:p>
      </dgm:t>
    </dgm:pt>
    <dgm:pt modelId="{93C980C1-8D86-4713-9910-1B66876B389D}">
      <dgm:prSet/>
      <dgm:spPr/>
      <dgm:t>
        <a:bodyPr/>
        <a:lstStyle/>
        <a:p>
          <a:pPr rtl="0"/>
          <a:endParaRPr lang="en-GB" i="1" noProof="0" dirty="0" smtClean="0"/>
        </a:p>
        <a:p>
          <a:pPr rtl="0"/>
          <a:r>
            <a:rPr lang="en-GB" i="0" noProof="0" dirty="0" err="1" smtClean="0"/>
            <a:t>OpenAIRE-Advance</a:t>
          </a:r>
          <a:r>
            <a:rPr lang="en-GB" i="0" noProof="0" dirty="0" smtClean="0"/>
            <a:t>: Scholarly Communication</a:t>
          </a:r>
          <a:endParaRPr lang="en-GB" i="0" noProof="0" dirty="0"/>
        </a:p>
      </dgm:t>
    </dgm:pt>
    <dgm:pt modelId="{F0D7B7CB-2556-48DB-8BF3-2221ACE1E4EF}" type="parTrans" cxnId="{7A06B599-C6B9-44D8-AC9F-9AA5C8E4CD50}">
      <dgm:prSet/>
      <dgm:spPr/>
      <dgm:t>
        <a:bodyPr/>
        <a:lstStyle/>
        <a:p>
          <a:endParaRPr lang="en-US"/>
        </a:p>
      </dgm:t>
    </dgm:pt>
    <dgm:pt modelId="{31315E4B-C293-42D8-8FD1-E413624B6BAE}" type="sibTrans" cxnId="{7A06B599-C6B9-44D8-AC9F-9AA5C8E4CD50}">
      <dgm:prSet/>
      <dgm:spPr/>
      <dgm:t>
        <a:bodyPr/>
        <a:lstStyle/>
        <a:p>
          <a:endParaRPr lang="en-US"/>
        </a:p>
      </dgm:t>
    </dgm:pt>
    <dgm:pt modelId="{35A76CCC-5D04-42F9-AB92-FA82403A59EE}">
      <dgm:prSet/>
      <dgm:spPr/>
      <dgm:t>
        <a:bodyPr/>
        <a:lstStyle/>
        <a:p>
          <a:pPr rtl="0"/>
          <a:endParaRPr lang="en-GB" i="0" noProof="0" dirty="0" smtClean="0"/>
        </a:p>
        <a:p>
          <a:pPr rtl="0"/>
          <a:r>
            <a:rPr lang="en-GB" i="0" noProof="0" dirty="0" smtClean="0"/>
            <a:t>FREYA: Persistent Identifiers</a:t>
          </a:r>
          <a:endParaRPr lang="en-GB" i="0" noProof="0" dirty="0"/>
        </a:p>
      </dgm:t>
    </dgm:pt>
    <dgm:pt modelId="{58FB3AAB-9FE0-43DB-AC2C-2082B5B6AA3C}" type="parTrans" cxnId="{368C82D1-1183-42A7-BB55-E468FCE52A30}">
      <dgm:prSet/>
      <dgm:spPr/>
      <dgm:t>
        <a:bodyPr/>
        <a:lstStyle/>
        <a:p>
          <a:endParaRPr lang="en-US"/>
        </a:p>
      </dgm:t>
    </dgm:pt>
    <dgm:pt modelId="{AD93689E-875B-44EF-906C-637F42E86BBE}" type="sibTrans" cxnId="{368C82D1-1183-42A7-BB55-E468FCE52A30}">
      <dgm:prSet/>
      <dgm:spPr/>
      <dgm:t>
        <a:bodyPr/>
        <a:lstStyle/>
        <a:p>
          <a:endParaRPr lang="en-US"/>
        </a:p>
      </dgm:t>
    </dgm:pt>
    <dgm:pt modelId="{EC5ECCE3-447D-4D1B-A995-1668A24689D2}" type="pres">
      <dgm:prSet presAssocID="{1089F4AE-CDFB-41F3-B70F-F99A97E44A7E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BF203D88-1E06-4FBC-86C5-92219A484288}" type="pres">
      <dgm:prSet presAssocID="{505C3E4C-C87A-4E91-A624-1DBCCC560E5D}" presName="noChildren" presStyleCnt="0"/>
      <dgm:spPr/>
    </dgm:pt>
    <dgm:pt modelId="{50FB961C-7A24-4195-9AB0-C88C9D0053C2}" type="pres">
      <dgm:prSet presAssocID="{505C3E4C-C87A-4E91-A624-1DBCCC560E5D}" presName="gap" presStyleCnt="0"/>
      <dgm:spPr/>
    </dgm:pt>
    <dgm:pt modelId="{D7E8C6B6-0CFA-4C4D-B24E-E486CC7EF1E8}" type="pres">
      <dgm:prSet presAssocID="{505C3E4C-C87A-4E91-A624-1DBCCC560E5D}" presName="medCircle2" presStyleLbl="vennNode1" presStyleIdx="0" presStyleCnt="3" custScaleX="237992" custScaleY="182919"/>
      <dgm:spPr/>
      <dgm:t>
        <a:bodyPr/>
        <a:lstStyle/>
        <a:p>
          <a:endParaRPr lang="en-US"/>
        </a:p>
      </dgm:t>
    </dgm:pt>
    <dgm:pt modelId="{7AE4070A-C604-411B-A38A-694A1AFAD2CC}" type="pres">
      <dgm:prSet presAssocID="{505C3E4C-C87A-4E91-A624-1DBCCC560E5D}" presName="txLvlOnly1" presStyleLbl="revTx" presStyleIdx="0" presStyleCnt="3"/>
      <dgm:spPr/>
      <dgm:t>
        <a:bodyPr/>
        <a:lstStyle/>
        <a:p>
          <a:endParaRPr lang="en-US"/>
        </a:p>
      </dgm:t>
    </dgm:pt>
    <dgm:pt modelId="{C4BCCCE3-0852-49E9-96A6-4A0DF68A544B}" type="pres">
      <dgm:prSet presAssocID="{93C980C1-8D86-4713-9910-1B66876B389D}" presName="noChildren" presStyleCnt="0"/>
      <dgm:spPr/>
    </dgm:pt>
    <dgm:pt modelId="{53DC0F96-60CB-4662-A90B-54EA7A6FD57E}" type="pres">
      <dgm:prSet presAssocID="{93C980C1-8D86-4713-9910-1B66876B389D}" presName="gap" presStyleCnt="0"/>
      <dgm:spPr/>
    </dgm:pt>
    <dgm:pt modelId="{C3B6DE86-4B4F-412C-8027-2AFBC73323FD}" type="pres">
      <dgm:prSet presAssocID="{93C980C1-8D86-4713-9910-1B66876B389D}" presName="medCircle2" presStyleLbl="vennNode1" presStyleIdx="1" presStyleCnt="3" custScaleX="167945" custScaleY="148788"/>
      <dgm:spPr/>
    </dgm:pt>
    <dgm:pt modelId="{2E4B405E-5C00-4D9D-A94D-CEDFC2B8C06C}" type="pres">
      <dgm:prSet presAssocID="{93C980C1-8D86-4713-9910-1B66876B389D}" presName="txLvlOnly1" presStyleLbl="revTx" presStyleIdx="1" presStyleCnt="3"/>
      <dgm:spPr/>
      <dgm:t>
        <a:bodyPr/>
        <a:lstStyle/>
        <a:p>
          <a:endParaRPr lang="en-US"/>
        </a:p>
      </dgm:t>
    </dgm:pt>
    <dgm:pt modelId="{0064F53F-52F5-4EE9-B9D9-54C9ECCDF203}" type="pres">
      <dgm:prSet presAssocID="{35A76CCC-5D04-42F9-AB92-FA82403A59EE}" presName="noChildren" presStyleCnt="0"/>
      <dgm:spPr/>
    </dgm:pt>
    <dgm:pt modelId="{909986FB-E13D-433C-9337-A0E30EC1CD4F}" type="pres">
      <dgm:prSet presAssocID="{35A76CCC-5D04-42F9-AB92-FA82403A59EE}" presName="gap" presStyleCnt="0"/>
      <dgm:spPr/>
    </dgm:pt>
    <dgm:pt modelId="{BC9C35F2-E2F6-4466-BA44-47CAD00BD3CA}" type="pres">
      <dgm:prSet presAssocID="{35A76CCC-5D04-42F9-AB92-FA82403A59EE}" presName="medCircle2" presStyleLbl="vennNode1" presStyleIdx="2" presStyleCnt="3" custScaleX="137908" custScaleY="121122" custLinFactNeighborX="1105" custLinFactNeighborY="16528"/>
      <dgm:spPr/>
    </dgm:pt>
    <dgm:pt modelId="{EA4D4694-42FA-47F2-BB6F-EE6D29AC3C0F}" type="pres">
      <dgm:prSet presAssocID="{35A76CCC-5D04-42F9-AB92-FA82403A59EE}" presName="txLvlOnly1" presStyleLbl="revTx" presStyleIdx="2" presStyleCnt="3"/>
      <dgm:spPr/>
      <dgm:t>
        <a:bodyPr/>
        <a:lstStyle/>
        <a:p>
          <a:endParaRPr lang="en-US"/>
        </a:p>
      </dgm:t>
    </dgm:pt>
  </dgm:ptLst>
  <dgm:cxnLst>
    <dgm:cxn modelId="{7A06B599-C6B9-44D8-AC9F-9AA5C8E4CD50}" srcId="{1089F4AE-CDFB-41F3-B70F-F99A97E44A7E}" destId="{93C980C1-8D86-4713-9910-1B66876B389D}" srcOrd="1" destOrd="0" parTransId="{F0D7B7CB-2556-48DB-8BF3-2221ACE1E4EF}" sibTransId="{31315E4B-C293-42D8-8FD1-E413624B6BAE}"/>
    <dgm:cxn modelId="{4109D184-CE2B-4EE9-8542-25DF26225178}" type="presOf" srcId="{1089F4AE-CDFB-41F3-B70F-F99A97E44A7E}" destId="{EC5ECCE3-447D-4D1B-A995-1668A24689D2}" srcOrd="0" destOrd="0" presId="urn:microsoft.com/office/officeart/2008/layout/VerticalCircleList"/>
    <dgm:cxn modelId="{3CE1A4B4-E7DA-4C71-913E-BAEA2F464CCB}" type="presOf" srcId="{505C3E4C-C87A-4E91-A624-1DBCCC560E5D}" destId="{7AE4070A-C604-411B-A38A-694A1AFAD2CC}" srcOrd="0" destOrd="0" presId="urn:microsoft.com/office/officeart/2008/layout/VerticalCircleList"/>
    <dgm:cxn modelId="{ACC67FAB-9700-455A-82C0-2E38CC934E23}" type="presOf" srcId="{35A76CCC-5D04-42F9-AB92-FA82403A59EE}" destId="{EA4D4694-42FA-47F2-BB6F-EE6D29AC3C0F}" srcOrd="0" destOrd="0" presId="urn:microsoft.com/office/officeart/2008/layout/VerticalCircleList"/>
    <dgm:cxn modelId="{43A74070-215D-457A-B634-1C5BA2647524}" type="presOf" srcId="{93C980C1-8D86-4713-9910-1B66876B389D}" destId="{2E4B405E-5C00-4D9D-A94D-CEDFC2B8C06C}" srcOrd="0" destOrd="0" presId="urn:microsoft.com/office/officeart/2008/layout/VerticalCircleList"/>
    <dgm:cxn modelId="{DF00E755-C9B8-4781-A249-CA705CE5E423}" srcId="{1089F4AE-CDFB-41F3-B70F-F99A97E44A7E}" destId="{505C3E4C-C87A-4E91-A624-1DBCCC560E5D}" srcOrd="0" destOrd="0" parTransId="{48A68693-BA10-4B85-B0D1-CB7F22D64340}" sibTransId="{D750AB34-102A-4CE8-A13E-2DC030024199}"/>
    <dgm:cxn modelId="{368C82D1-1183-42A7-BB55-E468FCE52A30}" srcId="{1089F4AE-CDFB-41F3-B70F-F99A97E44A7E}" destId="{35A76CCC-5D04-42F9-AB92-FA82403A59EE}" srcOrd="2" destOrd="0" parTransId="{58FB3AAB-9FE0-43DB-AC2C-2082B5B6AA3C}" sibTransId="{AD93689E-875B-44EF-906C-637F42E86BBE}"/>
    <dgm:cxn modelId="{454C60C2-B9E9-4B26-AA70-E29FAB934E94}" type="presParOf" srcId="{EC5ECCE3-447D-4D1B-A995-1668A24689D2}" destId="{BF203D88-1E06-4FBC-86C5-92219A484288}" srcOrd="0" destOrd="0" presId="urn:microsoft.com/office/officeart/2008/layout/VerticalCircleList"/>
    <dgm:cxn modelId="{DAC2CE59-F253-44BA-90B7-EC75B690AB0A}" type="presParOf" srcId="{BF203D88-1E06-4FBC-86C5-92219A484288}" destId="{50FB961C-7A24-4195-9AB0-C88C9D0053C2}" srcOrd="0" destOrd="0" presId="urn:microsoft.com/office/officeart/2008/layout/VerticalCircleList"/>
    <dgm:cxn modelId="{42AD4807-13A7-4043-BACA-167321CAF642}" type="presParOf" srcId="{BF203D88-1E06-4FBC-86C5-92219A484288}" destId="{D7E8C6B6-0CFA-4C4D-B24E-E486CC7EF1E8}" srcOrd="1" destOrd="0" presId="urn:microsoft.com/office/officeart/2008/layout/VerticalCircleList"/>
    <dgm:cxn modelId="{CD09B64D-7DBD-4C5C-B827-2EBC3419BB19}" type="presParOf" srcId="{BF203D88-1E06-4FBC-86C5-92219A484288}" destId="{7AE4070A-C604-411B-A38A-694A1AFAD2CC}" srcOrd="2" destOrd="0" presId="urn:microsoft.com/office/officeart/2008/layout/VerticalCircleList"/>
    <dgm:cxn modelId="{1BF53EA8-7CB7-4ADE-98E4-CCD610822027}" type="presParOf" srcId="{EC5ECCE3-447D-4D1B-A995-1668A24689D2}" destId="{C4BCCCE3-0852-49E9-96A6-4A0DF68A544B}" srcOrd="1" destOrd="0" presId="urn:microsoft.com/office/officeart/2008/layout/VerticalCircleList"/>
    <dgm:cxn modelId="{9045FB61-1AE2-4599-841F-26D2AD73C1A1}" type="presParOf" srcId="{C4BCCCE3-0852-49E9-96A6-4A0DF68A544B}" destId="{53DC0F96-60CB-4662-A90B-54EA7A6FD57E}" srcOrd="0" destOrd="0" presId="urn:microsoft.com/office/officeart/2008/layout/VerticalCircleList"/>
    <dgm:cxn modelId="{BE708C8B-BCB9-4285-A94E-3F3D46575157}" type="presParOf" srcId="{C4BCCCE3-0852-49E9-96A6-4A0DF68A544B}" destId="{C3B6DE86-4B4F-412C-8027-2AFBC73323FD}" srcOrd="1" destOrd="0" presId="urn:microsoft.com/office/officeart/2008/layout/VerticalCircleList"/>
    <dgm:cxn modelId="{AC861DF9-6951-457F-850A-EBAF0B7597B6}" type="presParOf" srcId="{C4BCCCE3-0852-49E9-96A6-4A0DF68A544B}" destId="{2E4B405E-5C00-4D9D-A94D-CEDFC2B8C06C}" srcOrd="2" destOrd="0" presId="urn:microsoft.com/office/officeart/2008/layout/VerticalCircleList"/>
    <dgm:cxn modelId="{0C54DF98-859B-4C08-B0D5-EE5E51652E07}" type="presParOf" srcId="{EC5ECCE3-447D-4D1B-A995-1668A24689D2}" destId="{0064F53F-52F5-4EE9-B9D9-54C9ECCDF203}" srcOrd="2" destOrd="0" presId="urn:microsoft.com/office/officeart/2008/layout/VerticalCircleList"/>
    <dgm:cxn modelId="{755322D9-BD8C-4B8A-B720-34575DBDF4B2}" type="presParOf" srcId="{0064F53F-52F5-4EE9-B9D9-54C9ECCDF203}" destId="{909986FB-E13D-433C-9337-A0E30EC1CD4F}" srcOrd="0" destOrd="0" presId="urn:microsoft.com/office/officeart/2008/layout/VerticalCircleList"/>
    <dgm:cxn modelId="{EE3C1CF6-8A2E-498A-8ECE-5EDF22C70ED9}" type="presParOf" srcId="{0064F53F-52F5-4EE9-B9D9-54C9ECCDF203}" destId="{BC9C35F2-E2F6-4466-BA44-47CAD00BD3CA}" srcOrd="1" destOrd="0" presId="urn:microsoft.com/office/officeart/2008/layout/VerticalCircleList"/>
    <dgm:cxn modelId="{25D3CCC1-7EBE-43FB-A99D-8C3748D29D78}" type="presParOf" srcId="{0064F53F-52F5-4EE9-B9D9-54C9ECCDF203}" destId="{EA4D4694-42FA-47F2-BB6F-EE6D29AC3C0F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8C6B6-0CFA-4C4D-B24E-E486CC7EF1E8}">
      <dsp:nvSpPr>
        <dsp:cNvPr id="0" name=""/>
        <dsp:cNvSpPr/>
      </dsp:nvSpPr>
      <dsp:spPr>
        <a:xfrm>
          <a:off x="1064550" y="1643"/>
          <a:ext cx="1403284" cy="107855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AE4070A-C604-411B-A38A-694A1AFAD2CC}">
      <dsp:nvSpPr>
        <dsp:cNvPr id="0" name=""/>
        <dsp:cNvSpPr/>
      </dsp:nvSpPr>
      <dsp:spPr>
        <a:xfrm>
          <a:off x="1766193" y="246103"/>
          <a:ext cx="3145919" cy="589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i="0" kern="1200" noProof="0" dirty="0" smtClean="0"/>
            <a:t>Pan-European access channel to EOSC services</a:t>
          </a:r>
          <a:endParaRPr lang="en-GB" sz="1100" i="0" kern="1200" noProof="0" dirty="0"/>
        </a:p>
      </dsp:txBody>
      <dsp:txXfrm>
        <a:off x="1766193" y="246103"/>
        <a:ext cx="3145919" cy="589635"/>
      </dsp:txXfrm>
    </dsp:sp>
    <dsp:sp modelId="{C3B6DE86-4B4F-412C-8027-2AFBC73323FD}">
      <dsp:nvSpPr>
        <dsp:cNvPr id="0" name=""/>
        <dsp:cNvSpPr/>
      </dsp:nvSpPr>
      <dsp:spPr>
        <a:xfrm>
          <a:off x="1167806" y="1080198"/>
          <a:ext cx="990262" cy="8773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E4B405E-5C00-4D9D-A94D-CEDFC2B8C06C}">
      <dsp:nvSpPr>
        <dsp:cNvPr id="0" name=""/>
        <dsp:cNvSpPr/>
      </dsp:nvSpPr>
      <dsp:spPr>
        <a:xfrm>
          <a:off x="1662937" y="1224033"/>
          <a:ext cx="3145919" cy="589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i="1" kern="1200" noProof="0" dirty="0" smtClean="0"/>
        </a:p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i="0" kern="1200" noProof="0" dirty="0" err="1" smtClean="0"/>
            <a:t>OpenAIRE-Advance</a:t>
          </a:r>
          <a:r>
            <a:rPr lang="en-GB" sz="1100" i="0" kern="1200" noProof="0" dirty="0" smtClean="0"/>
            <a:t>: Scholarly Communication</a:t>
          </a:r>
          <a:endParaRPr lang="en-GB" sz="1100" i="0" kern="1200" noProof="0" dirty="0"/>
        </a:p>
      </dsp:txBody>
      <dsp:txXfrm>
        <a:off x="1662937" y="1224033"/>
        <a:ext cx="3145919" cy="589635"/>
      </dsp:txXfrm>
    </dsp:sp>
    <dsp:sp modelId="{BC9C35F2-E2F6-4466-BA44-47CAD00BD3CA}">
      <dsp:nvSpPr>
        <dsp:cNvPr id="0" name=""/>
        <dsp:cNvSpPr/>
      </dsp:nvSpPr>
      <dsp:spPr>
        <a:xfrm>
          <a:off x="1240019" y="1959147"/>
          <a:ext cx="813154" cy="7141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A4D4694-42FA-47F2-BB6F-EE6D29AC3C0F}">
      <dsp:nvSpPr>
        <dsp:cNvPr id="0" name=""/>
        <dsp:cNvSpPr/>
      </dsp:nvSpPr>
      <dsp:spPr>
        <a:xfrm>
          <a:off x="1640080" y="2019776"/>
          <a:ext cx="3145919" cy="589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970" rIns="0" bIns="1397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i="0" kern="1200" noProof="0" dirty="0" smtClean="0"/>
        </a:p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i="0" kern="1200" noProof="0" dirty="0" smtClean="0"/>
            <a:t>FREYA: Persistent Identifiers</a:t>
          </a:r>
          <a:endParaRPr lang="en-GB" sz="1100" i="0" kern="1200" noProof="0" dirty="0"/>
        </a:p>
      </dsp:txBody>
      <dsp:txXfrm>
        <a:off x="1640080" y="2019776"/>
        <a:ext cx="3145919" cy="589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840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5" y="0"/>
            <a:ext cx="2949840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750"/>
            <a:ext cx="2949840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5" y="9444750"/>
            <a:ext cx="2949840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840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5" y="0"/>
            <a:ext cx="2949840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1"/>
            <a:ext cx="5445127" cy="447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750"/>
            <a:ext cx="2949840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5" y="9444750"/>
            <a:ext cx="2949840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70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digital-single-market/en/european-cloud-initiativ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owi.de/Portaldata/2/Resources/fp/2018-SWD-Roadmap-EOSC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12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7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6.png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420888"/>
            <a:ext cx="7344816" cy="2016224"/>
          </a:xfrm>
        </p:spPr>
        <p:txBody>
          <a:bodyPr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GB" sz="3600" dirty="0"/>
              <a:t>EOSC &amp; e-Science</a:t>
            </a:r>
            <a:r>
              <a:rPr lang="en-GB" sz="3600" dirty="0" smtClean="0"/>
              <a:t>:</a:t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>enabling </a:t>
            </a:r>
            <a:r>
              <a:rPr lang="en-GB" sz="3600" dirty="0"/>
              <a:t>the digital transformation of Science</a:t>
            </a:r>
            <a:r>
              <a:rPr lang="en-GB" sz="4000" noProof="0" dirty="0" smtClean="0"/>
              <a:t/>
            </a:r>
            <a:br>
              <a:rPr lang="en-GB" sz="4000" noProof="0" dirty="0" smtClean="0"/>
            </a:br>
            <a:r>
              <a:rPr lang="en-GB" sz="4000" dirty="0"/>
              <a:t/>
            </a:r>
            <a:br>
              <a:rPr lang="en-GB" sz="4000" dirty="0"/>
            </a:br>
            <a:endParaRPr lang="en-GB" sz="1400" b="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869160"/>
            <a:ext cx="8640960" cy="1224136"/>
          </a:xfrm>
        </p:spPr>
        <p:txBody>
          <a:bodyPr/>
          <a:lstStyle/>
          <a:p>
            <a:pPr algn="r"/>
            <a:r>
              <a:rPr lang="en-GB" sz="2400" noProof="0" dirty="0" smtClean="0"/>
              <a:t>Augusto Burgueño Arjona</a:t>
            </a:r>
          </a:p>
          <a:p>
            <a:pPr algn="r"/>
            <a:r>
              <a:rPr lang="en-GB" sz="2000" b="0" noProof="0" dirty="0" err="1" smtClean="0"/>
              <a:t>eInfrastructures</a:t>
            </a:r>
            <a:r>
              <a:rPr lang="en-GB" sz="2000" b="0" noProof="0" dirty="0" smtClean="0"/>
              <a:t> &amp; Science Cloud, Head of Unit </a:t>
            </a:r>
          </a:p>
          <a:p>
            <a:pPr algn="r"/>
            <a:r>
              <a:rPr lang="en-GB" altLang="en-US" sz="2000" b="0" noProof="0" dirty="0" smtClean="0"/>
              <a:t>EC DG CONNECT/C1</a:t>
            </a:r>
          </a:p>
          <a:p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368" y="3861048"/>
            <a:ext cx="8229600" cy="1617564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GB" sz="1600" i="0" dirty="0" smtClean="0"/>
              <a:t>And in addition:</a:t>
            </a:r>
          </a:p>
          <a:p>
            <a:pPr>
              <a:spcAft>
                <a:spcPts val="600"/>
              </a:spcAft>
            </a:pPr>
            <a:r>
              <a:rPr lang="en-GB" sz="1600" i="0" dirty="0" smtClean="0"/>
              <a:t>Work on FAIR Data management and data-related skills by past and current EU funded projects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b="0" dirty="0" smtClean="0"/>
              <a:t>Including coordinated strategy by </a:t>
            </a:r>
            <a:r>
              <a:rPr lang="en-GB" sz="1400" b="0" dirty="0" err="1" smtClean="0"/>
              <a:t>EOSC-hub</a:t>
            </a:r>
            <a:r>
              <a:rPr lang="en-GB" sz="1400" b="0" dirty="0" smtClean="0"/>
              <a:t> and </a:t>
            </a:r>
            <a:r>
              <a:rPr lang="en-GB" sz="1400" b="0" dirty="0" err="1" smtClean="0"/>
              <a:t>OpenAIRE-Advance</a:t>
            </a:r>
            <a:r>
              <a:rPr lang="en-GB" sz="1400" b="0" dirty="0" smtClean="0"/>
              <a:t>: competence centres, specialised training, Open Science skills, etc.</a:t>
            </a:r>
          </a:p>
          <a:p>
            <a:pPr marL="457200" lvl="1" indent="0">
              <a:buNone/>
            </a:pPr>
            <a:endParaRPr lang="en-GB" sz="1600" b="0" dirty="0" smtClean="0"/>
          </a:p>
          <a:p>
            <a:r>
              <a:rPr lang="en-GB" sz="1600" i="0" dirty="0" smtClean="0"/>
              <a:t>Standards and recommendations to ensure interoperability </a:t>
            </a:r>
            <a:r>
              <a:rPr lang="en-GB" sz="1600" i="0" noProof="0" dirty="0" smtClean="0"/>
              <a:t>(e.g. RDA Europe 4.0)</a:t>
            </a:r>
            <a:endParaRPr lang="en-GB" sz="1600" i="0" noProof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52736"/>
            <a:ext cx="8156768" cy="2592288"/>
          </a:xfrm>
          <a:prstGeom prst="rect">
            <a:avLst/>
          </a:prstGeom>
        </p:spPr>
      </p:pic>
      <p:sp>
        <p:nvSpPr>
          <p:cNvPr id="6" name="Pentagon 5"/>
          <p:cNvSpPr/>
          <p:nvPr/>
        </p:nvSpPr>
        <p:spPr bwMode="auto">
          <a:xfrm>
            <a:off x="-7128" y="345466"/>
            <a:ext cx="1522512" cy="601254"/>
          </a:xfrm>
          <a:prstGeom prst="homePlate">
            <a:avLst>
              <a:gd name="adj" fmla="val 24653"/>
            </a:avLst>
          </a:prstGeom>
          <a:solidFill>
            <a:srgbClr val="79BCFF"/>
          </a:solidFill>
          <a:ln>
            <a:solidFill>
              <a:schemeClr val="bg1">
                <a:lumMod val="50000"/>
              </a:schemeClr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dirty="0" smtClean="0">
                <a:solidFill>
                  <a:srgbClr val="0F5494"/>
                </a:solidFill>
                <a:latin typeface="Verdana (Body)"/>
              </a:rPr>
              <a:t>Data</a:t>
            </a:r>
            <a:endParaRPr lang="en-GB" sz="1400" dirty="0">
              <a:solidFill>
                <a:srgbClr val="0F5494"/>
              </a:solidFill>
              <a:latin typeface="Verdana (Body)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14692" y="1916832"/>
            <a:ext cx="8568952" cy="1224136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</p:spTree>
    <p:extLst>
      <p:ext uri="{BB962C8B-B14F-4D97-AF65-F5344CB8AC3E}">
        <p14:creationId xmlns:p14="http://schemas.microsoft.com/office/powerpoint/2010/main" val="1903824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-108520" y="1124744"/>
            <a:ext cx="8229600" cy="936625"/>
          </a:xfrm>
        </p:spPr>
        <p:txBody>
          <a:bodyPr/>
          <a:lstStyle/>
          <a:p>
            <a:pPr lvl="1"/>
            <a:r>
              <a:rPr lang="en-GB" sz="2400" noProof="0" dirty="0" smtClean="0">
                <a:latin typeface="Verdana(body)"/>
              </a:rPr>
              <a:t/>
            </a:r>
            <a:br>
              <a:rPr lang="en-GB" sz="2400" noProof="0" dirty="0" smtClean="0">
                <a:latin typeface="Verdana(body)"/>
              </a:rPr>
            </a:br>
            <a:r>
              <a:rPr lang="en-GB" sz="2400" noProof="0" dirty="0" smtClean="0">
                <a:latin typeface="Verdana(body)"/>
              </a:rPr>
              <a:t>EOSC catalogue of services &amp; datasets</a:t>
            </a:r>
            <a:br>
              <a:rPr lang="en-GB" sz="2400" noProof="0" dirty="0" smtClean="0">
                <a:latin typeface="Verdana(body)"/>
              </a:rPr>
            </a:br>
            <a:endParaRPr lang="en-GB" noProof="0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251520" y="1916832"/>
            <a:ext cx="8435280" cy="41764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600" i="0" noProof="0" dirty="0" smtClean="0"/>
              <a:t> </a:t>
            </a:r>
            <a:endParaRPr lang="en-GB" sz="1200" noProof="0" dirty="0" smtClean="0"/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GB" sz="1600" i="0" noProof="0" dirty="0" smtClean="0"/>
              <a:t>Unique </a:t>
            </a:r>
            <a:r>
              <a:rPr lang="en-GB" sz="1600" b="1" i="0" noProof="0" dirty="0" smtClean="0"/>
              <a:t>identification and authentication </a:t>
            </a:r>
            <a:r>
              <a:rPr lang="en-GB" sz="1600" i="0" noProof="0" dirty="0" smtClean="0"/>
              <a:t>service + </a:t>
            </a:r>
            <a:r>
              <a:rPr lang="en-GB" sz="1600" b="1" i="0" dirty="0"/>
              <a:t>a</a:t>
            </a:r>
            <a:r>
              <a:rPr lang="en-GB" sz="1600" b="1" i="0" noProof="0" dirty="0" err="1" smtClean="0"/>
              <a:t>ccess</a:t>
            </a:r>
            <a:r>
              <a:rPr lang="en-GB" sz="1600" b="1" i="0" noProof="0" dirty="0" smtClean="0"/>
              <a:t> point </a:t>
            </a:r>
            <a:r>
              <a:rPr lang="en-GB" sz="1600" i="0" noProof="0" dirty="0" smtClean="0"/>
              <a:t>and routing system towards the resources of the EOSC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GB" sz="1600" i="0" noProof="0" dirty="0" smtClean="0"/>
              <a:t>Protected and personalised </a:t>
            </a:r>
            <a:r>
              <a:rPr lang="en-GB" sz="1600" b="1" i="0" noProof="0" dirty="0" smtClean="0"/>
              <a:t>work environment/space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GB" sz="1600" i="0" noProof="0" dirty="0" smtClean="0"/>
              <a:t>Access to relevant </a:t>
            </a:r>
            <a:r>
              <a:rPr lang="en-GB" sz="1600" b="1" i="0" noProof="0" dirty="0" smtClean="0"/>
              <a:t>service information and guidelines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GB" sz="1600" i="0" noProof="0" dirty="0" smtClean="0"/>
              <a:t>Services to </a:t>
            </a:r>
            <a:r>
              <a:rPr lang="en-GB" sz="1600" b="1" i="0" noProof="0" dirty="0" smtClean="0"/>
              <a:t>find, access, re-use and analyse research data </a:t>
            </a:r>
            <a:r>
              <a:rPr lang="en-GB" sz="1600" i="0" noProof="0" dirty="0" smtClean="0"/>
              <a:t>generated by others, accessible through appropriate </a:t>
            </a:r>
            <a:r>
              <a:rPr lang="en-GB" sz="1600" b="1" i="0" noProof="0" dirty="0" smtClean="0"/>
              <a:t>catalogues of datasets a</a:t>
            </a:r>
            <a:r>
              <a:rPr lang="en-GB" sz="1600" i="0" noProof="0" dirty="0" smtClean="0"/>
              <a:t>nd</a:t>
            </a:r>
            <a:r>
              <a:rPr lang="en-GB" sz="1600" b="1" i="0" noProof="0" dirty="0" smtClean="0"/>
              <a:t> data services</a:t>
            </a:r>
            <a:r>
              <a:rPr lang="en-GB" sz="1600" i="0" noProof="0" dirty="0" smtClean="0"/>
              <a:t> (e.g. analytics, fusion, mining, processing).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GB" sz="1600" i="0" noProof="0" dirty="0" smtClean="0"/>
              <a:t>Services to </a:t>
            </a:r>
            <a:r>
              <a:rPr lang="en-GB" sz="1600" b="1" i="0" noProof="0" dirty="0" smtClean="0"/>
              <a:t>make their own data FAIR</a:t>
            </a:r>
            <a:r>
              <a:rPr lang="en-GB" sz="1600" i="0" noProof="0" dirty="0" smtClean="0"/>
              <a:t>, to </a:t>
            </a:r>
            <a:r>
              <a:rPr lang="en-GB" sz="1600" b="1" i="0" noProof="0" dirty="0" smtClean="0"/>
              <a:t>store it </a:t>
            </a:r>
            <a:r>
              <a:rPr lang="en-GB" sz="1600" i="0" noProof="0" dirty="0" smtClean="0"/>
              <a:t>and ensure </a:t>
            </a:r>
            <a:r>
              <a:rPr lang="en-GB" sz="1600" b="1" i="0" noProof="0" dirty="0" smtClean="0"/>
              <a:t>long-term preservation</a:t>
            </a:r>
            <a:endParaRPr lang="en-GB" sz="1600" b="1" noProof="0" dirty="0"/>
          </a:p>
        </p:txBody>
      </p:sp>
      <p:sp>
        <p:nvSpPr>
          <p:cNvPr id="5" name="Pentagon 4"/>
          <p:cNvSpPr/>
          <p:nvPr/>
        </p:nvSpPr>
        <p:spPr bwMode="auto">
          <a:xfrm>
            <a:off x="-7128" y="345466"/>
            <a:ext cx="1522512" cy="601254"/>
          </a:xfrm>
          <a:prstGeom prst="homePlate">
            <a:avLst>
              <a:gd name="adj" fmla="val 24653"/>
            </a:avLst>
          </a:prstGeom>
          <a:solidFill>
            <a:srgbClr val="BDDEFF"/>
          </a:solidFill>
          <a:ln>
            <a:solidFill>
              <a:schemeClr val="bg1">
                <a:lumMod val="50000"/>
              </a:schemeClr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dirty="0" smtClean="0">
                <a:solidFill>
                  <a:srgbClr val="0F5494"/>
                </a:solidFill>
                <a:latin typeface="Verdana (Body)"/>
              </a:rPr>
              <a:t>Services</a:t>
            </a:r>
            <a:endParaRPr lang="en-GB" sz="1400" dirty="0">
              <a:solidFill>
                <a:srgbClr val="0F5494"/>
              </a:solidFill>
              <a:latin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1268318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208" y="1412776"/>
            <a:ext cx="8229600" cy="864096"/>
          </a:xfrm>
        </p:spPr>
        <p:txBody>
          <a:bodyPr/>
          <a:lstStyle/>
          <a:p>
            <a:r>
              <a:rPr lang="en-GB" sz="1600" i="0" noProof="0" dirty="0" smtClean="0"/>
              <a:t>Initial catalogue based on the ongoing integration and consolidation of services offered by existing service providers</a:t>
            </a:r>
            <a:endParaRPr lang="en-GB" sz="1600" i="0" noProof="0" dirty="0"/>
          </a:p>
        </p:txBody>
      </p:sp>
      <p:sp>
        <p:nvSpPr>
          <p:cNvPr id="4" name="Pentagon 3"/>
          <p:cNvSpPr/>
          <p:nvPr/>
        </p:nvSpPr>
        <p:spPr bwMode="auto">
          <a:xfrm>
            <a:off x="-7128" y="345466"/>
            <a:ext cx="1522512" cy="601254"/>
          </a:xfrm>
          <a:prstGeom prst="homePlate">
            <a:avLst>
              <a:gd name="adj" fmla="val 24653"/>
            </a:avLst>
          </a:prstGeom>
          <a:solidFill>
            <a:srgbClr val="BDDEFF"/>
          </a:solidFill>
          <a:ln>
            <a:solidFill>
              <a:schemeClr val="bg1">
                <a:lumMod val="50000"/>
              </a:schemeClr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dirty="0" smtClean="0">
                <a:solidFill>
                  <a:srgbClr val="0F5494"/>
                </a:solidFill>
                <a:latin typeface="Verdana (Body)"/>
              </a:rPr>
              <a:t>Services</a:t>
            </a:r>
            <a:endParaRPr lang="en-GB" sz="1400" dirty="0">
              <a:solidFill>
                <a:srgbClr val="0F5494"/>
              </a:solidFill>
              <a:latin typeface="Verdana (Body)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348880"/>
            <a:ext cx="8199447" cy="326705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14692" y="2348880"/>
            <a:ext cx="8568952" cy="326705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</p:spTree>
    <p:extLst>
      <p:ext uri="{BB962C8B-B14F-4D97-AF65-F5344CB8AC3E}">
        <p14:creationId xmlns:p14="http://schemas.microsoft.com/office/powerpoint/2010/main" val="2405533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0" y="1052736"/>
            <a:ext cx="8229600" cy="936625"/>
          </a:xfrm>
        </p:spPr>
        <p:txBody>
          <a:bodyPr/>
          <a:lstStyle/>
          <a:p>
            <a:pPr lvl="1"/>
            <a:r>
              <a:rPr lang="en-GB" sz="2400" noProof="0" dirty="0" smtClean="0">
                <a:latin typeface="Verdana(body)"/>
              </a:rPr>
              <a:t/>
            </a:r>
            <a:br>
              <a:rPr lang="en-GB" sz="2400" noProof="0" dirty="0" smtClean="0">
                <a:latin typeface="Verdana(body)"/>
              </a:rPr>
            </a:br>
            <a:r>
              <a:rPr lang="en-GB" sz="2400" noProof="0" dirty="0" smtClean="0">
                <a:latin typeface="Verdana(body)"/>
              </a:rPr>
              <a:t>Setting out the rights, obligations and accountability of the different stakeholders</a:t>
            </a:r>
            <a:br>
              <a:rPr lang="en-GB" sz="2400" noProof="0" dirty="0" smtClean="0">
                <a:latin typeface="Verdana(body)"/>
              </a:rPr>
            </a:br>
            <a:endParaRPr lang="en-GB" noProof="0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251520" y="1916832"/>
            <a:ext cx="8435280" cy="4176464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200" noProof="0" dirty="0" smtClean="0"/>
              <a:t> </a:t>
            </a:r>
            <a:r>
              <a:rPr lang="en-GB" sz="1600" i="0" noProof="0" dirty="0" smtClean="0"/>
              <a:t>Rules should address: </a:t>
            </a:r>
          </a:p>
          <a:p>
            <a:pPr lvl="1">
              <a:spcAft>
                <a:spcPts val="600"/>
              </a:spcAft>
            </a:pPr>
            <a:r>
              <a:rPr lang="en-GB" sz="1600" b="0" noProof="0" dirty="0" smtClean="0"/>
              <a:t>The use of tools, specifications, catalogues and standards (EOSC shared resources) and applicable methodologies (framework for FAIR research data)</a:t>
            </a:r>
          </a:p>
          <a:p>
            <a:pPr lvl="1">
              <a:spcAft>
                <a:spcPts val="600"/>
              </a:spcAft>
            </a:pPr>
            <a:r>
              <a:rPr lang="en-GB" sz="1600" b="0" i="0" noProof="0" dirty="0" smtClean="0"/>
              <a:t>Principles for regulating transactions in the EOSC (e.g. financial mechanisms and procedures, agreements/bylaws)</a:t>
            </a:r>
          </a:p>
          <a:p>
            <a:pPr lvl="1">
              <a:spcAft>
                <a:spcPts val="600"/>
              </a:spcAft>
            </a:pPr>
            <a:r>
              <a:rPr lang="en-GB" sz="1600" b="0" dirty="0" smtClean="0"/>
              <a:t>Applicable legal frameworks (e.g. GDPR, copyright, Data Security and Cybercrime, etc.)</a:t>
            </a:r>
            <a:endParaRPr lang="en-GB" sz="1600" b="0" i="0" noProof="0" dirty="0" smtClean="0"/>
          </a:p>
          <a:p>
            <a:pPr marL="0" indent="0">
              <a:buNone/>
            </a:pPr>
            <a:endParaRPr lang="en-GB" sz="1600" i="0" noProof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1600" i="0" dirty="0"/>
              <a:t>Based on the groundwork by </a:t>
            </a:r>
            <a:r>
              <a:rPr lang="en-GB" sz="1600" i="0" dirty="0" err="1"/>
              <a:t>EOSCpilot</a:t>
            </a:r>
            <a:r>
              <a:rPr lang="en-GB" sz="1600" i="0" dirty="0"/>
              <a:t> &amp; EOSC High Level Expert Group &amp; taking into account the established practices and current needs.</a:t>
            </a:r>
          </a:p>
          <a:p>
            <a:pPr marL="0" indent="0">
              <a:buNone/>
            </a:pPr>
            <a:endParaRPr lang="en-GB" sz="1200" noProof="0" dirty="0"/>
          </a:p>
        </p:txBody>
      </p:sp>
      <p:sp>
        <p:nvSpPr>
          <p:cNvPr id="5" name="Pentagon 4"/>
          <p:cNvSpPr/>
          <p:nvPr/>
        </p:nvSpPr>
        <p:spPr bwMode="auto">
          <a:xfrm>
            <a:off x="-7128" y="345466"/>
            <a:ext cx="1522512" cy="601254"/>
          </a:xfrm>
          <a:prstGeom prst="homePlate">
            <a:avLst>
              <a:gd name="adj" fmla="val 24653"/>
            </a:avLst>
          </a:prstGeom>
          <a:solidFill>
            <a:srgbClr val="E2DAE0"/>
          </a:solidFill>
          <a:ln>
            <a:solidFill>
              <a:schemeClr val="bg1">
                <a:lumMod val="50000"/>
              </a:schemeClr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dirty="0" smtClean="0">
                <a:solidFill>
                  <a:srgbClr val="0F5494"/>
                </a:solidFill>
                <a:latin typeface="Verdana (Body)"/>
              </a:rPr>
              <a:t>Rules of participation</a:t>
            </a:r>
            <a:endParaRPr lang="en-GB" sz="1400" dirty="0">
              <a:solidFill>
                <a:srgbClr val="0F5494"/>
              </a:solidFill>
              <a:latin typeface="Verdana (Body)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5445224"/>
            <a:ext cx="9075943" cy="78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80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23528" y="1628800"/>
            <a:ext cx="8712968" cy="4031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EF0"/>
              </a:buClr>
              <a:buChar char="•"/>
              <a:tabLst>
                <a:tab pos="7623175" algn="l"/>
              </a:tabLst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en-GB" sz="1400" b="0" i="0" kern="0" dirty="0" smtClean="0"/>
              <a:t>The EOSC governance should support </a:t>
            </a:r>
            <a:r>
              <a:rPr lang="en-GB" sz="1400" i="0" kern="0" dirty="0" smtClean="0"/>
              <a:t>well-defined functions</a:t>
            </a:r>
            <a:r>
              <a:rPr lang="en-GB" sz="1400" b="0" i="0" kern="0" dirty="0" smtClean="0"/>
              <a:t>…</a:t>
            </a:r>
            <a:endParaRPr lang="en-GB" sz="1400" b="0" i="0" kern="0" dirty="0"/>
          </a:p>
          <a:p>
            <a:pPr marL="1085850" lvl="1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en-GB" sz="1400" kern="0" dirty="0" smtClean="0"/>
              <a:t>Strategy</a:t>
            </a:r>
            <a:r>
              <a:rPr lang="en-GB" sz="1400" b="0" kern="0" dirty="0" smtClean="0"/>
              <a:t> e.g. setting long-term orientation and priorities, deciding on compliance </a:t>
            </a:r>
            <a:endParaRPr lang="en-GB" sz="1400" b="0" kern="0" dirty="0"/>
          </a:p>
          <a:p>
            <a:pPr marL="1085850" lvl="1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en-GB" sz="1400" kern="0" dirty="0" smtClean="0"/>
              <a:t>Implementation</a:t>
            </a:r>
            <a:r>
              <a:rPr lang="en-GB" sz="1400" b="0" kern="0" dirty="0" smtClean="0"/>
              <a:t> e.g. setting budgetary orientations</a:t>
            </a:r>
          </a:p>
          <a:p>
            <a:pPr marL="1085850" lvl="1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en-GB" sz="1400" kern="0" dirty="0" smtClean="0"/>
              <a:t>Monitoring</a:t>
            </a:r>
            <a:r>
              <a:rPr lang="en-GB" sz="1400" b="0" kern="0" dirty="0" smtClean="0"/>
              <a:t> e.g. setting out KPI</a:t>
            </a:r>
            <a:endParaRPr lang="en-GB" sz="1400" b="0" kern="0" dirty="0"/>
          </a:p>
          <a:p>
            <a:pPr marL="1085850" lvl="1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en-GB" sz="1400" kern="0" dirty="0" smtClean="0"/>
              <a:t>Reporting</a:t>
            </a:r>
            <a:r>
              <a:rPr lang="en-GB" sz="1400" b="0" kern="0" dirty="0" smtClean="0"/>
              <a:t> </a:t>
            </a:r>
            <a:r>
              <a:rPr lang="en-GB" sz="1400" b="0" kern="0" dirty="0"/>
              <a:t>on </a:t>
            </a:r>
            <a:r>
              <a:rPr lang="en-GB" sz="1400" b="0" kern="0" dirty="0" smtClean="0"/>
              <a:t>progress</a:t>
            </a:r>
            <a:endParaRPr lang="en-GB" sz="1400" b="0" kern="0" dirty="0"/>
          </a:p>
          <a:p>
            <a:pPr marL="342900" lvl="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endParaRPr lang="en-GB" sz="1400" b="0" i="0" kern="0" dirty="0" smtClean="0"/>
          </a:p>
          <a:p>
            <a:pPr marL="342900" lvl="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r>
              <a:rPr lang="en-GB" sz="1400" b="0" i="0" kern="0" dirty="0" smtClean="0"/>
              <a:t>… exercised within a clear and bounded </a:t>
            </a:r>
            <a:r>
              <a:rPr lang="en-GB" sz="1400" i="0" kern="0" dirty="0" smtClean="0"/>
              <a:t>remit</a:t>
            </a:r>
            <a:r>
              <a:rPr lang="en-GB" sz="1400" b="0" i="0" kern="0" dirty="0" smtClean="0"/>
              <a:t>, including notably:</a:t>
            </a:r>
            <a:endParaRPr lang="en-GB" sz="1400" b="0" i="0" kern="0" dirty="0"/>
          </a:p>
          <a:p>
            <a:pPr marL="1085850" lvl="1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en-GB" sz="1400" b="0" kern="0" dirty="0"/>
              <a:t>European </a:t>
            </a:r>
            <a:r>
              <a:rPr lang="en-GB" sz="1400" kern="0" dirty="0"/>
              <a:t>framework for FAIR research data</a:t>
            </a:r>
          </a:p>
          <a:p>
            <a:pPr marL="1085850" lvl="1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en-GB" sz="1400" kern="0" dirty="0"/>
              <a:t>EOSC shared resources</a:t>
            </a:r>
          </a:p>
          <a:p>
            <a:pPr marL="1085850" lvl="1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en-GB" sz="1400" kern="0" dirty="0"/>
              <a:t>Rules of Participation </a:t>
            </a:r>
          </a:p>
          <a:p>
            <a:pPr marL="1085850" lvl="1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fr-BE" sz="1400" kern="0" dirty="0"/>
              <a:t>EOSC Portal</a:t>
            </a:r>
            <a:endParaRPr lang="en-GB" sz="1400" kern="0" dirty="0"/>
          </a:p>
          <a:p>
            <a:pPr marL="342900">
              <a:buFont typeface="Wingdings" panose="05000000000000000000" pitchFamily="2" charset="2"/>
              <a:buChar char="§"/>
            </a:pPr>
            <a:endParaRPr lang="es-ES" sz="1300" b="0" kern="0" dirty="0" smtClean="0"/>
          </a:p>
          <a:p>
            <a:pPr marL="342900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r>
              <a:rPr lang="es-ES" sz="1400" b="0" i="0" kern="0" dirty="0" err="1"/>
              <a:t>Based</a:t>
            </a:r>
            <a:r>
              <a:rPr lang="es-ES" sz="1400" b="0" i="0" kern="0" dirty="0"/>
              <a:t> </a:t>
            </a:r>
            <a:r>
              <a:rPr lang="es-ES" sz="1400" b="0" i="0" kern="0" dirty="0" err="1"/>
              <a:t>on</a:t>
            </a:r>
            <a:r>
              <a:rPr lang="es-ES" sz="1400" b="0" i="0" kern="0" dirty="0"/>
              <a:t> </a:t>
            </a:r>
            <a:r>
              <a:rPr lang="es-ES" sz="1400" b="0" i="0" kern="0" dirty="0" err="1"/>
              <a:t>the</a:t>
            </a:r>
            <a:r>
              <a:rPr lang="es-ES" sz="1400" b="0" i="0" kern="0" dirty="0"/>
              <a:t> </a:t>
            </a:r>
            <a:r>
              <a:rPr lang="es-ES" sz="1400" b="0" i="0" kern="0" dirty="0" err="1"/>
              <a:t>groundwork</a:t>
            </a:r>
            <a:r>
              <a:rPr lang="es-ES" sz="1400" b="0" i="0" kern="0" dirty="0"/>
              <a:t> of </a:t>
            </a:r>
            <a:r>
              <a:rPr lang="es-ES" sz="1400" b="0" i="0" kern="0" dirty="0" err="1"/>
              <a:t>the</a:t>
            </a:r>
            <a:r>
              <a:rPr lang="es-ES" sz="1400" b="0" i="0" kern="0" dirty="0"/>
              <a:t> </a:t>
            </a:r>
            <a:r>
              <a:rPr lang="es-ES" sz="1400" b="0" i="0" kern="0" dirty="0" err="1"/>
              <a:t>EOSCpilot</a:t>
            </a:r>
            <a:r>
              <a:rPr lang="es-ES" sz="1400" b="0" i="0" kern="0" dirty="0"/>
              <a:t> </a:t>
            </a:r>
            <a:r>
              <a:rPr lang="es-ES" sz="1400" b="0" i="0" kern="0" dirty="0" err="1" smtClean="0"/>
              <a:t>project</a:t>
            </a:r>
            <a:endParaRPr lang="es-ES" sz="1400" b="0" i="0" kern="0" dirty="0"/>
          </a:p>
          <a:p>
            <a:pPr marL="342900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Ø"/>
              <a:defRPr/>
            </a:pPr>
            <a:endParaRPr lang="en-GB" sz="1400" i="0" kern="0" dirty="0"/>
          </a:p>
          <a:p>
            <a:pPr>
              <a:buFont typeface="Wingdings" panose="05000000000000000000" pitchFamily="2" charset="2"/>
              <a:buChar char="§"/>
            </a:pPr>
            <a:endParaRPr lang="en-GB" sz="1300" b="0" kern="0" dirty="0"/>
          </a:p>
        </p:txBody>
      </p:sp>
      <p:sp>
        <p:nvSpPr>
          <p:cNvPr id="5" name="CustomShape 2"/>
          <p:cNvSpPr/>
          <p:nvPr/>
        </p:nvSpPr>
        <p:spPr>
          <a:xfrm>
            <a:off x="28374" y="1155056"/>
            <a:ext cx="9142560" cy="70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8920" lvl="1"/>
            <a:r>
              <a:rPr lang="en-US" sz="2400" dirty="0">
                <a:solidFill>
                  <a:srgbClr val="0F5494"/>
                </a:solidFill>
                <a:latin typeface="Verdana(body)"/>
              </a:rPr>
              <a:t>Scope </a:t>
            </a:r>
            <a:r>
              <a:rPr lang="en-US" sz="2400" dirty="0" smtClean="0">
                <a:solidFill>
                  <a:srgbClr val="0F5494"/>
                </a:solidFill>
                <a:latin typeface="Verdana(body)"/>
              </a:rPr>
              <a:t>&amp; basis of EOSC Governance</a:t>
            </a:r>
            <a:endParaRPr lang="en-US" sz="1300" b="0" kern="0" dirty="0">
              <a:solidFill>
                <a:srgbClr val="0F5494"/>
              </a:solidFill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-7128" y="345466"/>
            <a:ext cx="1522512" cy="601254"/>
          </a:xfrm>
          <a:prstGeom prst="homePlate">
            <a:avLst>
              <a:gd name="adj" fmla="val 24653"/>
            </a:avLst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dirty="0" smtClean="0">
                <a:solidFill>
                  <a:srgbClr val="0F5494"/>
                </a:solidFill>
                <a:latin typeface="Verdana (Body)"/>
              </a:rPr>
              <a:t>Governance</a:t>
            </a:r>
            <a:endParaRPr lang="en-GB" sz="1400" dirty="0">
              <a:solidFill>
                <a:srgbClr val="0F5494"/>
              </a:solidFill>
              <a:latin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85379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131009" cy="3633788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1800" b="1" i="0" dirty="0" smtClean="0"/>
              <a:t>EOSC portal – Roadmap</a:t>
            </a:r>
            <a:endParaRPr lang="en-GB" sz="1800" b="1" i="0" noProof="0" dirty="0" smtClean="0"/>
          </a:p>
          <a:p>
            <a:pPr>
              <a:spcAft>
                <a:spcPts val="1200"/>
              </a:spcAft>
            </a:pPr>
            <a:r>
              <a:rPr lang="en-GB" sz="1400" i="0" noProof="0" dirty="0" smtClean="0"/>
              <a:t>Services under the EOSC will be made accessible via an EOSC portal, based on the work developed by current projects and further support planned in Horizon2020 for the EOSC portal.</a:t>
            </a:r>
          </a:p>
          <a:p>
            <a:r>
              <a:rPr lang="en-GB" sz="1400" i="0" dirty="0" smtClean="0"/>
              <a:t>Service providers will of course maintain their user interfaces for their own user communities</a:t>
            </a:r>
            <a:endParaRPr lang="en-GB" sz="1400" i="0" noProof="0" dirty="0" smtClean="0"/>
          </a:p>
          <a:p>
            <a:endParaRPr lang="en-GB" sz="1400" i="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en-GB" sz="1800" b="1" i="0" dirty="0" smtClean="0"/>
              <a:t>EOSC portal – Ongoing work</a:t>
            </a:r>
          </a:p>
          <a:p>
            <a:r>
              <a:rPr lang="en-GB" sz="1400" i="0" noProof="0" dirty="0" smtClean="0"/>
              <a:t>Collaborative effort building on current initiatives</a:t>
            </a:r>
          </a:p>
          <a:p>
            <a:pPr marL="0" indent="0">
              <a:buNone/>
            </a:pPr>
            <a:endParaRPr lang="en-GB" sz="1400" noProof="0" dirty="0" smtClean="0"/>
          </a:p>
          <a:p>
            <a:pPr marL="0" indent="0">
              <a:buNone/>
            </a:pPr>
            <a:endParaRPr lang="en-GB" sz="1400" dirty="0" smtClean="0"/>
          </a:p>
          <a:p>
            <a:endParaRPr lang="en-GB" sz="1400" i="0" dirty="0" smtClean="0"/>
          </a:p>
          <a:p>
            <a:r>
              <a:rPr lang="en-GB" sz="1400" i="0" dirty="0" smtClean="0"/>
              <a:t>Building an engagement channel towards the EOSC stakeholders and gateway to resources and services that support activities of the EOSC actors</a:t>
            </a:r>
          </a:p>
          <a:p>
            <a:endParaRPr lang="en-GB" sz="1400" i="0" dirty="0" smtClean="0"/>
          </a:p>
          <a:p>
            <a:r>
              <a:rPr lang="en-GB" sz="1400" i="0" dirty="0" smtClean="0"/>
              <a:t>Initial release: November 2018</a:t>
            </a:r>
          </a:p>
          <a:p>
            <a:pPr marL="0" indent="0">
              <a:buNone/>
            </a:pPr>
            <a:endParaRPr lang="en-GB" sz="1400" i="0" dirty="0" smtClean="0"/>
          </a:p>
          <a:p>
            <a:r>
              <a:rPr lang="en-GB" sz="1400" i="0" dirty="0" smtClean="0"/>
              <a:t>The EOSC portal should be progressively enriched with more services and resources and new features.</a:t>
            </a:r>
          </a:p>
          <a:p>
            <a:pPr marL="0" indent="0">
              <a:buNone/>
            </a:pPr>
            <a:endParaRPr lang="en-GB" sz="1600" noProof="0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251520" y="3933056"/>
            <a:ext cx="8382039" cy="648072"/>
            <a:chOff x="90731" y="1700808"/>
            <a:chExt cx="8382039" cy="648072"/>
          </a:xfrm>
        </p:grpSpPr>
        <p:grpSp>
          <p:nvGrpSpPr>
            <p:cNvPr id="7" name="Group 6"/>
            <p:cNvGrpSpPr/>
            <p:nvPr/>
          </p:nvGrpSpPr>
          <p:grpSpPr>
            <a:xfrm>
              <a:off x="90731" y="1700808"/>
              <a:ext cx="6360882" cy="648072"/>
              <a:chOff x="368611" y="4260810"/>
              <a:chExt cx="7762544" cy="828032"/>
            </a:xfrm>
          </p:grpSpPr>
          <p:pic>
            <p:nvPicPr>
              <p:cNvPr id="4" name="Shape 114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368611" y="4260810"/>
                <a:ext cx="2651584" cy="82803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" name="Shape 115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6300192" y="4329926"/>
                <a:ext cx="1830963" cy="61101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" name="Shape 116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3293632" y="4361415"/>
                <a:ext cx="2459686" cy="62682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53176" y="1735004"/>
              <a:ext cx="1719594" cy="576064"/>
            </a:xfrm>
            <a:prstGeom prst="rect">
              <a:avLst/>
            </a:prstGeom>
          </p:spPr>
        </p:pic>
      </p:grpSp>
      <p:sp>
        <p:nvSpPr>
          <p:cNvPr id="11" name="Pentagon 10"/>
          <p:cNvSpPr/>
          <p:nvPr/>
        </p:nvSpPr>
        <p:spPr bwMode="auto">
          <a:xfrm>
            <a:off x="0" y="354373"/>
            <a:ext cx="1522512" cy="601254"/>
          </a:xfrm>
          <a:prstGeom prst="homePlate">
            <a:avLst>
              <a:gd name="adj" fmla="val 24653"/>
            </a:avLst>
          </a:pr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dirty="0" smtClean="0">
                <a:solidFill>
                  <a:srgbClr val="0F5494"/>
                </a:solidFill>
                <a:latin typeface="Verdana (Body)"/>
              </a:rPr>
              <a:t>Access &amp; Interface</a:t>
            </a:r>
            <a:endParaRPr lang="en-GB" sz="1400" dirty="0">
              <a:solidFill>
                <a:srgbClr val="0F5494"/>
              </a:solidFill>
              <a:latin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523888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3633788"/>
          </a:xfrm>
        </p:spPr>
        <p:txBody>
          <a:bodyPr/>
          <a:lstStyle/>
          <a:p>
            <a:pPr marL="0" indent="0">
              <a:buNone/>
            </a:pPr>
            <a:r>
              <a:rPr lang="en-GB" i="0" noProof="0" dirty="0" smtClean="0"/>
              <a:t>The role of the EOSC is to ensure that </a:t>
            </a:r>
            <a:r>
              <a:rPr lang="en-GB" b="1" i="0" noProof="0" dirty="0" smtClean="0"/>
              <a:t>European scientists reap the full benefits of data-driven science</a:t>
            </a:r>
            <a:r>
              <a:rPr lang="en-GB" i="0" noProof="0" dirty="0" smtClean="0"/>
              <a:t>, by offering:</a:t>
            </a:r>
          </a:p>
          <a:p>
            <a:pPr marL="0" indent="0">
              <a:buNone/>
            </a:pPr>
            <a:endParaRPr lang="es-ES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 algn="ctr">
              <a:spcAft>
                <a:spcPts val="600"/>
              </a:spcAft>
              <a:buNone/>
            </a:pPr>
            <a:r>
              <a:rPr lang="en-GB" noProof="0" dirty="0" smtClean="0"/>
              <a:t>“1.7 million European researchers and 70 million professionals in science and technology a virtual environment with free at the point of use, open and seamless services for storage, management, analysis and re-use of research data, across borders and scientific disciplines”</a:t>
            </a:r>
          </a:p>
          <a:p>
            <a:pPr marL="0" indent="0" algn="r">
              <a:buNone/>
            </a:pPr>
            <a:r>
              <a:rPr lang="en-GB" sz="1400" noProof="0" dirty="0" smtClean="0">
                <a:hlinkClick r:id="rId2"/>
              </a:rPr>
              <a:t>2016 Communication on the “European Cloud Initiative”</a:t>
            </a:r>
            <a:endParaRPr lang="en-GB" sz="14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378123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187" y="476672"/>
            <a:ext cx="8445624" cy="648072"/>
          </a:xfrm>
        </p:spPr>
        <p:txBody>
          <a:bodyPr/>
          <a:lstStyle/>
          <a:p>
            <a:r>
              <a:rPr lang="en-GB" sz="2400" noProof="0" dirty="0" smtClean="0"/>
              <a:t>How? Implementation Roadmap for the EOSC</a:t>
            </a:r>
            <a:endParaRPr lang="en-GB" sz="24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187" y="1484784"/>
            <a:ext cx="8229600" cy="4929932"/>
          </a:xfrm>
        </p:spPr>
        <p:txBody>
          <a:bodyPr/>
          <a:lstStyle/>
          <a:p>
            <a:r>
              <a:rPr lang="en-GB" sz="2000" i="0" noProof="0" dirty="0" smtClean="0">
                <a:hlinkClick r:id="rId2"/>
              </a:rPr>
              <a:t>SWD</a:t>
            </a:r>
            <a:r>
              <a:rPr lang="en-GB" sz="2000" i="0" noProof="0" dirty="0" smtClean="0"/>
              <a:t> adopted on 14 March</a:t>
            </a:r>
          </a:p>
          <a:p>
            <a:endParaRPr lang="en-GB" sz="2000" i="0" noProof="0" dirty="0" smtClean="0"/>
          </a:p>
          <a:p>
            <a:r>
              <a:rPr lang="en-GB" sz="2000" i="0" noProof="0" dirty="0" smtClean="0"/>
              <a:t>EC proposes a process to get to EOSC: implementation Roadmap along six action lines</a:t>
            </a:r>
          </a:p>
          <a:p>
            <a:endParaRPr lang="en-GB" sz="2000" i="0" noProof="0" dirty="0" smtClean="0"/>
          </a:p>
          <a:p>
            <a:r>
              <a:rPr lang="en-GB" sz="2000" i="0" noProof="0" dirty="0" smtClean="0"/>
              <a:t>Executes COM(2016)178 commitments, reflects WP 2018-2020 Horizon 2020 programming actions and EOSC Declaration</a:t>
            </a:r>
          </a:p>
          <a:p>
            <a:endParaRPr lang="en-GB" sz="2000" i="0" noProof="0" dirty="0" smtClean="0"/>
          </a:p>
          <a:p>
            <a:r>
              <a:rPr lang="en-GB" sz="2000" i="0" noProof="0" dirty="0" smtClean="0"/>
              <a:t>H2020 funding constitutes the core of the actions around </a:t>
            </a:r>
            <a:r>
              <a:rPr lang="en-GB" sz="2000" i="0" noProof="0" dirty="0" err="1" smtClean="0"/>
              <a:t>wich</a:t>
            </a:r>
            <a:r>
              <a:rPr lang="en-GB" sz="2000" i="0" noProof="0" dirty="0" smtClean="0"/>
              <a:t> the EOSC implementation Roadmap unfolds</a:t>
            </a:r>
          </a:p>
        </p:txBody>
      </p:sp>
    </p:spTree>
    <p:extLst>
      <p:ext uri="{BB962C8B-B14F-4D97-AF65-F5344CB8AC3E}">
        <p14:creationId xmlns:p14="http://schemas.microsoft.com/office/powerpoint/2010/main" val="1072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229395"/>
            <a:ext cx="2781733" cy="1179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251520" y="445313"/>
            <a:ext cx="8784976" cy="109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GB" sz="2000" i="0" kern="0" dirty="0" smtClean="0"/>
              <a:t>Actions from WP 2016-2017 of the Research Infrastructure paving the way for the establishment of the EOSC</a:t>
            </a:r>
          </a:p>
          <a:p>
            <a:endParaRPr lang="es-ES" sz="2000" i="0" kern="0" dirty="0" smtClean="0"/>
          </a:p>
        </p:txBody>
      </p:sp>
      <p:grpSp>
        <p:nvGrpSpPr>
          <p:cNvPr id="22" name="Group 21"/>
          <p:cNvGrpSpPr/>
          <p:nvPr/>
        </p:nvGrpSpPr>
        <p:grpSpPr>
          <a:xfrm>
            <a:off x="1331640" y="1983506"/>
            <a:ext cx="5976664" cy="2741638"/>
            <a:chOff x="683568" y="1822791"/>
            <a:chExt cx="5761706" cy="261932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66765" y="3620396"/>
              <a:ext cx="990208" cy="592274"/>
            </a:xfrm>
            <a:prstGeom prst="rect">
              <a:avLst/>
            </a:prstGeom>
          </p:spPr>
        </p:pic>
        <p:grpSp>
          <p:nvGrpSpPr>
            <p:cNvPr id="15" name="Group 14"/>
            <p:cNvGrpSpPr/>
            <p:nvPr/>
          </p:nvGrpSpPr>
          <p:grpSpPr>
            <a:xfrm>
              <a:off x="683568" y="1844824"/>
              <a:ext cx="5761706" cy="2597287"/>
              <a:chOff x="107504" y="950199"/>
              <a:chExt cx="5761706" cy="2597287"/>
            </a:xfrm>
          </p:grpSpPr>
          <p:graphicFrame>
            <p:nvGraphicFramePr>
              <p:cNvPr id="5" name="Content Placeholder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330675405"/>
                  </p:ext>
                </p:extLst>
              </p:nvPr>
            </p:nvGraphicFramePr>
            <p:xfrm>
              <a:off x="107504" y="950199"/>
              <a:ext cx="5761706" cy="255405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4" r:lo="rId5" r:qs="rId6" r:cs="rId7"/>
              </a:graphicData>
            </a:graphic>
          </p:graphicFrame>
          <p:grpSp>
            <p:nvGrpSpPr>
              <p:cNvPr id="6" name="Group 5"/>
              <p:cNvGrpSpPr/>
              <p:nvPr/>
            </p:nvGrpSpPr>
            <p:grpSpPr>
              <a:xfrm>
                <a:off x="611560" y="1163085"/>
                <a:ext cx="920913" cy="643142"/>
                <a:chOff x="1259632" y="2568269"/>
                <a:chExt cx="1296144" cy="922097"/>
              </a:xfrm>
            </p:grpSpPr>
            <p:sp>
              <p:nvSpPr>
                <p:cNvPr id="7" name="Right Arrow 6"/>
                <p:cNvSpPr/>
                <p:nvPr/>
              </p:nvSpPr>
              <p:spPr>
                <a:xfrm>
                  <a:off x="1259632" y="2568269"/>
                  <a:ext cx="1296144" cy="922097"/>
                </a:xfrm>
                <a:prstGeom prst="rightArrow">
                  <a:avLst/>
                </a:prstGeom>
                <a:solidFill>
                  <a:srgbClr val="133176"/>
                </a:solidFill>
                <a:ln>
                  <a:solidFill>
                    <a:srgbClr val="133176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GB" sz="1050" b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328540" y="2804856"/>
                  <a:ext cx="1098975" cy="3727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700" b="0" dirty="0" smtClean="0">
                      <a:solidFill>
                        <a:schemeClr val="bg1"/>
                      </a:solidFill>
                    </a:rPr>
                    <a:t>30M€</a:t>
                  </a:r>
                </a:p>
                <a:p>
                  <a:r>
                    <a:rPr lang="es-ES" sz="700" b="0" dirty="0" smtClean="0">
                      <a:solidFill>
                        <a:schemeClr val="bg1"/>
                      </a:solidFill>
                    </a:rPr>
                    <a:t>100 </a:t>
                  </a:r>
                  <a:r>
                    <a:rPr lang="es-ES" sz="700" b="0" dirty="0" err="1" smtClean="0">
                      <a:solidFill>
                        <a:schemeClr val="bg1"/>
                      </a:solidFill>
                    </a:rPr>
                    <a:t>partners</a:t>
                  </a:r>
                  <a:endParaRPr lang="en-GB" sz="700" b="0" dirty="0" err="1" smtClean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610965" y="2099710"/>
                <a:ext cx="920913" cy="643142"/>
                <a:chOff x="1259632" y="2568269"/>
                <a:chExt cx="1296144" cy="922097"/>
              </a:xfrm>
            </p:grpSpPr>
            <p:sp>
              <p:nvSpPr>
                <p:cNvPr id="10" name="Right Arrow 9"/>
                <p:cNvSpPr/>
                <p:nvPr/>
              </p:nvSpPr>
              <p:spPr>
                <a:xfrm>
                  <a:off x="1259632" y="2568269"/>
                  <a:ext cx="1296144" cy="922097"/>
                </a:xfrm>
                <a:prstGeom prst="rightArrow">
                  <a:avLst/>
                </a:prstGeom>
                <a:solidFill>
                  <a:srgbClr val="133176"/>
                </a:solidFill>
                <a:ln>
                  <a:solidFill>
                    <a:srgbClr val="133176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GB" sz="1050" b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328540" y="2804856"/>
                  <a:ext cx="1098975" cy="4412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700" b="0" dirty="0" smtClean="0">
                      <a:solidFill>
                        <a:schemeClr val="bg1"/>
                      </a:solidFill>
                    </a:rPr>
                    <a:t>10M€</a:t>
                  </a:r>
                </a:p>
                <a:p>
                  <a:r>
                    <a:rPr lang="es-ES" sz="700" b="0" dirty="0" smtClean="0">
                      <a:solidFill>
                        <a:schemeClr val="bg1"/>
                      </a:solidFill>
                    </a:rPr>
                    <a:t>48 </a:t>
                  </a:r>
                  <a:r>
                    <a:rPr lang="es-ES" sz="700" b="0" dirty="0" err="1" smtClean="0">
                      <a:solidFill>
                        <a:schemeClr val="bg1"/>
                      </a:solidFill>
                    </a:rPr>
                    <a:t>partners</a:t>
                  </a:r>
                  <a:endParaRPr lang="en-GB" sz="700" b="0" dirty="0" err="1" smtClean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589879" y="2904344"/>
                <a:ext cx="920913" cy="643142"/>
                <a:chOff x="1259632" y="2568269"/>
                <a:chExt cx="1296144" cy="922097"/>
              </a:xfrm>
            </p:grpSpPr>
            <p:sp>
              <p:nvSpPr>
                <p:cNvPr id="13" name="Right Arrow 12"/>
                <p:cNvSpPr/>
                <p:nvPr/>
              </p:nvSpPr>
              <p:spPr>
                <a:xfrm>
                  <a:off x="1259632" y="2568269"/>
                  <a:ext cx="1296144" cy="922097"/>
                </a:xfrm>
                <a:prstGeom prst="rightArrow">
                  <a:avLst/>
                </a:prstGeom>
                <a:solidFill>
                  <a:srgbClr val="133176"/>
                </a:solidFill>
                <a:ln>
                  <a:solidFill>
                    <a:srgbClr val="133176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GB" sz="1050" b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1328540" y="2804856"/>
                  <a:ext cx="1098975" cy="4412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700" b="0" dirty="0" smtClean="0">
                      <a:solidFill>
                        <a:schemeClr val="bg1"/>
                      </a:solidFill>
                    </a:rPr>
                    <a:t>5M€</a:t>
                  </a:r>
                </a:p>
                <a:p>
                  <a:r>
                    <a:rPr lang="es-ES" sz="700" b="0" dirty="0" smtClean="0">
                      <a:solidFill>
                        <a:schemeClr val="bg1"/>
                      </a:solidFill>
                    </a:rPr>
                    <a:t>12 </a:t>
                  </a:r>
                  <a:r>
                    <a:rPr lang="es-ES" sz="700" b="0" dirty="0" err="1" smtClean="0">
                      <a:solidFill>
                        <a:schemeClr val="bg1"/>
                      </a:solidFill>
                    </a:rPr>
                    <a:t>partners</a:t>
                  </a:r>
                  <a:endParaRPr lang="en-GB" sz="700" b="0" dirty="0" err="1" smtClean="0">
                    <a:solidFill>
                      <a:schemeClr val="bg1"/>
                    </a:solidFill>
                  </a:endParaRPr>
                </a:p>
              </p:txBody>
            </p:sp>
          </p:grp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5207" y="1822791"/>
              <a:ext cx="1548575" cy="422338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5771" y="2769920"/>
              <a:ext cx="1358079" cy="484764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331640" y="5422739"/>
            <a:ext cx="6589561" cy="638505"/>
            <a:chOff x="423833" y="876620"/>
            <a:chExt cx="7394468" cy="762000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833" y="1048513"/>
              <a:ext cx="1719594" cy="576064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3084" y="971059"/>
              <a:ext cx="1125217" cy="634870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3408" y="1016827"/>
              <a:ext cx="2262320" cy="481583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5710" y="876620"/>
              <a:ext cx="1752600" cy="762000"/>
            </a:xfrm>
            <a:prstGeom prst="rect">
              <a:avLst/>
            </a:prstGeom>
          </p:spPr>
        </p:pic>
      </p:grp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251520" y="1434152"/>
            <a:ext cx="8496944" cy="109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1600" b="0" i="0" kern="0" dirty="0" smtClean="0"/>
              <a:t>Key projects have been launched in January 2018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251520" y="4520905"/>
            <a:ext cx="8496944" cy="109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endParaRPr lang="es-ES" sz="2000" i="0" kern="0" dirty="0" smtClean="0"/>
          </a:p>
          <a:p>
            <a:r>
              <a:rPr lang="en-GB" sz="1600" b="0" i="0" kern="0" dirty="0" smtClean="0"/>
              <a:t>Joining other existing relevant initiatives/projects</a:t>
            </a:r>
          </a:p>
        </p:txBody>
      </p:sp>
    </p:spTree>
    <p:extLst>
      <p:ext uri="{BB962C8B-B14F-4D97-AF65-F5344CB8AC3E}">
        <p14:creationId xmlns:p14="http://schemas.microsoft.com/office/powerpoint/2010/main" val="162163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7"/>
          </a:xfrm>
        </p:spPr>
        <p:txBody>
          <a:bodyPr/>
          <a:lstStyle/>
          <a:p>
            <a:pPr algn="ctr"/>
            <a:r>
              <a:rPr lang="en-GB" sz="2000" noProof="0" dirty="0"/>
              <a:t>EOSC -  Action lines in the implementation Roadmap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8928992" cy="5040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246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71610" y="1916832"/>
            <a:ext cx="849694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SzPct val="120000"/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EF0"/>
              </a:buClr>
              <a:buChar char="•"/>
              <a:tabLst>
                <a:tab pos="7623175" algn="l"/>
              </a:tabLst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  <a:defRPr/>
            </a:pPr>
            <a:r>
              <a:rPr lang="en-US" sz="1600" b="0" i="0" kern="0" dirty="0" smtClean="0"/>
              <a:t>The EOSC architecture comprises:</a:t>
            </a:r>
          </a:p>
          <a:p>
            <a:pPr marL="1085850" lvl="1">
              <a:lnSpc>
                <a:spcPct val="120000"/>
              </a:lnSpc>
              <a:spcBef>
                <a:spcPts val="8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1600" b="0" kern="0" dirty="0" smtClean="0"/>
              <a:t>A f</a:t>
            </a:r>
            <a:r>
              <a:rPr lang="en-US" sz="1600" b="0" i="0" kern="0" dirty="0" smtClean="0"/>
              <a:t>ederating core: H2020 projects (notably the </a:t>
            </a:r>
            <a:r>
              <a:rPr lang="en-US" sz="1600" b="0" i="0" kern="0" dirty="0" err="1" smtClean="0"/>
              <a:t>EOSC-hub</a:t>
            </a:r>
            <a:r>
              <a:rPr lang="en-US" sz="1600" b="0" i="0" kern="0" dirty="0" smtClean="0"/>
              <a:t>) will provide an </a:t>
            </a:r>
            <a:r>
              <a:rPr lang="en-US" sz="1600" i="0" kern="0" dirty="0" smtClean="0"/>
              <a:t>access channel </a:t>
            </a:r>
            <a:r>
              <a:rPr lang="en-US" sz="1600" b="0" i="0" kern="0" dirty="0" smtClean="0"/>
              <a:t>with a number of </a:t>
            </a:r>
            <a:r>
              <a:rPr lang="en-US" sz="1600" i="0" kern="0" dirty="0" smtClean="0"/>
              <a:t>horizontal services </a:t>
            </a:r>
            <a:r>
              <a:rPr lang="en-US" sz="1600" b="0" i="0" kern="0" dirty="0" smtClean="0"/>
              <a:t>(including a portal, authentication and authorization and security access) allowing users to access the computing, data and services of pan-European and disciplinary research data infrastructures.</a:t>
            </a:r>
            <a:endParaRPr lang="en-US" sz="1600" b="0" kern="0" dirty="0" smtClean="0"/>
          </a:p>
          <a:p>
            <a:pPr marL="1085850" lvl="1">
              <a:lnSpc>
                <a:spcPct val="120000"/>
              </a:lnSpc>
              <a:spcBef>
                <a:spcPts val="800"/>
              </a:spcBef>
              <a:buFont typeface="+mj-lt"/>
              <a:buAutoNum type="arabicPeriod"/>
              <a:defRPr/>
            </a:pPr>
            <a:r>
              <a:rPr lang="en-US" sz="1600" b="0" kern="0" dirty="0" smtClean="0"/>
              <a:t>A </a:t>
            </a:r>
            <a:r>
              <a:rPr lang="en-US" sz="1600" kern="0" dirty="0" smtClean="0"/>
              <a:t>large number of research data infrastructure </a:t>
            </a:r>
            <a:r>
              <a:rPr lang="en-US" sz="1600" b="0" kern="0" dirty="0" smtClean="0"/>
              <a:t>funded at EU, national and regional level and connecting resources and services to the core.</a:t>
            </a:r>
            <a:endParaRPr lang="en-GB" sz="1600" b="0" kern="0" dirty="0" smtClean="0"/>
          </a:p>
          <a:p>
            <a:pPr marL="400050">
              <a:buFont typeface="Wingdings" panose="05000000000000000000" pitchFamily="2" charset="2"/>
              <a:buChar char="§"/>
            </a:pPr>
            <a:endParaRPr lang="en-GB" sz="1300" b="0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sz="1300" b="0" kern="0" dirty="0"/>
          </a:p>
        </p:txBody>
      </p:sp>
      <p:sp>
        <p:nvSpPr>
          <p:cNvPr id="5" name="CustomShape 2"/>
          <p:cNvSpPr/>
          <p:nvPr/>
        </p:nvSpPr>
        <p:spPr>
          <a:xfrm>
            <a:off x="113897" y="1179921"/>
            <a:ext cx="9324528" cy="70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8920" lvl="1"/>
            <a:r>
              <a:rPr lang="en-US" sz="2400" dirty="0" smtClean="0">
                <a:solidFill>
                  <a:srgbClr val="0F5494"/>
                </a:solidFill>
                <a:latin typeface="Verdana(body)"/>
              </a:rPr>
              <a:t>Pan-European federation of data infrastructures</a:t>
            </a:r>
            <a:endParaRPr lang="en-US" sz="2400" dirty="0">
              <a:solidFill>
                <a:srgbClr val="0F5494"/>
              </a:solidFill>
              <a:latin typeface="Verdana(body)"/>
            </a:endParaRPr>
          </a:p>
          <a:p>
            <a:pPr marL="358920"/>
            <a:endParaRPr lang="en-US" sz="1300" b="0" kern="0" dirty="0">
              <a:solidFill>
                <a:srgbClr val="0F5494"/>
              </a:solidFill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0" y="332792"/>
            <a:ext cx="1522512" cy="611996"/>
          </a:xfrm>
          <a:prstGeom prst="homePlate">
            <a:avLst>
              <a:gd name="adj" fmla="val 2665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dirty="0" smtClean="0">
                <a:solidFill>
                  <a:srgbClr val="0F5494"/>
                </a:solidFill>
                <a:latin typeface="Verdana (Body)"/>
              </a:rPr>
              <a:t>Architecture</a:t>
            </a:r>
            <a:endParaRPr lang="en-GB" sz="1400" dirty="0">
              <a:solidFill>
                <a:srgbClr val="0F5494"/>
              </a:solidFill>
              <a:latin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97678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 bwMode="auto">
          <a:xfrm>
            <a:off x="0" y="332792"/>
            <a:ext cx="1522512" cy="611996"/>
          </a:xfrm>
          <a:prstGeom prst="homePlate">
            <a:avLst>
              <a:gd name="adj" fmla="val 2665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dirty="0" smtClean="0">
                <a:solidFill>
                  <a:srgbClr val="0F5494"/>
                </a:solidFill>
                <a:latin typeface="Verdana (Body)"/>
              </a:rPr>
              <a:t>Architecture</a:t>
            </a:r>
            <a:endParaRPr lang="en-GB" sz="1400" dirty="0">
              <a:solidFill>
                <a:srgbClr val="0F5494"/>
              </a:solidFill>
              <a:latin typeface="Verdana (Body)"/>
            </a:endParaRPr>
          </a:p>
        </p:txBody>
      </p:sp>
      <p:sp>
        <p:nvSpPr>
          <p:cNvPr id="8" name="Content Placeholder 5"/>
          <p:cNvSpPr>
            <a:spLocks noGrp="1"/>
          </p:cNvSpPr>
          <p:nvPr/>
        </p:nvSpPr>
        <p:spPr bwMode="auto">
          <a:xfrm>
            <a:off x="395536" y="1052736"/>
            <a:ext cx="843528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>
              <a:buNone/>
            </a:pPr>
            <a:r>
              <a:rPr lang="en-GB" sz="1200" dirty="0" smtClean="0"/>
              <a:t> </a:t>
            </a:r>
            <a:endParaRPr lang="en-GB" sz="1200" dirty="0"/>
          </a:p>
          <a:p>
            <a:pPr marL="0" indent="0">
              <a:buNone/>
            </a:pPr>
            <a:r>
              <a:rPr lang="en-GB" sz="1200" i="0" dirty="0"/>
              <a:t>This process of federation of resources would be implemented gradually, based on simple guidelines consistent with existing good practices</a:t>
            </a:r>
            <a:r>
              <a:rPr lang="en-GB" sz="1200" i="0" dirty="0" smtClean="0"/>
              <a:t>:</a:t>
            </a:r>
          </a:p>
          <a:p>
            <a:pPr marL="0" indent="0">
              <a:buNone/>
            </a:pPr>
            <a:endParaRPr lang="en-GB" sz="1200" i="0" dirty="0" smtClean="0"/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GB" sz="1200" b="0" dirty="0" smtClean="0"/>
              <a:t>data infrastructures would enter the federation on a voluntary basis based on the commitment of resources and on the capacity to comply with its rules; minimum commitments would be set in the Rules of Participation;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GB" sz="1200" b="0" dirty="0" smtClean="0"/>
              <a:t>data infrastructures would define the extent of their own involvement in the federation, in terms of the data sets and services they would contribute to  the EOSC; their commitment would be limited to these;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GB" sz="1200" b="0" dirty="0" smtClean="0"/>
              <a:t>data infrastructures would continue to follow their own rules outside of their specific commitments to the EOSC;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GB" sz="1200" b="0" dirty="0" smtClean="0"/>
              <a:t>data infrastructures would operate in the EOSC according to FAIR data principles and seek to become FAIR-accredited/certified entities;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GB" sz="1200" b="0" dirty="0" smtClean="0"/>
              <a:t>the structuring of the EOSC federation would occur flexibly, in response to actual needs and requests; i.e. data infrastructures that already have the capacity, commitment and added value to facilitate/coordinate EOSC operations at a geographical or thematic level could seek to become EOSC federated centres;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GB" sz="1200" b="0" dirty="0" smtClean="0"/>
              <a:t>the federation would entail as few constraints as needed to deliver the expected EOSC services.</a:t>
            </a:r>
            <a:r>
              <a:rPr lang="en-GB" sz="1200" dirty="0" smtClean="0"/>
              <a:t> 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en-GB" sz="1200" b="0" dirty="0" smtClean="0"/>
              <a:t>the federation process would aim to achieve economies of scale and scope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92598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936625"/>
          </a:xfrm>
        </p:spPr>
        <p:txBody>
          <a:bodyPr/>
          <a:lstStyle/>
          <a:p>
            <a:pPr lvl="1"/>
            <a:r>
              <a:rPr lang="en-GB" sz="2400" noProof="0" dirty="0" smtClean="0">
                <a:latin typeface="Verdana(body)"/>
              </a:rPr>
              <a:t/>
            </a:r>
            <a:br>
              <a:rPr lang="en-GB" sz="2400" noProof="0" dirty="0" smtClean="0">
                <a:latin typeface="Verdana(body)"/>
              </a:rPr>
            </a:br>
            <a:endParaRPr lang="en-GB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916832"/>
            <a:ext cx="8435280" cy="41764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200" noProof="0" dirty="0" smtClean="0"/>
              <a:t> </a:t>
            </a:r>
            <a:endParaRPr lang="en-GB" sz="1200" noProof="0" dirty="0"/>
          </a:p>
        </p:txBody>
      </p:sp>
      <p:sp>
        <p:nvSpPr>
          <p:cNvPr id="7" name="Pentagon 6"/>
          <p:cNvSpPr/>
          <p:nvPr/>
        </p:nvSpPr>
        <p:spPr bwMode="auto">
          <a:xfrm>
            <a:off x="0" y="332792"/>
            <a:ext cx="1522512" cy="611996"/>
          </a:xfrm>
          <a:prstGeom prst="homePlate">
            <a:avLst>
              <a:gd name="adj" fmla="val 26654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dirty="0" smtClean="0">
                <a:solidFill>
                  <a:srgbClr val="0F5494"/>
                </a:solidFill>
                <a:latin typeface="Verdana (Body)"/>
              </a:rPr>
              <a:t>Architecture</a:t>
            </a:r>
            <a:endParaRPr lang="en-GB" sz="1400" dirty="0">
              <a:solidFill>
                <a:srgbClr val="0F5494"/>
              </a:solidFill>
              <a:latin typeface="Verdana (Body)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832" y="1475434"/>
            <a:ext cx="7666656" cy="2898626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508720" y="1810875"/>
            <a:ext cx="7920880" cy="68202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</p:spTree>
    <p:extLst>
      <p:ext uri="{BB962C8B-B14F-4D97-AF65-F5344CB8AC3E}">
        <p14:creationId xmlns:p14="http://schemas.microsoft.com/office/powerpoint/2010/main" val="39743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 bwMode="auto">
          <a:xfrm>
            <a:off x="-7128" y="345466"/>
            <a:ext cx="1522512" cy="601254"/>
          </a:xfrm>
          <a:prstGeom prst="homePlate">
            <a:avLst>
              <a:gd name="adj" fmla="val 24653"/>
            </a:avLst>
          </a:prstGeom>
          <a:solidFill>
            <a:srgbClr val="79BCFF"/>
          </a:solidFill>
          <a:ln>
            <a:solidFill>
              <a:schemeClr val="bg1">
                <a:lumMod val="50000"/>
              </a:schemeClr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algn="ctr"/>
            <a:r>
              <a:rPr lang="en-GB" sz="1400" dirty="0" smtClean="0">
                <a:solidFill>
                  <a:srgbClr val="0F5494"/>
                </a:solidFill>
                <a:latin typeface="Verdana (Body)"/>
              </a:rPr>
              <a:t>Data</a:t>
            </a:r>
            <a:endParaRPr lang="en-GB" sz="1400" dirty="0">
              <a:solidFill>
                <a:srgbClr val="0F5494"/>
              </a:solidFill>
              <a:latin typeface="Verdana (Body)"/>
            </a:endParaRP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277180" y="5013176"/>
            <a:ext cx="8229600" cy="936625"/>
          </a:xfrm>
        </p:spPr>
        <p:txBody>
          <a:bodyPr/>
          <a:lstStyle/>
          <a:p>
            <a:pPr lvl="1" algn="ctr"/>
            <a:r>
              <a:rPr lang="en-GB" sz="2400" noProof="0" dirty="0" smtClean="0">
                <a:latin typeface="Verdana(body)"/>
              </a:rPr>
              <a:t/>
            </a:r>
            <a:br>
              <a:rPr lang="en-GB" sz="2400" noProof="0" dirty="0" smtClean="0">
                <a:latin typeface="Verdana(body)"/>
              </a:rPr>
            </a:br>
            <a:r>
              <a:rPr lang="en-GB" sz="2400" noProof="0" dirty="0" smtClean="0">
                <a:latin typeface="Verdana(body)"/>
              </a:rPr>
              <a:t>EOSC shared resources for data management </a:t>
            </a:r>
            <a:br>
              <a:rPr lang="en-GB" sz="2400" noProof="0" dirty="0" smtClean="0">
                <a:latin typeface="Verdana(body)"/>
              </a:rPr>
            </a:br>
            <a:r>
              <a:rPr lang="en-GB" sz="2400" noProof="0" dirty="0" smtClean="0">
                <a:latin typeface="Verdana(body)"/>
              </a:rPr>
              <a:t>covering all aspects of FAIR </a:t>
            </a:r>
            <a:br>
              <a:rPr lang="en-GB" sz="2400" noProof="0" dirty="0" smtClean="0">
                <a:latin typeface="Verdana(body)"/>
              </a:rPr>
            </a:br>
            <a:endParaRPr lang="en-GB" noProof="0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323528" y="946720"/>
            <a:ext cx="8435280" cy="327436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200" noProof="0" dirty="0" smtClean="0"/>
              <a:t>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1600" i="0" noProof="0" dirty="0" smtClean="0"/>
              <a:t>Identified required actions to foster the development of professional practices of research data management and stewardship in Europe:</a:t>
            </a:r>
          </a:p>
          <a:p>
            <a:r>
              <a:rPr lang="en-GB" sz="1600" i="0" noProof="0" dirty="0" smtClean="0"/>
              <a:t>Developing a better </a:t>
            </a:r>
            <a:r>
              <a:rPr lang="en-GB" sz="1600" b="1" i="0" noProof="0" dirty="0" smtClean="0"/>
              <a:t>culture of RDM </a:t>
            </a:r>
            <a:r>
              <a:rPr lang="en-GB" sz="1600" i="0" noProof="0" dirty="0" smtClean="0"/>
              <a:t>and practical </a:t>
            </a:r>
            <a:r>
              <a:rPr lang="en-GB" sz="1600" b="1" i="0" noProof="0" dirty="0" smtClean="0"/>
              <a:t>skills</a:t>
            </a:r>
            <a:r>
              <a:rPr lang="en-GB" sz="1600" i="0" noProof="0" dirty="0" smtClean="0"/>
              <a:t> (including actions on incentives, rewards, skills and curricula)</a:t>
            </a:r>
          </a:p>
          <a:p>
            <a:pPr marL="0" indent="0">
              <a:buNone/>
            </a:pPr>
            <a:endParaRPr lang="en-GB" sz="1600" i="0" noProof="0" dirty="0" smtClean="0"/>
          </a:p>
          <a:p>
            <a:r>
              <a:rPr lang="en-GB" sz="1600" i="0" noProof="0" dirty="0" smtClean="0"/>
              <a:t>Developing </a:t>
            </a:r>
            <a:r>
              <a:rPr lang="en-GB" sz="1600" b="1" i="0" noProof="0" dirty="0" smtClean="0"/>
              <a:t>FAIR data tools</a:t>
            </a:r>
            <a:r>
              <a:rPr lang="en-GB" sz="1600" i="0" noProof="0" dirty="0" smtClean="0"/>
              <a:t>, specifications, catalogues and standards, and supply-side services </a:t>
            </a:r>
          </a:p>
          <a:p>
            <a:pPr marL="0" indent="0">
              <a:buNone/>
            </a:pPr>
            <a:endParaRPr lang="en-GB" sz="1600" i="0" noProof="0" dirty="0" smtClean="0"/>
          </a:p>
          <a:p>
            <a:r>
              <a:rPr lang="en-GB" sz="1600" i="0" noProof="0" dirty="0" smtClean="0"/>
              <a:t>Stimulating the </a:t>
            </a:r>
            <a:r>
              <a:rPr lang="en-GB" sz="1600" b="1" i="0" noProof="0" dirty="0" smtClean="0"/>
              <a:t>demand for FAIR data </a:t>
            </a:r>
            <a:r>
              <a:rPr lang="en-GB" sz="1600" i="0" noProof="0" dirty="0" smtClean="0"/>
              <a:t>through consistent FAIR data mandates and incentives to open data</a:t>
            </a:r>
          </a:p>
          <a:p>
            <a:endParaRPr lang="en-GB" sz="1600" i="0" noProof="0" dirty="0" smtClean="0"/>
          </a:p>
          <a:p>
            <a:endParaRPr lang="en-GB" sz="1200" i="0" noProof="0" dirty="0" smtClean="0"/>
          </a:p>
          <a:p>
            <a:endParaRPr lang="en-GB" sz="1200" i="0" noProof="0" dirty="0"/>
          </a:p>
        </p:txBody>
      </p:sp>
      <p:sp>
        <p:nvSpPr>
          <p:cNvPr id="2" name="Down Arrow 1"/>
          <p:cNvSpPr/>
          <p:nvPr/>
        </p:nvSpPr>
        <p:spPr>
          <a:xfrm>
            <a:off x="3995936" y="4257092"/>
            <a:ext cx="792088" cy="720080"/>
          </a:xfrm>
          <a:prstGeom prst="downArrow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/>
          </a:p>
        </p:txBody>
      </p:sp>
    </p:spTree>
    <p:extLst>
      <p:ext uri="{BB962C8B-B14F-4D97-AF65-F5344CB8AC3E}">
        <p14:creationId xmlns:p14="http://schemas.microsoft.com/office/powerpoint/2010/main" val="12932765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1039</TotalTime>
  <Words>1000</Words>
  <Application>Microsoft Office PowerPoint</Application>
  <PresentationFormat>On-screen Show (4:3)</PresentationFormat>
  <Paragraphs>117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Verdana</vt:lpstr>
      <vt:lpstr>Verdana (Body)</vt:lpstr>
      <vt:lpstr>Verdana(body)</vt:lpstr>
      <vt:lpstr>Wingdings</vt:lpstr>
      <vt:lpstr>Blank</vt:lpstr>
      <vt:lpstr>EOSC &amp; e-Science:  enabling the digital transformation of Science  </vt:lpstr>
      <vt:lpstr>PowerPoint Presentation</vt:lpstr>
      <vt:lpstr>How? Implementation Roadmap for the EOSC</vt:lpstr>
      <vt:lpstr>PowerPoint Presentation</vt:lpstr>
      <vt:lpstr>EOSC -  Action lines in the implementation Roadmap</vt:lpstr>
      <vt:lpstr>PowerPoint Presentation</vt:lpstr>
      <vt:lpstr>PowerPoint Presentation</vt:lpstr>
      <vt:lpstr> </vt:lpstr>
      <vt:lpstr> EOSC shared resources for data management  covering all aspects of FAIR  </vt:lpstr>
      <vt:lpstr>PowerPoint Presentation</vt:lpstr>
      <vt:lpstr> EOSC catalogue of services &amp; datasets </vt:lpstr>
      <vt:lpstr>PowerPoint Presentation</vt:lpstr>
      <vt:lpstr> Setting out the rights, obligations and accountability of the different stakeholders 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Play OS</dc:title>
  <dc:creator>KEESENBERG Roy (RTD)</dc:creator>
  <cp:lastModifiedBy>OCON GARCES Pilar (CNECT)</cp:lastModifiedBy>
  <cp:revision>106</cp:revision>
  <cp:lastPrinted>2018-04-09T14:07:38Z</cp:lastPrinted>
  <dcterms:created xsi:type="dcterms:W3CDTF">2018-03-05T13:41:14Z</dcterms:created>
  <dcterms:modified xsi:type="dcterms:W3CDTF">2018-04-30T13:35:18Z</dcterms:modified>
</cp:coreProperties>
</file>