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58" r:id="rId4"/>
    <p:sldId id="260" r:id="rId5"/>
    <p:sldId id="262" r:id="rId6"/>
    <p:sldId id="264" r:id="rId7"/>
    <p:sldId id="263" r:id="rId8"/>
    <p:sldId id="265" r:id="rId9"/>
    <p:sldId id="266" r:id="rId10"/>
    <p:sldId id="272" r:id="rId11"/>
    <p:sldId id="267" r:id="rId12"/>
    <p:sldId id="268" r:id="rId13"/>
    <p:sldId id="269" r:id="rId14"/>
    <p:sldId id="270" r:id="rId15"/>
    <p:sldId id="271" r:id="rId16"/>
    <p:sldId id="261" r:id="rId17"/>
    <p:sldId id="259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e Manuel Macias Luna" initials="J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54" autoAdjust="0"/>
    <p:restoredTop sz="94709" autoAdjust="0"/>
  </p:normalViewPr>
  <p:slideViewPr>
    <p:cSldViewPr snapToGrid="0" snapToObjects="1">
      <p:cViewPr varScale="1">
        <p:scale>
          <a:sx n="79" d="100"/>
          <a:sy n="79" d="100"/>
        </p:scale>
        <p:origin x="232" y="5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091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3" d="100"/>
          <a:sy n="73" d="100"/>
        </p:scale>
        <p:origin x="2352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commentAuthors" Target="commentAuthors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11-10T16:21:09.126" idx="2">
    <p:pos x="7147" y="1146"/>
    <p:text>Lo de almacenamiento de logs se ha preguntado varias veces. La legislación española habla de 1 año mínimo para operadores de servicios de la sociedad de la información, pero ello sería para operadores registrados en la CMT, y en nuestro caso estaríamos exentos de tener que registrarnos por ser en regimen de autoprestación. Aun así, 1 año sólo de los cuatro datos mencionados –sobre todo para usuarios en roaming– debería poderse almacenar sin problemas.</p:text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90050-5665-BE4F-A7A6-9888C152FED8}" type="datetimeFigureOut">
              <a:rPr lang="en-GB" smtClean="0"/>
              <a:t>14/11/2016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4C914-0256-5A4C-B2DD-3D58E4551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6085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8A949-BD9A-B442-9140-E60C314EE500}" type="datetimeFigureOut">
              <a:rPr lang="en-GB" smtClean="0"/>
              <a:t>14/11/2016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A199A-ACC2-B847-BDAF-8CE239AEB5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924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1FF0-9E94-4D5B-8443-F106D8B27027}" type="slidenum">
              <a:rPr lang="es-ES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3378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1FF0-9E94-4D5B-8443-F106D8B27027}" type="slidenum">
              <a:rPr lang="es-ES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853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x-none"/>
              <a:t>Explicación sobre </a:t>
            </a:r>
            <a:endParaRPr lang="es-ES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x-none"/>
              <a:t>De cara al prestador del servicio en Red Sara las peticiones llegan desde una dirección privada asignada a la institución (caso de @firma) </a:t>
            </a:r>
            <a:endParaRPr lang="es-ES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x-none"/>
              <a:t>Para adherirse al servicio @firma hay que rellenarles un </a:t>
            </a:r>
            <a:r>
              <a:rPr lang="x-none" err="1"/>
              <a:t>excel</a:t>
            </a:r>
            <a:r>
              <a:rPr lang="x-none"/>
              <a:t> llamado ACL.xls en el que estos solicitan la dirección IP desde la que se va a acceder al servicio, en este caso si hace falta poner la dirección privada asociada a la institución, que se puede solicitar desde el </a:t>
            </a:r>
            <a:r>
              <a:rPr lang="x-none" err="1"/>
              <a:t>buzóni</a:t>
            </a:r>
            <a:r>
              <a:rPr lang="x-none"/>
              <a:t> de incidencias.</a:t>
            </a:r>
            <a:endParaRPr lang="es-ES"/>
          </a:p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1FF0-9E94-4D5B-8443-F106D8B27027}" type="slidenum">
              <a:rPr lang="es-ES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5532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1964105"/>
            <a:ext cx="10363200" cy="1951011"/>
          </a:xfrm>
        </p:spPr>
        <p:txBody>
          <a:bodyPr/>
          <a:lstStyle>
            <a:lvl1pPr algn="ctr">
              <a:defRPr lang="es-ES_tradnl" sz="3700" b="1" kern="1200" smtClean="0">
                <a:solidFill>
                  <a:srgbClr val="00436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ES_tradnl" smtClean="0"/>
              <a:t>Clic para editar título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4229373"/>
            <a:ext cx="8534400" cy="14094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95DD9B-7693-824B-9FA3-3475E423004E}" type="datetimeFigureOut">
              <a:rPr lang="en-GB" smtClean="0"/>
              <a:t>14/11/2016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F6201E-B3D7-3749-ACC2-13D366BD0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317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8771" y="4800600"/>
            <a:ext cx="815446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018771" y="321290"/>
            <a:ext cx="8154460" cy="4406285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pPr lvl="0"/>
            <a:r>
              <a:rPr lang="es-ES_tradnl" noProof="0" smtClean="0"/>
              <a:t>Arrastre la imagen al marcador de posición o haga clic en el icono para agregar</a:t>
            </a:r>
            <a:endParaRPr lang="es-ES_tradnl" noProof="0" dirty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018771" y="5367338"/>
            <a:ext cx="815446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95DD9B-7693-824B-9FA3-3475E423004E}" type="datetimeFigureOut">
              <a:rPr lang="en-GB" smtClean="0"/>
              <a:t>14/11/2016</a:t>
            </a:fld>
            <a:endParaRPr lang="en-GB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F6201E-B3D7-3749-ACC2-13D366BD0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387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/>
        </p:nvSpPr>
        <p:spPr bwMode="auto">
          <a:xfrm>
            <a:off x="334434" y="753533"/>
            <a:ext cx="1169035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917" tIns="60958" rIns="121917" bIns="60958"/>
          <a:lstStyle/>
          <a:p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863601"/>
            <a:ext cx="10972800" cy="541178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0395DD9B-7693-824B-9FA3-3475E423004E}" type="datetimeFigureOut">
              <a:rPr lang="en-GB" smtClean="0"/>
              <a:t>14/11/2016</a:t>
            </a:fld>
            <a:endParaRPr lang="en-GB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2F6201E-B3D7-3749-ACC2-13D366BD0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336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384176"/>
            <a:ext cx="2743200" cy="5891213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384176"/>
            <a:ext cx="8026400" cy="5891213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95DD9B-7693-824B-9FA3-3475E423004E}" type="datetimeFigureOut">
              <a:rPr lang="en-GB" smtClean="0"/>
              <a:t>14/11/2016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F6201E-B3D7-3749-ACC2-13D366BD0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078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9"/>
          <p:cNvSpPr txBox="1">
            <a:spLocks noChangeArrowheads="1"/>
          </p:cNvSpPr>
          <p:nvPr/>
        </p:nvSpPr>
        <p:spPr bwMode="auto">
          <a:xfrm>
            <a:off x="1862667" y="1447800"/>
            <a:ext cx="8517467" cy="135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0" b="1" smtClean="0">
                <a:solidFill>
                  <a:srgbClr val="31859C"/>
                </a:solidFill>
                <a:latin typeface="Calibri" charset="0"/>
              </a:rPr>
              <a:t>¡Muchas gracias!</a:t>
            </a:r>
          </a:p>
        </p:txBody>
      </p:sp>
      <p:pic>
        <p:nvPicPr>
          <p:cNvPr id="3" name="Imagen 6" descr="logo-RedIRIS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034" y="2918884"/>
            <a:ext cx="4969933" cy="1583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4"/>
          <p:cNvSpPr>
            <a:spLocks noChangeArrowheads="1"/>
          </p:cNvSpPr>
          <p:nvPr/>
        </p:nvSpPr>
        <p:spPr bwMode="auto">
          <a:xfrm flipV="1">
            <a:off x="5960534" y="5048252"/>
            <a:ext cx="5808133" cy="400105"/>
          </a:xfrm>
          <a:custGeom>
            <a:avLst/>
            <a:gdLst>
              <a:gd name="T0" fmla="*/ 0 w 8991600"/>
              <a:gd name="T1" fmla="*/ 0 h 369332"/>
              <a:gd name="T2" fmla="*/ 1272066 w 8991600"/>
              <a:gd name="T3" fmla="*/ 0 h 369332"/>
              <a:gd name="T4" fmla="*/ 1272066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/>
          <a:p>
            <a:endParaRPr lang="es-ES"/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4361392" y="4600905"/>
            <a:ext cx="7221008" cy="554695"/>
          </a:xfrm>
          <a:prstGeom prst="rect">
            <a:avLst/>
          </a:prstGeom>
          <a:effectLst/>
        </p:spPr>
        <p:txBody>
          <a:bodyPr lIns="121917" tIns="60958" rIns="121917" bIns="60958"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SzPct val="80000"/>
              <a:buFont typeface="Wingdings" pitchFamily="2" charset="2"/>
              <a:buNone/>
              <a:defRPr/>
            </a:pPr>
            <a:r>
              <a:rPr lang="es-ES_tradnl" b="1" i="1" dirty="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rPr>
              <a:t>Más de 25 años al servicio de la investigación</a:t>
            </a:r>
          </a:p>
        </p:txBody>
      </p:sp>
      <p:sp>
        <p:nvSpPr>
          <p:cNvPr id="6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0395DD9B-7693-824B-9FA3-3475E423004E}" type="datetimeFigureOut">
              <a:rPr lang="en-GB" smtClean="0"/>
              <a:t>14/11/2016</a:t>
            </a:fld>
            <a:endParaRPr lang="en-GB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2F6201E-B3D7-3749-ACC2-13D366BD0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64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/>
        </p:nvSpPr>
        <p:spPr bwMode="auto">
          <a:xfrm>
            <a:off x="334434" y="753533"/>
            <a:ext cx="1169035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917" tIns="60958" rIns="121917" bIns="60958"/>
          <a:lstStyle/>
          <a:p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0395DD9B-7693-824B-9FA3-3475E423004E}" type="datetimeFigureOut">
              <a:rPr lang="en-GB" smtClean="0"/>
              <a:t>14/11/2016</a:t>
            </a:fld>
            <a:endParaRPr lang="en-GB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2F6201E-B3D7-3749-ACC2-13D366BD0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421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95DD9B-7693-824B-9FA3-3475E423004E}" type="datetimeFigureOut">
              <a:rPr lang="en-GB" smtClean="0"/>
              <a:t>14/11/2016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F6201E-B3D7-3749-ACC2-13D366BD0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631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334434" y="753533"/>
            <a:ext cx="1169035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917" tIns="60958" rIns="121917" bIns="60958"/>
          <a:lstStyle/>
          <a:p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994468"/>
            <a:ext cx="5384800" cy="523488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994468"/>
            <a:ext cx="5384800" cy="523488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0395DD9B-7693-824B-9FA3-3475E423004E}" type="datetimeFigureOut">
              <a:rPr lang="en-GB" smtClean="0"/>
              <a:t>14/11/2016</a:t>
            </a:fld>
            <a:endParaRPr lang="en-GB"/>
          </a:p>
        </p:txBody>
      </p:sp>
      <p:sp>
        <p:nvSpPr>
          <p:cNvPr id="7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2F6201E-B3D7-3749-ACC2-13D366BD0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950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334434" y="753533"/>
            <a:ext cx="1169035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917" tIns="60958" rIns="121917" bIns="60958"/>
          <a:lstStyle/>
          <a:p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999648"/>
            <a:ext cx="5386917" cy="639763"/>
          </a:xfrm>
        </p:spPr>
        <p:txBody>
          <a:bodyPr anchor="b"/>
          <a:lstStyle>
            <a:lvl1pPr marL="0" indent="0">
              <a:buNone/>
              <a:defRPr lang="es-ES_tradnl" sz="3200" kern="12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defRPr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1639411"/>
            <a:ext cx="5386917" cy="458993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69" y="999648"/>
            <a:ext cx="5389033" cy="639763"/>
          </a:xfrm>
          <a:noFill/>
          <a:ln w="9525">
            <a:noFill/>
            <a:miter lim="800000"/>
            <a:headEnd/>
            <a:tailEnd/>
          </a:ln>
        </p:spPr>
        <p:txBody>
          <a:bodyPr anchor="b"/>
          <a:lstStyle>
            <a:lvl1pPr marL="0" indent="0">
              <a:buNone/>
              <a:defRPr lang="es-ES_tradnl" sz="3200" kern="12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defRPr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9" y="1639411"/>
            <a:ext cx="5389033" cy="458993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 dirty="0"/>
          </a:p>
        </p:txBody>
      </p:sp>
      <p:sp>
        <p:nvSpPr>
          <p:cNvPr id="8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0395DD9B-7693-824B-9FA3-3475E423004E}" type="datetimeFigureOut">
              <a:rPr lang="en-GB" smtClean="0"/>
              <a:t>14/11/2016</a:t>
            </a:fld>
            <a:endParaRPr lang="en-GB"/>
          </a:p>
        </p:txBody>
      </p:sp>
      <p:sp>
        <p:nvSpPr>
          <p:cNvPr id="9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0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2F6201E-B3D7-3749-ACC2-13D366BD0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529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"/>
          <p:cNvSpPr>
            <a:spLocks noChangeShapeType="1"/>
          </p:cNvSpPr>
          <p:nvPr/>
        </p:nvSpPr>
        <p:spPr bwMode="auto">
          <a:xfrm>
            <a:off x="334434" y="753533"/>
            <a:ext cx="1169035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917" tIns="60958" rIns="121917" bIns="60958"/>
          <a:lstStyle/>
          <a:p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4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0395DD9B-7693-824B-9FA3-3475E423004E}" type="datetimeFigureOut">
              <a:rPr lang="en-GB" smtClean="0"/>
              <a:t>14/11/2016</a:t>
            </a:fld>
            <a:endParaRPr lang="en-GB"/>
          </a:p>
        </p:txBody>
      </p:sp>
      <p:sp>
        <p:nvSpPr>
          <p:cNvPr id="5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2F6201E-B3D7-3749-ACC2-13D366BD0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906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95DD9B-7693-824B-9FA3-3475E423004E}" type="datetimeFigureOut">
              <a:rPr lang="en-GB" smtClean="0"/>
              <a:t>14/11/2016</a:t>
            </a:fld>
            <a:endParaRPr lang="en-GB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F6201E-B3D7-3749-ACC2-13D366BD0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64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13337"/>
            <a:ext cx="4011084" cy="1232673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3" y="213337"/>
            <a:ext cx="6815667" cy="6062052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2" y="1446009"/>
            <a:ext cx="4011084" cy="482937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95DD9B-7693-824B-9FA3-3475E423004E}" type="datetimeFigureOut">
              <a:rPr lang="en-GB" smtClean="0"/>
              <a:t>14/11/2016</a:t>
            </a:fld>
            <a:endParaRPr lang="en-GB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F6201E-B3D7-3749-ACC2-13D366BD0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1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 l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383118" y="-2117"/>
            <a:ext cx="11449049" cy="692151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609600" y="778933"/>
            <a:ext cx="10972800" cy="544618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9952567" y="6483351"/>
            <a:ext cx="1413933" cy="366183"/>
          </a:xfrm>
          <a:prstGeom prst="rect">
            <a:avLst/>
          </a:prstGeom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500" smtClean="0">
                <a:solidFill>
                  <a:srgbClr val="898989"/>
                </a:solidFill>
                <a:latin typeface="Calibri" charset="0"/>
                <a:ea typeface="+mn-ea"/>
                <a:cs typeface="+mn-cs"/>
              </a:defRPr>
            </a:lvl1pPr>
          </a:lstStyle>
          <a:p>
            <a:fld id="{0395DD9B-7693-824B-9FA3-3475E423004E}" type="datetimeFigureOut">
              <a:rPr lang="en-GB" smtClean="0"/>
              <a:t>14/11/2016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6180667" y="6483351"/>
            <a:ext cx="3549651" cy="36618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lang="es-ES_tradnl" sz="1500" kern="1200">
                <a:solidFill>
                  <a:srgbClr val="005D6D"/>
                </a:solidFill>
                <a:latin typeface="Calibri" pitchFamily="-108" charset="0"/>
                <a:ea typeface="ＭＳ Ｐゴシック" pitchFamily="-108" charset="-128"/>
                <a:cs typeface="ＭＳ Ｐゴシック" pitchFamily="-108" charset="-128"/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1379201" y="6483351"/>
            <a:ext cx="810684" cy="366183"/>
          </a:xfrm>
          <a:prstGeom prst="rect">
            <a:avLst/>
          </a:prstGeom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500" smtClean="0">
                <a:solidFill>
                  <a:srgbClr val="898989"/>
                </a:solidFill>
                <a:latin typeface="Calibri" charset="0"/>
                <a:ea typeface="+mn-ea"/>
                <a:cs typeface="+mn-cs"/>
              </a:defRPr>
            </a:lvl1pPr>
          </a:lstStyle>
          <a:p>
            <a:fld id="{A2F6201E-B3D7-3749-ACC2-13D366BD08B4}" type="slidenum">
              <a:rPr lang="en-GB" smtClean="0"/>
              <a:t>‹#›</a:t>
            </a:fld>
            <a:endParaRPr lang="en-GB"/>
          </a:p>
        </p:txBody>
      </p:sp>
      <p:pic>
        <p:nvPicPr>
          <p:cNvPr id="1031" name="Imagen 1" descr="trenecito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7" y="6341534"/>
            <a:ext cx="4900083" cy="47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09585" rtl="0" eaLnBrk="1" fontAlgn="base" hangingPunct="1">
        <a:spcBef>
          <a:spcPct val="0"/>
        </a:spcBef>
        <a:spcAft>
          <a:spcPct val="0"/>
        </a:spcAft>
        <a:defRPr lang="es-ES_tradnl" sz="2700" b="1" kern="1200" dirty="0">
          <a:solidFill>
            <a:srgbClr val="237082"/>
          </a:solidFill>
          <a:latin typeface="+mn-lt"/>
          <a:ea typeface="ＭＳ Ｐゴシック" charset="0"/>
          <a:cs typeface="Verdana" panose="020B0604030504040204" pitchFamily="34" charset="0"/>
        </a:defRPr>
      </a:lvl1pPr>
      <a:lvl2pPr algn="l" defTabSz="609585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237082"/>
          </a:solidFill>
          <a:latin typeface="Calibri" pitchFamily="-109" charset="0"/>
          <a:ea typeface="ＭＳ Ｐゴシック" pitchFamily="-109" charset="-128"/>
          <a:cs typeface="Verdana" charset="0"/>
        </a:defRPr>
      </a:lvl2pPr>
      <a:lvl3pPr algn="l" defTabSz="609585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237082"/>
          </a:solidFill>
          <a:latin typeface="Calibri" pitchFamily="-109" charset="0"/>
          <a:ea typeface="ＭＳ Ｐゴシック" pitchFamily="-109" charset="-128"/>
          <a:cs typeface="Verdana" charset="0"/>
        </a:defRPr>
      </a:lvl3pPr>
      <a:lvl4pPr algn="l" defTabSz="609585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237082"/>
          </a:solidFill>
          <a:latin typeface="Calibri" pitchFamily="-109" charset="0"/>
          <a:ea typeface="ＭＳ Ｐゴシック" pitchFamily="-109" charset="-128"/>
          <a:cs typeface="Verdana" charset="0"/>
        </a:defRPr>
      </a:lvl4pPr>
      <a:lvl5pPr algn="l" defTabSz="609585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237082"/>
          </a:solidFill>
          <a:latin typeface="Calibri" pitchFamily="-109" charset="0"/>
          <a:ea typeface="ＭＳ Ｐゴシック" pitchFamily="-109" charset="-128"/>
          <a:cs typeface="Verdana" charset="0"/>
        </a:defRPr>
      </a:lvl5pPr>
      <a:lvl6pPr marL="609585"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6pPr>
      <a:lvl7pPr marL="1219170"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7pPr>
      <a:lvl8pPr marL="1828754"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8pPr>
      <a:lvl9pPr marL="2438339"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457189" indent="-457189" algn="l" defTabSz="609585" rtl="0" eaLnBrk="1" fontAlgn="base" hangingPunct="1">
        <a:spcBef>
          <a:spcPct val="20000"/>
        </a:spcBef>
        <a:spcAft>
          <a:spcPct val="0"/>
        </a:spcAft>
        <a:buClr>
          <a:srgbClr val="31859C"/>
        </a:buClr>
        <a:buSzPct val="90000"/>
        <a:buFont typeface="Lucida Grande" charset="0"/>
        <a:buChar char="●"/>
        <a:defRPr lang="es-ES_tradnl" sz="2000" kern="1200" dirty="0">
          <a:solidFill>
            <a:srgbClr val="004360"/>
          </a:solidFill>
          <a:latin typeface="+mn-lt"/>
          <a:ea typeface="ＭＳ Ｐゴシック" charset="0"/>
          <a:cs typeface="Verdana" panose="020B0604030504040204" pitchFamily="34" charset="0"/>
        </a:defRPr>
      </a:lvl1pPr>
      <a:lvl2pPr marL="990575" indent="-380990" algn="l" defTabSz="609585" rtl="0" eaLnBrk="1" fontAlgn="base" hangingPunct="1">
        <a:spcBef>
          <a:spcPct val="20000"/>
        </a:spcBef>
        <a:spcAft>
          <a:spcPct val="0"/>
        </a:spcAft>
        <a:buClr>
          <a:srgbClr val="31859C"/>
        </a:buClr>
        <a:buFont typeface="Wingdings" charset="0"/>
        <a:buChar char="§"/>
        <a:defRPr lang="es-ES_tradnl" sz="1700" kern="1200" dirty="0">
          <a:solidFill>
            <a:srgbClr val="004361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2pPr>
      <a:lvl3pPr marL="1523962" indent="-304792" algn="l" defTabSz="609585" rtl="0" eaLnBrk="1" fontAlgn="base" hangingPunct="1">
        <a:spcBef>
          <a:spcPct val="20000"/>
        </a:spcBef>
        <a:spcAft>
          <a:spcPct val="0"/>
        </a:spcAft>
        <a:buClr>
          <a:srgbClr val="31859C"/>
        </a:buClr>
        <a:buFont typeface="Arial" charset="0"/>
        <a:buChar char="•"/>
        <a:defRPr lang="es-ES_tradnl" sz="1600" kern="1200" dirty="0">
          <a:solidFill>
            <a:srgbClr val="003F5E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3pPr>
      <a:lvl4pPr marL="2133547" indent="-304792" algn="l" defTabSz="609585" rtl="0" eaLnBrk="1" fontAlgn="base" hangingPunct="1">
        <a:spcBef>
          <a:spcPct val="20000"/>
        </a:spcBef>
        <a:spcAft>
          <a:spcPct val="0"/>
        </a:spcAft>
        <a:buClr>
          <a:srgbClr val="31859C"/>
        </a:buClr>
        <a:buFont typeface="Arial" charset="0"/>
        <a:buChar char="–"/>
        <a:defRPr lang="es-ES_tradnl" sz="1600" kern="1200" dirty="0">
          <a:solidFill>
            <a:srgbClr val="004360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4pPr>
      <a:lvl5pPr marL="2743131" indent="-304792" algn="l" defTabSz="609585" rtl="0" eaLnBrk="1" fontAlgn="base" hangingPunct="1">
        <a:spcBef>
          <a:spcPct val="20000"/>
        </a:spcBef>
        <a:spcAft>
          <a:spcPct val="0"/>
        </a:spcAft>
        <a:buClr>
          <a:srgbClr val="31859C"/>
        </a:buClr>
        <a:buFont typeface="Arial" charset="0"/>
        <a:buChar char="»"/>
        <a:defRPr lang="es-ES_tradnl" sz="1600" kern="1200" dirty="0">
          <a:solidFill>
            <a:srgbClr val="004360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mailto:certsi@listserv.rediris.es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tiff"/><Relationship Id="rId3" Type="http://schemas.openxmlformats.org/officeDocument/2006/relationships/image" Target="../media/image6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eduroam@rediris.es" TargetMode="External"/><Relationship Id="rId4" Type="http://schemas.openxmlformats.org/officeDocument/2006/relationships/comments" Target="../comments/comment1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mailto:incidencias.redsara@rediris.es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mailto:secretaria@rediris.es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www.rediris.es/list/iris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noProof="0" smtClean="0"/>
              <a:t>Buenas Practicas</a:t>
            </a:r>
            <a:endParaRPr lang="es-E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noProof="0" smtClean="0"/>
              <a:t>@RedIRIS</a:t>
            </a:r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615343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smtClean="0"/>
              <a:t>Puntos de presencia &amp; instalaciones</a:t>
            </a:r>
            <a:endParaRPr lang="es-E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noProof="0" dirty="0" smtClean="0"/>
              <a:t>Informar antes de las actuaciones que puedan afectar al equipamiento de RedIRIS.</a:t>
            </a:r>
          </a:p>
          <a:p>
            <a:r>
              <a:rPr lang="es-ES" noProof="0" dirty="0" smtClean="0"/>
              <a:t>Informar de las modificaciones en datos y procedimientos de contactos al NOC de RedIRIS.</a:t>
            </a:r>
          </a:p>
          <a:p>
            <a:r>
              <a:rPr lang="es-ES" noProof="0" dirty="0" smtClean="0"/>
              <a:t>En las instalaciones en nodos de RedIRIS tener en cuenta y avisar:</a:t>
            </a:r>
          </a:p>
          <a:p>
            <a:pPr lvl="1"/>
            <a:r>
              <a:rPr lang="es-ES" noProof="0" dirty="0" smtClean="0"/>
              <a:t>Tipo de </a:t>
            </a:r>
            <a:r>
              <a:rPr lang="es-ES" noProof="0" dirty="0" err="1" smtClean="0"/>
              <a:t>conexion</a:t>
            </a:r>
            <a:r>
              <a:rPr lang="es-ES" noProof="0" dirty="0" smtClean="0"/>
              <a:t> física.</a:t>
            </a:r>
          </a:p>
          <a:p>
            <a:pPr lvl="1"/>
            <a:r>
              <a:rPr lang="es-ES" noProof="0" dirty="0" smtClean="0"/>
              <a:t>Personas que van a acceder a la </a:t>
            </a:r>
            <a:r>
              <a:rPr lang="es-ES" noProof="0" dirty="0" err="1" smtClean="0"/>
              <a:t>instalacion</a:t>
            </a:r>
            <a:endParaRPr lang="es-ES" noProof="0" dirty="0" smtClean="0"/>
          </a:p>
          <a:p>
            <a:pPr lvl="1"/>
            <a:r>
              <a:rPr lang="es-ES" noProof="0" dirty="0" smtClean="0"/>
              <a:t>Equipamiento a </a:t>
            </a:r>
            <a:r>
              <a:rPr lang="es-ES" noProof="0" dirty="0" smtClean="0"/>
              <a:t>instalar</a:t>
            </a:r>
          </a:p>
          <a:p>
            <a:pPr lvl="1"/>
            <a:endParaRPr lang="es-ES" dirty="0"/>
          </a:p>
          <a:p>
            <a:pPr lvl="1"/>
            <a:endParaRPr lang="es-ES" noProof="0" dirty="0" smtClean="0"/>
          </a:p>
          <a:p>
            <a:pPr marL="76199" indent="0">
              <a:buNone/>
            </a:pPr>
            <a:r>
              <a:rPr lang="es-ES" b="1" dirty="0" smtClean="0"/>
              <a:t>Lista de coordinación: </a:t>
            </a:r>
          </a:p>
          <a:p>
            <a:pPr marL="76199" indent="0">
              <a:buNone/>
            </a:pPr>
            <a:r>
              <a:rPr lang="es-ES" b="1" noProof="0" dirty="0"/>
              <a:t>	</a:t>
            </a:r>
            <a:r>
              <a:rPr lang="es-ES" b="1" noProof="0" dirty="0" smtClean="0"/>
              <a:t>IRIS-IP: Aspectos de Red.</a:t>
            </a:r>
          </a:p>
          <a:p>
            <a:pPr marL="76199" indent="0">
              <a:buNone/>
            </a:pPr>
            <a:r>
              <a:rPr lang="es-ES" b="1" dirty="0"/>
              <a:t>	</a:t>
            </a:r>
            <a:r>
              <a:rPr lang="es-ES" b="1" dirty="0" smtClean="0"/>
              <a:t>IRIS-NODOS: Coordinación de los puntos de presencia</a:t>
            </a:r>
          </a:p>
          <a:p>
            <a:pPr marL="76199" indent="0">
              <a:buNone/>
            </a:pPr>
            <a:r>
              <a:rPr lang="es-ES" b="1" noProof="0" dirty="0"/>
              <a:t>	</a:t>
            </a:r>
            <a:r>
              <a:rPr lang="es-ES" b="1" noProof="0" dirty="0" err="1" smtClean="0"/>
              <a:t>IRIs</a:t>
            </a:r>
            <a:r>
              <a:rPr lang="es-ES" b="1" noProof="0" dirty="0" smtClean="0"/>
              <a:t>-TICKETS: (recepción solamente) Tickets y avisos de actuación en la red </a:t>
            </a:r>
          </a:p>
          <a:p>
            <a:pPr marL="76199" indent="0">
              <a:buNone/>
            </a:pPr>
            <a:endParaRPr lang="es-ES" b="1" noProof="0" dirty="0" smtClean="0"/>
          </a:p>
        </p:txBody>
      </p:sp>
    </p:spTree>
    <p:extLst>
      <p:ext uri="{BB962C8B-B14F-4D97-AF65-F5344CB8AC3E}">
        <p14:creationId xmlns:p14="http://schemas.microsoft.com/office/powerpoint/2010/main" val="1103705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smtClean="0"/>
              <a:t>La conexión con RedIRIS</a:t>
            </a:r>
            <a:endParaRPr lang="es-E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noProof="0" dirty="0" smtClean="0"/>
              <a:t>Para los centros conectados directamente a RedIRIS (no hay red regional/ </a:t>
            </a:r>
            <a:r>
              <a:rPr lang="es-ES" noProof="0" dirty="0" smtClean="0"/>
              <a:t>institución </a:t>
            </a:r>
            <a:r>
              <a:rPr lang="es-ES" noProof="0" dirty="0" smtClean="0"/>
              <a:t>intermedia) , se </a:t>
            </a:r>
            <a:r>
              <a:rPr lang="es-ES" noProof="0" dirty="0" smtClean="0"/>
              <a:t>utiliza </a:t>
            </a:r>
            <a:r>
              <a:rPr lang="es-ES" noProof="0" dirty="0" smtClean="0"/>
              <a:t>una red punto a punto de conexión (/30)</a:t>
            </a:r>
          </a:p>
          <a:p>
            <a:r>
              <a:rPr lang="es-ES" noProof="0" dirty="0" smtClean="0"/>
              <a:t>El uso de la dirección IP del equipo de la institución es solamente para el enrutamiento de trafico y verificación de problemas.</a:t>
            </a:r>
          </a:p>
          <a:p>
            <a:endParaRPr lang="es-ES" dirty="0"/>
          </a:p>
          <a:p>
            <a:pPr marL="0" indent="0">
              <a:buNone/>
            </a:pPr>
            <a:r>
              <a:rPr lang="es-ES" b="1" noProof="0" dirty="0" smtClean="0"/>
              <a:t>Recomendaciones</a:t>
            </a:r>
          </a:p>
          <a:p>
            <a:pPr lvl="1"/>
            <a:r>
              <a:rPr lang="es-ES" noProof="0" dirty="0" smtClean="0"/>
              <a:t>NO se debe utilizar como salida de NAT/servicios.</a:t>
            </a:r>
          </a:p>
          <a:p>
            <a:pPr lvl="1"/>
            <a:r>
              <a:rPr lang="es-ES" noProof="0" dirty="0" smtClean="0"/>
              <a:t>NO es la dirección principal del </a:t>
            </a:r>
            <a:r>
              <a:rPr lang="es-ES" noProof="0" dirty="0" err="1" smtClean="0"/>
              <a:t>router</a:t>
            </a:r>
            <a:r>
              <a:rPr lang="es-ES" noProof="0" dirty="0" smtClean="0"/>
              <a:t>.</a:t>
            </a:r>
          </a:p>
          <a:p>
            <a:pPr lvl="1"/>
            <a:r>
              <a:rPr lang="es-ES" noProof="0" dirty="0" smtClean="0"/>
              <a:t>No se debe emplear para VPNS </a:t>
            </a:r>
          </a:p>
          <a:p>
            <a:pPr lvl="1"/>
            <a:r>
              <a:rPr lang="es-ES" noProof="0" dirty="0" smtClean="0"/>
              <a:t>En resumen la conexión (IPv4) no es como la de casa.</a:t>
            </a:r>
          </a:p>
        </p:txBody>
      </p:sp>
    </p:spTree>
    <p:extLst>
      <p:ext uri="{BB962C8B-B14F-4D97-AF65-F5344CB8AC3E}">
        <p14:creationId xmlns:p14="http://schemas.microsoft.com/office/powerpoint/2010/main" val="1185283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smtClean="0"/>
              <a:t>La Conexión de RedIRIS</a:t>
            </a:r>
            <a:endParaRPr lang="es-E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078" y="3604591"/>
            <a:ext cx="11105322" cy="26205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noProof="0" dirty="0" smtClean="0"/>
              <a:t>Recomendaciones</a:t>
            </a:r>
          </a:p>
          <a:p>
            <a:r>
              <a:rPr lang="es-ES" b="1" noProof="0" dirty="0" smtClean="0"/>
              <a:t>Esta </a:t>
            </a:r>
            <a:r>
              <a:rPr lang="es-ES" b="1" noProof="0" dirty="0" smtClean="0"/>
              <a:t>conexión NO SE DEBE UTILIZAR para generar </a:t>
            </a:r>
            <a:r>
              <a:rPr lang="es-ES" b="1" noProof="0" dirty="0" smtClean="0"/>
              <a:t>trafico</a:t>
            </a:r>
            <a:endParaRPr lang="es-ES" b="1" noProof="0" dirty="0" smtClean="0"/>
          </a:p>
          <a:p>
            <a:r>
              <a:rPr lang="es-ES" b="1" noProof="0" dirty="0" smtClean="0"/>
              <a:t>La </a:t>
            </a:r>
            <a:r>
              <a:rPr lang="es-ES" b="1" noProof="0" dirty="0" smtClean="0"/>
              <a:t>institución </a:t>
            </a:r>
            <a:r>
              <a:rPr lang="es-ES" b="1" noProof="0" dirty="0" smtClean="0"/>
              <a:t>debe tener aplicadas las medidas de seguridad mínimas en la salida de trafico de su institución:</a:t>
            </a:r>
          </a:p>
          <a:p>
            <a:pPr lvl="1"/>
            <a:r>
              <a:rPr lang="es-ES" b="1" noProof="0" dirty="0" smtClean="0"/>
              <a:t>BCP37 : Solo sacar el trafico que tenga generado (filtros </a:t>
            </a:r>
            <a:r>
              <a:rPr lang="es-ES" b="1" noProof="0" dirty="0" err="1" smtClean="0"/>
              <a:t>spoofing</a:t>
            </a:r>
            <a:r>
              <a:rPr lang="es-ES" b="1" noProof="0" dirty="0" smtClean="0"/>
              <a:t>)</a:t>
            </a:r>
          </a:p>
          <a:p>
            <a:pPr lvl="1"/>
            <a:r>
              <a:rPr lang="es-ES" b="1" noProof="0" dirty="0" smtClean="0"/>
              <a:t>NO sacar trafico IP privado</a:t>
            </a:r>
          </a:p>
          <a:p>
            <a:pPr lvl="1"/>
            <a:endParaRPr lang="es-ES" noProof="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261" y="1034452"/>
            <a:ext cx="12192000" cy="222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102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dirty="0" smtClean="0"/>
              <a:t>Aspectos de Seguridad</a:t>
            </a:r>
            <a:endParaRPr lang="es-E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32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smtClean="0"/>
              <a:t>Servicio de incidentes de seguridad</a:t>
            </a:r>
            <a:endParaRPr lang="es-ES" noProof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ES" noProof="0" dirty="0" smtClean="0"/>
          </a:p>
          <a:p>
            <a:r>
              <a:rPr lang="es-ES" noProof="0" dirty="0" smtClean="0"/>
              <a:t>Las direcciones de contacto </a:t>
            </a:r>
            <a:r>
              <a:rPr lang="es-ES" noProof="0" dirty="0" smtClean="0"/>
              <a:t>personales definidas </a:t>
            </a:r>
            <a:r>
              <a:rPr lang="es-ES" noProof="0" dirty="0" smtClean="0"/>
              <a:t>por la institución se dan de alta automáticamente en la lista </a:t>
            </a:r>
            <a:r>
              <a:rPr lang="es-ES" noProof="0" dirty="0" smtClean="0">
                <a:hlinkClick r:id="rId2"/>
              </a:rPr>
              <a:t>certsi@listserv.rediris.es</a:t>
            </a:r>
            <a:r>
              <a:rPr lang="es-ES" noProof="0" dirty="0" smtClean="0"/>
              <a:t> </a:t>
            </a:r>
            <a:endParaRPr lang="es-ES" noProof="0" dirty="0" smtClean="0"/>
          </a:p>
          <a:p>
            <a:r>
              <a:rPr lang="es-ES" noProof="0" dirty="0" smtClean="0"/>
              <a:t>Los incidentes se envían a la dirección del </a:t>
            </a:r>
            <a:r>
              <a:rPr lang="es-ES" noProof="0" dirty="0" err="1" smtClean="0"/>
              <a:t>help-desk</a:t>
            </a:r>
            <a:r>
              <a:rPr lang="es-ES" noProof="0" dirty="0" smtClean="0"/>
              <a:t> especifico que indica el PER </a:t>
            </a:r>
            <a:endParaRPr lang="es-ES" noProof="0" dirty="0" smtClean="0"/>
          </a:p>
          <a:p>
            <a:endParaRPr lang="es-ES" dirty="0"/>
          </a:p>
          <a:p>
            <a:pPr marL="0" indent="0">
              <a:buNone/>
            </a:pPr>
            <a:r>
              <a:rPr lang="es-ES" b="1" noProof="0" dirty="0" smtClean="0"/>
              <a:t>Recomendaciones</a:t>
            </a:r>
          </a:p>
          <a:p>
            <a:r>
              <a:rPr lang="es-ES" noProof="0" dirty="0" smtClean="0"/>
              <a:t>Responder y actuar a los tickets enviados por el servicio de atención de incidentes.</a:t>
            </a:r>
          </a:p>
          <a:p>
            <a:r>
              <a:rPr lang="es-ES" noProof="0" dirty="0" smtClean="0"/>
              <a:t>Mantener el código de seguimiento en el asunto del correo</a:t>
            </a:r>
            <a:r>
              <a:rPr lang="es-ES" noProof="0" dirty="0" smtClean="0"/>
              <a:t>.</a:t>
            </a:r>
          </a:p>
          <a:p>
            <a:r>
              <a:rPr lang="es-ES" dirty="0" smtClean="0"/>
              <a:t>Solucionar los problemas que se reportan</a:t>
            </a:r>
          </a:p>
          <a:p>
            <a:endParaRPr lang="es-ES" noProof="0" dirty="0"/>
          </a:p>
          <a:p>
            <a:pPr marL="0" indent="0">
              <a:buNone/>
            </a:pPr>
            <a:r>
              <a:rPr lang="es-ES" b="1" dirty="0" smtClean="0"/>
              <a:t>Listas de coordinación:</a:t>
            </a:r>
          </a:p>
          <a:p>
            <a:pPr marL="0" indent="0">
              <a:buNone/>
            </a:pPr>
            <a:r>
              <a:rPr lang="es-ES" b="1" dirty="0"/>
              <a:t>	</a:t>
            </a:r>
            <a:r>
              <a:rPr lang="es-ES" b="1" dirty="0" smtClean="0"/>
              <a:t>SEC : Aspectos genéricos de seguridad.</a:t>
            </a:r>
          </a:p>
          <a:p>
            <a:pPr marL="0" indent="0">
              <a:buNone/>
            </a:pPr>
            <a:r>
              <a:rPr lang="es-ES" b="1" dirty="0"/>
              <a:t>	</a:t>
            </a:r>
            <a:r>
              <a:rPr lang="es-ES" b="1" dirty="0" smtClean="0"/>
              <a:t>CERTSI: Servicio de atención de incidentes de seguridad </a:t>
            </a:r>
          </a:p>
          <a:p>
            <a:pPr marL="0" indent="0">
              <a:buNone/>
            </a:pPr>
            <a:endParaRPr lang="es-ES" noProof="0" dirty="0" smtClean="0"/>
          </a:p>
          <a:p>
            <a:pPr marL="0" indent="0">
              <a:buNone/>
            </a:pPr>
            <a:endParaRPr lang="es-ES" noProof="0" dirty="0" smtClean="0"/>
          </a:p>
          <a:p>
            <a:endParaRPr lang="es-ES" noProof="0" dirty="0" smtClean="0"/>
          </a:p>
          <a:p>
            <a:endParaRPr lang="es-ES" noProof="0" dirty="0" smtClean="0"/>
          </a:p>
          <a:p>
            <a:endParaRPr lang="es-ES" noProof="0" dirty="0" smtClean="0"/>
          </a:p>
          <a:p>
            <a:pPr lvl="1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795539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smtClean="0"/>
              <a:t>Seguridad en la red</a:t>
            </a:r>
            <a:endParaRPr lang="es-E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noProof="0" smtClean="0"/>
              <a:t>Filtrar los protocolos de amplificación  en las conexiones de RedIRIS.</a:t>
            </a:r>
          </a:p>
          <a:p>
            <a:pPr marL="0" indent="0">
              <a:buNone/>
            </a:pPr>
            <a:endParaRPr lang="es-ES" noProof="0" smtClean="0"/>
          </a:p>
          <a:p>
            <a:pPr marL="0" indent="0">
              <a:buNone/>
            </a:pPr>
            <a:endParaRPr lang="es-ES" noProof="0" smtClean="0"/>
          </a:p>
          <a:p>
            <a:pPr marL="0" indent="0">
              <a:buNone/>
            </a:pPr>
            <a:endParaRPr lang="es-ES" noProof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138" y="3991550"/>
            <a:ext cx="12192000" cy="22257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6305"/>
            <a:ext cx="12192000" cy="222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094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dirty="0" smtClean="0"/>
              <a:t>Otros Servicios </a:t>
            </a:r>
            <a:endParaRPr lang="es-E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445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smtClean="0"/>
              <a:t>NTP</a:t>
            </a:r>
            <a:endParaRPr lang="es-E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noProof="0" dirty="0" smtClean="0"/>
              <a:t>Muy importante, pero ...</a:t>
            </a:r>
          </a:p>
          <a:p>
            <a:endParaRPr lang="es-ES" noProof="0" dirty="0" smtClean="0"/>
          </a:p>
          <a:p>
            <a:r>
              <a:rPr lang="es-ES" noProof="0" dirty="0" smtClean="0"/>
              <a:t>¿Se emplea un servidor NTP propio o se utiliza directamente los de RedIRIS ?</a:t>
            </a:r>
          </a:p>
          <a:p>
            <a:r>
              <a:rPr lang="es-ES" noProof="0" dirty="0" smtClean="0"/>
              <a:t>¿Se utiliza alguna fuente de sincronización externa (GPS) ?</a:t>
            </a:r>
          </a:p>
          <a:p>
            <a:r>
              <a:rPr lang="es-ES" noProof="0" dirty="0" smtClean="0"/>
              <a:t>¿Que pasa con el NAT  ?</a:t>
            </a:r>
          </a:p>
          <a:p>
            <a:r>
              <a:rPr lang="es-ES" noProof="0" dirty="0" smtClean="0"/>
              <a:t>¿se aplican filtros en el trafico </a:t>
            </a:r>
            <a:r>
              <a:rPr lang="es-ES" noProof="0" dirty="0" smtClean="0"/>
              <a:t>?</a:t>
            </a:r>
          </a:p>
          <a:p>
            <a:endParaRPr lang="es-ES" dirty="0"/>
          </a:p>
          <a:p>
            <a:pPr marL="0" indent="0">
              <a:buNone/>
            </a:pPr>
            <a:r>
              <a:rPr lang="es-ES" b="1" noProof="0" dirty="0" smtClean="0"/>
              <a:t>Recomendaciones:</a:t>
            </a:r>
          </a:p>
          <a:p>
            <a:r>
              <a:rPr lang="es-ES" b="1" dirty="0" smtClean="0"/>
              <a:t>Instalar un servidor de NTP en la organización.</a:t>
            </a:r>
          </a:p>
          <a:p>
            <a:r>
              <a:rPr lang="es-ES" b="1" noProof="0" dirty="0" smtClean="0"/>
              <a:t>No permitir consultas NTP desde el exterior.</a:t>
            </a:r>
          </a:p>
          <a:p>
            <a:r>
              <a:rPr lang="es-ES" b="1" dirty="0" smtClean="0"/>
              <a:t>Sincronizar los equipos con este servidor NTP</a:t>
            </a:r>
            <a:endParaRPr lang="es-ES" noProof="0" dirty="0" smtClean="0"/>
          </a:p>
          <a:p>
            <a:pPr marL="0" indent="0">
              <a:buNone/>
            </a:pPr>
            <a:endParaRPr lang="es-ES" b="1" noProof="0" dirty="0"/>
          </a:p>
          <a:p>
            <a:pPr marL="0" indent="0">
              <a:buNone/>
            </a:pPr>
            <a:r>
              <a:rPr lang="es-ES" b="1" dirty="0" smtClean="0"/>
              <a:t>Lista de coordinación: IRIS-NTP</a:t>
            </a:r>
            <a:endParaRPr lang="es-ES" b="1" noProof="0" dirty="0" smtClean="0"/>
          </a:p>
          <a:p>
            <a:endParaRPr lang="es-ES" noProof="0" dirty="0" smtClean="0"/>
          </a:p>
          <a:p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991995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smtClean="0"/>
              <a:t>DNS </a:t>
            </a:r>
            <a:endParaRPr lang="es-E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noProof="0" dirty="0" err="1" smtClean="0"/>
              <a:t>RedIRIS</a:t>
            </a:r>
            <a:r>
              <a:rPr lang="es-ES" noProof="0" dirty="0" smtClean="0"/>
              <a:t> proporciona un servicio de servidor secundario para las instituciones afiliadas</a:t>
            </a:r>
          </a:p>
          <a:p>
            <a:endParaRPr lang="es-ES" noProof="0" dirty="0" smtClean="0"/>
          </a:p>
          <a:p>
            <a:pPr marL="0" indent="0">
              <a:buNone/>
            </a:pPr>
            <a:r>
              <a:rPr lang="es-ES" b="1" noProof="0" dirty="0" smtClean="0"/>
              <a:t>NO ES UN RESOLVER PUBLICO</a:t>
            </a:r>
          </a:p>
          <a:p>
            <a:r>
              <a:rPr lang="es-ES" noProof="0" dirty="0" smtClean="0"/>
              <a:t>No se publica información con direcciones IP privadas.</a:t>
            </a:r>
          </a:p>
          <a:p>
            <a:r>
              <a:rPr lang="es-ES" noProof="0" dirty="0" smtClean="0"/>
              <a:t>Información de zona incorrecta</a:t>
            </a:r>
            <a:r>
              <a:rPr lang="es-ES" noProof="0" dirty="0" smtClean="0"/>
              <a:t>.</a:t>
            </a:r>
          </a:p>
          <a:p>
            <a:endParaRPr lang="es-ES" dirty="0"/>
          </a:p>
          <a:p>
            <a:endParaRPr lang="es-ES" noProof="0" dirty="0" smtClean="0"/>
          </a:p>
          <a:p>
            <a:pPr marL="0" indent="0">
              <a:buNone/>
            </a:pPr>
            <a:r>
              <a:rPr lang="es-ES" b="1" noProof="0" dirty="0" smtClean="0"/>
              <a:t>Coordinación: IRIS-DNS</a:t>
            </a:r>
            <a:endParaRPr lang="es-ES" b="1" noProof="0" dirty="0" smtClean="0"/>
          </a:p>
          <a:p>
            <a:pPr marL="0" indent="0">
              <a:buNone/>
            </a:pPr>
            <a:endParaRPr lang="es-ES" noProof="0" dirty="0" smtClean="0"/>
          </a:p>
          <a:p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11278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Federación de identidades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x-none" b="1" dirty="0"/>
              <a:t>IdP.</a:t>
            </a:r>
            <a:r>
              <a:rPr lang="x-none" dirty="0"/>
              <a:t> servidor web con https, seguir recomendación de envío de atributos.El punto de entrada de credenciales debería ser común para todo, y el IdP no es una excepción. </a:t>
            </a:r>
            <a:endParaRPr lang="es-ES" dirty="0"/>
          </a:p>
          <a:p>
            <a:pPr lvl="1">
              <a:lnSpc>
                <a:spcPct val="150000"/>
              </a:lnSpc>
            </a:pPr>
            <a:r>
              <a:rPr lang="x-none" sz="1600" dirty="0"/>
              <a:t>Coordinación: Lista SIR-USERS</a:t>
            </a:r>
            <a:endParaRPr lang="es-ES" sz="1600" dirty="0"/>
          </a:p>
          <a:p>
            <a:pPr>
              <a:lnSpc>
                <a:spcPct val="150000"/>
              </a:lnSpc>
            </a:pPr>
            <a:r>
              <a:rPr lang="x-none" b="1" dirty="0"/>
              <a:t>IdM/Gestión de identidad</a:t>
            </a:r>
            <a:r>
              <a:rPr lang="x-none" dirty="0"/>
              <a:t>. Intentar hacer uso de esquemas bien conocidos (inetOrgPerson, eduPerson, SCHAC, IRIS). </a:t>
            </a:r>
            <a:endParaRPr lang="es-ES" dirty="0" smtClean="0"/>
          </a:p>
          <a:p>
            <a:pPr>
              <a:lnSpc>
                <a:spcPct val="150000"/>
              </a:lnSpc>
            </a:pPr>
            <a:r>
              <a:rPr lang="x-none" sz="3200" dirty="0" smtClean="0"/>
              <a:t>No </a:t>
            </a:r>
            <a:r>
              <a:rPr lang="x-none" sz="3200" dirty="0"/>
              <a:t>reinventar atributos que ya existen. Poner especial atención en los valores que deben almacenarse.</a:t>
            </a:r>
            <a:endParaRPr lang="es-ES" dirty="0"/>
          </a:p>
          <a:p>
            <a:pPr lvl="1">
              <a:lnSpc>
                <a:spcPct val="150000"/>
              </a:lnSpc>
            </a:pPr>
            <a:endParaRPr lang="es-ES" sz="2000" b="1" dirty="0" smtClean="0"/>
          </a:p>
          <a:p>
            <a:pPr lvl="1">
              <a:lnSpc>
                <a:spcPct val="150000"/>
              </a:lnSpc>
            </a:pPr>
            <a:r>
              <a:rPr lang="x-none" sz="2000" b="1" dirty="0" smtClean="0"/>
              <a:t>Coordinación</a:t>
            </a:r>
            <a:r>
              <a:rPr lang="x-none" sz="2000" b="1" dirty="0"/>
              <a:t>: Lista GT-IDENTIDAD</a:t>
            </a:r>
            <a:endParaRPr lang="es-ES" sz="2000" b="1" dirty="0"/>
          </a:p>
          <a:p>
            <a:pPr>
              <a:lnSpc>
                <a:spcPct val="150000"/>
              </a:lnSpc>
            </a:pPr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1141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smtClean="0"/>
              <a:t>Indice</a:t>
            </a:r>
            <a:endParaRPr lang="es-E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s-ES" sz="2800" noProof="0" dirty="0" smtClean="0"/>
              <a:t>Motivación</a:t>
            </a:r>
          </a:p>
          <a:p>
            <a:pPr>
              <a:lnSpc>
                <a:spcPct val="200000"/>
              </a:lnSpc>
            </a:pPr>
            <a:r>
              <a:rPr lang="es-ES" sz="2800" noProof="0" dirty="0" smtClean="0"/>
              <a:t>Información de contacto</a:t>
            </a:r>
          </a:p>
          <a:p>
            <a:pPr>
              <a:lnSpc>
                <a:spcPct val="200000"/>
              </a:lnSpc>
            </a:pPr>
            <a:r>
              <a:rPr lang="es-ES" sz="2800" noProof="0" dirty="0" smtClean="0"/>
              <a:t>Aspectos de red</a:t>
            </a:r>
          </a:p>
          <a:p>
            <a:pPr>
              <a:lnSpc>
                <a:spcPct val="200000"/>
              </a:lnSpc>
            </a:pPr>
            <a:r>
              <a:rPr lang="es-ES" sz="2800" noProof="0" dirty="0" smtClean="0"/>
              <a:t>Aspectos de seguridad</a:t>
            </a:r>
          </a:p>
          <a:p>
            <a:pPr>
              <a:lnSpc>
                <a:spcPct val="200000"/>
              </a:lnSpc>
            </a:pPr>
            <a:r>
              <a:rPr lang="es-ES" sz="2800" noProof="0" dirty="0" smtClean="0"/>
              <a:t>Otros servicios</a:t>
            </a:r>
          </a:p>
        </p:txBody>
      </p:sp>
    </p:spTree>
    <p:extLst>
      <p:ext uri="{BB962C8B-B14F-4D97-AF65-F5344CB8AC3E}">
        <p14:creationId xmlns:p14="http://schemas.microsoft.com/office/powerpoint/2010/main" val="1435691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err="1"/>
              <a:t>eduroam</a:t>
            </a:r>
            <a:endParaRPr lang="es-ES" err="1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x-none" dirty="0"/>
              <a:t>Tener publicada información de soporte a usuarios propios, cobertura, descarga de instaladores</a:t>
            </a:r>
            <a:endParaRPr lang="es-ES" dirty="0"/>
          </a:p>
          <a:p>
            <a:pPr lvl="1">
              <a:lnSpc>
                <a:spcPct val="150000"/>
              </a:lnSpc>
            </a:pPr>
            <a:r>
              <a:rPr lang="x-none" sz="1800" dirty="0"/>
              <a:t>Vigilar que la información está actualizada, es localizable, etc...</a:t>
            </a:r>
            <a:endParaRPr lang="es-ES" sz="1800" dirty="0"/>
          </a:p>
          <a:p>
            <a:pPr lvl="1">
              <a:lnSpc>
                <a:spcPct val="150000"/>
              </a:lnSpc>
            </a:pPr>
            <a:r>
              <a:rPr lang="x-none" sz="1800" dirty="0"/>
              <a:t>eduroam CAT es una autentica «navaja suiza», no sólo para crear instaladores, también para pruebas</a:t>
            </a:r>
            <a:endParaRPr lang="es-ES" sz="1800" dirty="0"/>
          </a:p>
          <a:p>
            <a:pPr>
              <a:lnSpc>
                <a:spcPct val="150000"/>
              </a:lnSpc>
            </a:pPr>
            <a:r>
              <a:rPr lang="x-none" dirty="0"/>
              <a:t>Escalado de incidencias: remitir al usuario a su organización. Si el problema no es de configuración, la organización del usuario puede escalar el problema</a:t>
            </a:r>
            <a:endParaRPr lang="es-ES" dirty="0"/>
          </a:p>
          <a:p>
            <a:pPr>
              <a:lnSpc>
                <a:spcPct val="150000"/>
              </a:lnSpc>
            </a:pPr>
            <a:r>
              <a:rPr lang="x-none" dirty="0"/>
              <a:t>Incidentes de seguridad: poner en copia a </a:t>
            </a:r>
            <a:r>
              <a:rPr lang="x-none" dirty="0">
                <a:hlinkClick r:id="rId3"/>
              </a:rPr>
              <a:t>eduroam@rediris.es</a:t>
            </a:r>
            <a:r>
              <a:rPr lang="x-none" dirty="0"/>
              <a:t> cuando lo requiera. El escalado a nivel internacional debe hacerse a través de nosotros, y con coordinación de CERTs cuando sea posible.</a:t>
            </a:r>
            <a:endParaRPr lang="es-ES" dirty="0">
              <a:hlinkClick r:id="rId3"/>
            </a:endParaRPr>
          </a:p>
          <a:p>
            <a:pPr>
              <a:lnSpc>
                <a:spcPct val="150000"/>
              </a:lnSpc>
            </a:pPr>
            <a:r>
              <a:rPr lang="x-none" dirty="0"/>
              <a:t>Otros: recomendación de puertos desfiltrados, ofrecer direccionamiento público siempre que sea posible, ¡IPv6!, logs (mínimo CSI/instante/IP cedida/identidad externa) sincronizados con fuente de tiempo fiable. </a:t>
            </a:r>
            <a:endParaRPr lang="es-ES" dirty="0"/>
          </a:p>
          <a:p>
            <a:pPr lvl="1">
              <a:lnSpc>
                <a:spcPct val="150000"/>
              </a:lnSpc>
            </a:pPr>
            <a:r>
              <a:rPr lang="x-none" sz="1800" dirty="0"/>
              <a:t>eduroam Europa recomienda mínimo 6 meses de logs; dentro de lo posible, almacenar un año</a:t>
            </a:r>
            <a:endParaRPr lang="es-ES" sz="1800" dirty="0"/>
          </a:p>
          <a:p>
            <a:pPr>
              <a:lnSpc>
                <a:spcPct val="150000"/>
              </a:lnSpc>
            </a:pPr>
            <a:r>
              <a:rPr lang="x-none" dirty="0"/>
              <a:t>Coordinación: Lista MovIRIS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200314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IRIS-SARA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x-none" sz="2400" dirty="0">
                <a:latin typeface="Arial"/>
              </a:rPr>
              <a:t>Es requisito constituirse como proveedor de identidad en SIR</a:t>
            </a:r>
            <a:endParaRPr lang="es-ES" sz="2400" dirty="0">
              <a:latin typeface="Arial"/>
            </a:endParaRPr>
          </a:p>
          <a:p>
            <a:r>
              <a:rPr lang="x-none" sz="2400" dirty="0">
                <a:latin typeface="Arial"/>
              </a:rPr>
              <a:t>En el lado de la institución  direccionamiento que se usa es público y hay que hacer una solicitud para cada uno de los servicios que están en Red Sara (los servicios que conocemos los tenemos publicados en el wiki de iris-sara)</a:t>
            </a:r>
            <a:endParaRPr lang="es-ES" sz="2400" dirty="0">
              <a:latin typeface="Arial"/>
            </a:endParaRPr>
          </a:p>
          <a:p>
            <a:r>
              <a:rPr lang="x-none" sz="2400" dirty="0">
                <a:latin typeface="Arial"/>
              </a:rPr>
              <a:t>Las solicitudes deben realizarse desde el formulario de gestión (protegido mediante SIR) </a:t>
            </a:r>
            <a:endParaRPr lang="es-ES" sz="2400" dirty="0">
              <a:latin typeface="Arial"/>
            </a:endParaRPr>
          </a:p>
          <a:p>
            <a:r>
              <a:rPr lang="x-none" sz="2400" dirty="0">
                <a:latin typeface="Arial"/>
              </a:rPr>
              <a:t>De cara al prestador del servicio en Red Sara las peticiones llegan desde una dirección privada asignada a la institución (caso de @firma)</a:t>
            </a:r>
            <a:endParaRPr lang="es-ES" sz="2400" dirty="0">
              <a:latin typeface="Arial"/>
            </a:endParaRPr>
          </a:p>
          <a:p>
            <a:r>
              <a:rPr lang="x-none" sz="2400" dirty="0"/>
              <a:t>El PER y la persona de contacto del servicio firman el CUSO para solicitar el servicio</a:t>
            </a:r>
            <a:endParaRPr lang="es-ES" sz="2400" dirty="0"/>
          </a:p>
          <a:p>
            <a:r>
              <a:rPr lang="x-none" sz="2400" dirty="0"/>
              <a:t>Por ahora el servicio está abierto a Universidades, OPIs e ICTS</a:t>
            </a:r>
            <a:endParaRPr lang="es-ES" sz="2400" dirty="0"/>
          </a:p>
          <a:p>
            <a:r>
              <a:rPr lang="x-none" sz="2400" dirty="0"/>
              <a:t>Las incidencias o consultas se tramitan por el buzón genérico </a:t>
            </a:r>
            <a:r>
              <a:rPr lang="x-none" sz="2400" dirty="0">
                <a:hlinkClick r:id="rId3"/>
              </a:rPr>
              <a:t>incidencias.redsara@rediris.es</a:t>
            </a:r>
            <a:r>
              <a:rPr lang="x-none" sz="2400" dirty="0"/>
              <a:t> (no direcciones personales)</a:t>
            </a:r>
            <a:endParaRPr lang="es-ES" sz="2400" dirty="0">
              <a:hlinkClick r:id="rId3"/>
            </a:endParaRPr>
          </a:p>
          <a:p>
            <a:endParaRPr lang="es-ES" sz="2400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43457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7360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smtClean="0"/>
              <a:t>Motivación</a:t>
            </a:r>
            <a:endParaRPr lang="es-E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s-ES" sz="2400" noProof="0" dirty="0" smtClean="0"/>
              <a:t>Mientras las cosas funcionan parece que toda configuración es correcta</a:t>
            </a:r>
          </a:p>
          <a:p>
            <a:pPr>
              <a:lnSpc>
                <a:spcPct val="150000"/>
              </a:lnSpc>
            </a:pPr>
            <a:endParaRPr lang="es-ES" sz="2400" noProof="0" dirty="0" smtClean="0"/>
          </a:p>
          <a:p>
            <a:pPr>
              <a:lnSpc>
                <a:spcPct val="150000"/>
              </a:lnSpc>
            </a:pPr>
            <a:r>
              <a:rPr lang="es-ES" sz="2400" noProof="0" dirty="0" smtClean="0"/>
              <a:t>Inercia, las cosas se hacen como siempre </a:t>
            </a:r>
            <a:r>
              <a:rPr lang="is-IS" sz="2400" noProof="0" dirty="0" smtClean="0"/>
              <a:t>…</a:t>
            </a:r>
            <a:endParaRPr lang="es-ES" sz="2400" noProof="0" dirty="0" smtClean="0"/>
          </a:p>
          <a:p>
            <a:pPr lvl="1">
              <a:lnSpc>
                <a:spcPct val="150000"/>
              </a:lnSpc>
            </a:pPr>
            <a:r>
              <a:rPr lang="es-ES" sz="1800" noProof="0" dirty="0" smtClean="0"/>
              <a:t>fallos en la transmisión del conocimiento.</a:t>
            </a:r>
          </a:p>
          <a:p>
            <a:pPr lvl="1">
              <a:lnSpc>
                <a:spcPct val="150000"/>
              </a:lnSpc>
            </a:pPr>
            <a:endParaRPr lang="es-ES" sz="1800" noProof="0" dirty="0" smtClean="0"/>
          </a:p>
          <a:p>
            <a:pPr>
              <a:lnSpc>
                <a:spcPct val="150000"/>
              </a:lnSpc>
            </a:pPr>
            <a:r>
              <a:rPr lang="es-ES" sz="2400" noProof="0" dirty="0" smtClean="0"/>
              <a:t>Lo que “</a:t>
            </a:r>
            <a:r>
              <a:rPr lang="es-ES" sz="2400" i="1" noProof="0" dirty="0" smtClean="0"/>
              <a:t>antes era así</a:t>
            </a:r>
            <a:r>
              <a:rPr lang="es-ES" sz="2400" noProof="0" dirty="0" smtClean="0"/>
              <a:t>”   muchas veces ha cambiado</a:t>
            </a:r>
          </a:p>
          <a:p>
            <a:pPr>
              <a:lnSpc>
                <a:spcPct val="150000"/>
              </a:lnSpc>
            </a:pPr>
            <a:endParaRPr lang="es-ES" sz="2400" noProof="0" dirty="0" smtClean="0"/>
          </a:p>
          <a:p>
            <a:pPr>
              <a:lnSpc>
                <a:spcPct val="150000"/>
              </a:lnSpc>
            </a:pPr>
            <a:r>
              <a:rPr lang="es-ES" sz="2400" noProof="0" dirty="0" smtClean="0"/>
              <a:t>También es un recordatorio para </a:t>
            </a:r>
            <a:r>
              <a:rPr lang="es-ES" sz="2400" noProof="0" dirty="0" err="1" smtClean="0"/>
              <a:t>RedIRIS</a:t>
            </a:r>
            <a:r>
              <a:rPr lang="es-ES" sz="2400" noProof="0" dirty="0" smtClean="0"/>
              <a:t>, ¿qué cosas vemos que se podrían mejorar ?</a:t>
            </a:r>
          </a:p>
          <a:p>
            <a:pPr>
              <a:lnSpc>
                <a:spcPct val="150000"/>
              </a:lnSpc>
            </a:pPr>
            <a:endParaRPr lang="es-ES" sz="2400" noProof="0" dirty="0" smtClean="0"/>
          </a:p>
          <a:p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18714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dirty="0" smtClean="0"/>
              <a:t>Información de contacto</a:t>
            </a:r>
            <a:endParaRPr lang="es-ES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395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smtClean="0"/>
              <a:t>Información General/ PER</a:t>
            </a:r>
            <a:endParaRPr lang="es-E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noProof="0" dirty="0" smtClean="0"/>
              <a:t>Las organizaciones (instituciones) se afilian a </a:t>
            </a:r>
            <a:r>
              <a:rPr lang="es-ES" noProof="0" dirty="0" err="1" smtClean="0"/>
              <a:t>RedIRIS</a:t>
            </a:r>
            <a:r>
              <a:rPr lang="es-ES" noProof="0" dirty="0" smtClean="0"/>
              <a:t> mediante un acuerdo/convenio de afiliación.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noProof="0" dirty="0" smtClean="0"/>
              <a:t>En este acuerdo se define: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s-ES" noProof="0" dirty="0" smtClean="0"/>
              <a:t>Un contacto Principal : Persona de Enlace de RedIRIS</a:t>
            </a:r>
            <a:r>
              <a:rPr lang="es-ES" dirty="0"/>
              <a:t> </a:t>
            </a:r>
            <a:r>
              <a:rPr lang="es-ES" dirty="0" smtClean="0"/>
              <a:t>(PER)</a:t>
            </a:r>
          </a:p>
          <a:p>
            <a:pPr lvl="2">
              <a:spcBef>
                <a:spcPts val="0"/>
              </a:spcBef>
            </a:pPr>
            <a:r>
              <a:rPr lang="es-ES" noProof="0" dirty="0" smtClean="0"/>
              <a:t>Persona autorizada para solicitar servicios a RedIRIS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s-ES" noProof="0" dirty="0" smtClean="0"/>
              <a:t>Contactos técnicos básicos</a:t>
            </a:r>
            <a:endParaRPr lang="es-ES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s-ES" noProof="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noProof="0" dirty="0" smtClean="0"/>
              <a:t>Es básico que la institución mantenga actualizados estos contactos, sobre todo el PER.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s-ES" noProof="0" dirty="0" smtClean="0"/>
              <a:t>Puede indicar las modificaciones del resto de contactos.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s-ES" noProof="0" dirty="0" smtClean="0"/>
              <a:t>Inscribir a personas de la organización a los eventos de RedIRIS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s-ES" noProof="0" dirty="0" smtClean="0"/>
              <a:t>Solicitar nuevos servicios a RedIRIS</a:t>
            </a:r>
            <a:endParaRPr lang="es-ES" b="1" noProof="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s-ES" b="1" noProof="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s-ES" b="1" noProof="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b="1" dirty="0" smtClean="0"/>
              <a:t>Recomendaciones</a:t>
            </a:r>
            <a:endParaRPr lang="es-ES" b="1" noProof="0" dirty="0" smtClean="0"/>
          </a:p>
          <a:p>
            <a:pPr>
              <a:spcBef>
                <a:spcPts val="0"/>
              </a:spcBef>
            </a:pPr>
            <a:r>
              <a:rPr lang="es-ES" b="1" noProof="0" dirty="0" smtClean="0"/>
              <a:t>Dar de alta mas de un PER</a:t>
            </a:r>
          </a:p>
          <a:p>
            <a:pPr>
              <a:spcBef>
                <a:spcPts val="0"/>
              </a:spcBef>
            </a:pPr>
            <a:r>
              <a:rPr lang="es-ES" b="1" dirty="0" smtClean="0"/>
              <a:t>Comprobar los datos de contacto si hay dudas sobre su validez</a:t>
            </a:r>
          </a:p>
          <a:p>
            <a:pPr lvl="1">
              <a:spcBef>
                <a:spcPts val="0"/>
              </a:spcBef>
            </a:pPr>
            <a:r>
              <a:rPr lang="es-ES" noProof="0" dirty="0" smtClean="0"/>
              <a:t>Contactar por correo con </a:t>
            </a:r>
            <a:r>
              <a:rPr lang="es-ES" noProof="0" dirty="0" smtClean="0">
                <a:hlinkClick r:id="rId2"/>
              </a:rPr>
              <a:t>secretaria@rediris.es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596587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smtClean="0"/>
              <a:t>Buzones del servicio</a:t>
            </a:r>
            <a:endParaRPr lang="es-E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noProof="0" dirty="0" smtClean="0"/>
              <a:t>Canales informativos</a:t>
            </a:r>
          </a:p>
          <a:p>
            <a:pPr lvl="1"/>
            <a:r>
              <a:rPr lang="es-ES" dirty="0" smtClean="0"/>
              <a:t>Asociados a buzones de correo, como por ejemplo: </a:t>
            </a:r>
            <a:r>
              <a:rPr lang="es-ES" noProof="0" dirty="0" smtClean="0"/>
              <a:t>secretaria@, difusión@. …</a:t>
            </a:r>
          </a:p>
          <a:p>
            <a:r>
              <a:rPr lang="es-ES" dirty="0" smtClean="0"/>
              <a:t>Canales para gestionar incidencias de servicios</a:t>
            </a:r>
          </a:p>
          <a:p>
            <a:pPr lvl="1"/>
            <a:r>
              <a:rPr lang="es-ES" noProof="0" dirty="0" smtClean="0"/>
              <a:t>Asociados a herramientas de gestión de tickets, </a:t>
            </a:r>
            <a:r>
              <a:rPr lang="es-ES" noProof="0" dirty="0" err="1" smtClean="0"/>
              <a:t>co</a:t>
            </a:r>
            <a:r>
              <a:rPr lang="es-ES" dirty="0" err="1" smtClean="0"/>
              <a:t>mo</a:t>
            </a:r>
            <a:r>
              <a:rPr lang="es-ES" dirty="0" smtClean="0"/>
              <a:t> por ejemplo : </a:t>
            </a:r>
            <a:r>
              <a:rPr lang="es-ES" noProof="0" dirty="0" smtClean="0"/>
              <a:t>sir@, iris-</a:t>
            </a:r>
            <a:r>
              <a:rPr lang="es-ES" noProof="0" dirty="0" err="1" smtClean="0"/>
              <a:t>nd</a:t>
            </a:r>
            <a:r>
              <a:rPr lang="es-ES" noProof="0" dirty="0" smtClean="0"/>
              <a:t>@, seguridad@.</a:t>
            </a:r>
          </a:p>
          <a:p>
            <a:r>
              <a:rPr lang="es-ES" noProof="0" dirty="0" smtClean="0"/>
              <a:t>Importante el buzón secretaria@</a:t>
            </a:r>
          </a:p>
          <a:p>
            <a:pPr lvl="1"/>
            <a:r>
              <a:rPr lang="es-ES" noProof="0" dirty="0" smtClean="0"/>
              <a:t>Modificaciones en los datos de contacto</a:t>
            </a:r>
          </a:p>
          <a:p>
            <a:pPr lvl="1"/>
            <a:r>
              <a:rPr lang="es-ES" noProof="0" dirty="0" smtClean="0"/>
              <a:t>Datos sobre centros dependientes  de una institución </a:t>
            </a:r>
          </a:p>
          <a:p>
            <a:pPr lvl="1"/>
            <a:r>
              <a:rPr lang="es-ES" noProof="0" dirty="0" smtClean="0"/>
              <a:t>Contacto genérico con </a:t>
            </a:r>
            <a:r>
              <a:rPr lang="es-ES" noProof="0" dirty="0" err="1" smtClean="0"/>
              <a:t>RedIRIS</a:t>
            </a:r>
            <a:endParaRPr lang="es-ES" noProof="0" dirty="0" smtClean="0"/>
          </a:p>
          <a:p>
            <a:endParaRPr lang="es-ES" noProof="0" dirty="0" smtClean="0"/>
          </a:p>
          <a:p>
            <a:pPr marL="0" indent="0">
              <a:buNone/>
            </a:pPr>
            <a:r>
              <a:rPr lang="es-ES" b="1" dirty="0" smtClean="0"/>
              <a:t>Recomendaciones</a:t>
            </a:r>
          </a:p>
          <a:p>
            <a:r>
              <a:rPr lang="es-ES" b="1" dirty="0" smtClean="0"/>
              <a:t>Mantener actualizada  internamente la información de contacto con RedIRIS.</a:t>
            </a:r>
          </a:p>
          <a:p>
            <a:r>
              <a:rPr lang="es-ES" b="1" dirty="0" smtClean="0"/>
              <a:t>Utilizar los buzones de  servicio (y no los correos personales) para el contacto Operativo con RedIRIS.</a:t>
            </a:r>
          </a:p>
        </p:txBody>
      </p:sp>
    </p:spTree>
    <p:extLst>
      <p:ext uri="{BB962C8B-B14F-4D97-AF65-F5344CB8AC3E}">
        <p14:creationId xmlns:p14="http://schemas.microsoft.com/office/powerpoint/2010/main" val="617750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smtClean="0"/>
              <a:t>Listas de coordinación /IRIS-*</a:t>
            </a:r>
            <a:endParaRPr lang="es-E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_tradnl" u="sng" dirty="0">
                <a:hlinkClick r:id="rId2"/>
              </a:rPr>
              <a:t>http://</a:t>
            </a:r>
            <a:r>
              <a:rPr lang="es-ES_tradnl" u="sng" dirty="0" smtClean="0">
                <a:hlinkClick r:id="rId2"/>
              </a:rPr>
              <a:t>www.rediris.es/list/iris/</a:t>
            </a:r>
            <a:endParaRPr lang="es-ES_tradnl" u="sng" dirty="0" smtClean="0"/>
          </a:p>
          <a:p>
            <a:pPr marL="0" indent="0">
              <a:buNone/>
            </a:pPr>
            <a:endParaRPr lang="es-ES_tradnl" dirty="0"/>
          </a:p>
          <a:p>
            <a:r>
              <a:rPr lang="es-ES" noProof="0" dirty="0" smtClean="0"/>
              <a:t>Listas </a:t>
            </a:r>
            <a:r>
              <a:rPr lang="es-ES" noProof="0" dirty="0" smtClean="0"/>
              <a:t>para la coordinación del servicio </a:t>
            </a:r>
          </a:p>
          <a:p>
            <a:r>
              <a:rPr lang="es-ES" noProof="0" dirty="0" smtClean="0"/>
              <a:t>NO SON la lista de contacto con el servicio</a:t>
            </a:r>
          </a:p>
          <a:p>
            <a:r>
              <a:rPr lang="es-ES" noProof="0" dirty="0" err="1" smtClean="0"/>
              <a:t>Nettiquete</a:t>
            </a:r>
            <a:r>
              <a:rPr lang="es-ES" noProof="0" dirty="0" smtClean="0"/>
              <a:t> </a:t>
            </a:r>
            <a:r>
              <a:rPr lang="es-ES" noProof="0" dirty="0" smtClean="0"/>
              <a:t>típica </a:t>
            </a:r>
            <a:r>
              <a:rPr lang="es-ES" noProof="0" dirty="0" smtClean="0"/>
              <a:t>de una lista  de correo.</a:t>
            </a:r>
          </a:p>
          <a:p>
            <a:endParaRPr lang="es-ES" noProof="0" dirty="0" smtClean="0"/>
          </a:p>
          <a:p>
            <a:r>
              <a:rPr lang="es-ES" noProof="0" dirty="0" smtClean="0"/>
              <a:t>Hay listas que son generadas de forma automática con la información proporcionada por el PER (</a:t>
            </a:r>
            <a:r>
              <a:rPr lang="es-ES" noProof="0" dirty="0" err="1" smtClean="0"/>
              <a:t>Ej</a:t>
            </a:r>
            <a:r>
              <a:rPr lang="es-ES" noProof="0" dirty="0" smtClean="0"/>
              <a:t> IRIS-PERS, CERTSI</a:t>
            </a:r>
            <a:r>
              <a:rPr lang="es-ES" noProof="0" dirty="0" smtClean="0"/>
              <a:t>@)</a:t>
            </a:r>
          </a:p>
          <a:p>
            <a:r>
              <a:rPr lang="es-ES" dirty="0" smtClean="0"/>
              <a:t>Lista </a:t>
            </a:r>
            <a:r>
              <a:rPr lang="es-ES" dirty="0" err="1" smtClean="0"/>
              <a:t>horzontal</a:t>
            </a:r>
            <a:r>
              <a:rPr lang="es-ES" dirty="0" smtClean="0"/>
              <a:t> para aspectos técnicos, TECNIRIS , http://</a:t>
            </a:r>
            <a:r>
              <a:rPr lang="es-ES" dirty="0" err="1" smtClean="0"/>
              <a:t>www.rediris.es</a:t>
            </a:r>
            <a:r>
              <a:rPr lang="es-ES" dirty="0" smtClean="0"/>
              <a:t>/</a:t>
            </a:r>
            <a:r>
              <a:rPr lang="es-ES" dirty="0" err="1" smtClean="0"/>
              <a:t>tecniris</a:t>
            </a:r>
            <a:r>
              <a:rPr lang="es-ES" dirty="0" smtClean="0"/>
              <a:t>/</a:t>
            </a:r>
            <a:endParaRPr lang="es-ES" noProof="0" dirty="0" smtClean="0"/>
          </a:p>
          <a:p>
            <a:pPr marL="0" indent="0">
              <a:buNone/>
            </a:pPr>
            <a:endParaRPr lang="es-ES" b="1" noProof="0" dirty="0" smtClean="0"/>
          </a:p>
          <a:p>
            <a:pPr marL="0" indent="0">
              <a:buNone/>
            </a:pPr>
            <a:r>
              <a:rPr lang="es-ES" b="1" noProof="0" dirty="0" smtClean="0"/>
              <a:t>Recomendaciones:</a:t>
            </a:r>
          </a:p>
          <a:p>
            <a:pPr marL="0" indent="0">
              <a:buNone/>
            </a:pPr>
            <a:r>
              <a:rPr lang="es-ES" b="1" dirty="0" smtClean="0"/>
              <a:t>Estar subscrito y participar  en las listas de coordinación,  el mejor soporte son los compañeros de otras </a:t>
            </a:r>
            <a:r>
              <a:rPr lang="es-ES" b="1" dirty="0" err="1" smtClean="0"/>
              <a:t>institiciones</a:t>
            </a:r>
            <a:r>
              <a:rPr lang="es-ES" b="1" dirty="0" smtClean="0"/>
              <a:t> que se han enfrentado ya a los mismo problemas.</a:t>
            </a:r>
          </a:p>
          <a:p>
            <a:pPr marL="0" indent="0">
              <a:buNone/>
            </a:pPr>
            <a:r>
              <a:rPr lang="es-ES" b="1" noProof="0" dirty="0" smtClean="0"/>
              <a:t>Acudir a las JJTT y GGTT</a:t>
            </a:r>
          </a:p>
          <a:p>
            <a:pPr marL="0" indent="0">
              <a:buNone/>
            </a:pPr>
            <a:endParaRPr lang="es-ES" b="1" noProof="0" dirty="0"/>
          </a:p>
        </p:txBody>
      </p:sp>
    </p:spTree>
    <p:extLst>
      <p:ext uri="{BB962C8B-B14F-4D97-AF65-F5344CB8AC3E}">
        <p14:creationId xmlns:p14="http://schemas.microsoft.com/office/powerpoint/2010/main" val="897042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dirty="0" smtClean="0"/>
              <a:t>Aspectos de Red</a:t>
            </a:r>
            <a:endParaRPr lang="es-ES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07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smtClean="0"/>
              <a:t>Contactos y aviso</a:t>
            </a:r>
            <a:endParaRPr lang="es-ES" noProof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noProof="0" dirty="0" smtClean="0"/>
              <a:t>Es necesario actualizar los contactos siempre que estos cambien y pueden ser muchos:</a:t>
            </a:r>
          </a:p>
          <a:p>
            <a:pPr lvl="1"/>
            <a:r>
              <a:rPr lang="es-ES" noProof="0" dirty="0" smtClean="0"/>
              <a:t>Contactos /responsables en RIPE de los rangos IP.</a:t>
            </a:r>
          </a:p>
          <a:p>
            <a:pPr lvl="1"/>
            <a:r>
              <a:rPr lang="es-ES" noProof="0" dirty="0" smtClean="0"/>
              <a:t>Información necesaria para el acceso a los puntos de presencia (en los centros donde hay instalación).</a:t>
            </a:r>
          </a:p>
          <a:p>
            <a:pPr lvl="1"/>
            <a:r>
              <a:rPr lang="es-ES" noProof="0" dirty="0" smtClean="0"/>
              <a:t>Direcciones </a:t>
            </a:r>
            <a:r>
              <a:rPr lang="es-ES" noProof="0" dirty="0" smtClean="0"/>
              <a:t>de correo de notificaciones.</a:t>
            </a:r>
          </a:p>
          <a:p>
            <a:pPr marL="0" indent="0">
              <a:buNone/>
            </a:pPr>
            <a:r>
              <a:rPr lang="es-ES" noProof="0" dirty="0" smtClean="0"/>
              <a:t>Así mismo ante operaciones de mantenimiento/ cambios de procedimiento es conveniente avisar primero:</a:t>
            </a:r>
          </a:p>
          <a:p>
            <a:pPr lvl="1"/>
            <a:r>
              <a:rPr lang="es-ES" noProof="0" dirty="0" smtClean="0"/>
              <a:t>Cuando se realizan actuaciones que pueden afectar a equipamiento de RedIRIS en la </a:t>
            </a:r>
            <a:r>
              <a:rPr lang="es-ES" noProof="0" dirty="0" smtClean="0"/>
              <a:t>institución </a:t>
            </a:r>
            <a:endParaRPr lang="es-ES" noProof="0" dirty="0" smtClean="0"/>
          </a:p>
          <a:p>
            <a:pPr lvl="1"/>
            <a:endParaRPr lang="es-ES" dirty="0"/>
          </a:p>
          <a:p>
            <a:pPr lvl="1"/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063010712"/>
      </p:ext>
    </p:extLst>
  </p:cSld>
  <p:clrMapOvr>
    <a:masterClrMapping/>
  </p:clrMapOvr>
</p:sld>
</file>

<file path=ppt/theme/theme1.xml><?xml version="1.0" encoding="utf-8"?>
<a:theme xmlns:a="http://schemas.openxmlformats.org/drawingml/2006/main" name="plantilla_RedIRIS-2017icts-16x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plantilla_RedIRIS-2017icts-16x9.pot</Template>
  <TotalTime>7708</TotalTime>
  <Words>1171</Words>
  <Application>Microsoft Macintosh PowerPoint</Application>
  <PresentationFormat>Widescreen</PresentationFormat>
  <Paragraphs>176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Calibri</vt:lpstr>
      <vt:lpstr>Lucida Grande</vt:lpstr>
      <vt:lpstr>ＭＳ Ｐゴシック</vt:lpstr>
      <vt:lpstr>Verdana</vt:lpstr>
      <vt:lpstr>Wingdings</vt:lpstr>
      <vt:lpstr>Arial</vt:lpstr>
      <vt:lpstr>plantilla_RedIRIS-2017icts-16x9</vt:lpstr>
      <vt:lpstr>Buenas Practicas</vt:lpstr>
      <vt:lpstr>Indice</vt:lpstr>
      <vt:lpstr>Motivación</vt:lpstr>
      <vt:lpstr>Información de contacto</vt:lpstr>
      <vt:lpstr>Información General/ PER</vt:lpstr>
      <vt:lpstr>Buzones del servicio</vt:lpstr>
      <vt:lpstr>Listas de coordinación /IRIS-*</vt:lpstr>
      <vt:lpstr>Aspectos de Red</vt:lpstr>
      <vt:lpstr>Contactos y aviso</vt:lpstr>
      <vt:lpstr>Puntos de presencia &amp; instalaciones</vt:lpstr>
      <vt:lpstr>La conexión con RedIRIS</vt:lpstr>
      <vt:lpstr>La Conexión de RedIRIS</vt:lpstr>
      <vt:lpstr>Aspectos de Seguridad</vt:lpstr>
      <vt:lpstr>Servicio de incidentes de seguridad</vt:lpstr>
      <vt:lpstr>Seguridad en la red</vt:lpstr>
      <vt:lpstr>Otros Servicios </vt:lpstr>
      <vt:lpstr>NTP</vt:lpstr>
      <vt:lpstr>DNS </vt:lpstr>
      <vt:lpstr>Federación de identidades</vt:lpstr>
      <vt:lpstr>eduroam</vt:lpstr>
      <vt:lpstr>IRIS-SARA</vt:lpstr>
      <vt:lpstr>PowerPoint Presentation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Buenas Practicas</dc:title>
  <dc:creator>micro informatica rediris</dc:creator>
  <cp:lastModifiedBy>Francisco Monserrat Coll</cp:lastModifiedBy>
  <cp:revision>28</cp:revision>
  <dcterms:created xsi:type="dcterms:W3CDTF">2016-11-04T11:47:20Z</dcterms:created>
  <dcterms:modified xsi:type="dcterms:W3CDTF">2016-11-14T14:40:36Z</dcterms:modified>
</cp:coreProperties>
</file>