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5" r:id="rId2"/>
    <p:sldId id="333" r:id="rId3"/>
    <p:sldId id="337" r:id="rId4"/>
    <p:sldId id="313" r:id="rId5"/>
    <p:sldId id="338" r:id="rId6"/>
    <p:sldId id="339" r:id="rId7"/>
    <p:sldId id="354" r:id="rId8"/>
    <p:sldId id="355" r:id="rId9"/>
    <p:sldId id="352" r:id="rId10"/>
    <p:sldId id="353" r:id="rId11"/>
    <p:sldId id="356" r:id="rId12"/>
    <p:sldId id="357" r:id="rId13"/>
    <p:sldId id="361" r:id="rId14"/>
    <p:sldId id="363" r:id="rId15"/>
    <p:sldId id="364" r:id="rId16"/>
    <p:sldId id="351" r:id="rId17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8"/>
    <p:restoredTop sz="68471" autoAdjust="0"/>
  </p:normalViewPr>
  <p:slideViewPr>
    <p:cSldViewPr snapToGrid="0" snapToObjects="1">
      <p:cViewPr varScale="1">
        <p:scale>
          <a:sx n="72" d="100"/>
          <a:sy n="72" d="100"/>
        </p:scale>
        <p:origin x="20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7/11/16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3658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7/11/16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917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2973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 from </a:t>
            </a:r>
            <a:r>
              <a:rPr lang="en-US" dirty="0" err="1" smtClean="0"/>
              <a:t>xls</a:t>
            </a:r>
            <a:r>
              <a:rPr lang="en-US" dirty="0" smtClean="0"/>
              <a:t>, </a:t>
            </a:r>
            <a:r>
              <a:rPr lang="en-US" dirty="0" err="1" smtClean="0"/>
              <a:t>kml</a:t>
            </a:r>
            <a:r>
              <a:rPr lang="en-US" dirty="0" smtClean="0"/>
              <a:t> and pdf files</a:t>
            </a:r>
          </a:p>
          <a:p>
            <a:r>
              <a:rPr lang="en-US" dirty="0" smtClean="0"/>
              <a:t>WDM equipment,</a:t>
            </a:r>
            <a:r>
              <a:rPr lang="en-US" baseline="0" dirty="0" smtClean="0"/>
              <a:t> router equipment, </a:t>
            </a:r>
            <a:r>
              <a:rPr lang="en-US" baseline="0" dirty="0" err="1" smtClean="0"/>
              <a:t>ManHoles</a:t>
            </a:r>
            <a:r>
              <a:rPr lang="is-I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124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579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779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0771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798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19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629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510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500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822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298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513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7/11/16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>
                <a:ea typeface="ＭＳ Ｐゴシック" pitchFamily="-1" charset="-128"/>
                <a:cs typeface="ＭＳ Ｐゴシック" pitchFamily="-1" charset="-128"/>
              </a:rPr>
              <a:t>H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erramienta de gestión de recursos de red (IMS)</a:t>
            </a:r>
            <a:endParaRPr lang="es-ES" sz="3200" dirty="0">
              <a:solidFill>
                <a:schemeClr val="tx1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103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GGTT de </a:t>
            </a:r>
            <a:r>
              <a:rPr lang="es-ES_tradnl" dirty="0" err="1" smtClean="0">
                <a:latin typeface="Calibri"/>
                <a:ea typeface="ＭＳ Ｐゴシック" pitchFamily="-108" charset="-128"/>
                <a:cs typeface="Calibri"/>
              </a:rPr>
              <a:t>RedIRIS</a:t>
            </a:r>
            <a:endParaRPr lang="es-ES_tradnl" dirty="0" smtClean="0">
              <a:latin typeface="Calibri"/>
              <a:ea typeface="ＭＳ Ｐゴシック" pitchFamily="-108" charset="-128"/>
              <a:cs typeface="Calibri"/>
            </a:endParaRP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Valencia, 14 de noviembre de 2016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err="1">
                <a:latin typeface="Calibri"/>
                <a:ea typeface="ＭＳ Ｐゴシック" pitchFamily="-108" charset="-128"/>
                <a:cs typeface="Calibri"/>
              </a:rPr>
              <a:t>a</a:t>
            </a:r>
            <a:r>
              <a:rPr lang="es-ES_tradnl" dirty="0" err="1" smtClean="0">
                <a:latin typeface="Calibri"/>
                <a:ea typeface="ＭＳ Ｐゴシック" pitchFamily="-108" charset="-128"/>
                <a:cs typeface="Calibri"/>
              </a:rPr>
              <a:t>lberto.escolano@rediris.es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93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Routers</a:t>
            </a:r>
            <a:r>
              <a:rPr lang="es-ES" dirty="0" smtClean="0"/>
              <a:t> y </a:t>
            </a:r>
            <a:r>
              <a:rPr lang="es-ES" dirty="0" err="1" smtClean="0"/>
              <a:t>Switches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Interfaz</a:t>
            </a:r>
            <a:r>
              <a:rPr lang="en-US" dirty="0" smtClean="0"/>
              <a:t> con </a:t>
            </a:r>
            <a:r>
              <a:rPr lang="en-US" dirty="0" err="1" smtClean="0"/>
              <a:t>equipos</a:t>
            </a:r>
            <a:r>
              <a:rPr lang="en-US" dirty="0" smtClean="0"/>
              <a:t> Juniper (</a:t>
            </a:r>
            <a:r>
              <a:rPr lang="en-US" dirty="0" err="1" smtClean="0"/>
              <a:t>ssh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3"/>
            <a:r>
              <a:rPr lang="en-US" sz="2400" dirty="0" smtClean="0"/>
              <a:t>Vista frontal / Vista </a:t>
            </a:r>
            <a:r>
              <a:rPr lang="en-US" sz="2400" dirty="0" err="1" smtClean="0"/>
              <a:t>trasera</a:t>
            </a:r>
            <a:endParaRPr lang="en-US" sz="2400" dirty="0" smtClean="0"/>
          </a:p>
          <a:p>
            <a:pPr lvl="3"/>
            <a:r>
              <a:rPr lang="en-US" sz="2400" dirty="0" err="1" smtClean="0"/>
              <a:t>Tarjetas</a:t>
            </a:r>
            <a:endParaRPr lang="en-US" sz="2400" dirty="0" smtClean="0"/>
          </a:p>
          <a:p>
            <a:pPr lvl="3"/>
            <a:r>
              <a:rPr lang="en-US" sz="2400" dirty="0" smtClean="0"/>
              <a:t>“Slot Details”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7" y="1442880"/>
            <a:ext cx="8474699" cy="27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4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Rutas de Fibra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Huella</a:t>
            </a:r>
            <a:r>
              <a:rPr lang="en-US" dirty="0" smtClean="0"/>
              <a:t> de </a:t>
            </a:r>
            <a:r>
              <a:rPr lang="en-US" dirty="0" err="1" smtClean="0"/>
              <a:t>fibra</a:t>
            </a:r>
            <a:r>
              <a:rPr lang="en-US" dirty="0" smtClean="0"/>
              <a:t> </a:t>
            </a:r>
            <a:r>
              <a:rPr lang="en-US" dirty="0" err="1" smtClean="0"/>
              <a:t>oscura</a:t>
            </a:r>
            <a:r>
              <a:rPr lang="en-US" dirty="0" smtClean="0"/>
              <a:t> </a:t>
            </a:r>
            <a:r>
              <a:rPr lang="en-US" dirty="0" err="1" smtClean="0"/>
              <a:t>modelada</a:t>
            </a:r>
            <a:endParaRPr lang="en-US" dirty="0"/>
          </a:p>
          <a:p>
            <a:pPr marL="3657600" lvl="8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Ej</a:t>
            </a:r>
            <a:r>
              <a:rPr lang="en-US" dirty="0" smtClean="0"/>
              <a:t>: Enlace E017 (CIEMAT-UVA)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2000" dirty="0" smtClean="0">
                <a:ea typeface="+mn-ea"/>
                <a:cs typeface="+mn-cs"/>
              </a:rPr>
              <a:t>				Zoom </a:t>
            </a:r>
            <a:r>
              <a:rPr lang="en-US" sz="2000" dirty="0" err="1" smtClean="0">
                <a:ea typeface="+mn-ea"/>
                <a:cs typeface="+mn-cs"/>
              </a:rPr>
              <a:t>en</a:t>
            </a:r>
            <a:r>
              <a:rPr lang="en-US" sz="2000" dirty="0" smtClean="0">
                <a:ea typeface="+mn-ea"/>
                <a:cs typeface="+mn-cs"/>
              </a:rPr>
              <a:t> (CIEMAT</a:t>
            </a:r>
            <a:r>
              <a:rPr lang="en-US" sz="2000" dirty="0">
                <a:ea typeface="+mn-ea"/>
                <a:cs typeface="+mn-cs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217" y="2610025"/>
            <a:ext cx="4084842" cy="31376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7" y="1377217"/>
            <a:ext cx="3368769" cy="295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Conexiones WDM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Mapa</a:t>
            </a:r>
            <a:r>
              <a:rPr lang="en-US" dirty="0" smtClean="0"/>
              <a:t> </a:t>
            </a:r>
            <a:r>
              <a:rPr lang="en-US" dirty="0" err="1" smtClean="0"/>
              <a:t>conexiones</a:t>
            </a:r>
            <a:r>
              <a:rPr lang="en-US" dirty="0" smtClean="0"/>
              <a:t> WDM de la </a:t>
            </a:r>
            <a:r>
              <a:rPr lang="en-US" dirty="0" err="1" smtClean="0"/>
              <a:t>península</a:t>
            </a:r>
            <a:r>
              <a:rPr lang="en-US" dirty="0" smtClean="0"/>
              <a:t> </a:t>
            </a:r>
            <a:r>
              <a:rPr lang="en-US" dirty="0" err="1" smtClean="0"/>
              <a:t>ibérica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r>
              <a:rPr lang="en-US" dirty="0" smtClean="0"/>
              <a:t>Zoom (sur)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7" y="1958634"/>
            <a:ext cx="3669714" cy="29391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29" y="3909386"/>
            <a:ext cx="4203019" cy="225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1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Ejemplo de ruta de un circuito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99" y="796925"/>
            <a:ext cx="5585077" cy="546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Servicios de nivel 2 y 3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Estamos</a:t>
            </a:r>
            <a:r>
              <a:rPr lang="en-US" dirty="0" smtClean="0"/>
              <a:t> </a:t>
            </a:r>
            <a:r>
              <a:rPr lang="en-US" dirty="0" err="1" smtClean="0"/>
              <a:t>aún</a:t>
            </a:r>
            <a:r>
              <a:rPr lang="en-US" dirty="0" smtClean="0"/>
              <a:t> </a:t>
            </a:r>
            <a:r>
              <a:rPr lang="en-US" dirty="0" err="1" smtClean="0"/>
              <a:t>trabajando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parte</a:t>
            </a:r>
          </a:p>
          <a:p>
            <a:r>
              <a:rPr lang="en-US" dirty="0" err="1" smtClean="0"/>
              <a:t>Ajuste</a:t>
            </a:r>
            <a:r>
              <a:rPr lang="en-US" dirty="0" smtClean="0"/>
              <a:t> del </a:t>
            </a:r>
            <a:r>
              <a:rPr lang="en-US" dirty="0" err="1" smtClean="0"/>
              <a:t>interfaz</a:t>
            </a:r>
            <a:r>
              <a:rPr lang="en-US" dirty="0" smtClean="0"/>
              <a:t> con Juniper </a:t>
            </a:r>
          </a:p>
          <a:p>
            <a:pPr lvl="1"/>
            <a:r>
              <a:rPr lang="en-US" dirty="0" err="1" smtClean="0"/>
              <a:t>Conexión</a:t>
            </a:r>
            <a:r>
              <a:rPr lang="en-US" dirty="0" smtClean="0"/>
              <a:t> </a:t>
            </a:r>
            <a:r>
              <a:rPr lang="en-US" dirty="0" err="1" smtClean="0"/>
              <a:t>ssh</a:t>
            </a:r>
            <a:endParaRPr lang="en-US" dirty="0" smtClean="0"/>
          </a:p>
          <a:p>
            <a:pPr lvl="1"/>
            <a:r>
              <a:rPr lang="en-US" dirty="0" err="1"/>
              <a:t>comandos</a:t>
            </a:r>
            <a:r>
              <a:rPr lang="en-US" dirty="0"/>
              <a:t> JUNOS (</a:t>
            </a:r>
            <a:r>
              <a:rPr lang="en-US" dirty="0" smtClean="0"/>
              <a:t>LLDP)</a:t>
            </a:r>
          </a:p>
          <a:p>
            <a:pPr lvl="1"/>
            <a:r>
              <a:rPr lang="en-US" dirty="0" err="1" smtClean="0"/>
              <a:t>Procesado</a:t>
            </a:r>
            <a:r>
              <a:rPr lang="en-US" dirty="0" smtClean="0"/>
              <a:t> de la </a:t>
            </a:r>
            <a:r>
              <a:rPr lang="en-US" dirty="0" err="1" smtClean="0"/>
              <a:t>salida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terminará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pocas</a:t>
            </a:r>
            <a:r>
              <a:rPr lang="en-US" dirty="0" smtClean="0"/>
              <a:t> </a:t>
            </a:r>
            <a:r>
              <a:rPr lang="en-US" dirty="0" err="1" smtClean="0"/>
              <a:t>semanas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completarán</a:t>
            </a:r>
            <a:r>
              <a:rPr lang="en-US" dirty="0" smtClean="0"/>
              <a:t> </a:t>
            </a:r>
            <a:r>
              <a:rPr lang="en-US" dirty="0" err="1" smtClean="0"/>
              <a:t>todas</a:t>
            </a:r>
            <a:r>
              <a:rPr lang="en-US" dirty="0" smtClean="0"/>
              <a:t> las </a:t>
            </a:r>
            <a:r>
              <a:rPr lang="en-US" dirty="0" err="1" smtClean="0"/>
              <a:t>relaciones</a:t>
            </a:r>
            <a:r>
              <a:rPr lang="en-US" dirty="0" smtClean="0"/>
              <a:t> entre el </a:t>
            </a:r>
            <a:r>
              <a:rPr lang="en-US" dirty="0" err="1" smtClean="0"/>
              <a:t>mundo</a:t>
            </a:r>
            <a:r>
              <a:rPr lang="en-US" dirty="0" smtClean="0"/>
              <a:t> WDM y el </a:t>
            </a:r>
            <a:r>
              <a:rPr lang="en-US" dirty="0" err="1" smtClean="0"/>
              <a:t>equipamiento</a:t>
            </a:r>
            <a:r>
              <a:rPr lang="en-US" dirty="0" smtClean="0"/>
              <a:t> de </a:t>
            </a:r>
            <a:r>
              <a:rPr lang="en-US" dirty="0" err="1" smtClean="0"/>
              <a:t>nivel</a:t>
            </a:r>
            <a:r>
              <a:rPr lang="en-US" dirty="0" smtClean="0"/>
              <a:t> 2 y 3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01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Evolución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Más</a:t>
            </a:r>
            <a:r>
              <a:rPr lang="en-US" dirty="0" smtClean="0"/>
              <a:t> interfaces</a:t>
            </a:r>
          </a:p>
          <a:p>
            <a:pPr lvl="1"/>
            <a:r>
              <a:rPr lang="en-US" dirty="0" smtClean="0"/>
              <a:t>Con 1350 ALU OMS para </a:t>
            </a:r>
            <a:r>
              <a:rPr lang="en-US" dirty="0" err="1" smtClean="0"/>
              <a:t>equipos</a:t>
            </a:r>
            <a:r>
              <a:rPr lang="en-US" dirty="0" smtClean="0"/>
              <a:t> 1830PSS</a:t>
            </a:r>
          </a:p>
          <a:p>
            <a:pPr lvl="1"/>
            <a:r>
              <a:rPr lang="en-US" dirty="0" err="1" smtClean="0"/>
              <a:t>Mejora</a:t>
            </a:r>
            <a:r>
              <a:rPr lang="en-US" dirty="0" smtClean="0"/>
              <a:t> de la </a:t>
            </a:r>
            <a:r>
              <a:rPr lang="en-US" dirty="0" err="1" smtClean="0"/>
              <a:t>interfaz</a:t>
            </a:r>
            <a:r>
              <a:rPr lang="en-US" dirty="0" smtClean="0"/>
              <a:t> con Juniper </a:t>
            </a:r>
          </a:p>
          <a:p>
            <a:pPr lvl="1"/>
            <a:r>
              <a:rPr lang="en-US" dirty="0" smtClean="0"/>
              <a:t>Con 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herramientas</a:t>
            </a:r>
            <a:endParaRPr lang="en-US" dirty="0" smtClean="0"/>
          </a:p>
          <a:p>
            <a:pPr lvl="2"/>
            <a:r>
              <a:rPr lang="en-US" dirty="0" smtClean="0"/>
              <a:t>CA Spectrum</a:t>
            </a:r>
          </a:p>
          <a:p>
            <a:pPr lvl="2"/>
            <a:r>
              <a:rPr lang="en-US" dirty="0" smtClean="0"/>
              <a:t>RT</a:t>
            </a:r>
          </a:p>
          <a:p>
            <a:pPr lvl="2"/>
            <a:r>
              <a:rPr lang="en-US" dirty="0" err="1" smtClean="0"/>
              <a:t>Herramientas</a:t>
            </a:r>
            <a:r>
              <a:rPr lang="en-US" dirty="0" smtClean="0"/>
              <a:t> </a:t>
            </a:r>
            <a:r>
              <a:rPr lang="en-US" dirty="0" err="1" smtClean="0"/>
              <a:t>internas</a:t>
            </a:r>
            <a:r>
              <a:rPr lang="en-US" dirty="0" smtClean="0"/>
              <a:t> de </a:t>
            </a:r>
            <a:r>
              <a:rPr lang="en-US" dirty="0" err="1" smtClean="0"/>
              <a:t>RedIRIS</a:t>
            </a:r>
            <a:endParaRPr lang="en-US" dirty="0" smtClean="0"/>
          </a:p>
          <a:p>
            <a:r>
              <a:rPr lang="en-US" dirty="0" err="1" smtClean="0"/>
              <a:t>Cliente</a:t>
            </a:r>
            <a:r>
              <a:rPr lang="en-US" dirty="0" smtClean="0"/>
              <a:t> Web de IMS</a:t>
            </a:r>
          </a:p>
          <a:p>
            <a:r>
              <a:rPr lang="en-US" dirty="0" err="1" smtClean="0"/>
              <a:t>Adquisición</a:t>
            </a:r>
            <a:r>
              <a:rPr lang="en-US" dirty="0" smtClean="0"/>
              <a:t> del </a:t>
            </a:r>
            <a:r>
              <a:rPr lang="en-US" dirty="0" err="1" smtClean="0"/>
              <a:t>módulo</a:t>
            </a:r>
            <a:r>
              <a:rPr lang="en-US" dirty="0" smtClean="0"/>
              <a:t> de </a:t>
            </a:r>
            <a:r>
              <a:rPr lang="en-US" dirty="0" err="1" smtClean="0"/>
              <a:t>gestión</a:t>
            </a:r>
            <a:r>
              <a:rPr lang="en-US" dirty="0" smtClean="0"/>
              <a:t> de </a:t>
            </a:r>
            <a:r>
              <a:rPr lang="en-US" dirty="0" err="1" smtClean="0"/>
              <a:t>almacén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3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Fin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960537" y="2783900"/>
            <a:ext cx="31213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000" dirty="0" smtClean="0"/>
              <a:t>Gracias</a:t>
            </a:r>
          </a:p>
          <a:p>
            <a:pPr algn="ctr"/>
            <a:endParaRPr lang="es-ES" sz="4000" dirty="0"/>
          </a:p>
          <a:p>
            <a:pPr algn="ctr"/>
            <a:r>
              <a:rPr lang="es-ES" sz="4000" dirty="0" smtClean="0"/>
              <a:t>¿Preguntas?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95161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Objetivos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6344" y="1081418"/>
            <a:ext cx="8229600" cy="5262563"/>
          </a:xfrm>
        </p:spPr>
        <p:txBody>
          <a:bodyPr>
            <a:normAutofit lnSpcReduction="1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Desplegar una base de datos de recursos de red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Sustituir la metodología existente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Aumentar la fiabilidad y la </a:t>
            </a:r>
            <a:r>
              <a:rPr lang="es-ES" sz="4800" dirty="0" smtClean="0"/>
              <a:t>integridad </a:t>
            </a:r>
            <a:r>
              <a:rPr lang="es-ES" sz="4800" dirty="0" smtClean="0"/>
              <a:t>de la información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Incrementar la productividad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sz="4800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800" dirty="0" smtClean="0"/>
          </a:p>
          <a:p>
            <a:endParaRPr lang="es-ES" sz="4800" dirty="0" smtClean="0"/>
          </a:p>
          <a:p>
            <a:pPr marL="457200" lvl="1" indent="0">
              <a:buNone/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20937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 Arquitectura de la solución	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0" y="796144"/>
            <a:ext cx="6990980" cy="539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s-ES_tradnl" dirty="0" smtClean="0"/>
              <a:t>Requisitos Hardware y Software</a:t>
            </a:r>
            <a:endParaRPr lang="es-ES_tradnl" dirty="0"/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532157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Requisitos Hardware de los Servidores</a:t>
            </a: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2 x CPU </a:t>
            </a:r>
            <a:r>
              <a:rPr lang="es-ES" dirty="0" smtClean="0"/>
              <a:t>Intel</a:t>
            </a:r>
            <a:r>
              <a:rPr lang="es-ES" dirty="0"/>
              <a:t>® </a:t>
            </a:r>
            <a:r>
              <a:rPr lang="es-ES" dirty="0" err="1"/>
              <a:t>Xeon</a:t>
            </a:r>
            <a:r>
              <a:rPr lang="es-ES" dirty="0"/>
              <a:t>® E5-2407 </a:t>
            </a:r>
            <a:r>
              <a:rPr lang="es-ES" dirty="0" smtClean="0"/>
              <a:t>(o mejor)</a:t>
            </a: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32GB RAM </a:t>
            </a:r>
            <a:r>
              <a:rPr lang="es-ES" dirty="0"/>
              <a:t>(o mejor)</a:t>
            </a: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HDD: 2x 240GB SSD </a:t>
            </a:r>
            <a:r>
              <a:rPr lang="es-ES" dirty="0"/>
              <a:t>(o mejor)</a:t>
            </a: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Requisitos Software</a:t>
            </a:r>
            <a:endParaRPr lang="es-ES" dirty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Servidor </a:t>
            </a:r>
            <a:r>
              <a:rPr lang="es-ES" dirty="0" smtClean="0"/>
              <a:t>Oracle</a:t>
            </a:r>
            <a:endParaRPr lang="es-ES" dirty="0" smtClean="0"/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Oracle 11g </a:t>
            </a:r>
            <a:r>
              <a:rPr lang="es-ES" dirty="0" smtClean="0"/>
              <a:t>o superior (64 </a:t>
            </a:r>
            <a:r>
              <a:rPr lang="es-ES" dirty="0"/>
              <a:t>bit </a:t>
            </a:r>
            <a:r>
              <a:rPr lang="es-ES" dirty="0" smtClean="0"/>
              <a:t>o </a:t>
            </a:r>
            <a:r>
              <a:rPr lang="es-ES" dirty="0" smtClean="0"/>
              <a:t>32 </a:t>
            </a:r>
            <a:r>
              <a:rPr lang="es-ES" dirty="0"/>
              <a:t>bit</a:t>
            </a:r>
            <a:r>
              <a:rPr lang="es-ES" dirty="0" smtClean="0"/>
              <a:t>)</a:t>
            </a: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Espacio necesario para Índices/Tablas 100Gigas</a:t>
            </a:r>
            <a:endParaRPr lang="es-ES" dirty="0" smtClean="0"/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Opcional</a:t>
            </a:r>
            <a:r>
              <a:rPr lang="es-ES" dirty="0"/>
              <a:t>: Oracle Data-</a:t>
            </a:r>
            <a:r>
              <a:rPr lang="es-ES" dirty="0" err="1"/>
              <a:t>guard</a:t>
            </a:r>
            <a:r>
              <a:rPr lang="es-ES" dirty="0"/>
              <a:t> </a:t>
            </a:r>
            <a:r>
              <a:rPr lang="es-ES" dirty="0" smtClean="0"/>
              <a:t>para protección de los datos</a:t>
            </a: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dirty="0" err="1" smtClean="0"/>
              <a:t>Application</a:t>
            </a:r>
            <a:r>
              <a:rPr lang="es-ES" dirty="0" smtClean="0"/>
              <a:t> </a:t>
            </a:r>
            <a:r>
              <a:rPr lang="es-ES" dirty="0" smtClean="0"/>
              <a:t>Server / </a:t>
            </a:r>
            <a:r>
              <a:rPr lang="es-ES" dirty="0" err="1" smtClean="0"/>
              <a:t>Mediation</a:t>
            </a:r>
            <a:r>
              <a:rPr lang="es-ES" dirty="0" smtClean="0"/>
              <a:t> Server / </a:t>
            </a:r>
            <a:r>
              <a:rPr lang="es-ES" dirty="0" err="1" smtClean="0"/>
              <a:t>Webservice</a:t>
            </a:r>
            <a:r>
              <a:rPr lang="es-ES" dirty="0" smtClean="0"/>
              <a:t> Server</a:t>
            </a: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Sistema Operativo: </a:t>
            </a:r>
            <a:r>
              <a:rPr lang="es-ES" dirty="0"/>
              <a:t>Windows Server </a:t>
            </a:r>
            <a:r>
              <a:rPr lang="es-ES" dirty="0" smtClean="0"/>
              <a:t>2012</a:t>
            </a: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Cliente Oracle 64 bit/32 </a:t>
            </a:r>
            <a:r>
              <a:rPr lang="es-ES" dirty="0"/>
              <a:t>bit </a:t>
            </a:r>
            <a:r>
              <a:rPr lang="es-ES" dirty="0" smtClean="0"/>
              <a:t>versión </a:t>
            </a:r>
            <a:r>
              <a:rPr lang="es-ES" dirty="0" smtClean="0"/>
              <a:t>11</a:t>
            </a:r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Oracle SQL </a:t>
            </a:r>
            <a:r>
              <a:rPr lang="es-ES" dirty="0" err="1" smtClean="0"/>
              <a:t>Developer</a:t>
            </a:r>
            <a:endParaRPr lang="es-ES" dirty="0" smtClean="0"/>
          </a:p>
          <a:p>
            <a:pPr marL="1200150" lvl="3" indent="-342900">
              <a:buSzPct val="90000"/>
              <a:buFont typeface="Lucida Grande" pitchFamily="-1" charset="0"/>
              <a:buChar char="●"/>
            </a:pPr>
            <a:r>
              <a:rPr lang="es-ES" dirty="0"/>
              <a:t>Microsoft Office </a:t>
            </a:r>
            <a:r>
              <a:rPr lang="es-ES" dirty="0" smtClean="0"/>
              <a:t>(incluyendo MS </a:t>
            </a:r>
            <a:r>
              <a:rPr lang="es-ES" dirty="0" smtClean="0"/>
              <a:t>Visio</a:t>
            </a:r>
            <a:r>
              <a:rPr lang="es-ES" dirty="0"/>
              <a:t>)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4593665" y="5080188"/>
            <a:ext cx="4550335" cy="1428187"/>
          </a:xfrm>
          <a:prstGeom prst="cloud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0">
                <a:srgbClr val="538ED8"/>
              </a:gs>
              <a:gs pos="0">
                <a:schemeClr val="bg1">
                  <a:lumMod val="6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Punto de partida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Ficheros </a:t>
            </a:r>
            <a:r>
              <a:rPr lang="es-ES" dirty="0" err="1" smtClean="0"/>
              <a:t>xls</a:t>
            </a:r>
            <a:endParaRPr lang="es-ES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/>
          </a:p>
          <a:p>
            <a:pPr marL="342900" lvl="1" indent="-342900" algn="r">
              <a:buSzPct val="90000"/>
              <a:buFont typeface="Lucida Grande" pitchFamily="-1" charset="0"/>
              <a:buChar char="●"/>
            </a:pPr>
            <a:r>
              <a:rPr lang="es-ES" dirty="0" smtClean="0"/>
              <a:t>Ficheros </a:t>
            </a:r>
            <a:r>
              <a:rPr lang="es-ES" dirty="0" err="1" smtClean="0"/>
              <a:t>cfg</a:t>
            </a:r>
            <a:endParaRPr lang="es-ES" dirty="0" smtClean="0"/>
          </a:p>
          <a:p>
            <a:pPr marL="342900" lvl="1" indent="-342900" algn="r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342900" lvl="1" indent="-342900" algn="ctr">
              <a:buSzPct val="90000"/>
              <a:buFont typeface="Lucida Grande" pitchFamily="-1" charset="0"/>
              <a:buChar char="●"/>
            </a:pPr>
            <a:r>
              <a:rPr lang="es-ES" dirty="0" smtClean="0"/>
              <a:t>Ficheros </a:t>
            </a:r>
            <a:r>
              <a:rPr lang="es-ES" dirty="0" err="1" smtClean="0"/>
              <a:t>pdf</a:t>
            </a:r>
            <a:endParaRPr lang="is-IS" dirty="0" smtClean="0"/>
          </a:p>
          <a:p>
            <a:pPr marL="342900" lvl="1" indent="-342900" algn="ctr">
              <a:buSzPct val="90000"/>
              <a:buFont typeface="Lucida Grande" pitchFamily="-1" charset="0"/>
              <a:buChar char="●"/>
            </a:pPr>
            <a:endParaRPr lang="is-IS" dirty="0" smtClean="0"/>
          </a:p>
          <a:p>
            <a:pPr marL="342900" lvl="1" indent="-342900" algn="ctr">
              <a:buSzPct val="90000"/>
              <a:buFont typeface="Lucida Grande" pitchFamily="-1" charset="0"/>
              <a:buChar char="●"/>
            </a:pPr>
            <a:endParaRPr lang="is-IS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dirty="0" smtClean="0"/>
              <a:t>Ficheros </a:t>
            </a:r>
            <a:r>
              <a:rPr lang="es-ES" dirty="0" err="1" smtClean="0"/>
              <a:t>txt</a:t>
            </a:r>
            <a:endParaRPr lang="is-IS" dirty="0" smtClean="0"/>
          </a:p>
          <a:p>
            <a:pPr marL="0" lvl="1" indent="0" algn="r">
              <a:buSzPct val="90000"/>
              <a:buNone/>
            </a:pPr>
            <a:r>
              <a:rPr lang="is-IS" b="1" i="1" dirty="0" smtClean="0">
                <a:solidFill>
                  <a:srgbClr val="FF0000"/>
                </a:solidFill>
              </a:rPr>
              <a:t>¡difícil de manejar!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913" y="4663246"/>
            <a:ext cx="1468513" cy="1400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00" y="3125989"/>
            <a:ext cx="1386877" cy="1411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75683"/>
            <a:ext cx="1092200" cy="1282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20" y="1454334"/>
            <a:ext cx="1525399" cy="1525399"/>
          </a:xfrm>
          <a:prstGeom prst="rect">
            <a:avLst/>
          </a:prstGeom>
        </p:spPr>
      </p:pic>
      <p:sp>
        <p:nvSpPr>
          <p:cNvPr id="9" name="Lightning Bolt 8"/>
          <p:cNvSpPr/>
          <p:nvPr/>
        </p:nvSpPr>
        <p:spPr>
          <a:xfrm>
            <a:off x="5606143" y="4663246"/>
            <a:ext cx="2198914" cy="1982483"/>
          </a:xfrm>
          <a:prstGeom prst="lightningBol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8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Proceso de despliegue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Interfaces </a:t>
            </a:r>
            <a:r>
              <a:rPr lang="en-US" dirty="0" err="1" smtClean="0"/>
              <a:t>hacia</a:t>
            </a:r>
            <a:r>
              <a:rPr lang="en-US" dirty="0" smtClean="0"/>
              <a:t>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equipos</a:t>
            </a:r>
            <a:r>
              <a:rPr lang="en-US" dirty="0" smtClean="0"/>
              <a:t> de red</a:t>
            </a:r>
          </a:p>
          <a:p>
            <a:pPr lvl="1"/>
            <a:r>
              <a:rPr lang="en-US" dirty="0" err="1" smtClean="0"/>
              <a:t>Equipamiento</a:t>
            </a:r>
            <a:r>
              <a:rPr lang="en-US" dirty="0" smtClean="0"/>
              <a:t> </a:t>
            </a:r>
            <a:r>
              <a:rPr lang="en-US" dirty="0" err="1" smtClean="0"/>
              <a:t>óptico</a:t>
            </a:r>
            <a:endParaRPr lang="en-US" dirty="0" smtClean="0"/>
          </a:p>
          <a:p>
            <a:pPr lvl="1"/>
            <a:r>
              <a:rPr lang="en-US" dirty="0" smtClean="0"/>
              <a:t>Routers </a:t>
            </a:r>
            <a:r>
              <a:rPr lang="en-US" dirty="0" smtClean="0"/>
              <a:t>y </a:t>
            </a:r>
            <a:r>
              <a:rPr lang="en-US" dirty="0" smtClean="0"/>
              <a:t>Switches</a:t>
            </a:r>
            <a:endParaRPr lang="en-US" dirty="0"/>
          </a:p>
          <a:p>
            <a:r>
              <a:rPr lang="en-US" dirty="0"/>
              <a:t>b</a:t>
            </a:r>
            <a:r>
              <a:rPr lang="en-US" dirty="0" smtClean="0"/>
              <a:t>) </a:t>
            </a:r>
            <a:r>
              <a:rPr lang="en-US" dirty="0" err="1" smtClean="0"/>
              <a:t>Conversión</a:t>
            </a:r>
            <a:r>
              <a:rPr lang="en-US" dirty="0" smtClean="0"/>
              <a:t> de la </a:t>
            </a:r>
            <a:r>
              <a:rPr lang="en-US" dirty="0" err="1" smtClean="0"/>
              <a:t>información</a:t>
            </a:r>
            <a:r>
              <a:rPr lang="en-US" dirty="0" smtClean="0"/>
              <a:t> </a:t>
            </a:r>
            <a:r>
              <a:rPr lang="en-US" dirty="0" err="1" smtClean="0"/>
              <a:t>existente</a:t>
            </a:r>
            <a:r>
              <a:rPr lang="en-US" dirty="0" smtClean="0"/>
              <a:t> </a:t>
            </a:r>
            <a:r>
              <a:rPr lang="en-US" dirty="0" err="1" smtClean="0"/>
              <a:t>mediente</a:t>
            </a:r>
            <a:r>
              <a:rPr lang="en-US" dirty="0" smtClean="0"/>
              <a:t> “</a:t>
            </a:r>
            <a:r>
              <a:rPr lang="en-US" dirty="0" err="1" smtClean="0"/>
              <a:t>Bulkloaders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Rutas</a:t>
            </a:r>
            <a:r>
              <a:rPr lang="en-US" dirty="0" smtClean="0"/>
              <a:t> de </a:t>
            </a:r>
            <a:r>
              <a:rPr lang="en-US" dirty="0" err="1" smtClean="0"/>
              <a:t>Fibra</a:t>
            </a:r>
            <a:endParaRPr lang="en-US" dirty="0" smtClean="0"/>
          </a:p>
          <a:p>
            <a:pPr lvl="1"/>
            <a:r>
              <a:rPr lang="en-US" dirty="0" err="1" smtClean="0"/>
              <a:t>Conexiones</a:t>
            </a:r>
            <a:r>
              <a:rPr lang="en-US" dirty="0" smtClean="0"/>
              <a:t> WDM</a:t>
            </a:r>
          </a:p>
          <a:p>
            <a:pPr lvl="1"/>
            <a:r>
              <a:rPr lang="en-US" dirty="0" err="1" smtClean="0"/>
              <a:t>Servicios</a:t>
            </a:r>
            <a:r>
              <a:rPr lang="en-US" dirty="0" smtClean="0"/>
              <a:t> de </a:t>
            </a:r>
            <a:r>
              <a:rPr lang="en-US" dirty="0" err="1" smtClean="0"/>
              <a:t>nivel</a:t>
            </a:r>
            <a:r>
              <a:rPr lang="en-US" dirty="0" smtClean="0"/>
              <a:t> 2 y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4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Ubicaciones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Detalles</a:t>
            </a:r>
            <a:endParaRPr lang="en-US" dirty="0" smtClean="0"/>
          </a:p>
          <a:p>
            <a:r>
              <a:rPr lang="en-US" dirty="0" err="1" smtClean="0"/>
              <a:t>Circuitos</a:t>
            </a:r>
            <a:r>
              <a:rPr lang="en-US" dirty="0" smtClean="0"/>
              <a:t> </a:t>
            </a:r>
            <a:r>
              <a:rPr lang="en-US" dirty="0" err="1" smtClean="0"/>
              <a:t>relacionados</a:t>
            </a:r>
            <a:endParaRPr lang="en-US" dirty="0" smtClean="0"/>
          </a:p>
          <a:p>
            <a:r>
              <a:rPr lang="en-US" dirty="0" err="1" smtClean="0"/>
              <a:t>Equipamiento</a:t>
            </a:r>
            <a:endParaRPr lang="en-US" dirty="0" smtClean="0"/>
          </a:p>
          <a:p>
            <a:r>
              <a:rPr lang="en-US" dirty="0" err="1" smtClean="0"/>
              <a:t>Mapas</a:t>
            </a:r>
            <a:endParaRPr lang="en-US" dirty="0" smtClean="0"/>
          </a:p>
          <a:p>
            <a:r>
              <a:rPr lang="en-US" dirty="0" err="1" smtClean="0"/>
              <a:t>Paneles</a:t>
            </a:r>
            <a:r>
              <a:rPr lang="en-US" dirty="0"/>
              <a:t> </a:t>
            </a:r>
            <a:r>
              <a:rPr lang="en-US" dirty="0" smtClean="0"/>
              <a:t>(ODF)</a:t>
            </a:r>
          </a:p>
          <a:p>
            <a:r>
              <a:rPr lang="en-US" dirty="0" err="1" smtClean="0"/>
              <a:t>Puertos</a:t>
            </a:r>
            <a:r>
              <a:rPr lang="en-US" dirty="0" smtClean="0"/>
              <a:t> </a:t>
            </a:r>
            <a:r>
              <a:rPr lang="en-US" dirty="0" err="1" smtClean="0"/>
              <a:t>libres</a:t>
            </a:r>
            <a:endParaRPr lang="en-US" dirty="0" smtClean="0"/>
          </a:p>
          <a:p>
            <a:r>
              <a:rPr lang="en-US" dirty="0" err="1" smtClean="0"/>
              <a:t>Puertos</a:t>
            </a:r>
            <a:r>
              <a:rPr lang="en-US" dirty="0" smtClean="0"/>
              <a:t> </a:t>
            </a:r>
            <a:r>
              <a:rPr lang="en-US" dirty="0" err="1" smtClean="0"/>
              <a:t>usados</a:t>
            </a:r>
            <a:endParaRPr lang="en-US" dirty="0" smtClean="0"/>
          </a:p>
          <a:p>
            <a:r>
              <a:rPr lang="en-US" dirty="0" err="1" smtClean="0"/>
              <a:t>Rutas</a:t>
            </a:r>
            <a:r>
              <a:rPr lang="en-US" dirty="0" smtClean="0"/>
              <a:t> entre </a:t>
            </a:r>
            <a:r>
              <a:rPr lang="en-US" dirty="0" err="1" smtClean="0"/>
              <a:t>paneles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43" y="1990165"/>
            <a:ext cx="5222892" cy="29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Instituciones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Datos</a:t>
            </a:r>
            <a:r>
              <a:rPr lang="en-US" dirty="0" smtClean="0"/>
              <a:t> de </a:t>
            </a:r>
            <a:r>
              <a:rPr lang="en-US" dirty="0" err="1" smtClean="0"/>
              <a:t>Instituciones</a:t>
            </a:r>
            <a:r>
              <a:rPr lang="en-US" dirty="0" smtClean="0"/>
              <a:t> de </a:t>
            </a:r>
            <a:r>
              <a:rPr lang="en-US" dirty="0" err="1" smtClean="0"/>
              <a:t>RedIRIS</a:t>
            </a:r>
            <a:endParaRPr lang="en-US" dirty="0" smtClean="0"/>
          </a:p>
          <a:p>
            <a:r>
              <a:rPr lang="en-US" dirty="0" err="1" smtClean="0"/>
              <a:t>Fabricantes</a:t>
            </a:r>
            <a:endParaRPr lang="en-US" dirty="0" smtClean="0"/>
          </a:p>
          <a:p>
            <a:r>
              <a:rPr lang="en-US" dirty="0" err="1" smtClean="0"/>
              <a:t>Proveedores</a:t>
            </a:r>
            <a:r>
              <a:rPr lang="en-US" dirty="0" smtClean="0"/>
              <a:t> de </a:t>
            </a:r>
            <a:r>
              <a:rPr lang="en-US" dirty="0" err="1" smtClean="0"/>
              <a:t>fibra</a:t>
            </a:r>
            <a:endParaRPr lang="en-US" dirty="0" smtClean="0"/>
          </a:p>
          <a:p>
            <a:r>
              <a:rPr lang="en-US" dirty="0" err="1" smtClean="0"/>
              <a:t>Circuitos</a:t>
            </a:r>
            <a:r>
              <a:rPr lang="en-US" dirty="0" smtClean="0"/>
              <a:t>, </a:t>
            </a:r>
            <a:r>
              <a:rPr lang="en-US" dirty="0" err="1" smtClean="0"/>
              <a:t>ubicaciones</a:t>
            </a:r>
            <a:r>
              <a:rPr lang="en-US" dirty="0" smtClean="0"/>
              <a:t>, </a:t>
            </a:r>
            <a:r>
              <a:rPr lang="en-US" dirty="0" err="1" smtClean="0"/>
              <a:t>información</a:t>
            </a:r>
            <a:r>
              <a:rPr lang="en-US" dirty="0" smtClean="0"/>
              <a:t>, etc.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3" y="3324261"/>
            <a:ext cx="8363920" cy="260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Equipamiento óptico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Interfaz</a:t>
            </a:r>
            <a:r>
              <a:rPr lang="en-US" dirty="0" smtClean="0"/>
              <a:t>  con el gestor ALU 1350 OMS para </a:t>
            </a:r>
            <a:r>
              <a:rPr lang="en-US" dirty="0" err="1" smtClean="0"/>
              <a:t>reconciliación</a:t>
            </a:r>
            <a:r>
              <a:rPr lang="en-US" dirty="0" smtClean="0"/>
              <a:t> de </a:t>
            </a:r>
            <a:r>
              <a:rPr lang="en-US" dirty="0" err="1" smtClean="0"/>
              <a:t>información</a:t>
            </a:r>
            <a:r>
              <a:rPr lang="en-US" dirty="0" smtClean="0"/>
              <a:t> de </a:t>
            </a:r>
            <a:r>
              <a:rPr lang="en-US" dirty="0" err="1" smtClean="0"/>
              <a:t>inventario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3"/>
            <a:r>
              <a:rPr lang="en-US" sz="2400" dirty="0" err="1" smtClean="0"/>
              <a:t>Bastidores</a:t>
            </a:r>
            <a:endParaRPr lang="en-US" sz="2400" dirty="0" smtClean="0"/>
          </a:p>
          <a:p>
            <a:pPr lvl="3"/>
            <a:r>
              <a:rPr lang="en-US" sz="2400" dirty="0" err="1" smtClean="0"/>
              <a:t>Tarjetas</a:t>
            </a:r>
            <a:endParaRPr lang="en-US" sz="2400" dirty="0" smtClean="0"/>
          </a:p>
          <a:p>
            <a:pPr lvl="3"/>
            <a:r>
              <a:rPr lang="en-US" sz="2400" dirty="0" smtClean="0"/>
              <a:t>“Slot Details”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1" y="1918152"/>
            <a:ext cx="8268198" cy="278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35607</TotalTime>
  <Words>429</Words>
  <Application>Microsoft Macintosh PowerPoint</Application>
  <PresentationFormat>On-screen Show (4:3)</PresentationFormat>
  <Paragraphs>185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Lucida Grande</vt:lpstr>
      <vt:lpstr>ＭＳ Ｐゴシック</vt:lpstr>
      <vt:lpstr>Wingdings</vt:lpstr>
      <vt:lpstr>Arial</vt:lpstr>
      <vt:lpstr>plantilla_RedIRIS-2011</vt:lpstr>
      <vt:lpstr>Herramienta de gestión de recursos de red (IMS)</vt:lpstr>
      <vt:lpstr>Objetivos</vt:lpstr>
      <vt:lpstr> Arquitectura de la solución </vt:lpstr>
      <vt:lpstr>Requisitos Hardware y Software</vt:lpstr>
      <vt:lpstr>Punto de partida</vt:lpstr>
      <vt:lpstr>Proceso de despliegue</vt:lpstr>
      <vt:lpstr>Ubicaciones</vt:lpstr>
      <vt:lpstr>Instituciones</vt:lpstr>
      <vt:lpstr>Equipamiento óptico</vt:lpstr>
      <vt:lpstr>Routers y Switches</vt:lpstr>
      <vt:lpstr>Rutas de Fibra</vt:lpstr>
      <vt:lpstr>Conexiones WDM</vt:lpstr>
      <vt:lpstr>Ejemplo de ruta de un circuito</vt:lpstr>
      <vt:lpstr>Servicios de nivel 2 y 3</vt:lpstr>
      <vt:lpstr>Evolución</vt:lpstr>
      <vt:lpstr>Fin</vt:lpstr>
    </vt:vector>
  </TitlesOfParts>
  <Company>RedIRIS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Alberto Escolano Sánchez</cp:lastModifiedBy>
  <cp:revision>180</cp:revision>
  <dcterms:created xsi:type="dcterms:W3CDTF">2014-05-30T10:03:33Z</dcterms:created>
  <dcterms:modified xsi:type="dcterms:W3CDTF">2016-11-07T14:52:15Z</dcterms:modified>
</cp:coreProperties>
</file>