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5" r:id="rId2"/>
    <p:sldId id="333" r:id="rId3"/>
    <p:sldId id="337" r:id="rId4"/>
    <p:sldId id="313" r:id="rId5"/>
    <p:sldId id="338" r:id="rId6"/>
    <p:sldId id="339" r:id="rId7"/>
    <p:sldId id="354" r:id="rId8"/>
    <p:sldId id="355" r:id="rId9"/>
    <p:sldId id="352" r:id="rId10"/>
    <p:sldId id="353" r:id="rId11"/>
    <p:sldId id="356" r:id="rId12"/>
    <p:sldId id="357" r:id="rId13"/>
    <p:sldId id="361" r:id="rId14"/>
    <p:sldId id="363" r:id="rId15"/>
    <p:sldId id="364" r:id="rId16"/>
    <p:sldId id="351" r:id="rId17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8"/>
    <p:restoredTop sz="68471" autoAdjust="0"/>
  </p:normalViewPr>
  <p:slideViewPr>
    <p:cSldViewPr snapToGrid="0" snapToObjects="1">
      <p:cViewPr varScale="1">
        <p:scale>
          <a:sx n="72" d="100"/>
          <a:sy n="72" d="100"/>
        </p:scale>
        <p:origin x="20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EBB394A-972E-0642-9934-73552F0FF4F7}" type="datetime1">
              <a:rPr lang="es-ES_tradnl"/>
              <a:pPr>
                <a:defRPr/>
              </a:pPr>
              <a:t>7/11/16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E773A43-71BB-9B4D-AC18-4453341132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2365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8622448-91CA-524B-978D-1A9701798CA8}" type="datetime1">
              <a:rPr lang="es-ES_tradnl"/>
              <a:pPr>
                <a:defRPr/>
              </a:pPr>
              <a:t>7/11/16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63A4840-B952-D344-A6EF-668011B1D60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7917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973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 from </a:t>
            </a:r>
            <a:r>
              <a:rPr lang="en-US" dirty="0" err="1" smtClean="0"/>
              <a:t>xls</a:t>
            </a:r>
            <a:r>
              <a:rPr lang="en-US" dirty="0" smtClean="0"/>
              <a:t>, </a:t>
            </a:r>
            <a:r>
              <a:rPr lang="en-US" dirty="0" err="1" smtClean="0"/>
              <a:t>kml</a:t>
            </a:r>
            <a:r>
              <a:rPr lang="en-US" dirty="0" smtClean="0"/>
              <a:t> and pdf files</a:t>
            </a:r>
          </a:p>
          <a:p>
            <a:r>
              <a:rPr lang="en-US" dirty="0" smtClean="0"/>
              <a:t>WDM equipment,</a:t>
            </a:r>
            <a:r>
              <a:rPr lang="en-US" baseline="0" dirty="0" smtClean="0"/>
              <a:t> router equipment, </a:t>
            </a:r>
            <a:r>
              <a:rPr lang="en-US" baseline="0" dirty="0" err="1" smtClean="0"/>
              <a:t>ManHoles</a:t>
            </a:r>
            <a:r>
              <a:rPr lang="is-I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6124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579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4779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771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98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6195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629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9526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6510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500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3822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298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5130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964105"/>
            <a:ext cx="7772400" cy="1951011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229372"/>
            <a:ext cx="6400800" cy="14094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CFD26-A8CD-6940-868B-46C9442B2423}" type="datetime1">
              <a:rPr lang="es-ES_tradnl"/>
              <a:pPr>
                <a:defRPr/>
              </a:pPr>
              <a:t>7/11/16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7A9CD-3DD6-DE4D-8D4A-F689B9DCED88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851111"/>
            <a:ext cx="5486400" cy="3876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CCD713-F7DE-B548-BF8A-A0CEA5174DCC}" type="datetime1">
              <a:rPr lang="es-ES_tradnl"/>
              <a:pPr>
                <a:defRPr/>
              </a:pPr>
              <a:t>7/11/16</a:t>
            </a:fld>
            <a:endParaRPr lang="es-ES_tradnl"/>
          </a:p>
        </p:txBody>
      </p:sp>
      <p:sp>
        <p:nvSpPr>
          <p:cNvPr id="6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F9D8E-EEF7-7A47-A6B1-E1529F42EF0E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63CC9F-6D6B-3746-8202-ED54BA572C0D}" type="datetime1">
              <a:rPr lang="es-ES_tradnl"/>
              <a:pPr>
                <a:defRPr/>
              </a:pPr>
              <a:t>7/11/16</a:t>
            </a:fld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F5E7E-0C1C-5F45-A483-C3B0FF0941C0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</p:spPr>
        <p:txBody>
          <a:bodyPr vert="eaVert"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C25925-8971-B344-A606-C1B6FD575B28}" type="datetime1">
              <a:rPr lang="es-ES_tradnl"/>
              <a:pPr>
                <a:defRPr/>
              </a:pPr>
              <a:t>7/11/16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7B884-9488-1B49-B200-6F1426338D1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>
            <a:spLocks noChangeArrowheads="1"/>
          </p:cNvSpPr>
          <p:nvPr userDrawn="1"/>
        </p:nvSpPr>
        <p:spPr bwMode="auto">
          <a:xfrm>
            <a:off x="1397000" y="1447800"/>
            <a:ext cx="63881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ES_tradnl" sz="6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¡Muchas gracias!</a:t>
            </a:r>
          </a:p>
        </p:txBody>
      </p:sp>
      <p:pic>
        <p:nvPicPr>
          <p:cNvPr id="4" name="Imagen 6" descr="logo-RedIRIS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919413"/>
            <a:ext cx="490378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>
            <a:spLocks noChangeArrowheads="1"/>
          </p:cNvSpPr>
          <p:nvPr userDrawn="1"/>
        </p:nvSpPr>
        <p:spPr bwMode="auto">
          <a:xfrm flipV="1">
            <a:off x="4470400" y="4973638"/>
            <a:ext cx="4356100" cy="93662"/>
          </a:xfrm>
          <a:custGeom>
            <a:avLst/>
            <a:gdLst>
              <a:gd name="T0" fmla="*/ 0 w 8991600"/>
              <a:gd name="T1" fmla="*/ 0 h 369332"/>
              <a:gd name="T2" fmla="*/ 11187347 w 8991600"/>
              <a:gd name="T3" fmla="*/ 0 h 369332"/>
              <a:gd name="T4" fmla="*/ 11187347 w 8991600"/>
              <a:gd name="T5" fmla="*/ 0 h 369332"/>
              <a:gd name="T6" fmla="*/ 0 w 8991600"/>
              <a:gd name="T7" fmla="*/ 0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1C83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Subtítulo 2"/>
          <p:cNvSpPr txBox="1">
            <a:spLocks/>
          </p:cNvSpPr>
          <p:nvPr userDrawn="1"/>
        </p:nvSpPr>
        <p:spPr>
          <a:xfrm>
            <a:off x="3271044" y="4600904"/>
            <a:ext cx="5415756" cy="554694"/>
          </a:xfrm>
          <a:prstGeom prst="rect">
            <a:avLst/>
          </a:prstGeom>
          <a:effectLst/>
        </p:spPr>
        <p:txBody>
          <a:bodyPr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None/>
              <a:defRPr/>
            </a:pPr>
            <a:r>
              <a:rPr lang="es-ES_tradnl" sz="2000" b="1" i="1" dirty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Más de 20 años al servicio de la investigación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7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CD8DD2-00FC-F149-8FAE-AC51EDDCB716}" type="datetime1">
              <a:rPr lang="es-ES_tradnl"/>
              <a:pPr>
                <a:defRPr/>
              </a:pPr>
              <a:t>7/11/16</a:t>
            </a:fld>
            <a:endParaRPr lang="es-ES_tradnl"/>
          </a:p>
        </p:txBody>
      </p:sp>
      <p:sp>
        <p:nvSpPr>
          <p:cNvPr id="8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478BA-AD0E-7244-8C84-8276E5DF1151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7338" y="0"/>
            <a:ext cx="6704012" cy="69215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2D2755-BF9D-4C45-85E3-CC62B122AA28}" type="datetime1">
              <a:rPr lang="es-ES_tradnl"/>
              <a:pPr>
                <a:defRPr/>
              </a:pPr>
              <a:t>7/11/16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9FE62-A2BE-0D41-89C9-EFFF4DF9B8E8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B86F51-01A3-0A4B-945A-793C68A1F7CE}" type="datetime1">
              <a:rPr lang="es-ES_tradnl"/>
              <a:pPr>
                <a:defRPr/>
              </a:pPr>
              <a:t>7/11/16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712A-E79A-814C-BB0C-D86989C3FE7F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864206"/>
            <a:ext cx="4038600" cy="52619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864206"/>
            <a:ext cx="4038600" cy="52619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1F7D8C-0803-F846-A3DC-045DC5076D7D}" type="datetime1">
              <a:rPr lang="es-ES_tradnl"/>
              <a:pPr>
                <a:defRPr/>
              </a:pPr>
              <a:t>7/11/16</a:t>
            </a:fld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7DAE-2003-2D4C-8FB1-63161DAAEAC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89535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040188" cy="459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89535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459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8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C57713-54B4-BD46-B908-10657C168241}" type="datetime1">
              <a:rPr lang="es-ES_tradnl"/>
              <a:pPr>
                <a:defRPr/>
              </a:pPr>
              <a:t>7/11/16</a:t>
            </a:fld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5B11-8D5F-284A-B678-7D6A81A5C161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4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8C562D-B8BA-394A-8AAD-9AB1292B6CB4}" type="datetime1">
              <a:rPr lang="es-ES_tradnl"/>
              <a:pPr>
                <a:defRPr/>
              </a:pPr>
              <a:t>7/11/16</a:t>
            </a:fld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9DF4D-D6E2-6F48-99E1-1516BBE0CD35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DFA21E-B13D-3744-92F7-9067895F90DA}" type="datetime1">
              <a:rPr lang="es-ES_tradnl"/>
              <a:pPr>
                <a:defRPr/>
              </a:pPr>
              <a:t>7/11/16</a:t>
            </a:fld>
            <a:endParaRPr lang="es-ES_tradnl"/>
          </a:p>
        </p:txBody>
      </p:sp>
      <p:sp>
        <p:nvSpPr>
          <p:cNvPr id="3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556A-1ACB-7349-8FD6-FB599894D056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149"/>
            <a:ext cx="3008313" cy="12326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692150"/>
            <a:ext cx="5111750" cy="54340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924822"/>
            <a:ext cx="3008313" cy="42013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7921F1-E883-4D4A-BB55-7A22F99BF71C}" type="datetime1">
              <a:rPr lang="es-ES_tradnl"/>
              <a:pPr>
                <a:defRPr/>
              </a:pPr>
              <a:t>7/11/16</a:t>
            </a:fld>
            <a:endParaRPr lang="es-ES_tradnl"/>
          </a:p>
        </p:txBody>
      </p:sp>
      <p:sp>
        <p:nvSpPr>
          <p:cNvPr id="6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57A37-4140-7E49-857D-F84BC0F464CD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7040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287338" y="796925"/>
            <a:ext cx="8229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370763" y="6407150"/>
            <a:ext cx="1060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4F42BA-8635-634A-BA8E-A8CCB2AA219F}" type="datetime1">
              <a:rPr lang="es-ES_tradnl"/>
              <a:pPr>
                <a:defRPr/>
              </a:pPr>
              <a:t>7/11/16</a:t>
            </a:fld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16938" y="6407150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FC027D7-FE09-8A43-A714-341F200067DD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pic>
        <p:nvPicPr>
          <p:cNvPr id="1030" name="Imagen 6" descr="200910-logos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49225" y="6288088"/>
            <a:ext cx="39624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Texto 4"/>
          <p:cNvSpPr>
            <a:spLocks noChangeArrowheads="1"/>
          </p:cNvSpPr>
          <p:nvPr userDrawn="1"/>
        </p:nvSpPr>
        <p:spPr bwMode="auto">
          <a:xfrm flipV="1">
            <a:off x="0" y="-14288"/>
            <a:ext cx="9144000" cy="93663"/>
          </a:xfrm>
          <a:custGeom>
            <a:avLst/>
            <a:gdLst>
              <a:gd name="T0" fmla="*/ 0 w 8991600"/>
              <a:gd name="T1" fmla="*/ 0 h 369332"/>
              <a:gd name="T2" fmla="*/ 11187347 w 8991600"/>
              <a:gd name="T3" fmla="*/ 0 h 369332"/>
              <a:gd name="T4" fmla="*/ 11187347 w 8991600"/>
              <a:gd name="T5" fmla="*/ 0 h 369332"/>
              <a:gd name="T6" fmla="*/ 0 w 8991600"/>
              <a:gd name="T7" fmla="*/ 0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1C83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CuadroTexto 5"/>
          <p:cNvSpPr>
            <a:spLocks noChangeArrowheads="1"/>
          </p:cNvSpPr>
          <p:nvPr userDrawn="1"/>
        </p:nvSpPr>
        <p:spPr bwMode="auto">
          <a:xfrm flipV="1">
            <a:off x="-11113" y="9525"/>
            <a:ext cx="9156701" cy="177800"/>
          </a:xfrm>
          <a:custGeom>
            <a:avLst/>
            <a:gdLst>
              <a:gd name="T0" fmla="*/ 0 w 8991600"/>
              <a:gd name="T1" fmla="*/ 0 h 369332"/>
              <a:gd name="T2" fmla="*/ 11391035 w 8991600"/>
              <a:gd name="T3" fmla="*/ 0 h 369332"/>
              <a:gd name="T4" fmla="*/ 11391035 w 8991600"/>
              <a:gd name="T5" fmla="*/ 27 h 369332"/>
              <a:gd name="T6" fmla="*/ 0 w 8991600"/>
              <a:gd name="T7" fmla="*/ 27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007D8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CuadroTexto 5"/>
          <p:cNvSpPr>
            <a:spLocks noChangeArrowheads="1"/>
          </p:cNvSpPr>
          <p:nvPr userDrawn="1"/>
        </p:nvSpPr>
        <p:spPr bwMode="auto">
          <a:xfrm flipV="1">
            <a:off x="-4763" y="44450"/>
            <a:ext cx="9156701" cy="177800"/>
          </a:xfrm>
          <a:custGeom>
            <a:avLst/>
            <a:gdLst>
              <a:gd name="T0" fmla="*/ 0 w 8991600"/>
              <a:gd name="T1" fmla="*/ 0 h 369332"/>
              <a:gd name="T2" fmla="*/ 11391035 w 8991600"/>
              <a:gd name="T3" fmla="*/ 0 h 369332"/>
              <a:gd name="T4" fmla="*/ 11391035 w 8991600"/>
              <a:gd name="T5" fmla="*/ 27 h 369332"/>
              <a:gd name="T6" fmla="*/ 0 w 8991600"/>
              <a:gd name="T7" fmla="*/ 27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s-ES_tradnl" sz="3200" kern="1200" dirty="0">
          <a:solidFill>
            <a:srgbClr val="005D6D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SzPct val="90000"/>
        <a:buFont typeface="Lucida Grande" pitchFamily="-1" charset="0"/>
        <a:buChar char="●"/>
        <a:defRPr lang="es-ES_tradnl" sz="3200" kern="1200" dirty="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Wingdings" pitchFamily="-1" charset="2"/>
        <a:buChar char="§"/>
        <a:defRPr lang="es-ES_tradnl"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-1" charset="0"/>
        <a:buChar char="•"/>
        <a:defRPr lang="es-ES_tradnl"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-1" charset="0"/>
        <a:buChar char="–"/>
        <a:defRPr lang="es-ES_tradnl" sz="28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-1" charset="0"/>
        <a:buChar char="»"/>
        <a:defRPr lang="es-ES_tradnl"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3"/>
          <p:cNvSpPr>
            <a:spLocks noGrp="1"/>
          </p:cNvSpPr>
          <p:nvPr>
            <p:ph type="ctrTitle"/>
          </p:nvPr>
        </p:nvSpPr>
        <p:spPr>
          <a:xfrm>
            <a:off x="566738" y="1458913"/>
            <a:ext cx="8026400" cy="3675062"/>
          </a:xfrm>
        </p:spPr>
        <p:txBody>
          <a:bodyPr/>
          <a:lstStyle/>
          <a:p>
            <a:pPr eaLnBrk="1" hangingPunct="1"/>
            <a:r>
              <a:rPr lang="es-ES" dirty="0">
                <a:ea typeface="ＭＳ Ｐゴシック" pitchFamily="-1" charset="-128"/>
                <a:cs typeface="ＭＳ Ｐゴシック" pitchFamily="-1" charset="-128"/>
              </a:rPr>
              <a:t>H</a:t>
            </a:r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erramienta de gestión de recursos de red (IMS)</a:t>
            </a:r>
            <a:endParaRPr lang="es-ES" sz="3200" dirty="0">
              <a:solidFill>
                <a:schemeClr val="tx1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Subtítulo 4"/>
          <p:cNvSpPr txBox="1">
            <a:spLocks/>
          </p:cNvSpPr>
          <p:nvPr/>
        </p:nvSpPr>
        <p:spPr bwMode="auto">
          <a:xfrm>
            <a:off x="3636433" y="5133975"/>
            <a:ext cx="4982107" cy="103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Clr>
                <a:srgbClr val="800000"/>
              </a:buClr>
              <a:buSzPct val="90000"/>
              <a:buFont typeface="Lucida Grande" charset="0"/>
              <a:buNone/>
              <a:defRPr/>
            </a:pPr>
            <a:r>
              <a:rPr lang="es-ES_tradnl" dirty="0" smtClean="0">
                <a:latin typeface="Calibri"/>
                <a:ea typeface="ＭＳ Ｐゴシック" pitchFamily="-108" charset="-128"/>
                <a:cs typeface="Calibri"/>
              </a:rPr>
              <a:t>GGTT de </a:t>
            </a:r>
            <a:r>
              <a:rPr lang="es-ES_tradnl" dirty="0" err="1" smtClean="0">
                <a:latin typeface="Calibri"/>
                <a:ea typeface="ＭＳ Ｐゴシック" pitchFamily="-108" charset="-128"/>
                <a:cs typeface="Calibri"/>
              </a:rPr>
              <a:t>RedIRIS</a:t>
            </a:r>
            <a:endParaRPr lang="es-ES_tradnl" dirty="0" smtClean="0">
              <a:latin typeface="Calibri"/>
              <a:ea typeface="ＭＳ Ｐゴシック" pitchFamily="-108" charset="-128"/>
              <a:cs typeface="Calibri"/>
            </a:endParaRPr>
          </a:p>
          <a:p>
            <a:pPr algn="r">
              <a:spcBef>
                <a:spcPct val="20000"/>
              </a:spcBef>
              <a:buClr>
                <a:srgbClr val="800000"/>
              </a:buClr>
              <a:buSzPct val="90000"/>
              <a:buFont typeface="Lucida Grande" charset="0"/>
              <a:buNone/>
              <a:defRPr/>
            </a:pPr>
            <a:r>
              <a:rPr lang="es-ES_tradnl" dirty="0" smtClean="0">
                <a:latin typeface="Calibri"/>
                <a:ea typeface="ＭＳ Ｐゴシック" pitchFamily="-108" charset="-128"/>
                <a:cs typeface="Calibri"/>
              </a:rPr>
              <a:t>Valencia, 14 de noviembre de 2016</a:t>
            </a:r>
          </a:p>
          <a:p>
            <a:pPr algn="r">
              <a:spcBef>
                <a:spcPct val="20000"/>
              </a:spcBef>
              <a:buClr>
                <a:srgbClr val="800000"/>
              </a:buClr>
              <a:buSzPct val="90000"/>
              <a:buFont typeface="Lucida Grande" charset="0"/>
              <a:buNone/>
              <a:defRPr/>
            </a:pPr>
            <a:r>
              <a:rPr lang="es-ES_tradnl" dirty="0" err="1">
                <a:latin typeface="Calibri"/>
                <a:ea typeface="ＭＳ Ｐゴシック" pitchFamily="-108" charset="-128"/>
                <a:cs typeface="Calibri"/>
              </a:rPr>
              <a:t>a</a:t>
            </a:r>
            <a:r>
              <a:rPr lang="es-ES_tradnl" dirty="0" err="1" smtClean="0">
                <a:latin typeface="Calibri"/>
                <a:ea typeface="ＭＳ Ｐゴシック" pitchFamily="-108" charset="-128"/>
                <a:cs typeface="Calibri"/>
              </a:rPr>
              <a:t>lberto.escolano@rediris.es</a:t>
            </a:r>
            <a:endParaRPr lang="es-ES" dirty="0">
              <a:latin typeface="Calibri"/>
              <a:ea typeface="ＭＳ Ｐゴシック" pitchFamily="-108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3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Routers</a:t>
            </a:r>
            <a:r>
              <a:rPr lang="es-ES" dirty="0" smtClean="0"/>
              <a:t> y </a:t>
            </a:r>
            <a:r>
              <a:rPr lang="es-ES" dirty="0" err="1" smtClean="0"/>
              <a:t>Switches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Interfaz</a:t>
            </a:r>
            <a:r>
              <a:rPr lang="en-US" dirty="0" smtClean="0"/>
              <a:t> con </a:t>
            </a:r>
            <a:r>
              <a:rPr lang="en-US" dirty="0" err="1" smtClean="0"/>
              <a:t>equipos</a:t>
            </a:r>
            <a:r>
              <a:rPr lang="en-US" dirty="0" smtClean="0"/>
              <a:t> Juniper (</a:t>
            </a:r>
            <a:r>
              <a:rPr lang="en-US" dirty="0" err="1" smtClean="0"/>
              <a:t>ssh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3"/>
            <a:r>
              <a:rPr lang="en-US" sz="2400" dirty="0" smtClean="0"/>
              <a:t>Vista frontal / Vista </a:t>
            </a:r>
            <a:r>
              <a:rPr lang="en-US" sz="2400" dirty="0" err="1" smtClean="0"/>
              <a:t>trasera</a:t>
            </a:r>
            <a:endParaRPr lang="en-US" sz="2400" dirty="0" smtClean="0"/>
          </a:p>
          <a:p>
            <a:pPr lvl="3"/>
            <a:r>
              <a:rPr lang="en-US" sz="2400" dirty="0" err="1" smtClean="0"/>
              <a:t>Tarjetas</a:t>
            </a:r>
            <a:endParaRPr lang="en-US" sz="2400" dirty="0" smtClean="0"/>
          </a:p>
          <a:p>
            <a:pPr lvl="3"/>
            <a:r>
              <a:rPr lang="en-US" sz="2400" dirty="0" smtClean="0"/>
              <a:t>“Slot Details”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" y="1442880"/>
            <a:ext cx="8474699" cy="275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Rutas de Fibra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Huella</a:t>
            </a:r>
            <a:r>
              <a:rPr lang="en-US" dirty="0" smtClean="0"/>
              <a:t> de </a:t>
            </a:r>
            <a:r>
              <a:rPr lang="en-US" dirty="0" err="1" smtClean="0"/>
              <a:t>fibra</a:t>
            </a:r>
            <a:r>
              <a:rPr lang="en-US" dirty="0" smtClean="0"/>
              <a:t> </a:t>
            </a:r>
            <a:r>
              <a:rPr lang="en-US" dirty="0" err="1" smtClean="0"/>
              <a:t>oscura</a:t>
            </a:r>
            <a:r>
              <a:rPr lang="en-US" dirty="0" smtClean="0"/>
              <a:t> </a:t>
            </a:r>
            <a:r>
              <a:rPr lang="en-US" dirty="0" err="1" smtClean="0"/>
              <a:t>modelada</a:t>
            </a:r>
            <a:endParaRPr lang="en-US" dirty="0"/>
          </a:p>
          <a:p>
            <a:pPr marL="3657600" lvl="8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Ej</a:t>
            </a:r>
            <a:r>
              <a:rPr lang="en-US" dirty="0" smtClean="0"/>
              <a:t>: Enlace E017 (CIEMAT-UVA)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000" dirty="0" smtClean="0">
                <a:ea typeface="+mn-ea"/>
                <a:cs typeface="+mn-cs"/>
              </a:rPr>
              <a:t>				Zoom </a:t>
            </a:r>
            <a:r>
              <a:rPr lang="en-US" sz="2000" dirty="0" err="1" smtClean="0">
                <a:ea typeface="+mn-ea"/>
                <a:cs typeface="+mn-cs"/>
              </a:rPr>
              <a:t>en</a:t>
            </a:r>
            <a:r>
              <a:rPr lang="en-US" sz="2000" dirty="0" smtClean="0">
                <a:ea typeface="+mn-ea"/>
                <a:cs typeface="+mn-cs"/>
              </a:rPr>
              <a:t> (CIEMAT</a:t>
            </a:r>
            <a:r>
              <a:rPr lang="en-US" sz="2000" dirty="0">
                <a:ea typeface="+mn-ea"/>
                <a:cs typeface="+mn-cs"/>
              </a:rPr>
              <a:t>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217" y="2610025"/>
            <a:ext cx="4084842" cy="3137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7" y="1377217"/>
            <a:ext cx="3368769" cy="295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Conexiones WDM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Mapa</a:t>
            </a:r>
            <a:r>
              <a:rPr lang="en-US" dirty="0" smtClean="0"/>
              <a:t> </a:t>
            </a:r>
            <a:r>
              <a:rPr lang="en-US" dirty="0" err="1" smtClean="0"/>
              <a:t>conexiones</a:t>
            </a:r>
            <a:r>
              <a:rPr lang="en-US" dirty="0" smtClean="0"/>
              <a:t> WDM de la </a:t>
            </a:r>
            <a:r>
              <a:rPr lang="en-US" dirty="0" err="1" smtClean="0"/>
              <a:t>península</a:t>
            </a:r>
            <a:r>
              <a:rPr lang="en-US" dirty="0" smtClean="0"/>
              <a:t> </a:t>
            </a:r>
            <a:r>
              <a:rPr lang="en-US" dirty="0" err="1" smtClean="0"/>
              <a:t>ibérica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r>
              <a:rPr lang="en-US" dirty="0" smtClean="0"/>
              <a:t>Zoom (sur)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7" y="1958634"/>
            <a:ext cx="3669714" cy="2939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29" y="3909386"/>
            <a:ext cx="4203019" cy="225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 de ruta de un circuito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99" y="796925"/>
            <a:ext cx="5585077" cy="546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Servicios de nivel 2 y 3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Estamos</a:t>
            </a:r>
            <a:r>
              <a:rPr lang="en-US" dirty="0" smtClean="0"/>
              <a:t> </a:t>
            </a:r>
            <a:r>
              <a:rPr lang="en-US" dirty="0" err="1" smtClean="0"/>
              <a:t>aún</a:t>
            </a:r>
            <a:r>
              <a:rPr lang="en-US" dirty="0" smtClean="0"/>
              <a:t> </a:t>
            </a:r>
            <a:r>
              <a:rPr lang="en-US" dirty="0" err="1" smtClean="0"/>
              <a:t>trabajando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parte</a:t>
            </a:r>
          </a:p>
          <a:p>
            <a:r>
              <a:rPr lang="en-US" dirty="0" err="1" smtClean="0"/>
              <a:t>Ajuste</a:t>
            </a:r>
            <a:r>
              <a:rPr lang="en-US" dirty="0" smtClean="0"/>
              <a:t> del </a:t>
            </a:r>
            <a:r>
              <a:rPr lang="en-US" dirty="0" err="1" smtClean="0"/>
              <a:t>interfaz</a:t>
            </a:r>
            <a:r>
              <a:rPr lang="en-US" dirty="0" smtClean="0"/>
              <a:t> con Juniper </a:t>
            </a:r>
          </a:p>
          <a:p>
            <a:pPr lvl="1"/>
            <a:r>
              <a:rPr lang="en-US" dirty="0" err="1" smtClean="0"/>
              <a:t>Conexión</a:t>
            </a:r>
            <a:r>
              <a:rPr lang="en-US" dirty="0" smtClean="0"/>
              <a:t> </a:t>
            </a:r>
            <a:r>
              <a:rPr lang="en-US" dirty="0" err="1" smtClean="0"/>
              <a:t>ssh</a:t>
            </a:r>
            <a:endParaRPr lang="en-US" dirty="0" smtClean="0"/>
          </a:p>
          <a:p>
            <a:pPr lvl="1"/>
            <a:r>
              <a:rPr lang="en-US" dirty="0" err="1"/>
              <a:t>comandos</a:t>
            </a:r>
            <a:r>
              <a:rPr lang="en-US" dirty="0"/>
              <a:t> JUNOS (</a:t>
            </a:r>
            <a:r>
              <a:rPr lang="en-US" dirty="0" smtClean="0"/>
              <a:t>LLDP)</a:t>
            </a:r>
          </a:p>
          <a:p>
            <a:pPr lvl="1"/>
            <a:r>
              <a:rPr lang="en-US" dirty="0" err="1" smtClean="0"/>
              <a:t>Procesado</a:t>
            </a:r>
            <a:r>
              <a:rPr lang="en-US" dirty="0" smtClean="0"/>
              <a:t> de la </a:t>
            </a:r>
            <a:r>
              <a:rPr lang="en-US" dirty="0" err="1" smtClean="0"/>
              <a:t>salida</a:t>
            </a:r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terminará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pocas</a:t>
            </a:r>
            <a:r>
              <a:rPr lang="en-US" dirty="0" smtClean="0"/>
              <a:t> </a:t>
            </a:r>
            <a:r>
              <a:rPr lang="en-US" dirty="0" err="1" smtClean="0"/>
              <a:t>semanas</a:t>
            </a:r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completarán</a:t>
            </a:r>
            <a:r>
              <a:rPr lang="en-US" dirty="0" smtClean="0"/>
              <a:t> </a:t>
            </a:r>
            <a:r>
              <a:rPr lang="en-US" dirty="0" err="1" smtClean="0"/>
              <a:t>todas</a:t>
            </a:r>
            <a:r>
              <a:rPr lang="en-US" dirty="0" smtClean="0"/>
              <a:t> las </a:t>
            </a:r>
            <a:r>
              <a:rPr lang="en-US" dirty="0" err="1" smtClean="0"/>
              <a:t>relaciones</a:t>
            </a:r>
            <a:r>
              <a:rPr lang="en-US" dirty="0" smtClean="0"/>
              <a:t> entre el </a:t>
            </a:r>
            <a:r>
              <a:rPr lang="en-US" dirty="0" err="1" smtClean="0"/>
              <a:t>mundo</a:t>
            </a:r>
            <a:r>
              <a:rPr lang="en-US" dirty="0" smtClean="0"/>
              <a:t> WDM y el </a:t>
            </a:r>
            <a:r>
              <a:rPr lang="en-US" dirty="0" err="1" smtClean="0"/>
              <a:t>equipamiento</a:t>
            </a:r>
            <a:r>
              <a:rPr lang="en-US" dirty="0" smtClean="0"/>
              <a:t> de </a:t>
            </a:r>
            <a:r>
              <a:rPr lang="en-US" dirty="0" err="1" smtClean="0"/>
              <a:t>nivel</a:t>
            </a:r>
            <a:r>
              <a:rPr lang="en-US" dirty="0" smtClean="0"/>
              <a:t> 2 y 3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01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Evolución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Más</a:t>
            </a:r>
            <a:r>
              <a:rPr lang="en-US" dirty="0" smtClean="0"/>
              <a:t> interfaces</a:t>
            </a:r>
          </a:p>
          <a:p>
            <a:pPr lvl="1"/>
            <a:r>
              <a:rPr lang="en-US" dirty="0" smtClean="0"/>
              <a:t>Con 1350 ALU OMS para </a:t>
            </a:r>
            <a:r>
              <a:rPr lang="en-US" dirty="0" err="1" smtClean="0"/>
              <a:t>equipos</a:t>
            </a:r>
            <a:r>
              <a:rPr lang="en-US" dirty="0" smtClean="0"/>
              <a:t> 1830PSS</a:t>
            </a:r>
          </a:p>
          <a:p>
            <a:pPr lvl="1"/>
            <a:r>
              <a:rPr lang="en-US" dirty="0" err="1" smtClean="0"/>
              <a:t>Mejora</a:t>
            </a:r>
            <a:r>
              <a:rPr lang="en-US" dirty="0" smtClean="0"/>
              <a:t> de la </a:t>
            </a:r>
            <a:r>
              <a:rPr lang="en-US" dirty="0" err="1" smtClean="0"/>
              <a:t>interfaz</a:t>
            </a:r>
            <a:r>
              <a:rPr lang="en-US" dirty="0" smtClean="0"/>
              <a:t> con Juniper </a:t>
            </a:r>
          </a:p>
          <a:p>
            <a:pPr lvl="1"/>
            <a:r>
              <a:rPr lang="en-US" dirty="0" smtClean="0"/>
              <a:t>Con </a:t>
            </a:r>
            <a:r>
              <a:rPr lang="en-US" dirty="0" err="1" smtClean="0"/>
              <a:t>otras</a:t>
            </a:r>
            <a:r>
              <a:rPr lang="en-US" dirty="0" smtClean="0"/>
              <a:t> </a:t>
            </a:r>
            <a:r>
              <a:rPr lang="en-US" dirty="0" err="1" smtClean="0"/>
              <a:t>herramientas</a:t>
            </a:r>
            <a:endParaRPr lang="en-US" dirty="0" smtClean="0"/>
          </a:p>
          <a:p>
            <a:pPr lvl="2"/>
            <a:r>
              <a:rPr lang="en-US" dirty="0" smtClean="0"/>
              <a:t>CA Spectrum</a:t>
            </a:r>
          </a:p>
          <a:p>
            <a:pPr lvl="2"/>
            <a:r>
              <a:rPr lang="en-US" dirty="0" smtClean="0"/>
              <a:t>RT</a:t>
            </a:r>
          </a:p>
          <a:p>
            <a:pPr lvl="2"/>
            <a:r>
              <a:rPr lang="en-US" dirty="0" err="1" smtClean="0"/>
              <a:t>Herramientas</a:t>
            </a:r>
            <a:r>
              <a:rPr lang="en-US" dirty="0" smtClean="0"/>
              <a:t> </a:t>
            </a:r>
            <a:r>
              <a:rPr lang="en-US" dirty="0" err="1" smtClean="0"/>
              <a:t>internas</a:t>
            </a:r>
            <a:r>
              <a:rPr lang="en-US" dirty="0" smtClean="0"/>
              <a:t> de </a:t>
            </a:r>
            <a:r>
              <a:rPr lang="en-US" dirty="0" err="1" smtClean="0"/>
              <a:t>RedIRIS</a:t>
            </a:r>
            <a:endParaRPr lang="en-US" dirty="0" smtClean="0"/>
          </a:p>
          <a:p>
            <a:r>
              <a:rPr lang="en-US" dirty="0" err="1" smtClean="0"/>
              <a:t>Cliente</a:t>
            </a:r>
            <a:r>
              <a:rPr lang="en-US" dirty="0" smtClean="0"/>
              <a:t> Web de IMS</a:t>
            </a:r>
          </a:p>
          <a:p>
            <a:r>
              <a:rPr lang="en-US" dirty="0" err="1" smtClean="0"/>
              <a:t>Adquisición</a:t>
            </a:r>
            <a:r>
              <a:rPr lang="en-US" dirty="0" smtClean="0"/>
              <a:t> del </a:t>
            </a:r>
            <a:r>
              <a:rPr lang="en-US" dirty="0" err="1" smtClean="0"/>
              <a:t>módulo</a:t>
            </a:r>
            <a:r>
              <a:rPr lang="en-US" dirty="0" smtClean="0"/>
              <a:t> de </a:t>
            </a:r>
            <a:r>
              <a:rPr lang="en-US" dirty="0" err="1" smtClean="0"/>
              <a:t>gestión</a:t>
            </a:r>
            <a:r>
              <a:rPr lang="en-US" dirty="0" smtClean="0"/>
              <a:t> de </a:t>
            </a:r>
            <a:r>
              <a:rPr lang="en-US" dirty="0" err="1" smtClean="0"/>
              <a:t>almacén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3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Fin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2960537" y="2783900"/>
            <a:ext cx="31213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dirty="0" smtClean="0"/>
              <a:t>Gracias</a:t>
            </a:r>
          </a:p>
          <a:p>
            <a:pPr algn="ctr"/>
            <a:endParaRPr lang="es-ES" sz="4000" dirty="0"/>
          </a:p>
          <a:p>
            <a:pPr algn="ctr"/>
            <a:r>
              <a:rPr lang="es-ES" sz="4000" dirty="0" smtClean="0"/>
              <a:t>¿Preguntas?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95161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Objetivos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6344" y="1081418"/>
            <a:ext cx="8229600" cy="5262563"/>
          </a:xfrm>
        </p:spPr>
        <p:txBody>
          <a:bodyPr>
            <a:normAutofit lnSpcReduction="10000"/>
          </a:bodyPr>
          <a:lstStyle/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" sz="4800" dirty="0" smtClean="0"/>
              <a:t>Desplegar una base de datos de recursos de red</a:t>
            </a: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" sz="4800" dirty="0" smtClean="0"/>
              <a:t>Sustituir la metodología existente</a:t>
            </a: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" sz="4800" dirty="0" smtClean="0"/>
              <a:t>Aumentar la fiabilidad y la </a:t>
            </a:r>
            <a:r>
              <a:rPr lang="es-ES" sz="4800" dirty="0" smtClean="0"/>
              <a:t>integridad </a:t>
            </a:r>
            <a:r>
              <a:rPr lang="es-ES" sz="4800" dirty="0" smtClean="0"/>
              <a:t>de la información</a:t>
            </a: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" sz="4800" dirty="0" smtClean="0"/>
              <a:t>Incrementar la productividad</a:t>
            </a: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endParaRPr lang="es-ES" sz="4800" dirty="0" smtClean="0"/>
          </a:p>
          <a:p>
            <a:pPr marL="742950" lvl="2" indent="-342900">
              <a:buSzPct val="90000"/>
              <a:buFont typeface="Lucida Grande" pitchFamily="-1" charset="0"/>
              <a:buChar char="●"/>
            </a:pPr>
            <a:endParaRPr lang="es-ES" sz="4800" dirty="0" smtClean="0"/>
          </a:p>
          <a:p>
            <a:endParaRPr lang="es-ES" sz="4800" dirty="0" smtClean="0"/>
          </a:p>
          <a:p>
            <a:pPr marL="457200" lvl="1" indent="0">
              <a:buNone/>
            </a:pP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20937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2"/>
          <p:cNvSpPr>
            <a:spLocks noGrp="1"/>
          </p:cNvSpPr>
          <p:nvPr>
            <p:ph type="title"/>
          </p:nvPr>
        </p:nvSpPr>
        <p:spPr>
          <a:xfrm>
            <a:off x="287338" y="0"/>
            <a:ext cx="8773032" cy="692150"/>
          </a:xfrm>
        </p:spPr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 Arquitectura de la solución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80" y="796144"/>
            <a:ext cx="6990980" cy="539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600871" cy="907218"/>
          </a:xfrm>
        </p:spPr>
        <p:txBody>
          <a:bodyPr/>
          <a:lstStyle/>
          <a:p>
            <a:r>
              <a:rPr lang="es-ES_tradnl" dirty="0" smtClean="0"/>
              <a:t>Requisitos Hardware y Software</a:t>
            </a:r>
            <a:endParaRPr lang="es-ES_tradnl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287338" y="796925"/>
            <a:ext cx="8229600" cy="5532157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" dirty="0" smtClean="0"/>
              <a:t>Requisitos Hardware de los Servidores</a:t>
            </a:r>
            <a:endParaRPr lang="es-ES" dirty="0" smtClean="0"/>
          </a:p>
          <a:p>
            <a:pPr marL="742950" lvl="2" indent="-342900">
              <a:buSzPct val="90000"/>
              <a:buFont typeface="Lucida Grande" pitchFamily="-1" charset="0"/>
              <a:buChar char="●"/>
            </a:pPr>
            <a:r>
              <a:rPr lang="es-ES" dirty="0"/>
              <a:t>2 x CPU </a:t>
            </a:r>
            <a:r>
              <a:rPr lang="es-ES" dirty="0" smtClean="0"/>
              <a:t>Intel</a:t>
            </a:r>
            <a:r>
              <a:rPr lang="es-ES" dirty="0"/>
              <a:t>® </a:t>
            </a:r>
            <a:r>
              <a:rPr lang="es-ES" dirty="0" err="1"/>
              <a:t>Xeon</a:t>
            </a:r>
            <a:r>
              <a:rPr lang="es-ES" dirty="0"/>
              <a:t>® E5-2407 </a:t>
            </a:r>
            <a:r>
              <a:rPr lang="es-ES" dirty="0" smtClean="0"/>
              <a:t>(o mejor)</a:t>
            </a:r>
            <a:endParaRPr lang="es-ES" dirty="0" smtClean="0"/>
          </a:p>
          <a:p>
            <a:pPr marL="742950" lvl="2" indent="-342900">
              <a:buSzPct val="90000"/>
              <a:buFont typeface="Lucida Grande" pitchFamily="-1" charset="0"/>
              <a:buChar char="●"/>
            </a:pPr>
            <a:r>
              <a:rPr lang="es-ES" dirty="0"/>
              <a:t>32GB RAM </a:t>
            </a:r>
            <a:r>
              <a:rPr lang="es-ES" dirty="0"/>
              <a:t>(o mejor)</a:t>
            </a:r>
            <a:endParaRPr lang="es-ES" dirty="0" smtClean="0"/>
          </a:p>
          <a:p>
            <a:pPr marL="742950" lvl="2" indent="-342900">
              <a:buSzPct val="90000"/>
              <a:buFont typeface="Lucida Grande" pitchFamily="-1" charset="0"/>
              <a:buChar char="●"/>
            </a:pPr>
            <a:r>
              <a:rPr lang="es-ES" dirty="0"/>
              <a:t>HDD: 2x 240GB SSD </a:t>
            </a:r>
            <a:r>
              <a:rPr lang="es-ES" dirty="0"/>
              <a:t>(o mejor)</a:t>
            </a:r>
            <a:endParaRPr lang="es-ES" sz="4000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" dirty="0" smtClean="0"/>
              <a:t>Requisitos Software</a:t>
            </a:r>
            <a:endParaRPr lang="es-ES" dirty="0"/>
          </a:p>
          <a:p>
            <a:pPr marL="742950" lvl="2" indent="-342900">
              <a:buSzPct val="90000"/>
              <a:buFont typeface="Lucida Grande" pitchFamily="-1" charset="0"/>
              <a:buChar char="●"/>
            </a:pPr>
            <a:r>
              <a:rPr lang="es-ES" dirty="0" smtClean="0"/>
              <a:t>Servidor </a:t>
            </a:r>
            <a:r>
              <a:rPr lang="es-ES" dirty="0" smtClean="0"/>
              <a:t>Oracle</a:t>
            </a:r>
            <a:endParaRPr lang="es-ES" dirty="0" smtClean="0"/>
          </a:p>
          <a:p>
            <a:pPr marL="1200150" lvl="3" indent="-342900">
              <a:buSzPct val="90000"/>
              <a:buFont typeface="Lucida Grande" pitchFamily="-1" charset="0"/>
              <a:buChar char="●"/>
            </a:pPr>
            <a:r>
              <a:rPr lang="es-ES" dirty="0"/>
              <a:t>Oracle 11g </a:t>
            </a:r>
            <a:r>
              <a:rPr lang="es-ES" dirty="0" smtClean="0"/>
              <a:t>o superior (64 </a:t>
            </a:r>
            <a:r>
              <a:rPr lang="es-ES" dirty="0"/>
              <a:t>bit </a:t>
            </a:r>
            <a:r>
              <a:rPr lang="es-ES" dirty="0" smtClean="0"/>
              <a:t>o </a:t>
            </a:r>
            <a:r>
              <a:rPr lang="es-ES" dirty="0" smtClean="0"/>
              <a:t>32 </a:t>
            </a:r>
            <a:r>
              <a:rPr lang="es-ES" dirty="0"/>
              <a:t>bit</a:t>
            </a:r>
            <a:r>
              <a:rPr lang="es-ES" dirty="0" smtClean="0"/>
              <a:t>)</a:t>
            </a:r>
          </a:p>
          <a:p>
            <a:pPr marL="1200150" lvl="3" indent="-342900">
              <a:buSzPct val="90000"/>
              <a:buFont typeface="Lucida Grande" pitchFamily="-1" charset="0"/>
              <a:buChar char="●"/>
            </a:pPr>
            <a:r>
              <a:rPr lang="es-ES" dirty="0" smtClean="0"/>
              <a:t>Espacio necesario para Índices/Tablas 100Gigas</a:t>
            </a:r>
            <a:endParaRPr lang="es-ES" dirty="0" smtClean="0"/>
          </a:p>
          <a:p>
            <a:pPr marL="1200150" lvl="3" indent="-342900">
              <a:buSzPct val="90000"/>
              <a:buFont typeface="Lucida Grande" pitchFamily="-1" charset="0"/>
              <a:buChar char="●"/>
            </a:pPr>
            <a:r>
              <a:rPr lang="es-ES" dirty="0" smtClean="0"/>
              <a:t>Opcional</a:t>
            </a:r>
            <a:r>
              <a:rPr lang="es-ES" dirty="0"/>
              <a:t>: Oracle Data-</a:t>
            </a:r>
            <a:r>
              <a:rPr lang="es-ES" dirty="0" err="1"/>
              <a:t>guard</a:t>
            </a:r>
            <a:r>
              <a:rPr lang="es-ES" dirty="0"/>
              <a:t> </a:t>
            </a:r>
            <a:r>
              <a:rPr lang="es-ES" dirty="0" smtClean="0"/>
              <a:t>para protección de los datos</a:t>
            </a:r>
            <a:endParaRPr lang="es-ES" dirty="0" smtClean="0"/>
          </a:p>
          <a:p>
            <a:pPr marL="742950" lvl="2" indent="-342900">
              <a:buSzPct val="90000"/>
              <a:buFont typeface="Lucida Grande" pitchFamily="-1" charset="0"/>
              <a:buChar char="●"/>
            </a:pPr>
            <a:r>
              <a:rPr lang="es-ES" dirty="0" err="1" smtClean="0"/>
              <a:t>Application</a:t>
            </a:r>
            <a:r>
              <a:rPr lang="es-ES" dirty="0" smtClean="0"/>
              <a:t> </a:t>
            </a:r>
            <a:r>
              <a:rPr lang="es-ES" dirty="0" smtClean="0"/>
              <a:t>Server / </a:t>
            </a:r>
            <a:r>
              <a:rPr lang="es-ES" dirty="0" err="1" smtClean="0"/>
              <a:t>Mediation</a:t>
            </a:r>
            <a:r>
              <a:rPr lang="es-ES" dirty="0" smtClean="0"/>
              <a:t> Server / </a:t>
            </a:r>
            <a:r>
              <a:rPr lang="es-ES" dirty="0" err="1" smtClean="0"/>
              <a:t>Webservice</a:t>
            </a:r>
            <a:r>
              <a:rPr lang="es-ES" dirty="0" smtClean="0"/>
              <a:t> Server</a:t>
            </a:r>
          </a:p>
          <a:p>
            <a:pPr marL="1200150" lvl="3" indent="-342900">
              <a:buSzPct val="90000"/>
              <a:buFont typeface="Lucida Grande" pitchFamily="-1" charset="0"/>
              <a:buChar char="●"/>
            </a:pPr>
            <a:r>
              <a:rPr lang="es-ES" dirty="0" smtClean="0"/>
              <a:t>Sistema Operativo: </a:t>
            </a:r>
            <a:r>
              <a:rPr lang="es-ES" dirty="0"/>
              <a:t>Windows Server </a:t>
            </a:r>
            <a:r>
              <a:rPr lang="es-ES" dirty="0" smtClean="0"/>
              <a:t>2012</a:t>
            </a:r>
          </a:p>
          <a:p>
            <a:pPr marL="1200150" lvl="3" indent="-342900">
              <a:buSzPct val="90000"/>
              <a:buFont typeface="Lucida Grande" pitchFamily="-1" charset="0"/>
              <a:buChar char="●"/>
            </a:pPr>
            <a:r>
              <a:rPr lang="es-ES" dirty="0" smtClean="0"/>
              <a:t>Cliente Oracle 64 bit/32 </a:t>
            </a:r>
            <a:r>
              <a:rPr lang="es-ES" dirty="0"/>
              <a:t>bit </a:t>
            </a:r>
            <a:r>
              <a:rPr lang="es-ES" dirty="0" smtClean="0"/>
              <a:t>versión </a:t>
            </a:r>
            <a:r>
              <a:rPr lang="es-ES" dirty="0" smtClean="0"/>
              <a:t>11</a:t>
            </a:r>
          </a:p>
          <a:p>
            <a:pPr marL="1200150" lvl="3" indent="-342900">
              <a:buSzPct val="90000"/>
              <a:buFont typeface="Lucida Grande" pitchFamily="-1" charset="0"/>
              <a:buChar char="●"/>
            </a:pPr>
            <a:r>
              <a:rPr lang="es-ES" dirty="0"/>
              <a:t>Oracle SQL </a:t>
            </a:r>
            <a:r>
              <a:rPr lang="es-ES" dirty="0" err="1" smtClean="0"/>
              <a:t>Developer</a:t>
            </a:r>
            <a:endParaRPr lang="es-ES" dirty="0" smtClean="0"/>
          </a:p>
          <a:p>
            <a:pPr marL="1200150" lvl="3" indent="-342900">
              <a:buSzPct val="90000"/>
              <a:buFont typeface="Lucida Grande" pitchFamily="-1" charset="0"/>
              <a:buChar char="●"/>
            </a:pPr>
            <a:r>
              <a:rPr lang="es-ES" dirty="0"/>
              <a:t>Microsoft Office </a:t>
            </a:r>
            <a:r>
              <a:rPr lang="es-ES" dirty="0" smtClean="0"/>
              <a:t>(incluyendo MS </a:t>
            </a:r>
            <a:r>
              <a:rPr lang="es-ES" dirty="0" smtClean="0"/>
              <a:t>Visio</a:t>
            </a:r>
            <a:r>
              <a:rPr lang="es-ES" dirty="0"/>
              <a:t>)</a:t>
            </a:r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endParaRPr lang="es-ES" dirty="0" smtClean="0"/>
          </a:p>
          <a:p>
            <a:pPr lvl="1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4593665" y="5080188"/>
            <a:ext cx="4550335" cy="1428187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0">
                <a:srgbClr val="538ED8"/>
              </a:gs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Punto de partida</a:t>
            </a:r>
            <a:endParaRPr lang="es-ES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287338" y="796925"/>
            <a:ext cx="8229600" cy="5262563"/>
          </a:xfrm>
        </p:spPr>
        <p:txBody>
          <a:bodyPr>
            <a:normAutofit/>
          </a:bodyPr>
          <a:lstStyle/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" dirty="0" smtClean="0"/>
              <a:t>Ficheros </a:t>
            </a:r>
            <a:r>
              <a:rPr lang="es-ES" dirty="0" err="1" smtClean="0"/>
              <a:t>xls</a:t>
            </a:r>
            <a:endParaRPr lang="es-ES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endParaRPr lang="es-ES" dirty="0"/>
          </a:p>
          <a:p>
            <a:pPr marL="342900" lvl="1" indent="-342900" algn="r">
              <a:buSzPct val="90000"/>
              <a:buFont typeface="Lucida Grande" pitchFamily="-1" charset="0"/>
              <a:buChar char="●"/>
            </a:pPr>
            <a:r>
              <a:rPr lang="es-ES" dirty="0" smtClean="0"/>
              <a:t>Ficheros </a:t>
            </a:r>
            <a:r>
              <a:rPr lang="es-ES" dirty="0" err="1" smtClean="0"/>
              <a:t>cfg</a:t>
            </a:r>
            <a:endParaRPr lang="es-ES" dirty="0" smtClean="0"/>
          </a:p>
          <a:p>
            <a:pPr marL="342900" lvl="1" indent="-342900" algn="r">
              <a:buSzPct val="90000"/>
              <a:buFont typeface="Lucida Grande" pitchFamily="-1" charset="0"/>
              <a:buChar char="●"/>
            </a:pPr>
            <a:endParaRPr lang="es-ES" dirty="0" smtClean="0"/>
          </a:p>
          <a:p>
            <a:pPr marL="342900" lvl="1" indent="-342900" algn="ctr">
              <a:buSzPct val="90000"/>
              <a:buFont typeface="Lucida Grande" pitchFamily="-1" charset="0"/>
              <a:buChar char="●"/>
            </a:pPr>
            <a:r>
              <a:rPr lang="es-ES" dirty="0" smtClean="0"/>
              <a:t>Ficheros </a:t>
            </a:r>
            <a:r>
              <a:rPr lang="es-ES" dirty="0" err="1" smtClean="0"/>
              <a:t>pdf</a:t>
            </a:r>
            <a:endParaRPr lang="is-IS" dirty="0" smtClean="0"/>
          </a:p>
          <a:p>
            <a:pPr marL="342900" lvl="1" indent="-342900" algn="ctr">
              <a:buSzPct val="90000"/>
              <a:buFont typeface="Lucida Grande" pitchFamily="-1" charset="0"/>
              <a:buChar char="●"/>
            </a:pPr>
            <a:endParaRPr lang="is-IS" dirty="0" smtClean="0"/>
          </a:p>
          <a:p>
            <a:pPr marL="342900" lvl="1" indent="-342900" algn="ctr">
              <a:buSzPct val="90000"/>
              <a:buFont typeface="Lucida Grande" pitchFamily="-1" charset="0"/>
              <a:buChar char="●"/>
            </a:pPr>
            <a:endParaRPr lang="is-IS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r>
              <a:rPr lang="es-ES" dirty="0" smtClean="0"/>
              <a:t>Ficheros </a:t>
            </a:r>
            <a:r>
              <a:rPr lang="es-ES" dirty="0" err="1" smtClean="0"/>
              <a:t>txt</a:t>
            </a:r>
            <a:endParaRPr lang="is-IS" dirty="0" smtClean="0"/>
          </a:p>
          <a:p>
            <a:pPr marL="0" lvl="1" indent="0" algn="r">
              <a:buSzPct val="90000"/>
              <a:buNone/>
            </a:pPr>
            <a:r>
              <a:rPr lang="is-IS" b="1" i="1" dirty="0" smtClean="0">
                <a:solidFill>
                  <a:srgbClr val="FF0000"/>
                </a:solidFill>
              </a:rPr>
              <a:t>¡difícil de manejar!</a:t>
            </a:r>
          </a:p>
          <a:p>
            <a:pPr marL="742950" lvl="2" indent="-342900">
              <a:buSzPct val="90000"/>
              <a:buFont typeface="Lucida Grande" pitchFamily="-1" charset="0"/>
              <a:buChar char="●"/>
            </a:pPr>
            <a:endParaRPr lang="es-ES" dirty="0" smtClean="0"/>
          </a:p>
          <a:p>
            <a:pPr marL="742950" lvl="2" indent="-342900">
              <a:buSzPct val="90000"/>
              <a:buFont typeface="Lucida Grande" pitchFamily="-1" charset="0"/>
              <a:buChar char="●"/>
            </a:pPr>
            <a:endParaRPr lang="es-ES" sz="4000" dirty="0" smtClean="0"/>
          </a:p>
          <a:p>
            <a:pPr marL="342900" lvl="1" indent="-342900">
              <a:buSzPct val="90000"/>
              <a:buFont typeface="Lucida Grande" pitchFamily="-1" charset="0"/>
              <a:buChar char="●"/>
            </a:pPr>
            <a:endParaRPr lang="es-ES" dirty="0" smtClean="0"/>
          </a:p>
          <a:p>
            <a:pPr lvl="1"/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13" y="4663246"/>
            <a:ext cx="1468513" cy="1400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3125989"/>
            <a:ext cx="1386877" cy="1411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75683"/>
            <a:ext cx="1092200" cy="128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20" y="1454334"/>
            <a:ext cx="1525399" cy="1525399"/>
          </a:xfrm>
          <a:prstGeom prst="rect">
            <a:avLst/>
          </a:prstGeom>
        </p:spPr>
      </p:pic>
      <p:sp>
        <p:nvSpPr>
          <p:cNvPr id="9" name="Lightning Bolt 8"/>
          <p:cNvSpPr/>
          <p:nvPr/>
        </p:nvSpPr>
        <p:spPr>
          <a:xfrm>
            <a:off x="5606143" y="4663246"/>
            <a:ext cx="2198914" cy="1982483"/>
          </a:xfrm>
          <a:prstGeom prst="lightningBol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8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Proceso de despliegue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a) Interfaces </a:t>
            </a:r>
            <a:r>
              <a:rPr lang="en-US" dirty="0" err="1" smtClean="0"/>
              <a:t>hacia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equipos</a:t>
            </a:r>
            <a:r>
              <a:rPr lang="en-US" dirty="0" smtClean="0"/>
              <a:t> de red</a:t>
            </a:r>
          </a:p>
          <a:p>
            <a:pPr lvl="1"/>
            <a:r>
              <a:rPr lang="en-US" dirty="0" err="1" smtClean="0"/>
              <a:t>Equipamiento</a:t>
            </a:r>
            <a:r>
              <a:rPr lang="en-US" dirty="0" smtClean="0"/>
              <a:t> </a:t>
            </a:r>
            <a:r>
              <a:rPr lang="en-US" dirty="0" err="1" smtClean="0"/>
              <a:t>óptico</a:t>
            </a:r>
            <a:endParaRPr lang="en-US" dirty="0" smtClean="0"/>
          </a:p>
          <a:p>
            <a:pPr lvl="1"/>
            <a:r>
              <a:rPr lang="en-US" dirty="0" smtClean="0"/>
              <a:t>Routers </a:t>
            </a:r>
            <a:r>
              <a:rPr lang="en-US" dirty="0" smtClean="0"/>
              <a:t>y </a:t>
            </a:r>
            <a:r>
              <a:rPr lang="en-US" dirty="0" smtClean="0"/>
              <a:t>Switches</a:t>
            </a:r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) </a:t>
            </a:r>
            <a:r>
              <a:rPr lang="en-US" dirty="0" err="1" smtClean="0"/>
              <a:t>Conversión</a:t>
            </a:r>
            <a:r>
              <a:rPr lang="en-US" dirty="0" smtClean="0"/>
              <a:t> de la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existente</a:t>
            </a:r>
            <a:r>
              <a:rPr lang="en-US" dirty="0" smtClean="0"/>
              <a:t> </a:t>
            </a:r>
            <a:r>
              <a:rPr lang="en-US" dirty="0" err="1" smtClean="0"/>
              <a:t>mediente</a:t>
            </a:r>
            <a:r>
              <a:rPr lang="en-US" dirty="0" smtClean="0"/>
              <a:t> “</a:t>
            </a:r>
            <a:r>
              <a:rPr lang="en-US" dirty="0" err="1" smtClean="0"/>
              <a:t>Bulkloaders</a:t>
            </a:r>
            <a:r>
              <a:rPr lang="en-US" dirty="0" smtClean="0"/>
              <a:t>”</a:t>
            </a:r>
          </a:p>
          <a:p>
            <a:pPr lvl="1"/>
            <a:r>
              <a:rPr lang="en-US" dirty="0" err="1" smtClean="0"/>
              <a:t>Rutas</a:t>
            </a:r>
            <a:r>
              <a:rPr lang="en-US" dirty="0" smtClean="0"/>
              <a:t> de </a:t>
            </a:r>
            <a:r>
              <a:rPr lang="en-US" dirty="0" err="1" smtClean="0"/>
              <a:t>Fibra</a:t>
            </a:r>
            <a:endParaRPr lang="en-US" dirty="0" smtClean="0"/>
          </a:p>
          <a:p>
            <a:pPr lvl="1"/>
            <a:r>
              <a:rPr lang="en-US" dirty="0" err="1" smtClean="0"/>
              <a:t>Conexiones</a:t>
            </a:r>
            <a:r>
              <a:rPr lang="en-US" dirty="0" smtClean="0"/>
              <a:t> WDM</a:t>
            </a:r>
          </a:p>
          <a:p>
            <a:pPr lvl="1"/>
            <a:r>
              <a:rPr lang="en-US" dirty="0" err="1" smtClean="0"/>
              <a:t>Servicios</a:t>
            </a:r>
            <a:r>
              <a:rPr lang="en-US" dirty="0" smtClean="0"/>
              <a:t> de </a:t>
            </a:r>
            <a:r>
              <a:rPr lang="en-US" dirty="0" err="1" smtClean="0"/>
              <a:t>nivel</a:t>
            </a:r>
            <a:r>
              <a:rPr lang="en-US" dirty="0" smtClean="0"/>
              <a:t> 2 y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0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Ubicaciones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Detalles</a:t>
            </a:r>
            <a:endParaRPr lang="en-US" dirty="0" smtClean="0"/>
          </a:p>
          <a:p>
            <a:r>
              <a:rPr lang="en-US" dirty="0" err="1" smtClean="0"/>
              <a:t>Circuitos</a:t>
            </a:r>
            <a:r>
              <a:rPr lang="en-US" dirty="0" smtClean="0"/>
              <a:t> </a:t>
            </a:r>
            <a:r>
              <a:rPr lang="en-US" dirty="0" err="1" smtClean="0"/>
              <a:t>relacionados</a:t>
            </a:r>
            <a:endParaRPr lang="en-US" dirty="0" smtClean="0"/>
          </a:p>
          <a:p>
            <a:r>
              <a:rPr lang="en-US" dirty="0" err="1" smtClean="0"/>
              <a:t>Equipamiento</a:t>
            </a:r>
            <a:endParaRPr lang="en-US" dirty="0" smtClean="0"/>
          </a:p>
          <a:p>
            <a:r>
              <a:rPr lang="en-US" dirty="0" err="1" smtClean="0"/>
              <a:t>Mapas</a:t>
            </a:r>
            <a:endParaRPr lang="en-US" dirty="0" smtClean="0"/>
          </a:p>
          <a:p>
            <a:r>
              <a:rPr lang="en-US" dirty="0" err="1" smtClean="0"/>
              <a:t>Paneles</a:t>
            </a:r>
            <a:r>
              <a:rPr lang="en-US" dirty="0"/>
              <a:t> </a:t>
            </a:r>
            <a:r>
              <a:rPr lang="en-US" dirty="0" smtClean="0"/>
              <a:t>(ODF)</a:t>
            </a:r>
          </a:p>
          <a:p>
            <a:r>
              <a:rPr lang="en-US" dirty="0" err="1" smtClean="0"/>
              <a:t>Puertos</a:t>
            </a:r>
            <a:r>
              <a:rPr lang="en-US" dirty="0" smtClean="0"/>
              <a:t> </a:t>
            </a:r>
            <a:r>
              <a:rPr lang="en-US" dirty="0" err="1" smtClean="0"/>
              <a:t>libres</a:t>
            </a:r>
            <a:endParaRPr lang="en-US" dirty="0" smtClean="0"/>
          </a:p>
          <a:p>
            <a:r>
              <a:rPr lang="en-US" dirty="0" err="1" smtClean="0"/>
              <a:t>Puertos</a:t>
            </a:r>
            <a:r>
              <a:rPr lang="en-US" dirty="0" smtClean="0"/>
              <a:t> </a:t>
            </a:r>
            <a:r>
              <a:rPr lang="en-US" dirty="0" err="1" smtClean="0"/>
              <a:t>usados</a:t>
            </a:r>
            <a:endParaRPr lang="en-US" dirty="0" smtClean="0"/>
          </a:p>
          <a:p>
            <a:r>
              <a:rPr lang="en-US" dirty="0" err="1" smtClean="0"/>
              <a:t>Rutas</a:t>
            </a:r>
            <a:r>
              <a:rPr lang="en-US" dirty="0" smtClean="0"/>
              <a:t> entre </a:t>
            </a:r>
            <a:r>
              <a:rPr lang="en-US" dirty="0" err="1" smtClean="0"/>
              <a:t>paneles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43" y="1990165"/>
            <a:ext cx="5222892" cy="29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Instituciones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Datos</a:t>
            </a:r>
            <a:r>
              <a:rPr lang="en-US" dirty="0" smtClean="0"/>
              <a:t> de </a:t>
            </a:r>
            <a:r>
              <a:rPr lang="en-US" dirty="0" err="1" smtClean="0"/>
              <a:t>Instituciones</a:t>
            </a:r>
            <a:r>
              <a:rPr lang="en-US" dirty="0" smtClean="0"/>
              <a:t> de </a:t>
            </a:r>
            <a:r>
              <a:rPr lang="en-US" dirty="0" err="1" smtClean="0"/>
              <a:t>RedIRIS</a:t>
            </a:r>
            <a:endParaRPr lang="en-US" dirty="0" smtClean="0"/>
          </a:p>
          <a:p>
            <a:r>
              <a:rPr lang="en-US" dirty="0" err="1" smtClean="0"/>
              <a:t>Fabricantes</a:t>
            </a:r>
            <a:endParaRPr lang="en-US" dirty="0" smtClean="0"/>
          </a:p>
          <a:p>
            <a:r>
              <a:rPr lang="en-US" dirty="0" err="1" smtClean="0"/>
              <a:t>Proveedores</a:t>
            </a:r>
            <a:r>
              <a:rPr lang="en-US" dirty="0" smtClean="0"/>
              <a:t> de </a:t>
            </a:r>
            <a:r>
              <a:rPr lang="en-US" dirty="0" err="1" smtClean="0"/>
              <a:t>fibra</a:t>
            </a:r>
            <a:endParaRPr lang="en-US" dirty="0" smtClean="0"/>
          </a:p>
          <a:p>
            <a:r>
              <a:rPr lang="en-US" dirty="0" err="1" smtClean="0"/>
              <a:t>Circuitos</a:t>
            </a:r>
            <a:r>
              <a:rPr lang="en-US" dirty="0" smtClean="0"/>
              <a:t>, </a:t>
            </a:r>
            <a:r>
              <a:rPr lang="en-US" dirty="0" err="1" smtClean="0"/>
              <a:t>ubicaciones</a:t>
            </a:r>
            <a:r>
              <a:rPr lang="en-US" dirty="0" smtClean="0"/>
              <a:t>, </a:t>
            </a:r>
            <a:r>
              <a:rPr lang="en-US" dirty="0" err="1" smtClean="0"/>
              <a:t>información</a:t>
            </a:r>
            <a:r>
              <a:rPr lang="en-US" dirty="0" smtClean="0"/>
              <a:t>, etc.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3" y="3324261"/>
            <a:ext cx="8363920" cy="260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4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Equipamiento óptico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Interfaz</a:t>
            </a:r>
            <a:r>
              <a:rPr lang="en-US" dirty="0" smtClean="0"/>
              <a:t>  con el gestor ALU 1350 OMS para </a:t>
            </a:r>
            <a:r>
              <a:rPr lang="en-US" dirty="0" err="1" smtClean="0"/>
              <a:t>reconciliación</a:t>
            </a:r>
            <a:r>
              <a:rPr lang="en-US" dirty="0" smtClean="0"/>
              <a:t> de </a:t>
            </a:r>
            <a:r>
              <a:rPr lang="en-US" dirty="0" err="1" smtClean="0"/>
              <a:t>información</a:t>
            </a:r>
            <a:r>
              <a:rPr lang="en-US" dirty="0" smtClean="0"/>
              <a:t> de </a:t>
            </a:r>
            <a:r>
              <a:rPr lang="en-US" dirty="0" err="1" smtClean="0"/>
              <a:t>inventario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3"/>
            <a:r>
              <a:rPr lang="en-US" sz="2400" dirty="0" err="1" smtClean="0"/>
              <a:t>Bastidores</a:t>
            </a:r>
            <a:endParaRPr lang="en-US" sz="2400" dirty="0" smtClean="0"/>
          </a:p>
          <a:p>
            <a:pPr lvl="3"/>
            <a:r>
              <a:rPr lang="en-US" sz="2400" dirty="0" err="1" smtClean="0"/>
              <a:t>Tarjetas</a:t>
            </a:r>
            <a:endParaRPr lang="en-US" sz="2400" dirty="0" smtClean="0"/>
          </a:p>
          <a:p>
            <a:pPr lvl="3"/>
            <a:r>
              <a:rPr lang="en-US" sz="2400" dirty="0" smtClean="0"/>
              <a:t>“Slot Details”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1" y="1918152"/>
            <a:ext cx="8268198" cy="278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RedIRIS-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plantilla_RedIRIS-2011.pot</Template>
  <TotalTime>35607</TotalTime>
  <Words>429</Words>
  <Application>Microsoft Macintosh PowerPoint</Application>
  <PresentationFormat>On-screen Show (4:3)</PresentationFormat>
  <Paragraphs>185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Lucida Grande</vt:lpstr>
      <vt:lpstr>ＭＳ Ｐゴシック</vt:lpstr>
      <vt:lpstr>Wingdings</vt:lpstr>
      <vt:lpstr>Arial</vt:lpstr>
      <vt:lpstr>plantilla_RedIRIS-2011</vt:lpstr>
      <vt:lpstr>Herramienta de gestión de recursos de red (IMS)</vt:lpstr>
      <vt:lpstr>Objetivos</vt:lpstr>
      <vt:lpstr> Arquitectura de la solución </vt:lpstr>
      <vt:lpstr>Requisitos Hardware y Software</vt:lpstr>
      <vt:lpstr>Punto de partida</vt:lpstr>
      <vt:lpstr>Proceso de despliegue</vt:lpstr>
      <vt:lpstr>Ubicaciones</vt:lpstr>
      <vt:lpstr>Instituciones</vt:lpstr>
      <vt:lpstr>Equipamiento óptico</vt:lpstr>
      <vt:lpstr>Routers y Switches</vt:lpstr>
      <vt:lpstr>Rutas de Fibra</vt:lpstr>
      <vt:lpstr>Conexiones WDM</vt:lpstr>
      <vt:lpstr>Ejemplo de ruta de un circuito</vt:lpstr>
      <vt:lpstr>Servicios de nivel 2 y 3</vt:lpstr>
      <vt:lpstr>Evolución</vt:lpstr>
      <vt:lpstr>Fin</vt:lpstr>
    </vt:vector>
  </TitlesOfParts>
  <Company>RedIRIS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Maribel Cosín</dc:creator>
  <cp:lastModifiedBy>Alberto Escolano Sánchez</cp:lastModifiedBy>
  <cp:revision>180</cp:revision>
  <dcterms:created xsi:type="dcterms:W3CDTF">2014-05-30T10:03:33Z</dcterms:created>
  <dcterms:modified xsi:type="dcterms:W3CDTF">2016-11-07T14:52:15Z</dcterms:modified>
</cp:coreProperties>
</file>