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35" r:id="rId2"/>
    <p:sldId id="352" r:id="rId3"/>
    <p:sldId id="353" r:id="rId4"/>
    <p:sldId id="339" r:id="rId5"/>
    <p:sldId id="354" r:id="rId6"/>
    <p:sldId id="342" r:id="rId7"/>
    <p:sldId id="343" r:id="rId8"/>
    <p:sldId id="345" r:id="rId9"/>
    <p:sldId id="350" r:id="rId10"/>
    <p:sldId id="355" r:id="rId11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488" autoAdjust="0"/>
  </p:normalViewPr>
  <p:slideViewPr>
    <p:cSldViewPr snapToGrid="0" snapToObjects="1">
      <p:cViewPr varScale="1">
        <p:scale>
          <a:sx n="60" d="100"/>
          <a:sy n="60" d="100"/>
        </p:scale>
        <p:origin x="-25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11/11/16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3658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11/11/16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917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6413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2181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8154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results</a:t>
            </a:r>
            <a:r>
              <a:rPr lang="es-ES" dirty="0" smtClean="0"/>
              <a:t> </a:t>
            </a:r>
            <a:r>
              <a:rPr lang="es-ES" dirty="0" err="1" smtClean="0"/>
              <a:t>based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those</a:t>
            </a:r>
            <a:r>
              <a:rPr lang="es-ES" dirty="0" smtClean="0"/>
              <a:t> </a:t>
            </a:r>
            <a:r>
              <a:rPr lang="es-ES" dirty="0" err="1" smtClean="0"/>
              <a:t>metrics</a:t>
            </a:r>
            <a:r>
              <a:rPr lang="es-ES" dirty="0" smtClean="0"/>
              <a:t>, </a:t>
            </a:r>
            <a:r>
              <a:rPr lang="es-ES" dirty="0" err="1" smtClean="0"/>
              <a:t>which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user</a:t>
            </a:r>
            <a:r>
              <a:rPr lang="es-ES" dirty="0" smtClean="0"/>
              <a:t> can </a:t>
            </a:r>
            <a:r>
              <a:rPr lang="es-ES" dirty="0" err="1" smtClean="0"/>
              <a:t>consult</a:t>
            </a:r>
            <a:r>
              <a:rPr lang="es-ES" dirty="0" smtClean="0"/>
              <a:t>, and </a:t>
            </a:r>
            <a:r>
              <a:rPr lang="es-ES" dirty="0" err="1" smtClean="0"/>
              <a:t>also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user</a:t>
            </a:r>
            <a:r>
              <a:rPr lang="es-ES" dirty="0" smtClean="0"/>
              <a:t> can configure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limits</a:t>
            </a:r>
            <a:r>
              <a:rPr lang="es-ES" dirty="0" smtClean="0"/>
              <a:t> </a:t>
            </a:r>
            <a:r>
              <a:rPr lang="es-ES" dirty="0" err="1" smtClean="0"/>
              <a:t>based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those</a:t>
            </a:r>
            <a:r>
              <a:rPr lang="es-ES" dirty="0" smtClean="0"/>
              <a:t> </a:t>
            </a:r>
            <a:r>
              <a:rPr lang="es-ES" dirty="0" err="1" smtClean="0"/>
              <a:t>metrics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make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tests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pass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fail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054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084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6471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1663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6471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Herramienta para el análisis del rendimiento de la red</a:t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 (y resolución de problemas)</a:t>
            </a:r>
            <a:endParaRPr lang="es-ES" sz="3200" dirty="0">
              <a:solidFill>
                <a:schemeClr val="tx1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Grupos de Trabajo 2016 - Valencia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err="1">
                <a:latin typeface="Calibri"/>
                <a:ea typeface="ＭＳ Ｐゴシック" pitchFamily="-108" charset="-128"/>
                <a:cs typeface="Calibri"/>
              </a:rPr>
              <a:t>m</a:t>
            </a:r>
            <a:r>
              <a:rPr lang="es-ES_tradnl" dirty="0" err="1" smtClean="0">
                <a:latin typeface="Calibri"/>
                <a:ea typeface="ＭＳ Ｐゴシック" pitchFamily="-108" charset="-128"/>
                <a:cs typeface="Calibri"/>
              </a:rPr>
              <a:t>iguel.sotos@rediris.es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9392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MAS INFORMACION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262563"/>
          </a:xfrm>
        </p:spPr>
        <p:txBody>
          <a:bodyPr>
            <a:normAutofit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4000" dirty="0"/>
              <a:t>http://</a:t>
            </a:r>
            <a:r>
              <a:rPr lang="es-ES" sz="4000" dirty="0" err="1"/>
              <a:t>www.rediris.es</a:t>
            </a:r>
            <a:r>
              <a:rPr lang="es-ES" sz="4000" dirty="0"/>
              <a:t>/conectividad/</a:t>
            </a:r>
            <a:r>
              <a:rPr lang="es-ES" sz="4000" dirty="0" err="1"/>
              <a:t>rendimiento.html</a:t>
            </a:r>
            <a:endParaRPr lang="es-ES" sz="40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202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Arquitectura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2D2755-BF9D-4C45-85E3-CC62B122AA28}" type="datetime1">
              <a:rPr lang="es-ES_tradnl" smtClean="0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2</a:t>
            </a:fld>
            <a:endParaRPr lang="es-ES_tradnl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029" y="1905791"/>
            <a:ext cx="1156494" cy="11564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38" y="1979090"/>
            <a:ext cx="1074356" cy="100989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27" y="3956068"/>
            <a:ext cx="2149707" cy="188099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6186" y="4663613"/>
            <a:ext cx="1229564" cy="122956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8578" y="4663613"/>
            <a:ext cx="1173449" cy="117344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2691" y="1054515"/>
            <a:ext cx="1224702" cy="122470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6874" y="3170626"/>
            <a:ext cx="1420064" cy="1420064"/>
          </a:xfrm>
          <a:prstGeom prst="rect">
            <a:avLst/>
          </a:prstGeom>
        </p:spPr>
      </p:pic>
      <p:cxnSp>
        <p:nvCxnSpPr>
          <p:cNvPr id="15" name="Conector recto de flecha 14"/>
          <p:cNvCxnSpPr>
            <a:stCxn id="8" idx="3"/>
            <a:endCxn id="7" idx="1"/>
          </p:cNvCxnSpPr>
          <p:nvPr/>
        </p:nvCxnSpPr>
        <p:spPr>
          <a:xfrm>
            <a:off x="1361694" y="2484038"/>
            <a:ext cx="2431335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stCxn id="9" idx="0"/>
          </p:cNvCxnSpPr>
          <p:nvPr/>
        </p:nvCxnSpPr>
        <p:spPr>
          <a:xfrm flipV="1">
            <a:off x="1622481" y="2988985"/>
            <a:ext cx="2170548" cy="96708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>
            <a:stCxn id="10" idx="0"/>
            <a:endCxn id="7" idx="2"/>
          </p:cNvCxnSpPr>
          <p:nvPr/>
        </p:nvCxnSpPr>
        <p:spPr>
          <a:xfrm flipV="1">
            <a:off x="4020968" y="3062285"/>
            <a:ext cx="350308" cy="16013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>
            <a:stCxn id="11" idx="0"/>
          </p:cNvCxnSpPr>
          <p:nvPr/>
        </p:nvCxnSpPr>
        <p:spPr>
          <a:xfrm flipH="1" flipV="1">
            <a:off x="4635750" y="2988985"/>
            <a:ext cx="1459553" cy="16746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>
            <a:stCxn id="13" idx="1"/>
          </p:cNvCxnSpPr>
          <p:nvPr/>
        </p:nvCxnSpPr>
        <p:spPr>
          <a:xfrm flipH="1" flipV="1">
            <a:off x="4835554" y="2772833"/>
            <a:ext cx="2261320" cy="11078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stCxn id="12" idx="1"/>
            <a:endCxn id="7" idx="3"/>
          </p:cNvCxnSpPr>
          <p:nvPr/>
        </p:nvCxnSpPr>
        <p:spPr>
          <a:xfrm flipH="1">
            <a:off x="4949523" y="1666866"/>
            <a:ext cx="2613168" cy="8171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8" idx="2"/>
          </p:cNvCxnSpPr>
          <p:nvPr/>
        </p:nvCxnSpPr>
        <p:spPr>
          <a:xfrm>
            <a:off x="824516" y="2988985"/>
            <a:ext cx="347740" cy="1601705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>
            <a:stCxn id="10" idx="1"/>
          </p:cNvCxnSpPr>
          <p:nvPr/>
        </p:nvCxnSpPr>
        <p:spPr>
          <a:xfrm flipH="1" flipV="1">
            <a:off x="2051447" y="4932876"/>
            <a:ext cx="1354739" cy="345519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/>
          <p:cNvCxnSpPr>
            <a:stCxn id="11" idx="1"/>
          </p:cNvCxnSpPr>
          <p:nvPr/>
        </p:nvCxnSpPr>
        <p:spPr>
          <a:xfrm flipH="1">
            <a:off x="4590066" y="5250338"/>
            <a:ext cx="918512" cy="33632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>
            <a:stCxn id="13" idx="2"/>
            <a:endCxn id="11" idx="3"/>
          </p:cNvCxnSpPr>
          <p:nvPr/>
        </p:nvCxnSpPr>
        <p:spPr>
          <a:xfrm flipH="1">
            <a:off x="6682027" y="4590690"/>
            <a:ext cx="1124879" cy="659648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>
            <a:stCxn id="12" idx="2"/>
          </p:cNvCxnSpPr>
          <p:nvPr/>
        </p:nvCxnSpPr>
        <p:spPr>
          <a:xfrm flipH="1">
            <a:off x="8063077" y="2279217"/>
            <a:ext cx="111965" cy="868044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/>
          <p:cNvCxnSpPr/>
          <p:nvPr/>
        </p:nvCxnSpPr>
        <p:spPr>
          <a:xfrm flipH="1">
            <a:off x="7064626" y="5834682"/>
            <a:ext cx="467557" cy="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/>
          <p:cNvCxnSpPr/>
          <p:nvPr/>
        </p:nvCxnSpPr>
        <p:spPr>
          <a:xfrm flipH="1">
            <a:off x="7064626" y="6109734"/>
            <a:ext cx="467557" cy="1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uadroTexto 56"/>
          <p:cNvSpPr txBox="1"/>
          <p:nvPr/>
        </p:nvSpPr>
        <p:spPr>
          <a:xfrm>
            <a:off x="7665205" y="5652396"/>
            <a:ext cx="1532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Management</a:t>
            </a:r>
            <a:endParaRPr lang="es-ES" dirty="0"/>
          </a:p>
        </p:txBody>
      </p:sp>
      <p:sp>
        <p:nvSpPr>
          <p:cNvPr id="58" name="CuadroTexto 57"/>
          <p:cNvSpPr txBox="1"/>
          <p:nvPr/>
        </p:nvSpPr>
        <p:spPr>
          <a:xfrm>
            <a:off x="7665205" y="5925069"/>
            <a:ext cx="72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Tests</a:t>
            </a:r>
            <a:endParaRPr lang="es-ES" dirty="0"/>
          </a:p>
        </p:txBody>
      </p:sp>
      <p:sp>
        <p:nvSpPr>
          <p:cNvPr id="29" name="CuadroTexto 28"/>
          <p:cNvSpPr txBox="1"/>
          <p:nvPr/>
        </p:nvSpPr>
        <p:spPr>
          <a:xfrm>
            <a:off x="2697334" y="1118015"/>
            <a:ext cx="390303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err="1" smtClean="0"/>
              <a:t>mastema.rediris.es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029545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Arquitectura - </a:t>
            </a:r>
            <a:r>
              <a:rPr lang="es-ES" dirty="0" err="1" smtClean="0"/>
              <a:t>Tests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2D2755-BF9D-4C45-85E3-CC62B122AA28}" type="datetime1">
              <a:rPr lang="es-ES_tradnl" smtClean="0"/>
              <a:pPr>
                <a:defRPr/>
              </a:pPr>
              <a:t>11/11/16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3</a:t>
            </a:fld>
            <a:endParaRPr lang="es-ES_tradn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56" y="976280"/>
            <a:ext cx="1074356" cy="100989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627" y="3956068"/>
            <a:ext cx="2149707" cy="188099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0763" y="866446"/>
            <a:ext cx="1229564" cy="122956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8477" y="4751620"/>
            <a:ext cx="1173449" cy="117344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7334" y="2731366"/>
            <a:ext cx="1224702" cy="122470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6810" y="3147261"/>
            <a:ext cx="1420064" cy="1420064"/>
          </a:xfrm>
          <a:prstGeom prst="rect">
            <a:avLst/>
          </a:prstGeom>
        </p:spPr>
      </p:pic>
      <p:cxnSp>
        <p:nvCxnSpPr>
          <p:cNvPr id="34" name="Conector recto de flecha 33"/>
          <p:cNvCxnSpPr>
            <a:stCxn id="8" idx="3"/>
            <a:endCxn id="10" idx="1"/>
          </p:cNvCxnSpPr>
          <p:nvPr/>
        </p:nvCxnSpPr>
        <p:spPr>
          <a:xfrm>
            <a:off x="5097212" y="1481228"/>
            <a:ext cx="2273551" cy="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/>
          <p:cNvCxnSpPr>
            <a:stCxn id="11" idx="1"/>
          </p:cNvCxnSpPr>
          <p:nvPr/>
        </p:nvCxnSpPr>
        <p:spPr>
          <a:xfrm flipH="1" flipV="1">
            <a:off x="2051447" y="5020883"/>
            <a:ext cx="1937030" cy="317462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>
            <a:stCxn id="13" idx="2"/>
            <a:endCxn id="11" idx="3"/>
          </p:cNvCxnSpPr>
          <p:nvPr/>
        </p:nvCxnSpPr>
        <p:spPr>
          <a:xfrm flipH="1">
            <a:off x="5161926" y="4567325"/>
            <a:ext cx="1224916" cy="77102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>
            <a:stCxn id="12" idx="3"/>
            <a:endCxn id="13" idx="1"/>
          </p:cNvCxnSpPr>
          <p:nvPr/>
        </p:nvCxnSpPr>
        <p:spPr>
          <a:xfrm>
            <a:off x="3922036" y="3343717"/>
            <a:ext cx="1754774" cy="513576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>
            <a:stCxn id="9" idx="0"/>
            <a:endCxn id="12" idx="1"/>
          </p:cNvCxnSpPr>
          <p:nvPr/>
        </p:nvCxnSpPr>
        <p:spPr>
          <a:xfrm flipV="1">
            <a:off x="1622481" y="3343717"/>
            <a:ext cx="1074853" cy="612351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>
            <a:stCxn id="12" idx="2"/>
            <a:endCxn id="11" idx="0"/>
          </p:cNvCxnSpPr>
          <p:nvPr/>
        </p:nvCxnSpPr>
        <p:spPr>
          <a:xfrm>
            <a:off x="3309685" y="3956068"/>
            <a:ext cx="1265517" cy="795552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/>
          <p:cNvCxnSpPr>
            <a:endCxn id="13" idx="1"/>
          </p:cNvCxnSpPr>
          <p:nvPr/>
        </p:nvCxnSpPr>
        <p:spPr>
          <a:xfrm flipV="1">
            <a:off x="2051447" y="3857293"/>
            <a:ext cx="3625363" cy="116359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CuadroTexto 48"/>
          <p:cNvSpPr txBox="1"/>
          <p:nvPr/>
        </p:nvSpPr>
        <p:spPr>
          <a:xfrm>
            <a:off x="5420562" y="965637"/>
            <a:ext cx="1570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Node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node</a:t>
            </a:r>
            <a:endParaRPr lang="es-ES" dirty="0"/>
          </a:p>
        </p:txBody>
      </p:sp>
      <p:sp>
        <p:nvSpPr>
          <p:cNvPr id="50" name="CuadroTexto 49"/>
          <p:cNvSpPr txBox="1"/>
          <p:nvPr/>
        </p:nvSpPr>
        <p:spPr>
          <a:xfrm>
            <a:off x="3922036" y="3672627"/>
            <a:ext cx="1005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Meshed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632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Cómo lo uso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262563"/>
          </a:xfrm>
        </p:spPr>
        <p:txBody>
          <a:bodyPr>
            <a:normAutofit/>
          </a:bodyPr>
          <a:lstStyle/>
          <a:p>
            <a:pPr marL="914400" lvl="2" indent="-514350">
              <a:buSzPct val="90000"/>
              <a:buFont typeface="+mj-lt"/>
              <a:buAutoNum type="arabicPeriod"/>
            </a:pPr>
            <a:endParaRPr lang="es-ES" dirty="0" smtClean="0"/>
          </a:p>
          <a:p>
            <a:pPr marL="914400" lvl="2" indent="-514350">
              <a:buSzPct val="90000"/>
              <a:buFont typeface="+mj-lt"/>
              <a:buAutoNum type="arabicPeriod"/>
            </a:pPr>
            <a:r>
              <a:rPr lang="es-ES" dirty="0" smtClean="0"/>
              <a:t>Pido acceso</a:t>
            </a:r>
          </a:p>
          <a:p>
            <a:pPr marL="914400" lvl="2" indent="-514350">
              <a:buSzPct val="90000"/>
              <a:buFont typeface="+mj-lt"/>
              <a:buAutoNum type="arabicPeriod"/>
            </a:pPr>
            <a:r>
              <a:rPr lang="es-ES" dirty="0" err="1" smtClean="0"/>
              <a:t>RedIRIS</a:t>
            </a:r>
            <a:r>
              <a:rPr lang="es-ES" dirty="0" smtClean="0"/>
              <a:t> proporciona credenciales</a:t>
            </a:r>
          </a:p>
          <a:p>
            <a:pPr marL="914400" lvl="2" indent="-514350">
              <a:buSzPct val="90000"/>
              <a:buFont typeface="+mj-lt"/>
              <a:buAutoNum type="arabicPeriod"/>
            </a:pPr>
            <a:r>
              <a:rPr lang="es-ES" dirty="0" smtClean="0"/>
              <a:t>Registro los </a:t>
            </a:r>
            <a:r>
              <a:rPr lang="es-ES" dirty="0" err="1" smtClean="0"/>
              <a:t>endpoints</a:t>
            </a:r>
            <a:endParaRPr lang="es-ES" dirty="0" smtClean="0"/>
          </a:p>
          <a:p>
            <a:pPr marL="914400" lvl="2" indent="-514350">
              <a:buSzPct val="90000"/>
              <a:buFont typeface="+mj-lt"/>
              <a:buAutoNum type="arabicPeriod"/>
            </a:pPr>
            <a:r>
              <a:rPr lang="es-ES" dirty="0" smtClean="0"/>
              <a:t>Hago los </a:t>
            </a:r>
            <a:r>
              <a:rPr lang="es-ES" dirty="0" err="1" smtClean="0"/>
              <a:t>tests</a:t>
            </a:r>
            <a:endParaRPr lang="es-ES" dirty="0" smtClean="0"/>
          </a:p>
          <a:p>
            <a:pPr marL="914400" lvl="2" indent="-514350">
              <a:buSzPct val="90000"/>
              <a:buFont typeface="+mj-lt"/>
              <a:buAutoNum type="arabicPeriod"/>
            </a:pPr>
            <a:r>
              <a:rPr lang="es-ES" dirty="0" smtClean="0"/>
              <a:t>Compruebo los resultados</a:t>
            </a:r>
          </a:p>
          <a:p>
            <a:pPr marL="914400" lvl="2" indent="-514350">
              <a:buSzPct val="90000"/>
              <a:buFont typeface="+mj-lt"/>
              <a:buAutoNum type="arabicPeriod"/>
            </a:pPr>
            <a:r>
              <a:rPr lang="es-ES" dirty="0" smtClean="0"/>
              <a:t>Repito</a:t>
            </a:r>
          </a:p>
          <a:p>
            <a:pPr marL="400050" lvl="2" indent="0">
              <a:buSzPct val="90000"/>
              <a:buNone/>
            </a:pPr>
            <a:endParaRPr lang="es-ES" dirty="0"/>
          </a:p>
          <a:p>
            <a:pPr marL="400050" lvl="2" indent="0">
              <a:buSzPct val="90000"/>
              <a:buNone/>
            </a:pPr>
            <a:r>
              <a:rPr lang="es-ES" dirty="0"/>
              <a:t>¡</a:t>
            </a:r>
            <a:r>
              <a:rPr lang="es-ES" dirty="0" smtClean="0"/>
              <a:t>FACIL</a:t>
            </a:r>
            <a:r>
              <a:rPr lang="es-ES" dirty="0" smtClean="0"/>
              <a:t>!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sz="40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0046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Métricas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262563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Throughput</a:t>
            </a:r>
            <a:endParaRPr lang="es-ES_tradnl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As </a:t>
            </a:r>
            <a:r>
              <a:rPr lang="es-ES_tradnl" dirty="0" err="1" smtClean="0"/>
              <a:t>goodput</a:t>
            </a:r>
            <a:r>
              <a:rPr lang="es-ES_tradnl" dirty="0" smtClean="0"/>
              <a:t> in RFC 2647 – </a:t>
            </a:r>
            <a:r>
              <a:rPr lang="es-ES_tradnl" dirty="0" err="1" smtClean="0"/>
              <a:t>throughput</a:t>
            </a:r>
            <a:r>
              <a:rPr lang="es-ES_tradnl" dirty="0" smtClean="0"/>
              <a:t> </a:t>
            </a:r>
            <a:r>
              <a:rPr lang="es-ES_tradnl" dirty="0" err="1" smtClean="0"/>
              <a:t>associated</a:t>
            </a:r>
            <a:r>
              <a:rPr lang="es-ES_tradnl" dirty="0" smtClean="0"/>
              <a:t> </a:t>
            </a:r>
            <a:r>
              <a:rPr lang="es-ES_tradnl" dirty="0" err="1" smtClean="0"/>
              <a:t>with</a:t>
            </a:r>
            <a:r>
              <a:rPr lang="es-ES_tradnl" dirty="0" smtClean="0"/>
              <a:t> </a:t>
            </a:r>
            <a:r>
              <a:rPr lang="es-ES_tradnl" dirty="0" err="1" smtClean="0"/>
              <a:t>packet</a:t>
            </a:r>
            <a:r>
              <a:rPr lang="es-ES_tradnl" dirty="0" smtClean="0"/>
              <a:t> </a:t>
            </a:r>
            <a:r>
              <a:rPr lang="es-ES_tradnl" dirty="0" err="1" smtClean="0"/>
              <a:t>payload</a:t>
            </a:r>
            <a:r>
              <a:rPr lang="es-ES_tradnl" dirty="0" smtClean="0"/>
              <a:t>, </a:t>
            </a:r>
            <a:r>
              <a:rPr lang="es-ES_tradnl" dirty="0" err="1" smtClean="0"/>
              <a:t>ignoring</a:t>
            </a:r>
            <a:r>
              <a:rPr lang="es-ES_tradnl" dirty="0" smtClean="0"/>
              <a:t> </a:t>
            </a:r>
            <a:r>
              <a:rPr lang="es-ES_tradnl" dirty="0" err="1" smtClean="0"/>
              <a:t>headers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Transaction</a:t>
            </a:r>
            <a:r>
              <a:rPr lang="es-ES_tradnl" dirty="0" smtClean="0"/>
              <a:t> </a:t>
            </a:r>
            <a:r>
              <a:rPr lang="es-ES_tradnl" dirty="0" err="1" smtClean="0"/>
              <a:t>rate</a:t>
            </a:r>
            <a:r>
              <a:rPr lang="es-ES_tradnl" dirty="0" smtClean="0"/>
              <a:t> – </a:t>
            </a:r>
            <a:r>
              <a:rPr lang="es-ES_tradnl" dirty="0" err="1" smtClean="0"/>
              <a:t>transactions</a:t>
            </a:r>
            <a:r>
              <a:rPr lang="es-ES_tradnl" dirty="0" smtClean="0"/>
              <a:t> per </a:t>
            </a:r>
            <a:r>
              <a:rPr lang="es-ES_tradnl" dirty="0" err="1" smtClean="0"/>
              <a:t>second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Response time – </a:t>
            </a:r>
            <a:r>
              <a:rPr lang="es-ES_tradnl" dirty="0" err="1" smtClean="0"/>
              <a:t>seconds</a:t>
            </a:r>
            <a:r>
              <a:rPr lang="es-ES_tradnl" dirty="0" smtClean="0"/>
              <a:t> per </a:t>
            </a:r>
            <a:r>
              <a:rPr lang="es-ES_tradnl" dirty="0" err="1" smtClean="0"/>
              <a:t>transaction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Lost</a:t>
            </a:r>
            <a:r>
              <a:rPr lang="es-ES_tradnl" dirty="0" smtClean="0"/>
              <a:t> data – </a:t>
            </a:r>
            <a:r>
              <a:rPr lang="es-ES_tradnl" dirty="0" err="1" smtClean="0"/>
              <a:t>only</a:t>
            </a:r>
            <a:r>
              <a:rPr lang="es-ES_tradnl" dirty="0" smtClean="0"/>
              <a:t> </a:t>
            </a:r>
            <a:r>
              <a:rPr lang="es-ES_tradnl" dirty="0" err="1" smtClean="0"/>
              <a:t>payload</a:t>
            </a:r>
            <a:r>
              <a:rPr lang="es-ES_tradnl" dirty="0" smtClean="0"/>
              <a:t> data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included</a:t>
            </a:r>
            <a:r>
              <a:rPr lang="es-ES_tradnl" dirty="0" smtClean="0"/>
              <a:t> in </a:t>
            </a:r>
            <a:r>
              <a:rPr lang="es-ES_tradnl" dirty="0" err="1" smtClean="0"/>
              <a:t>calculations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Max </a:t>
            </a:r>
            <a:r>
              <a:rPr lang="es-ES_tradnl" dirty="0" err="1" smtClean="0"/>
              <a:t>Lost</a:t>
            </a:r>
            <a:r>
              <a:rPr lang="es-ES_tradnl" dirty="0" smtClean="0"/>
              <a:t> </a:t>
            </a:r>
            <a:r>
              <a:rPr lang="es-ES_tradnl" dirty="0" err="1" smtClean="0"/>
              <a:t>Burst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Jitter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Delay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MOS – ITU G.107 Mean </a:t>
            </a:r>
            <a:r>
              <a:rPr lang="es-ES_tradnl" dirty="0" err="1" smtClean="0"/>
              <a:t>Opinion</a:t>
            </a:r>
            <a:r>
              <a:rPr lang="es-ES_tradnl" dirty="0" smtClean="0"/>
              <a:t> Score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Media </a:t>
            </a:r>
            <a:r>
              <a:rPr lang="es-ES_tradnl" dirty="0" err="1" smtClean="0"/>
              <a:t>Delivery</a:t>
            </a:r>
            <a:r>
              <a:rPr lang="es-ES_tradnl" dirty="0" smtClean="0"/>
              <a:t> </a:t>
            </a:r>
            <a:r>
              <a:rPr lang="es-ES_tradnl" dirty="0" err="1" smtClean="0"/>
              <a:t>Index</a:t>
            </a:r>
            <a:r>
              <a:rPr lang="es-ES_tradnl" dirty="0" smtClean="0"/>
              <a:t> </a:t>
            </a:r>
            <a:r>
              <a:rPr lang="es-ES_tradnl" dirty="0" err="1" smtClean="0"/>
              <a:t>Calculation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Packet</a:t>
            </a:r>
            <a:r>
              <a:rPr lang="es-ES_tradnl" dirty="0" smtClean="0"/>
              <a:t> </a:t>
            </a:r>
            <a:r>
              <a:rPr lang="es-ES_tradnl" dirty="0" err="1" smtClean="0"/>
              <a:t>Jitter</a:t>
            </a:r>
            <a:r>
              <a:rPr lang="es-ES_tradnl" dirty="0" smtClean="0"/>
              <a:t> – individual </a:t>
            </a:r>
            <a:r>
              <a:rPr lang="es-ES_tradnl" dirty="0" err="1" smtClean="0"/>
              <a:t>packets</a:t>
            </a:r>
            <a:r>
              <a:rPr lang="es-ES_tradnl" dirty="0" smtClean="0"/>
              <a:t> in a media </a:t>
            </a:r>
            <a:r>
              <a:rPr lang="es-ES_tradnl" dirty="0" err="1" smtClean="0"/>
              <a:t>stream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Delay</a:t>
            </a:r>
            <a:r>
              <a:rPr lang="es-ES_tradnl" dirty="0" smtClean="0"/>
              <a:t> Factor &amp; Media </a:t>
            </a:r>
            <a:r>
              <a:rPr lang="es-ES_tradnl" dirty="0" err="1" smtClean="0"/>
              <a:t>Loss</a:t>
            </a:r>
            <a:r>
              <a:rPr lang="es-ES_tradnl" dirty="0" smtClean="0"/>
              <a:t> </a:t>
            </a:r>
            <a:r>
              <a:rPr lang="es-ES_tradnl" dirty="0" err="1" smtClean="0"/>
              <a:t>Rate</a:t>
            </a:r>
            <a:r>
              <a:rPr lang="es-ES_tradnl" dirty="0" smtClean="0"/>
              <a:t> &amp; Media </a:t>
            </a:r>
            <a:r>
              <a:rPr lang="es-ES_tradnl" dirty="0" err="1" smtClean="0"/>
              <a:t>Delivery</a:t>
            </a:r>
            <a:r>
              <a:rPr lang="es-ES_tradnl" dirty="0" smtClean="0"/>
              <a:t> </a:t>
            </a:r>
            <a:r>
              <a:rPr lang="es-ES_tradnl" dirty="0" err="1" smtClean="0"/>
              <a:t>Index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_tradnl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sz="40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46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Tipos de </a:t>
            </a:r>
            <a:r>
              <a:rPr lang="es-ES" dirty="0" err="1" smtClean="0"/>
              <a:t>tests</a:t>
            </a:r>
            <a:r>
              <a:rPr lang="es-ES" dirty="0" smtClean="0"/>
              <a:t> – </a:t>
            </a:r>
            <a:r>
              <a:rPr lang="es-ES" dirty="0" err="1" smtClean="0"/>
              <a:t>node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node</a:t>
            </a:r>
            <a:r>
              <a:rPr lang="es-ES" dirty="0" smtClean="0"/>
              <a:t> y </a:t>
            </a:r>
            <a:r>
              <a:rPr lang="es-ES" dirty="0" err="1" smtClean="0"/>
              <a:t>mesh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262563"/>
          </a:xfrm>
        </p:spPr>
        <p:txBody>
          <a:bodyPr>
            <a:normAutofit lnSpcReduction="10000"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UDP/TCP </a:t>
            </a:r>
            <a:r>
              <a:rPr lang="es-ES_tradnl" dirty="0" err="1" smtClean="0"/>
              <a:t>throughput</a:t>
            </a:r>
            <a:endParaRPr lang="es-ES_tradnl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Bitrate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KPIs</a:t>
            </a:r>
            <a:endParaRPr lang="es-ES_tradnl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Loss</a:t>
            </a:r>
            <a:r>
              <a:rPr lang="es-ES_tradnl" dirty="0" smtClean="0"/>
              <a:t>/</a:t>
            </a:r>
            <a:r>
              <a:rPr lang="es-ES_tradnl" dirty="0" err="1" smtClean="0"/>
              <a:t>jitter</a:t>
            </a:r>
            <a:r>
              <a:rPr lang="es-ES_tradnl" dirty="0" smtClean="0"/>
              <a:t>/</a:t>
            </a:r>
            <a:r>
              <a:rPr lang="es-ES_tradnl" dirty="0" err="1" smtClean="0"/>
              <a:t>latency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QoS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r>
              <a:rPr lang="es-ES_tradnl" dirty="0" smtClean="0"/>
              <a:t> 3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Voice</a:t>
            </a:r>
            <a:r>
              <a:rPr lang="es-ES_tradnl" dirty="0" smtClean="0"/>
              <a:t> and Video – </a:t>
            </a:r>
            <a:r>
              <a:rPr lang="es-ES_tradnl" dirty="0" err="1" smtClean="0"/>
              <a:t>using</a:t>
            </a:r>
            <a:r>
              <a:rPr lang="es-ES_tradnl" dirty="0" smtClean="0"/>
              <a:t> </a:t>
            </a:r>
            <a:r>
              <a:rPr lang="es-ES_tradnl" dirty="0" err="1" smtClean="0"/>
              <a:t>different</a:t>
            </a:r>
            <a:r>
              <a:rPr lang="es-ES_tradnl" dirty="0" smtClean="0"/>
              <a:t> </a:t>
            </a:r>
            <a:r>
              <a:rPr lang="es-ES_tradnl" dirty="0" err="1" smtClean="0"/>
              <a:t>codecs</a:t>
            </a:r>
            <a:r>
              <a:rPr lang="es-ES_tradnl" dirty="0" smtClean="0"/>
              <a:t>, </a:t>
            </a:r>
            <a:r>
              <a:rPr lang="es-ES_tradnl" dirty="0" err="1" smtClean="0"/>
              <a:t>simulating</a:t>
            </a:r>
            <a:r>
              <a:rPr lang="es-ES_tradnl" dirty="0" smtClean="0"/>
              <a:t> </a:t>
            </a:r>
            <a:r>
              <a:rPr lang="es-ES_tradnl" dirty="0" err="1" smtClean="0"/>
              <a:t>transmissions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Response time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TCP, http/</a:t>
            </a:r>
            <a:r>
              <a:rPr lang="es-ES_tradnl" dirty="0" err="1" smtClean="0"/>
              <a:t>https</a:t>
            </a:r>
            <a:r>
              <a:rPr lang="es-ES_tradnl" dirty="0" smtClean="0"/>
              <a:t>, pop3/</a:t>
            </a:r>
            <a:r>
              <a:rPr lang="es-ES_tradnl" dirty="0" err="1" smtClean="0"/>
              <a:t>stmp</a:t>
            </a:r>
            <a:r>
              <a:rPr lang="es-ES_tradnl" dirty="0" smtClean="0"/>
              <a:t>, FTP, DNS, Exchange 365 and SIP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sz="40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778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Tipos de </a:t>
            </a:r>
            <a:r>
              <a:rPr lang="es-ES" dirty="0" err="1" smtClean="0"/>
              <a:t>tests</a:t>
            </a:r>
            <a:r>
              <a:rPr lang="es-ES" dirty="0" smtClean="0"/>
              <a:t> – real </a:t>
            </a:r>
            <a:r>
              <a:rPr lang="es-ES" dirty="0" err="1" smtClean="0"/>
              <a:t>service</a:t>
            </a:r>
            <a:r>
              <a:rPr lang="es-ES" dirty="0" smtClean="0"/>
              <a:t> test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262563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HTTP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Avaliability</a:t>
            </a:r>
            <a:r>
              <a:rPr lang="es-ES_tradnl" dirty="0" smtClean="0"/>
              <a:t> and </a:t>
            </a:r>
            <a:r>
              <a:rPr lang="es-ES_tradnl" dirty="0" err="1" smtClean="0"/>
              <a:t>download</a:t>
            </a:r>
            <a:r>
              <a:rPr lang="es-ES_tradnl" dirty="0" smtClean="0"/>
              <a:t> time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FTP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Download</a:t>
            </a:r>
            <a:r>
              <a:rPr lang="es-ES_tradnl" dirty="0" smtClean="0"/>
              <a:t> time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DNS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Query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TCP/UDP ping and </a:t>
            </a:r>
            <a:r>
              <a:rPr lang="es-ES_tradnl" dirty="0" err="1" smtClean="0"/>
              <a:t>Traceroute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Bittorrent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Dropbox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Email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Youtube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smtClean="0"/>
              <a:t>IGMP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_tradnl" dirty="0" err="1" smtClean="0"/>
              <a:t>From</a:t>
            </a:r>
            <a:r>
              <a:rPr lang="es-ES_tradnl" dirty="0" smtClean="0"/>
              <a:t> OVA </a:t>
            </a:r>
            <a:r>
              <a:rPr lang="es-ES_tradnl" dirty="0" err="1" smtClean="0"/>
              <a:t>or</a:t>
            </a:r>
            <a:r>
              <a:rPr lang="es-ES_tradnl" dirty="0" smtClean="0"/>
              <a:t> </a:t>
            </a:r>
            <a:r>
              <a:rPr lang="es-ES_tradnl" dirty="0" err="1" smtClean="0"/>
              <a:t>harware</a:t>
            </a:r>
            <a:r>
              <a:rPr lang="es-ES_tradnl" dirty="0" smtClean="0"/>
              <a:t> </a:t>
            </a:r>
            <a:r>
              <a:rPr lang="es-ES_tradnl" dirty="0" err="1" smtClean="0"/>
              <a:t>endpoints</a:t>
            </a: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_tradnl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endParaRPr lang="es-ES" sz="40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768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de uso</a:t>
            </a:r>
            <a:endParaRPr lang="es-ES" dirty="0"/>
          </a:p>
        </p:txBody>
      </p:sp>
      <p:pic>
        <p:nvPicPr>
          <p:cNvPr id="6" name="Imagen 5" descr="Macintosh HD:Users:MAS:Desktop:2016-03-09 14.38.0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10690"/>
            <a:ext cx="4267200" cy="3436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2367116"/>
            <a:ext cx="1889760" cy="336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96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Restricciones</a:t>
            </a:r>
            <a:endParaRPr lang="es-ES" dirty="0"/>
          </a:p>
        </p:txBody>
      </p:sp>
      <p:pic>
        <p:nvPicPr>
          <p:cNvPr id="4" name="Imagen 3" descr="2016-10-25 15.12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31" y="993087"/>
            <a:ext cx="6414843" cy="484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08025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32832</TotalTime>
  <Words>277</Words>
  <Application>Microsoft Macintosh PowerPoint</Application>
  <PresentationFormat>Presentación en pantalla (4:3)</PresentationFormat>
  <Paragraphs>91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plantilla_RedIRIS-2011</vt:lpstr>
      <vt:lpstr>Herramienta para el análisis del rendimiento de la red  (y resolución de problemas)</vt:lpstr>
      <vt:lpstr>Arquitectura</vt:lpstr>
      <vt:lpstr>Arquitectura - Tests</vt:lpstr>
      <vt:lpstr>Cómo lo uso</vt:lpstr>
      <vt:lpstr>Métricas</vt:lpstr>
      <vt:lpstr>Tipos de tests – node to node y mesh</vt:lpstr>
      <vt:lpstr>Tipos de tests – real service test</vt:lpstr>
      <vt:lpstr>Caso de uso</vt:lpstr>
      <vt:lpstr>Restricciones</vt:lpstr>
      <vt:lpstr>MAS INFORMACION</vt:lpstr>
    </vt:vector>
  </TitlesOfParts>
  <Company>RedIRIS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Miguel Angel Sotos Rodriguez</cp:lastModifiedBy>
  <cp:revision>162</cp:revision>
  <dcterms:created xsi:type="dcterms:W3CDTF">2014-05-30T10:03:33Z</dcterms:created>
  <dcterms:modified xsi:type="dcterms:W3CDTF">2016-11-11T12:41:37Z</dcterms:modified>
</cp:coreProperties>
</file>