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9144000"/>
  <p:notesSz cx="6858000" cy="9144000"/>
  <p:embeddedFontLst>
    <p:embeddedFont>
      <p:font typeface="Sanchez"/>
      <p:regular r:id="rId19"/>
      <p: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anchez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Sanchez-regular.fnt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000" y="695325"/>
            <a:ext cx="4570411" cy="3427412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4812" cy="4113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5" name="Shape 5"/>
          <p:cNvSpPr txBox="1"/>
          <p:nvPr>
            <p:ph idx="3" type="hdr"/>
          </p:nvPr>
        </p:nvSpPr>
        <p:spPr>
          <a:xfrm>
            <a:off x="0" y="0"/>
            <a:ext cx="2973386" cy="4556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93000"/>
              </a:lnSpc>
              <a:spcBef>
                <a:spcPts val="0"/>
              </a:spcBef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0" type="dt"/>
          </p:nvPr>
        </p:nvSpPr>
        <p:spPr>
          <a:xfrm>
            <a:off x="3881437" y="0"/>
            <a:ext cx="2973386" cy="4556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lnSpc>
                <a:spcPct val="93000"/>
              </a:lnSpc>
              <a:spcBef>
                <a:spcPts val="0"/>
              </a:spcBef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6800"/>
            <a:ext cx="2973386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93000"/>
              </a:lnSpc>
              <a:spcBef>
                <a:spcPts val="0"/>
              </a:spcBef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1437" y="8686800"/>
            <a:ext cx="2973386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>
            <a:noAutofit/>
          </a:bodyPr>
          <a:lstStyle/>
          <a:p>
            <a:pPr indent="0" lvl="0" marL="0" marR="0" rtl="0" algn="r">
              <a:lnSpc>
                <a:spcPct val="93000"/>
              </a:lnSpc>
              <a:spcBef>
                <a:spcPts val="0"/>
              </a:spcBef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1">
              <a:spcBef>
                <a:spcPts val="0"/>
              </a:spcBef>
            </a:pPr>
            <a:r>
              <a:t/>
            </a:r>
            <a:endParaRPr/>
          </a:p>
          <a:p>
            <a:pPr lvl="2">
              <a:spcBef>
                <a:spcPts val="0"/>
              </a:spcBef>
            </a:pPr>
            <a:r>
              <a:t/>
            </a:r>
            <a:endParaRPr/>
          </a:p>
          <a:p>
            <a:pPr lvl="3">
              <a:spcBef>
                <a:spcPts val="0"/>
              </a:spcBef>
            </a:pPr>
            <a:r>
              <a:t/>
            </a:r>
            <a:endParaRPr/>
          </a:p>
          <a:p>
            <a:pPr lvl="4">
              <a:spcBef>
                <a:spcPts val="0"/>
              </a:spcBef>
            </a:pPr>
            <a:r>
              <a:t/>
            </a:r>
            <a:endParaRPr/>
          </a:p>
          <a:p>
            <a:pPr lvl="5">
              <a:spcBef>
                <a:spcPts val="0"/>
              </a:spcBef>
            </a:pPr>
            <a:r>
              <a:t/>
            </a:r>
            <a:endParaRPr/>
          </a:p>
          <a:p>
            <a:pPr lvl="6">
              <a:spcBef>
                <a:spcPts val="0"/>
              </a:spcBef>
            </a:pPr>
            <a:r>
              <a:t/>
            </a:r>
            <a:endParaRPr/>
          </a:p>
          <a:p>
            <a:pPr lvl="7">
              <a:spcBef>
                <a:spcPts val="0"/>
              </a:spcBef>
            </a:pPr>
            <a:r>
              <a:t/>
            </a:r>
            <a:endParaRPr/>
          </a:p>
          <a:p>
            <a:pPr lvl="8">
              <a:spcBef>
                <a:spcPts val="0"/>
              </a:spcBef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://www.opengnsys.es/downloads/opengnsys-1.0.6-last.tar.gz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ervidor/opengnsys/rest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/>
        </p:nvSpPr>
        <p:spPr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cap="rnd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9" name="Shape 229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0" name="Shape 230"/>
          <p:cNvSpPr txBox="1"/>
          <p:nvPr>
            <p:ph idx="1" type="body"/>
          </p:nvPr>
        </p:nvSpPr>
        <p:spPr>
          <a:xfrm>
            <a:off x="685800" y="4343400"/>
            <a:ext cx="5484900" cy="4113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Próximas versiones: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-US"/>
              <a:t>Se centrara en el rediseño de la consola Web que se basada en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-US"/>
              <a:t> Framework Symfony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Nuevo diseño del modelo de base de datos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Doctrine ; abstraer los objetos de la base de datos en clases para independizarlos del motor de DB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Motores de B.D: mysql, postgreSQL, MariaDB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1" name="Shape 231"/>
          <p:cNvSpPr/>
          <p:nvPr>
            <p:ph idx="2" type="sldImg"/>
          </p:nvPr>
        </p:nvSpPr>
        <p:spPr>
          <a:xfrm>
            <a:off x="1143000" y="695325"/>
            <a:ext cx="4570500" cy="34275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/>
          <p:nvPr/>
        </p:nvSpPr>
        <p:spPr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cap="rnd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3" name="Shape 283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4" name="Shape 284"/>
          <p:cNvSpPr txBox="1"/>
          <p:nvPr>
            <p:ph idx="1" type="body"/>
          </p:nvPr>
        </p:nvSpPr>
        <p:spPr>
          <a:xfrm>
            <a:off x="685800" y="4343400"/>
            <a:ext cx="5484900" cy="4113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Próximas versiones: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-US"/>
              <a:t>Se centrara en el rediseño de la consola Web que se basada en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-US"/>
              <a:t> Framework Symfony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Nuevo diseño del modelo de base de datos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Doctrine ; abstraer los objetos de la base de datos en clases para independizarlos del motor de DB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Motores de B.D: mysql, postgreSQL, MariaDB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5" name="Shape 285"/>
          <p:cNvSpPr/>
          <p:nvPr>
            <p:ph idx="2" type="sldImg"/>
          </p:nvPr>
        </p:nvSpPr>
        <p:spPr>
          <a:xfrm>
            <a:off x="1143000" y="695325"/>
            <a:ext cx="4570500" cy="34275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/>
          <p:nvPr/>
        </p:nvSpPr>
        <p:spPr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cap="rnd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0" name="Shape 300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1" name="Shape 301"/>
          <p:cNvSpPr txBox="1"/>
          <p:nvPr>
            <p:ph idx="1" type="body"/>
          </p:nvPr>
        </p:nvSpPr>
        <p:spPr>
          <a:xfrm>
            <a:off x="685800" y="4343400"/>
            <a:ext cx="5484900" cy="4113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Próximas versiones: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-US"/>
              <a:t>Se centrara en el rediseño de la consola Web que se basada en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-US"/>
              <a:t> Framework Symfony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Nuevo diseño del modelo de base de datos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Doctrine ; abstraer los objetos de la base de datos en clases para independizarlos del motor de DB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Motores de B.D: mysql, postgreSQL, MariaDB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2" name="Shape 302"/>
          <p:cNvSpPr/>
          <p:nvPr>
            <p:ph idx="2" type="sldImg"/>
          </p:nvPr>
        </p:nvSpPr>
        <p:spPr>
          <a:xfrm>
            <a:off x="1143000" y="695325"/>
            <a:ext cx="4570500" cy="34275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/>
          <p:nvPr/>
        </p:nvSpPr>
        <p:spPr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cap="rnd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1" name="Shape 311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2" name="Shape 312"/>
          <p:cNvSpPr txBox="1"/>
          <p:nvPr>
            <p:ph idx="1" type="body"/>
          </p:nvPr>
        </p:nvSpPr>
        <p:spPr>
          <a:xfrm>
            <a:off x="685800" y="4343400"/>
            <a:ext cx="5484900" cy="4113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Próximas versiones: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-US"/>
              <a:t>Se centrara en el rediseño de la consola Web que se basada en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-US"/>
              <a:t> Framework Symfony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Nuevo diseño del modelo de base de datos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Doctrine ; abstraer los objetos de la base de datos en clases para independizarlos del motor de DB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 Motores de B.D: mysql, postgreSQL, MariaDB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3" name="Shape 313"/>
          <p:cNvSpPr/>
          <p:nvPr>
            <p:ph idx="2" type="sldImg"/>
          </p:nvPr>
        </p:nvSpPr>
        <p:spPr>
          <a:xfrm>
            <a:off x="1143000" y="695325"/>
            <a:ext cx="4570500" cy="34275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/>
          <p:nvPr/>
        </p:nvSpPr>
        <p:spPr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cap="rnd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1" name="Shape 321"/>
          <p:cNvSpPr txBox="1"/>
          <p:nvPr/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2" name="Shape 322"/>
          <p:cNvSpPr txBox="1"/>
          <p:nvPr>
            <p:ph idx="1" type="body"/>
          </p:nvPr>
        </p:nvSpPr>
        <p:spPr>
          <a:xfrm>
            <a:off x="685800" y="4343400"/>
            <a:ext cx="5484899" cy="41132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3" name="Shape 323"/>
          <p:cNvSpPr/>
          <p:nvPr>
            <p:ph idx="2" type="sldImg"/>
          </p:nvPr>
        </p:nvSpPr>
        <p:spPr>
          <a:xfrm>
            <a:off x="1143000" y="695325"/>
            <a:ext cx="4570499" cy="34275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en-US"/>
              <a:t>1) nombre del tar.gz = </a:t>
            </a:r>
            <a:r>
              <a:rPr b="1" lang="en-US" u="sng">
                <a:solidFill>
                  <a:schemeClr val="hlink"/>
                </a:solidFill>
                <a:hlinkClick r:id="rId2"/>
              </a:rPr>
              <a:t>opengnsys-1.0.6-last.tar.gz</a:t>
            </a:r>
            <a:r>
              <a:rPr lang="en-US"/>
              <a:t>    Si aparecieran más revisiones a la 1.0.6 se actualizaría el archivo.</a:t>
            </a:r>
          </a:p>
          <a:p>
            <a:pPr lv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en-US"/>
              <a:t>2) actualización. OJO esta actualización es del branch de desarrollo </a:t>
            </a:r>
            <a:r>
              <a:rPr lang="en-US">
                <a:solidFill>
                  <a:schemeClr val="dk1"/>
                </a:solidFill>
              </a:rPr>
              <a:t>(la versión definitiva del tar.gz usará la rama trunk)</a:t>
            </a:r>
            <a:r>
              <a:rPr lang="en-US"/>
              <a:t>. Uso temporal para usuarios avanzados en entornos de pruebas.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/>
              <a:t>compatibilidad con nuevo hardware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/>
              <a:t>* ogclient por defecto se mantiene igual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/>
              <a:t>* Discos Sectores 4096: Se modifican las funciones necesarias.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/>
              <a:t>* Cargador de arranque PXE: el archivo grldr se cambia de su versión 4-4 a 4-5, compatible con hardware nuevo.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/>
              <a:t>Corrección errores: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/>
              <a:t>Particionar: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/>
              <a:t> * </a:t>
            </a:r>
            <a:r>
              <a:rPr lang="en-US"/>
              <a:t>El comando particionar y formatear permite formatear la swap.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* </a:t>
            </a:r>
            <a:r>
              <a:rPr lang="en-US"/>
              <a:t>Para discos nuevos se puede crear la tabla de particiones.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* </a:t>
            </a:r>
            <a:r>
              <a:rPr lang="en-US"/>
              <a:t>El asistente de particionado crea bien la cache.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/>
              <a:t>Filtro comando imagen: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/>
              <a:t>Cuando existen distintas distribuciones en las particiones de los equipos, aparecen por grupos.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/>
              <a:t>La acción se realizará en los que estén en el grupo elegido y seleccionado en el filtro superior.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Nuevas funciones posconfiguración. Se ponen como ejemplo en configureOs, comentadas.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* ogCleanLinuxDevices limpia estados previos de hibernación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* configureOs: opciones para configurar el grub de varias maneras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* ogConfigureFstab configura la SWAP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Funciones de DirtyBit y cambio de SID y AD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en-US"/>
              <a:t>Documentación</a:t>
            </a: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en-US"/>
              <a:t>Al instalar se guarda en el directorio /opt/opengnsys/doc/userManual</a:t>
            </a:r>
          </a:p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rPr lang="en-US"/>
              <a:t>Se publica un nuevo curso onLine para la versión 1.0.6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/>
        </p:nvSpPr>
        <p:spPr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cap="rnd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9" name="Shape 149"/>
          <p:cNvSpPr txBox="1"/>
          <p:nvPr/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4899" cy="41132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-US"/>
              <a:t>Componentes REST: servidor, repositorio, agente de SO (en versiones siguientes se pretende sustituir todos los componentes por APIs REST).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-US"/>
              <a:t>Documentación API REST con Swagger-UI en el servidor OpenGnsys (</a:t>
            </a:r>
            <a:r>
              <a:rPr lang="en-US" u="sng">
                <a:solidFill>
                  <a:schemeClr val="hlink"/>
                </a:solidFill>
                <a:hlinkClick r:id="rId2"/>
              </a:rPr>
              <a:t>https://Servidor/opengnsys/rest</a:t>
            </a:r>
            <a:r>
              <a:rPr lang="en-US"/>
              <a:t>) y permite realizar operaciones.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-US"/>
              <a:t>Agentes de SO para Windows, Ubuntu, Fedora y SuSE que se instalan en el equipo modelo y se descargan desde la pantalla de propiedades de ordenadores.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-US"/>
              <a:t>Independizar OU: Cada unidad tendrá las imágenes en un subdirectorio de /opt/opengnsys/images. En la parte de administración de la consola definimos: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-US"/>
              <a:t>Entidad: seleccionamos separar unidades organizativas.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-US"/>
              <a:t>Unidad organizativa: se define el nombre del subdirectorio (hay que crearlo manualmente)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Nota: al separar las OU no se puede utilizar la transferencia por TORRENT.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rPr lang="en-US"/>
              <a:t>Cliente Opengnsys con varios repositorios: </a:t>
            </a:r>
            <a:r>
              <a:rPr lang="en-US">
                <a:solidFill>
                  <a:schemeClr val="dk1"/>
                </a:solidFill>
              </a:rPr>
              <a:t>La consola permite definir distintos repositorios y asignar las imágenes al que le corresponde. </a:t>
            </a:r>
            <a:r>
              <a:rPr lang="en-US"/>
              <a:t>El cliente tiene un repositorio por defecto pero puede descargar imágenes de otros repositorios sin tener que reiniciarlo. </a:t>
            </a:r>
          </a:p>
          <a:p>
            <a:pPr lvl="0">
              <a:spcBef>
                <a:spcPts val="0"/>
              </a:spcBef>
              <a:buNone/>
            </a:pPr>
            <a:r>
              <a:rPr lang="en-US"/>
              <a:t>La condición es que los distintos repositorios deben tener la misma clave.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1" name="Shape 151"/>
          <p:cNvSpPr/>
          <p:nvPr>
            <p:ph idx="2" type="sldImg"/>
          </p:nvPr>
        </p:nvSpPr>
        <p:spPr>
          <a:xfrm>
            <a:off x="1143000" y="695325"/>
            <a:ext cx="4570499" cy="34275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/>
        </p:nvSpPr>
        <p:spPr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 cap="rnd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9" name="Shape 199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x="685800" y="4343400"/>
            <a:ext cx="5484900" cy="4113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-228600" lvl="0" marL="457200">
              <a:spcBef>
                <a:spcPts val="0"/>
              </a:spcBef>
              <a:buChar char="●"/>
            </a:pPr>
            <a:r>
              <a:rPr lang="en-US"/>
              <a:t>Entornos Vagrant para pruebas/desarrollo:</a:t>
            </a:r>
          </a:p>
          <a:p>
            <a:pPr indent="-228600" lvl="0" marL="914400" rtl="0">
              <a:spcBef>
                <a:spcPts val="0"/>
              </a:spcBef>
              <a:buChar char="-"/>
            </a:pPr>
            <a:r>
              <a:rPr lang="en-US"/>
              <a:t>servidor en rama trunk</a:t>
            </a:r>
          </a:p>
          <a:p>
            <a:pPr indent="-228600" lvl="0" marL="914400" rtl="0">
              <a:spcBef>
                <a:spcPts val="0"/>
              </a:spcBef>
              <a:buChar char="-"/>
            </a:pPr>
            <a:r>
              <a:rPr lang="en-US"/>
              <a:t>servidor en rama de desarrollo</a:t>
            </a:r>
          </a:p>
          <a:p>
            <a:pPr indent="-228600" lvl="0" marL="914400" rtl="0">
              <a:spcBef>
                <a:spcPts val="0"/>
              </a:spcBef>
              <a:buChar char="-"/>
            </a:pPr>
            <a:r>
              <a:rPr lang="en-US"/>
              <a:t>creación de distribuciones ogLive para clientes OpenGnsys</a:t>
            </a:r>
          </a:p>
          <a:p>
            <a:pPr indent="-228600" lvl="0" marL="914400" rtl="0">
              <a:spcBef>
                <a:spcPts val="0"/>
              </a:spcBef>
              <a:buChar char="-"/>
            </a:pPr>
            <a:r>
              <a:rPr lang="en-US"/>
              <a:t>creación de paquetes para instalar agentes OGAgent de sistema operativo</a:t>
            </a:r>
          </a:p>
          <a:p>
            <a:pPr indent="-228600" lvl="0" marL="914400" rtl="0">
              <a:spcBef>
                <a:spcPts val="0"/>
              </a:spcBef>
              <a:buChar char="-"/>
            </a:pPr>
            <a:r>
              <a:rPr lang="en-US"/>
              <a:t>compilación del Browser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-US"/>
              <a:t>Scripts para exportar/importar datos/BD en servidores con la misma versión de OpenGnsys.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ogLive por defecto basado en Ubuntu 16.04 con Kernel 4.4.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-US"/>
              <a:t>Propiedades de ordenador muestra nº serie detectado, % uso de cada SO y nº de revisiones de antigüedad de imágenes desactualizadas.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-US"/>
              <a:t>Propiedades de aula incluye IP servidor NTP para sincronización horaria durante el arranque de clientes ogClient.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1" name="Shape 201"/>
          <p:cNvSpPr/>
          <p:nvPr>
            <p:ph idx="2" type="sldImg"/>
          </p:nvPr>
        </p:nvSpPr>
        <p:spPr>
          <a:xfrm>
            <a:off x="1143000" y="695325"/>
            <a:ext cx="4570500" cy="34275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/>
          <p:nvPr>
            <p:ph idx="1" type="subTitle"/>
          </p:nvPr>
        </p:nvSpPr>
        <p:spPr>
          <a:xfrm>
            <a:off x="685800" y="3786737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b="0" i="0" sz="3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 sz="18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" type="body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 sz="18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21" name="Shape 21"/>
          <p:cNvSpPr txBox="1"/>
          <p:nvPr>
            <p:ph idx="2" type="body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 sz="1800"/>
            </a:lvl5pPr>
            <a:lvl6pPr lvl="5" rtl="0">
              <a:spcBef>
                <a:spcPts val="0"/>
              </a:spcBef>
              <a:defRPr sz="1800"/>
            </a:lvl6pPr>
            <a:lvl7pPr lvl="6" rtl="0">
              <a:spcBef>
                <a:spcPts val="0"/>
              </a:spcBef>
              <a:defRPr sz="1800"/>
            </a:lvl7pPr>
            <a:lvl8pPr lvl="7" rtl="0">
              <a:spcBef>
                <a:spcPts val="0"/>
              </a:spcBef>
              <a:defRPr sz="1800"/>
            </a:lvl8pPr>
            <a:lvl9pPr lvl="8" rtl="0">
              <a:spcBef>
                <a:spcPts val="0"/>
              </a:spcBef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buSzPct val="100000"/>
              <a:buFont typeface="Arial"/>
              <a:buNone/>
              <a:defRPr b="1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_1">
    <p:bg>
      <p:bgPr>
        <a:solidFill>
          <a:srgbClr val="FFFFFF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idx="1" type="subTitle"/>
          </p:nvPr>
        </p:nvSpPr>
        <p:spPr>
          <a:xfrm>
            <a:off x="5681662" y="4967287"/>
            <a:ext cx="3210000" cy="11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i="0" sz="24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type="title"/>
          </p:nvPr>
        </p:nvSpPr>
        <p:spPr>
          <a:xfrm>
            <a:off x="822325" y="2743200"/>
            <a:ext cx="7496099" cy="1095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57200" y="1604962"/>
            <a:ext cx="8045399" cy="39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 algn="l">
              <a:lnSpc>
                <a:spcPct val="93000"/>
              </a:lnSpc>
              <a:spcBef>
                <a:spcPts val="0"/>
              </a:spcBef>
              <a:spcAft>
                <a:spcPts val="140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rtl="0" algn="l">
              <a:lnSpc>
                <a:spcPct val="93000"/>
              </a:lnSpc>
              <a:spcBef>
                <a:spcPts val="0"/>
              </a:spcBef>
              <a:spcAft>
                <a:spcPts val="110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rtl="0" algn="l">
              <a:lnSpc>
                <a:spcPct val="93000"/>
              </a:lnSpc>
              <a:spcBef>
                <a:spcPts val="0"/>
              </a:spcBef>
              <a:spcAft>
                <a:spcPts val="80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rtl="0" algn="l">
              <a:lnSpc>
                <a:spcPct val="93000"/>
              </a:lnSpc>
              <a:spcBef>
                <a:spcPts val="0"/>
              </a:spcBef>
              <a:spcAft>
                <a:spcPts val="50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rtl="0" algn="l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rtl="0" algn="l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rtl="0" algn="l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rtl="0" algn="l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rtl="0" algn="l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b="1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 algn="l">
              <a:spcBef>
                <a:spcPts val="600"/>
              </a:spcBef>
              <a:buClr>
                <a:srgbClr val="000000"/>
              </a:buClr>
              <a:buSzPct val="100000"/>
              <a:buFont typeface="Arial"/>
              <a:buChar char="●"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480"/>
              </a:spcBef>
              <a:buClr>
                <a:srgbClr val="000000"/>
              </a:buClr>
              <a:buSzPct val="100000"/>
              <a:buFont typeface="Courier New"/>
              <a:buChar char="o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spcBef>
                <a:spcPts val="480"/>
              </a:spcBef>
              <a:buClr>
                <a:srgbClr val="000000"/>
              </a:buClr>
              <a:buSzPct val="100000"/>
              <a:buFont typeface="Wingdings"/>
              <a:buChar char="§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spcBef>
                <a:spcPts val="360"/>
              </a:spcBef>
              <a:buClr>
                <a:srgbClr val="000000"/>
              </a:buClr>
              <a:buSzPct val="100000"/>
              <a:buFont typeface="Arial"/>
              <a:buChar char="●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spcBef>
                <a:spcPts val="360"/>
              </a:spcBef>
              <a:buClr>
                <a:srgbClr val="000000"/>
              </a:buClr>
              <a:buSzPct val="100000"/>
              <a:buFont typeface="Arial"/>
              <a:buChar char="●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spcBef>
                <a:spcPts val="360"/>
              </a:spcBef>
              <a:buClr>
                <a:srgbClr val="000000"/>
              </a:buClr>
              <a:buSzPct val="100000"/>
              <a:buFont typeface="Courier New"/>
              <a:buChar char="o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spcBef>
                <a:spcPts val="360"/>
              </a:spcBef>
              <a:buClr>
                <a:srgbClr val="000000"/>
              </a:buClr>
              <a:buSzPct val="100000"/>
              <a:buFont typeface="Wingdings"/>
              <a:buChar char="§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5.png"/><Relationship Id="rId4" Type="http://schemas.openxmlformats.org/officeDocument/2006/relationships/image" Target="../media/image00.png"/><Relationship Id="rId5" Type="http://schemas.openxmlformats.org/officeDocument/2006/relationships/image" Target="../media/image09.png"/><Relationship Id="rId6" Type="http://schemas.openxmlformats.org/officeDocument/2006/relationships/hyperlink" Target="mailto:carmel@upv.es" TargetMode="External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56.png"/><Relationship Id="rId10" Type="http://schemas.openxmlformats.org/officeDocument/2006/relationships/image" Target="../media/image55.png"/><Relationship Id="rId13" Type="http://schemas.openxmlformats.org/officeDocument/2006/relationships/image" Target="../media/image61.png"/><Relationship Id="rId1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9" Type="http://schemas.openxmlformats.org/officeDocument/2006/relationships/image" Target="../media/image57.png"/><Relationship Id="rId15" Type="http://schemas.openxmlformats.org/officeDocument/2006/relationships/image" Target="../media/image73.png"/><Relationship Id="rId14" Type="http://schemas.openxmlformats.org/officeDocument/2006/relationships/image" Target="../media/image59.png"/><Relationship Id="rId17" Type="http://schemas.openxmlformats.org/officeDocument/2006/relationships/image" Target="../media/image64.png"/><Relationship Id="rId16" Type="http://schemas.openxmlformats.org/officeDocument/2006/relationships/image" Target="../media/image62.png"/><Relationship Id="rId5" Type="http://schemas.openxmlformats.org/officeDocument/2006/relationships/image" Target="../media/image51.png"/><Relationship Id="rId19" Type="http://schemas.openxmlformats.org/officeDocument/2006/relationships/image" Target="../media/image69.png"/><Relationship Id="rId6" Type="http://schemas.openxmlformats.org/officeDocument/2006/relationships/image" Target="../media/image67.png"/><Relationship Id="rId18" Type="http://schemas.openxmlformats.org/officeDocument/2006/relationships/image" Target="../media/image71.png"/><Relationship Id="rId7" Type="http://schemas.openxmlformats.org/officeDocument/2006/relationships/image" Target="../media/image52.png"/><Relationship Id="rId8" Type="http://schemas.openxmlformats.org/officeDocument/2006/relationships/image" Target="../media/image5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9" Type="http://schemas.openxmlformats.org/officeDocument/2006/relationships/image" Target="../media/image60.png"/><Relationship Id="rId5" Type="http://schemas.openxmlformats.org/officeDocument/2006/relationships/image" Target="../media/image63.png"/><Relationship Id="rId6" Type="http://schemas.openxmlformats.org/officeDocument/2006/relationships/image" Target="../media/image65.png"/><Relationship Id="rId7" Type="http://schemas.openxmlformats.org/officeDocument/2006/relationships/image" Target="../media/image72.png"/><Relationship Id="rId8" Type="http://schemas.openxmlformats.org/officeDocument/2006/relationships/image" Target="../media/image7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5" Type="http://schemas.openxmlformats.org/officeDocument/2006/relationships/image" Target="../media/image7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5" Type="http://schemas.openxmlformats.org/officeDocument/2006/relationships/image" Target="../media/image68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hyperlink" Target="mailto:miguelangelde.vega@sic.uhu.es" TargetMode="External"/><Relationship Id="rId10" Type="http://schemas.openxmlformats.org/officeDocument/2006/relationships/hyperlink" Target="mailto:juanmanuel.bardallo@sc.uhu.es" TargetMode="External"/><Relationship Id="rId12" Type="http://schemas.openxmlformats.org/officeDocument/2006/relationships/hyperlink" Target="mailto:jcgarcia@unizar.es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9" Type="http://schemas.openxmlformats.org/officeDocument/2006/relationships/hyperlink" Target="mailto:albertogp@uma.es" TargetMode="External"/><Relationship Id="rId5" Type="http://schemas.openxmlformats.org/officeDocument/2006/relationships/hyperlink" Target="mailto:carmel@upv.es" TargetMode="External"/><Relationship Id="rId6" Type="http://schemas.openxmlformats.org/officeDocument/2006/relationships/hyperlink" Target="mailto:ramongomez@us.es" TargetMode="External"/><Relationship Id="rId7" Type="http://schemas.openxmlformats.org/officeDocument/2006/relationships/hyperlink" Target="mailto:irinagomez@us.es" TargetMode="External"/><Relationship Id="rId8" Type="http://schemas.openxmlformats.org/officeDocument/2006/relationships/hyperlink" Target="mailto:adv@uma.es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1.png"/><Relationship Id="rId4" Type="http://schemas.openxmlformats.org/officeDocument/2006/relationships/image" Target="../media/image04.png"/><Relationship Id="rId10" Type="http://schemas.openxmlformats.org/officeDocument/2006/relationships/image" Target="../media/image10.png"/><Relationship Id="rId9" Type="http://schemas.openxmlformats.org/officeDocument/2006/relationships/image" Target="../media/image05.png"/><Relationship Id="rId5" Type="http://schemas.openxmlformats.org/officeDocument/2006/relationships/image" Target="../media/image03.png"/><Relationship Id="rId6" Type="http://schemas.openxmlformats.org/officeDocument/2006/relationships/image" Target="../media/image02.jpg"/><Relationship Id="rId7" Type="http://schemas.openxmlformats.org/officeDocument/2006/relationships/image" Target="../media/image06.png"/><Relationship Id="rId8" Type="http://schemas.openxmlformats.org/officeDocument/2006/relationships/image" Target="../media/image07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13" Type="http://schemas.openxmlformats.org/officeDocument/2006/relationships/image" Target="../media/image19.png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04.png"/><Relationship Id="rId9" Type="http://schemas.openxmlformats.org/officeDocument/2006/relationships/image" Target="../media/image30.png"/><Relationship Id="rId14" Type="http://schemas.openxmlformats.org/officeDocument/2006/relationships/image" Target="../media/image14.png"/><Relationship Id="rId5" Type="http://schemas.openxmlformats.org/officeDocument/2006/relationships/image" Target="../media/image03.png"/><Relationship Id="rId6" Type="http://schemas.openxmlformats.org/officeDocument/2006/relationships/image" Target="../media/image35.png"/><Relationship Id="rId7" Type="http://schemas.openxmlformats.org/officeDocument/2006/relationships/image" Target="../media/image40.png"/><Relationship Id="rId8" Type="http://schemas.openxmlformats.org/officeDocument/2006/relationships/image" Target="../media/image0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3.png"/><Relationship Id="rId4" Type="http://schemas.openxmlformats.org/officeDocument/2006/relationships/hyperlink" Target="http://www.opengnsys.es/downloads/opengnsys-1.0.6-last.tar.gz" TargetMode="External"/><Relationship Id="rId5" Type="http://schemas.openxmlformats.org/officeDocument/2006/relationships/image" Target="../media/image15.jpg"/><Relationship Id="rId6" Type="http://schemas.openxmlformats.org/officeDocument/2006/relationships/image" Target="../media/image16.jpg"/><Relationship Id="rId7" Type="http://schemas.openxmlformats.org/officeDocument/2006/relationships/image" Target="../media/image18.jpg"/><Relationship Id="rId8" Type="http://schemas.openxmlformats.org/officeDocument/2006/relationships/image" Target="../media/image04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9" Type="http://schemas.openxmlformats.org/officeDocument/2006/relationships/image" Target="../media/image21.png"/><Relationship Id="rId5" Type="http://schemas.openxmlformats.org/officeDocument/2006/relationships/image" Target="../media/image13.png"/><Relationship Id="rId6" Type="http://schemas.openxmlformats.org/officeDocument/2006/relationships/image" Target="../media/image32.png"/><Relationship Id="rId7" Type="http://schemas.openxmlformats.org/officeDocument/2006/relationships/image" Target="../media/image20.png"/><Relationship Id="rId8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3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9" Type="http://schemas.openxmlformats.org/officeDocument/2006/relationships/image" Target="../media/image28.png"/><Relationship Id="rId5" Type="http://schemas.openxmlformats.org/officeDocument/2006/relationships/hyperlink" Target="https://docencia-net.cv.uma.es" TargetMode="External"/><Relationship Id="rId6" Type="http://schemas.openxmlformats.org/officeDocument/2006/relationships/image" Target="../media/image25.png"/><Relationship Id="rId7" Type="http://schemas.openxmlformats.org/officeDocument/2006/relationships/image" Target="../media/image33.png"/><Relationship Id="rId8" Type="http://schemas.openxmlformats.org/officeDocument/2006/relationships/image" Target="../media/image27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41.png"/><Relationship Id="rId10" Type="http://schemas.openxmlformats.org/officeDocument/2006/relationships/image" Target="../media/image38.png"/><Relationship Id="rId13" Type="http://schemas.openxmlformats.org/officeDocument/2006/relationships/image" Target="../media/image42.png"/><Relationship Id="rId1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9" Type="http://schemas.openxmlformats.org/officeDocument/2006/relationships/image" Target="../media/image58.png"/><Relationship Id="rId15" Type="http://schemas.openxmlformats.org/officeDocument/2006/relationships/image" Target="../media/image44.png"/><Relationship Id="rId14" Type="http://schemas.openxmlformats.org/officeDocument/2006/relationships/image" Target="../media/image43.png"/><Relationship Id="rId17" Type="http://schemas.openxmlformats.org/officeDocument/2006/relationships/image" Target="../media/image20.png"/><Relationship Id="rId16" Type="http://schemas.openxmlformats.org/officeDocument/2006/relationships/image" Target="../media/image45.png"/><Relationship Id="rId5" Type="http://schemas.openxmlformats.org/officeDocument/2006/relationships/image" Target="../media/image29.png"/><Relationship Id="rId6" Type="http://schemas.openxmlformats.org/officeDocument/2006/relationships/image" Target="../media/image34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48.png"/><Relationship Id="rId10" Type="http://schemas.openxmlformats.org/officeDocument/2006/relationships/image" Target="../media/image66.png"/><Relationship Id="rId13" Type="http://schemas.openxmlformats.org/officeDocument/2006/relationships/image" Target="../media/image50.png"/><Relationship Id="rId1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3.png"/><Relationship Id="rId4" Type="http://schemas.openxmlformats.org/officeDocument/2006/relationships/image" Target="../media/image04.png"/><Relationship Id="rId9" Type="http://schemas.openxmlformats.org/officeDocument/2006/relationships/image" Target="../media/image53.png"/><Relationship Id="rId5" Type="http://schemas.openxmlformats.org/officeDocument/2006/relationships/image" Target="../media/image13.png"/><Relationship Id="rId6" Type="http://schemas.openxmlformats.org/officeDocument/2006/relationships/image" Target="../media/image47.png"/><Relationship Id="rId7" Type="http://schemas.openxmlformats.org/officeDocument/2006/relationships/image" Target="../media/image32.png"/><Relationship Id="rId8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Shape 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675" y="425789"/>
            <a:ext cx="5134757" cy="60064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opengnsys.png" id="36" name="Shape 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26586" y="1432750"/>
            <a:ext cx="3194325" cy="14882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 Congreso.png" id="37" name="Shape 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5449" y="3645325"/>
            <a:ext cx="2635899" cy="224947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/>
          <p:nvPr/>
        </p:nvSpPr>
        <p:spPr>
          <a:xfrm>
            <a:off x="5823737" y="5894800"/>
            <a:ext cx="3000000" cy="8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-US" sz="1800">
                <a:solidFill>
                  <a:schemeClr val="dk1"/>
                </a:solidFill>
              </a:rPr>
              <a:t>Carmelo Cabezuelo </a:t>
            </a:r>
            <a:r>
              <a:rPr i="1" lang="en-US" sz="1800">
                <a:solidFill>
                  <a:schemeClr val="dk1"/>
                </a:solidFill>
              </a:rPr>
              <a:t>(</a:t>
            </a:r>
            <a:r>
              <a:rPr i="1" lang="en-US" sz="1800" u="sng">
                <a:solidFill>
                  <a:schemeClr val="hlink"/>
                </a:solidFill>
                <a:hlinkClick r:id="rId6"/>
              </a:rPr>
              <a:t>carmel@upv.es</a:t>
            </a:r>
            <a:r>
              <a:rPr i="1" lang="en-US" sz="1800">
                <a:solidFill>
                  <a:schemeClr val="dk1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Shape 2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2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Shape 234"/>
          <p:cNvSpPr txBox="1"/>
          <p:nvPr/>
        </p:nvSpPr>
        <p:spPr>
          <a:xfrm>
            <a:off x="1665350" y="51540"/>
            <a:ext cx="6871500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Nueva consola web: OpenGnsys 3.0</a:t>
            </a:r>
          </a:p>
        </p:txBody>
      </p:sp>
      <p:pic>
        <p:nvPicPr>
          <p:cNvPr descr="logoopengnsys.png" id="235" name="Shape 2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Shape 236"/>
          <p:cNvSpPr txBox="1"/>
          <p:nvPr/>
        </p:nvSpPr>
        <p:spPr>
          <a:xfrm>
            <a:off x="445325" y="1030600"/>
            <a:ext cx="7328700" cy="3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 sz="1900"/>
              <a:t>Importantes cambios en el desarrollo del proyecto: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500"/>
          </a:p>
          <a:p>
            <a:pPr indent="-323850" lvl="0" marL="45720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Se afrontan las problemáticas mencionadas, como PHP 7</a:t>
            </a:r>
          </a:p>
          <a:p>
            <a:pPr indent="-32385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Se abandona el desarrollo actual “monolítico” PHP-HTML</a:t>
            </a:r>
          </a:p>
          <a:p>
            <a:pPr indent="-32385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Independencia de tecnologías / lenguajes</a:t>
            </a:r>
          </a:p>
          <a:p>
            <a:pPr indent="-32385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Separación cliente/servidor</a:t>
            </a:r>
          </a:p>
          <a:p>
            <a:pPr indent="-32385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Fiabilidad, escalabilidad, flexibilidad</a:t>
            </a:r>
          </a:p>
          <a:p>
            <a:pPr indent="-323850" lvl="0" marL="45720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Se adopta el desarrollo sobre Framework Symfony</a:t>
            </a:r>
          </a:p>
          <a:p>
            <a:pPr indent="-323850" lvl="0" marL="45720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Nuevo diseño del modelo de Base de Datos, abstracción mediante Doctrine</a:t>
            </a:r>
          </a:p>
          <a:p>
            <a:pPr indent="-32385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Fácil cambio de motor de B.D (MySQL, MariaDB, postgreSQL…)</a:t>
            </a:r>
          </a:p>
          <a:p>
            <a:pPr indent="-323850" lvl="0" marL="45720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Consola web con acceso a todas las funciones de la API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7" name="Shape 237"/>
          <p:cNvSpPr/>
          <p:nvPr/>
        </p:nvSpPr>
        <p:spPr>
          <a:xfrm>
            <a:off x="445325" y="5140000"/>
            <a:ext cx="1615800" cy="1370400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8" name="Shape 238"/>
          <p:cNvSpPr/>
          <p:nvPr/>
        </p:nvSpPr>
        <p:spPr>
          <a:xfrm>
            <a:off x="2778650" y="5140000"/>
            <a:ext cx="2005500" cy="1370400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9" name="Shape 239"/>
          <p:cNvSpPr/>
          <p:nvPr/>
        </p:nvSpPr>
        <p:spPr>
          <a:xfrm>
            <a:off x="5501675" y="5140000"/>
            <a:ext cx="3239400" cy="1370400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240" name="Shape 240"/>
          <p:cNvGrpSpPr/>
          <p:nvPr/>
        </p:nvGrpSpPr>
        <p:grpSpPr>
          <a:xfrm>
            <a:off x="2891258" y="5212627"/>
            <a:ext cx="724311" cy="435967"/>
            <a:chOff x="334787" y="3060112"/>
            <a:chExt cx="1226400" cy="714349"/>
          </a:xfrm>
        </p:grpSpPr>
        <p:pic>
          <p:nvPicPr>
            <p:cNvPr descr="nube.png" id="241" name="Shape 241"/>
            <p:cNvPicPr preferRelativeResize="0"/>
            <p:nvPr/>
          </p:nvPicPr>
          <p:blipFill>
            <a:blip r:embed="rId5">
              <a:alphaModFix amt="70000"/>
            </a:blip>
            <a:stretch>
              <a:fillRect/>
            </a:stretch>
          </p:blipFill>
          <p:spPr>
            <a:xfrm>
              <a:off x="347837" y="3060112"/>
              <a:ext cx="1213350" cy="7143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2" name="Shape 242"/>
            <p:cNvSpPr/>
            <p:nvPr/>
          </p:nvSpPr>
          <p:spPr>
            <a:xfrm>
              <a:off x="334787" y="3235912"/>
              <a:ext cx="1226400" cy="48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b="1" lang="en-US" sz="2400">
                  <a:solidFill>
                    <a:srgbClr val="FFFFFF"/>
                  </a:solidFill>
                </a:rPr>
                <a:t>{        }</a:t>
              </a:r>
            </a:p>
          </p:txBody>
        </p:sp>
        <p:pic>
          <p:nvPicPr>
            <p:cNvPr descr="opengnsys-logo.png" id="243" name="Shape 24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97562" y="3341819"/>
              <a:ext cx="712099" cy="33179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4" name="Shape 244"/>
          <p:cNvGrpSpPr/>
          <p:nvPr/>
        </p:nvGrpSpPr>
        <p:grpSpPr>
          <a:xfrm>
            <a:off x="3470589" y="5646627"/>
            <a:ext cx="651668" cy="435967"/>
            <a:chOff x="1621012" y="2731325"/>
            <a:chExt cx="1103400" cy="714349"/>
          </a:xfrm>
        </p:grpSpPr>
        <p:pic>
          <p:nvPicPr>
            <p:cNvPr descr="nube.png" id="245" name="Shape 245"/>
            <p:cNvPicPr preferRelativeResize="0"/>
            <p:nvPr/>
          </p:nvPicPr>
          <p:blipFill>
            <a:blip r:embed="rId5">
              <a:alphaModFix amt="70000"/>
            </a:blip>
            <a:stretch>
              <a:fillRect/>
            </a:stretch>
          </p:blipFill>
          <p:spPr>
            <a:xfrm>
              <a:off x="1634062" y="2731325"/>
              <a:ext cx="1018375" cy="7143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" name="Shape 246"/>
            <p:cNvSpPr/>
            <p:nvPr/>
          </p:nvSpPr>
          <p:spPr>
            <a:xfrm>
              <a:off x="1621012" y="2907125"/>
              <a:ext cx="1103400" cy="48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b="1" lang="en-US" sz="2400">
                  <a:solidFill>
                    <a:srgbClr val="FFFFFF"/>
                  </a:solidFill>
                </a:rPr>
                <a:t>{     }</a:t>
              </a:r>
            </a:p>
          </p:txBody>
        </p:sp>
        <p:pic>
          <p:nvPicPr>
            <p:cNvPr id="247" name="Shape 24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015062" y="2940137"/>
              <a:ext cx="332692" cy="4575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8" name="Shape 248"/>
          <p:cNvGrpSpPr/>
          <p:nvPr/>
        </p:nvGrpSpPr>
        <p:grpSpPr>
          <a:xfrm>
            <a:off x="4053481" y="5212626"/>
            <a:ext cx="651668" cy="435967"/>
            <a:chOff x="1553550" y="3445675"/>
            <a:chExt cx="1103400" cy="714349"/>
          </a:xfrm>
        </p:grpSpPr>
        <p:pic>
          <p:nvPicPr>
            <p:cNvPr descr="nube.png" id="249" name="Shape 249"/>
            <p:cNvPicPr preferRelativeResize="0"/>
            <p:nvPr/>
          </p:nvPicPr>
          <p:blipFill>
            <a:blip r:embed="rId5">
              <a:alphaModFix amt="70000"/>
            </a:blip>
            <a:stretch>
              <a:fillRect/>
            </a:stretch>
          </p:blipFill>
          <p:spPr>
            <a:xfrm>
              <a:off x="1566600" y="3445675"/>
              <a:ext cx="1018375" cy="7143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Shape 250"/>
            <p:cNvSpPr/>
            <p:nvPr/>
          </p:nvSpPr>
          <p:spPr>
            <a:xfrm>
              <a:off x="1553550" y="3621475"/>
              <a:ext cx="1103400" cy="48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 algn="ctr">
                <a:spcBef>
                  <a:spcPts val="0"/>
                </a:spcBef>
                <a:buNone/>
              </a:pPr>
              <a:r>
                <a:rPr b="1" lang="en-US" sz="2400">
                  <a:solidFill>
                    <a:srgbClr val="FFFFFF"/>
                  </a:solidFill>
                </a:rPr>
                <a:t>{     }</a:t>
              </a:r>
            </a:p>
          </p:txBody>
        </p:sp>
        <p:pic>
          <p:nvPicPr>
            <p:cNvPr descr="thilakarathna_Computer.png" id="251" name="Shape 25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877801" y="3659527"/>
              <a:ext cx="395975" cy="4077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ga.png" id="252" name="Shape 252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071661" y="3661192"/>
              <a:ext cx="202109" cy="1957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3" name="Shape 253"/>
          <p:cNvSpPr txBox="1"/>
          <p:nvPr/>
        </p:nvSpPr>
        <p:spPr>
          <a:xfrm>
            <a:off x="6759275" y="6169900"/>
            <a:ext cx="724200" cy="3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Datos</a:t>
            </a:r>
          </a:p>
        </p:txBody>
      </p:sp>
      <p:sp>
        <p:nvSpPr>
          <p:cNvPr id="254" name="Shape 254"/>
          <p:cNvSpPr txBox="1"/>
          <p:nvPr/>
        </p:nvSpPr>
        <p:spPr>
          <a:xfrm>
            <a:off x="562475" y="6169900"/>
            <a:ext cx="1381500" cy="3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Consola Web</a:t>
            </a:r>
          </a:p>
        </p:txBody>
      </p:sp>
      <p:grpSp>
        <p:nvGrpSpPr>
          <p:cNvPr id="255" name="Shape 255"/>
          <p:cNvGrpSpPr/>
          <p:nvPr/>
        </p:nvGrpSpPr>
        <p:grpSpPr>
          <a:xfrm>
            <a:off x="6673236" y="5202540"/>
            <a:ext cx="896285" cy="1008362"/>
            <a:chOff x="342386" y="2964528"/>
            <a:chExt cx="896285" cy="1008362"/>
          </a:xfrm>
        </p:grpSpPr>
        <p:grpSp>
          <p:nvGrpSpPr>
            <p:cNvPr id="256" name="Shape 256"/>
            <p:cNvGrpSpPr/>
            <p:nvPr/>
          </p:nvGrpSpPr>
          <p:grpSpPr>
            <a:xfrm>
              <a:off x="397111" y="2964528"/>
              <a:ext cx="420785" cy="434124"/>
              <a:chOff x="2477056" y="4279800"/>
              <a:chExt cx="1122093" cy="1049624"/>
            </a:xfrm>
          </p:grpSpPr>
          <p:pic>
            <p:nvPicPr>
              <p:cNvPr id="257" name="Shape 257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2594286" y="4279800"/>
                <a:ext cx="741281" cy="84897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8" name="Shape 258"/>
              <p:cNvPicPr preferRelativeResize="0"/>
              <p:nvPr/>
            </p:nvPicPr>
            <p:blipFill>
              <a:blip r:embed="rId10">
                <a:alphaModFix/>
              </a:blip>
              <a:stretch>
                <a:fillRect/>
              </a:stretch>
            </p:blipFill>
            <p:spPr>
              <a:xfrm>
                <a:off x="2477056" y="4851125"/>
                <a:ext cx="561046" cy="4782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9" name="Shape 259"/>
              <p:cNvPicPr preferRelativeResize="0"/>
              <p:nvPr/>
            </p:nvPicPr>
            <p:blipFill>
              <a:blip r:embed="rId11">
                <a:alphaModFix/>
              </a:blip>
              <a:stretch>
                <a:fillRect/>
              </a:stretch>
            </p:blipFill>
            <p:spPr>
              <a:xfrm>
                <a:off x="3038103" y="4726289"/>
                <a:ext cx="561046" cy="4782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60" name="Shape 260"/>
            <p:cNvGrpSpPr/>
            <p:nvPr/>
          </p:nvGrpSpPr>
          <p:grpSpPr>
            <a:xfrm>
              <a:off x="817886" y="3229590"/>
              <a:ext cx="420785" cy="434124"/>
              <a:chOff x="2477056" y="4279800"/>
              <a:chExt cx="1122093" cy="1049624"/>
            </a:xfrm>
          </p:grpSpPr>
          <p:pic>
            <p:nvPicPr>
              <p:cNvPr id="261" name="Shape 261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2594286" y="4279800"/>
                <a:ext cx="741281" cy="84897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2" name="Shape 262"/>
              <p:cNvPicPr preferRelativeResize="0"/>
              <p:nvPr/>
            </p:nvPicPr>
            <p:blipFill>
              <a:blip r:embed="rId10">
                <a:alphaModFix/>
              </a:blip>
              <a:stretch>
                <a:fillRect/>
              </a:stretch>
            </p:blipFill>
            <p:spPr>
              <a:xfrm>
                <a:off x="2477056" y="4851125"/>
                <a:ext cx="561046" cy="4782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3" name="Shape 263"/>
              <p:cNvPicPr preferRelativeResize="0"/>
              <p:nvPr/>
            </p:nvPicPr>
            <p:blipFill>
              <a:blip r:embed="rId11">
                <a:alphaModFix/>
              </a:blip>
              <a:stretch>
                <a:fillRect/>
              </a:stretch>
            </p:blipFill>
            <p:spPr>
              <a:xfrm>
                <a:off x="3038103" y="4726289"/>
                <a:ext cx="561046" cy="4782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64" name="Shape 264"/>
            <p:cNvGrpSpPr/>
            <p:nvPr/>
          </p:nvGrpSpPr>
          <p:grpSpPr>
            <a:xfrm>
              <a:off x="342386" y="3538765"/>
              <a:ext cx="420785" cy="434124"/>
              <a:chOff x="2477056" y="4279800"/>
              <a:chExt cx="1122093" cy="1049624"/>
            </a:xfrm>
          </p:grpSpPr>
          <p:pic>
            <p:nvPicPr>
              <p:cNvPr id="265" name="Shape 265"/>
              <p:cNvPicPr preferRelativeResize="0"/>
              <p:nvPr/>
            </p:nvPicPr>
            <p:blipFill>
              <a:blip r:embed="rId7">
                <a:alphaModFix/>
              </a:blip>
              <a:stretch>
                <a:fillRect/>
              </a:stretch>
            </p:blipFill>
            <p:spPr>
              <a:xfrm>
                <a:off x="2594286" y="4279800"/>
                <a:ext cx="741281" cy="84897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6" name="Shape 266"/>
              <p:cNvPicPr preferRelativeResize="0"/>
              <p:nvPr/>
            </p:nvPicPr>
            <p:blipFill>
              <a:blip r:embed="rId10">
                <a:alphaModFix/>
              </a:blip>
              <a:stretch>
                <a:fillRect/>
              </a:stretch>
            </p:blipFill>
            <p:spPr>
              <a:xfrm>
                <a:off x="2477056" y="4851125"/>
                <a:ext cx="561046" cy="47829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7" name="Shape 267"/>
              <p:cNvPicPr preferRelativeResize="0"/>
              <p:nvPr/>
            </p:nvPicPr>
            <p:blipFill>
              <a:blip r:embed="rId11">
                <a:alphaModFix/>
              </a:blip>
              <a:stretch>
                <a:fillRect/>
              </a:stretch>
            </p:blipFill>
            <p:spPr>
              <a:xfrm>
                <a:off x="3038103" y="4726289"/>
                <a:ext cx="561046" cy="4782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descr="responsive-icons1.png" id="268" name="Shape 26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45287" y="5330849"/>
            <a:ext cx="1015850" cy="5993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ds-enterprise-opengnsys-integration.png" id="269" name="Shape 269"/>
          <p:cNvPicPr preferRelativeResize="0"/>
          <p:nvPr/>
        </p:nvPicPr>
        <p:blipFill rotWithShape="1">
          <a:blip r:embed="rId13">
            <a:alphaModFix/>
          </a:blip>
          <a:srcRect b="26765" l="73199" r="2996" t="28957"/>
          <a:stretch/>
        </p:blipFill>
        <p:spPr>
          <a:xfrm>
            <a:off x="7899522" y="5203587"/>
            <a:ext cx="420775" cy="4343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ds-enterprise-opengnsys-integration.png" id="270" name="Shape 270"/>
          <p:cNvPicPr preferRelativeResize="0"/>
          <p:nvPr/>
        </p:nvPicPr>
        <p:blipFill rotWithShape="1">
          <a:blip r:embed="rId13">
            <a:alphaModFix/>
          </a:blip>
          <a:srcRect b="26765" l="73199" r="2996" t="28957"/>
          <a:stretch/>
        </p:blipFill>
        <p:spPr>
          <a:xfrm>
            <a:off x="8320297" y="5527762"/>
            <a:ext cx="420775" cy="4343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ds-enterprise-opengnsys-integration.png" id="271" name="Shape 271"/>
          <p:cNvPicPr preferRelativeResize="0"/>
          <p:nvPr/>
        </p:nvPicPr>
        <p:blipFill rotWithShape="1">
          <a:blip r:embed="rId13">
            <a:alphaModFix/>
          </a:blip>
          <a:srcRect b="26765" l="73199" r="2996" t="28957"/>
          <a:stretch/>
        </p:blipFill>
        <p:spPr>
          <a:xfrm>
            <a:off x="7821672" y="5775462"/>
            <a:ext cx="420775" cy="434387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Shape 272"/>
          <p:cNvSpPr txBox="1"/>
          <p:nvPr/>
        </p:nvSpPr>
        <p:spPr>
          <a:xfrm>
            <a:off x="3263300" y="6169887"/>
            <a:ext cx="1036200" cy="3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API REST</a:t>
            </a:r>
          </a:p>
        </p:txBody>
      </p:sp>
      <p:cxnSp>
        <p:nvCxnSpPr>
          <p:cNvPr id="273" name="Shape 273"/>
          <p:cNvCxnSpPr>
            <a:stCxn id="238" idx="1"/>
            <a:endCxn id="237" idx="3"/>
          </p:cNvCxnSpPr>
          <p:nvPr/>
        </p:nvCxnSpPr>
        <p:spPr>
          <a:xfrm rot="10800000">
            <a:off x="2061050" y="5825200"/>
            <a:ext cx="717600" cy="0"/>
          </a:xfrm>
          <a:prstGeom prst="straightConnector1">
            <a:avLst/>
          </a:prstGeom>
          <a:noFill/>
          <a:ln cap="flat" cmpd="sng" w="38100">
            <a:solidFill>
              <a:srgbClr val="666666"/>
            </a:solidFill>
            <a:prstDash val="solid"/>
            <a:round/>
            <a:headEnd len="lg" w="lg" type="triangle"/>
            <a:tailEnd len="lg" w="lg" type="triangle"/>
          </a:ln>
        </p:spPr>
      </p:cxnSp>
      <p:pic>
        <p:nvPicPr>
          <p:cNvPr descr="opengnsys-logo.png" id="274" name="Shape 27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577875" y="5462525"/>
            <a:ext cx="1048233" cy="4883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5" name="Shape 275"/>
          <p:cNvCxnSpPr>
            <a:endCxn id="238" idx="3"/>
          </p:cNvCxnSpPr>
          <p:nvPr/>
        </p:nvCxnSpPr>
        <p:spPr>
          <a:xfrm rot="10800000">
            <a:off x="4784150" y="5825200"/>
            <a:ext cx="755700" cy="0"/>
          </a:xfrm>
          <a:prstGeom prst="straightConnector1">
            <a:avLst/>
          </a:prstGeom>
          <a:noFill/>
          <a:ln cap="flat" cmpd="sng" w="38100">
            <a:solidFill>
              <a:srgbClr val="666666"/>
            </a:solidFill>
            <a:prstDash val="solid"/>
            <a:round/>
            <a:headEnd len="lg" w="lg" type="triangle"/>
            <a:tailEnd len="lg" w="lg" type="triangle"/>
          </a:ln>
        </p:spPr>
      </p:cxnSp>
      <p:pic>
        <p:nvPicPr>
          <p:cNvPr id="276" name="Shape 276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125275" y="3948697"/>
            <a:ext cx="772238" cy="822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Shape 277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702672" y="3565033"/>
            <a:ext cx="847740" cy="422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Shape 27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968837" y="4129496"/>
            <a:ext cx="772236" cy="530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Shape 27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198333" y="2788117"/>
            <a:ext cx="1542740" cy="380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Shape 28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501674" y="2809280"/>
            <a:ext cx="1465479" cy="3385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Shape 2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2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Shape 288"/>
          <p:cNvSpPr txBox="1"/>
          <p:nvPr/>
        </p:nvSpPr>
        <p:spPr>
          <a:xfrm>
            <a:off x="1665350" y="51540"/>
            <a:ext cx="6871500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Nueva consola web: OpenGnsys 3.0</a:t>
            </a:r>
          </a:p>
        </p:txBody>
      </p:sp>
      <p:pic>
        <p:nvPicPr>
          <p:cNvPr descr="logoopengnsys.png" id="289" name="Shape 2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Shape 290"/>
          <p:cNvSpPr txBox="1"/>
          <p:nvPr/>
        </p:nvSpPr>
        <p:spPr>
          <a:xfrm>
            <a:off x="458050" y="1183900"/>
            <a:ext cx="7328700" cy="24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900"/>
              <a:t>Cambio en la interfaz web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500"/>
          </a:p>
          <a:p>
            <a:pPr indent="-32385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Desarrollo sobre Angular.js</a:t>
            </a:r>
          </a:p>
          <a:p>
            <a:pPr indent="-32385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Mayor simplicidad </a:t>
            </a:r>
          </a:p>
          <a:p>
            <a:pPr indent="-32385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Diseño Responsive</a:t>
            </a:r>
          </a:p>
          <a:p>
            <a:pPr indent="-32385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Mejor experiencia de usuario</a:t>
            </a:r>
          </a:p>
          <a:p>
            <a:pPr indent="-32385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●"/>
            </a:pPr>
            <a:r>
              <a:rPr lang="en-US" sz="1500"/>
              <a:t>Más eficiente y rápida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consolaWebOg_dash.png" id="291" name="Shape 291"/>
          <p:cNvPicPr preferRelativeResize="0"/>
          <p:nvPr/>
        </p:nvPicPr>
        <p:blipFill rotWithShape="1">
          <a:blip r:embed="rId5">
            <a:alphaModFix/>
          </a:blip>
          <a:srcRect b="37922" l="0" r="0" t="0"/>
          <a:stretch/>
        </p:blipFill>
        <p:spPr>
          <a:xfrm>
            <a:off x="458050" y="4702774"/>
            <a:ext cx="5032900" cy="1781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solaWebOg_client_mobile.png" id="292" name="Shape 29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90350" y="1269849"/>
            <a:ext cx="3673724" cy="50425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3" name="Shape 293"/>
          <p:cNvGrpSpPr/>
          <p:nvPr/>
        </p:nvGrpSpPr>
        <p:grpSpPr>
          <a:xfrm>
            <a:off x="646866" y="3750319"/>
            <a:ext cx="2572887" cy="690257"/>
            <a:chOff x="750975" y="1582350"/>
            <a:chExt cx="3068441" cy="821148"/>
          </a:xfrm>
        </p:grpSpPr>
        <p:pic>
          <p:nvPicPr>
            <p:cNvPr descr="AngularJS-large.png" id="294" name="Shape 294"/>
            <p:cNvPicPr preferRelativeResize="0"/>
            <p:nvPr/>
          </p:nvPicPr>
          <p:blipFill rotWithShape="1">
            <a:blip r:embed="rId7">
              <a:alphaModFix/>
            </a:blip>
            <a:srcRect b="0" l="0" r="74666" t="0"/>
            <a:stretch/>
          </p:blipFill>
          <p:spPr>
            <a:xfrm>
              <a:off x="750975" y="1587687"/>
              <a:ext cx="712074" cy="792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ml5css3.png" id="295" name="Shape 295"/>
            <p:cNvPicPr preferRelativeResize="0"/>
            <p:nvPr/>
          </p:nvPicPr>
          <p:blipFill rotWithShape="1">
            <a:blip r:embed="rId8">
              <a:alphaModFix/>
            </a:blip>
            <a:srcRect b="0" l="0" r="0" t="22767"/>
            <a:stretch/>
          </p:blipFill>
          <p:spPr>
            <a:xfrm>
              <a:off x="1994650" y="1582350"/>
              <a:ext cx="1824766" cy="803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tml5css3.png" id="296" name="Shape 296"/>
            <p:cNvPicPr preferRelativeResize="0"/>
            <p:nvPr/>
          </p:nvPicPr>
          <p:blipFill rotWithShape="1">
            <a:blip r:embed="rId8">
              <a:alphaModFix/>
            </a:blip>
            <a:srcRect b="0" l="40491" r="41276" t="22767"/>
            <a:stretch/>
          </p:blipFill>
          <p:spPr>
            <a:xfrm>
              <a:off x="1615799" y="1600199"/>
              <a:ext cx="332700" cy="8032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responsive-icons1.png" id="297" name="Shape 29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595459" y="3704872"/>
            <a:ext cx="1169918" cy="690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Shape 3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2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Shape 305"/>
          <p:cNvSpPr txBox="1"/>
          <p:nvPr/>
        </p:nvSpPr>
        <p:spPr>
          <a:xfrm>
            <a:off x="1665350" y="51540"/>
            <a:ext cx="6871500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Nueva consola web: OpenGnsys 3.0</a:t>
            </a:r>
          </a:p>
        </p:txBody>
      </p:sp>
      <p:pic>
        <p:nvPicPr>
          <p:cNvPr descr="logoopengnsys.png" id="306" name="Shape 3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Shape 307"/>
          <p:cNvPicPr preferRelativeResize="0"/>
          <p:nvPr/>
        </p:nvPicPr>
        <p:blipFill rotWithShape="1">
          <a:blip r:embed="rId5">
            <a:alphaModFix/>
          </a:blip>
          <a:srcRect b="0" l="0" r="0" t="11426"/>
          <a:stretch/>
        </p:blipFill>
        <p:spPr>
          <a:xfrm>
            <a:off x="1136250" y="1139575"/>
            <a:ext cx="6871500" cy="488585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Shape 308"/>
          <p:cNvSpPr txBox="1"/>
          <p:nvPr/>
        </p:nvSpPr>
        <p:spPr>
          <a:xfrm>
            <a:off x="4171900" y="6127200"/>
            <a:ext cx="45693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/>
              <a:t>Las comparaciones siempre son odiosas, pero...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Shape 3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2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Shape 316"/>
          <p:cNvSpPr txBox="1"/>
          <p:nvPr/>
        </p:nvSpPr>
        <p:spPr>
          <a:xfrm>
            <a:off x="1665350" y="51540"/>
            <a:ext cx="6871500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Nueva consola web: OpenGnsys 3.0</a:t>
            </a:r>
          </a:p>
        </p:txBody>
      </p:sp>
      <p:pic>
        <p:nvPicPr>
          <p:cNvPr descr="logoopengnsys.png" id="317" name="Shape 3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solaWebOg_client2.png" id="318" name="Shape 3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5812" y="1323250"/>
            <a:ext cx="8852374" cy="463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Shape 3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1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Shape 326"/>
          <p:cNvSpPr txBox="1"/>
          <p:nvPr/>
        </p:nvSpPr>
        <p:spPr>
          <a:xfrm>
            <a:off x="1665350" y="51540"/>
            <a:ext cx="6871499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Gracias</a:t>
            </a:r>
          </a:p>
        </p:txBody>
      </p:sp>
      <p:pic>
        <p:nvPicPr>
          <p:cNvPr descr="logoopengnsys.png" id="327" name="Shape 3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Shape 328"/>
          <p:cNvSpPr txBox="1"/>
          <p:nvPr/>
        </p:nvSpPr>
        <p:spPr>
          <a:xfrm>
            <a:off x="993000" y="2403325"/>
            <a:ext cx="7158000" cy="12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4800"/>
              <a:t>¿PREGUNTAS?</a:t>
            </a:r>
          </a:p>
        </p:txBody>
      </p:sp>
      <p:sp>
        <p:nvSpPr>
          <p:cNvPr id="329" name="Shape 329"/>
          <p:cNvSpPr txBox="1"/>
          <p:nvPr/>
        </p:nvSpPr>
        <p:spPr>
          <a:xfrm>
            <a:off x="888600" y="4122425"/>
            <a:ext cx="7366800" cy="255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1800">
                <a:solidFill>
                  <a:schemeClr val="dk1"/>
                </a:solidFill>
              </a:rPr>
              <a:t>Carmelo Cabezuelo </a:t>
            </a:r>
            <a:r>
              <a:rPr b="1" i="1" lang="en-US" sz="1800">
                <a:solidFill>
                  <a:schemeClr val="dk1"/>
                </a:solidFill>
              </a:rPr>
              <a:t>(</a:t>
            </a:r>
            <a:r>
              <a:rPr b="1" i="1" lang="en-US" sz="1800" u="sng">
                <a:solidFill>
                  <a:schemeClr val="hlink"/>
                </a:solidFill>
                <a:hlinkClick r:id="rId5"/>
              </a:rPr>
              <a:t>carmel@upv.es</a:t>
            </a:r>
            <a:r>
              <a:rPr b="1" i="1" lang="en-US" sz="1800">
                <a:solidFill>
                  <a:schemeClr val="dk1"/>
                </a:solidFill>
              </a:rPr>
              <a:t>)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US" sz="1800">
                <a:solidFill>
                  <a:schemeClr val="dk1"/>
                </a:solidFill>
              </a:rPr>
              <a:t>Ramón M. Gómez  </a:t>
            </a:r>
            <a:r>
              <a:rPr b="1" i="1" lang="en-US" sz="1800">
                <a:solidFill>
                  <a:schemeClr val="dk1"/>
                </a:solidFill>
              </a:rPr>
              <a:t>(</a:t>
            </a:r>
            <a:r>
              <a:rPr b="1" i="1" lang="en-US" sz="1800" u="sng">
                <a:solidFill>
                  <a:schemeClr val="hlink"/>
                </a:solidFill>
                <a:hlinkClick r:id="rId6"/>
              </a:rPr>
              <a:t>ramongomez@us.es</a:t>
            </a:r>
            <a:r>
              <a:rPr b="1" i="1" lang="en-US" sz="1800">
                <a:solidFill>
                  <a:schemeClr val="dk1"/>
                </a:solidFill>
              </a:rPr>
              <a:t>)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US" sz="1800">
                <a:solidFill>
                  <a:schemeClr val="dk1"/>
                </a:solidFill>
              </a:rPr>
              <a:t>Irina Gómez</a:t>
            </a:r>
            <a:r>
              <a:rPr b="1" i="1" lang="en-US" sz="1800">
                <a:solidFill>
                  <a:schemeClr val="dk1"/>
                </a:solidFill>
              </a:rPr>
              <a:t> (</a:t>
            </a:r>
            <a:r>
              <a:rPr b="1" i="1" lang="en-US" sz="1800" u="sng">
                <a:solidFill>
                  <a:schemeClr val="hlink"/>
                </a:solidFill>
                <a:hlinkClick r:id="rId7"/>
              </a:rPr>
              <a:t>irinagomez@us.es</a:t>
            </a:r>
            <a:r>
              <a:rPr b="1" i="1" lang="en-US" sz="1800">
                <a:solidFill>
                  <a:schemeClr val="dk1"/>
                </a:solidFill>
              </a:rPr>
              <a:t>) 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Antonio Doblas Viso</a:t>
            </a:r>
            <a:r>
              <a:rPr b="1" i="1" lang="en-US" sz="1800">
                <a:solidFill>
                  <a:schemeClr val="dk1"/>
                </a:solidFill>
              </a:rPr>
              <a:t> (</a:t>
            </a:r>
            <a:r>
              <a:rPr b="1" i="1" lang="en-US" sz="1800" u="sng">
                <a:solidFill>
                  <a:schemeClr val="hlink"/>
                </a:solidFill>
                <a:hlinkClick r:id="rId8"/>
              </a:rPr>
              <a:t>adv@uma.es</a:t>
            </a:r>
            <a:r>
              <a:rPr b="1" i="1" lang="en-US" sz="1800">
                <a:solidFill>
                  <a:schemeClr val="dk1"/>
                </a:solidFill>
              </a:rPr>
              <a:t>) 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Alberto García Padilla</a:t>
            </a:r>
            <a:r>
              <a:rPr b="1" i="1" lang="en-US" sz="1800">
                <a:solidFill>
                  <a:schemeClr val="dk1"/>
                </a:solidFill>
              </a:rPr>
              <a:t> (</a:t>
            </a:r>
            <a:r>
              <a:rPr b="1" i="1" lang="en-US" sz="1800" u="sng">
                <a:solidFill>
                  <a:schemeClr val="hlink"/>
                </a:solidFill>
                <a:hlinkClick r:id="rId9"/>
              </a:rPr>
              <a:t>albertogp@uma.es</a:t>
            </a:r>
            <a:r>
              <a:rPr b="1" i="1" lang="en-US" sz="1800">
                <a:solidFill>
                  <a:schemeClr val="dk1"/>
                </a:solidFill>
              </a:rPr>
              <a:t>)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Juan Manuel Bardallo</a:t>
            </a:r>
            <a:r>
              <a:rPr b="1" i="1" lang="en-US" sz="1800">
                <a:solidFill>
                  <a:schemeClr val="dk1"/>
                </a:solidFill>
              </a:rPr>
              <a:t> (</a:t>
            </a:r>
            <a:r>
              <a:rPr b="1" i="1" lang="en-US" sz="1800" u="sng">
                <a:solidFill>
                  <a:schemeClr val="hlink"/>
                </a:solidFill>
                <a:hlinkClick r:id="rId10"/>
              </a:rPr>
              <a:t>juanmanuel.bardallo@sc.uhu.es</a:t>
            </a:r>
            <a:r>
              <a:rPr b="1" i="1" lang="en-US" sz="1800">
                <a:solidFill>
                  <a:schemeClr val="dk1"/>
                </a:solidFill>
              </a:rPr>
              <a:t>) 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Miguel Ángel de Vega</a:t>
            </a:r>
            <a:r>
              <a:rPr b="1" i="1" lang="en-US" sz="1800">
                <a:solidFill>
                  <a:schemeClr val="dk1"/>
                </a:solidFill>
              </a:rPr>
              <a:t> (</a:t>
            </a:r>
            <a:r>
              <a:rPr b="1" i="1" lang="en-US" sz="1800" u="sng">
                <a:solidFill>
                  <a:schemeClr val="hlink"/>
                </a:solidFill>
                <a:hlinkClick r:id="rId11"/>
              </a:rPr>
              <a:t>miguelangelde.vega@sic.uhu.es</a:t>
            </a:r>
            <a:r>
              <a:rPr b="1" i="1" lang="en-US" sz="1800">
                <a:solidFill>
                  <a:schemeClr val="dk1"/>
                </a:solidFill>
              </a:rPr>
              <a:t>)</a:t>
            </a:r>
          </a:p>
          <a:p>
            <a:pPr lvl="0" rtl="0" algn="ctr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Juan Carlos García López</a:t>
            </a:r>
            <a:r>
              <a:rPr b="1" i="1" lang="en-US" sz="1800">
                <a:solidFill>
                  <a:schemeClr val="dk1"/>
                </a:solidFill>
              </a:rPr>
              <a:t> (</a:t>
            </a:r>
            <a:r>
              <a:rPr b="1" i="1" lang="en-US" sz="1800" u="sng">
                <a:solidFill>
                  <a:schemeClr val="hlink"/>
                </a:solidFill>
                <a:hlinkClick r:id="rId12"/>
              </a:rPr>
              <a:t>jcgarcia@unizar.es</a:t>
            </a:r>
            <a:r>
              <a:rPr b="1" i="1" lang="en-US" sz="1800">
                <a:solidFill>
                  <a:schemeClr val="dk1"/>
                </a:solidFill>
              </a:rPr>
              <a:t>) </a:t>
            </a:r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b="1" i="1"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hape 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6557" y="5661052"/>
            <a:ext cx="1615799" cy="10482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opengnsys.png" id="44" name="Shape 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63040" y="91440"/>
            <a:ext cx="7625001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Shape 46"/>
          <p:cNvSpPr txBox="1"/>
          <p:nvPr/>
        </p:nvSpPr>
        <p:spPr>
          <a:xfrm>
            <a:off x="1665350" y="51540"/>
            <a:ext cx="6871499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Índice</a:t>
            </a:r>
          </a:p>
        </p:txBody>
      </p:sp>
      <p:sp>
        <p:nvSpPr>
          <p:cNvPr id="47" name="Shape 47"/>
          <p:cNvSpPr txBox="1"/>
          <p:nvPr/>
        </p:nvSpPr>
        <p:spPr>
          <a:xfrm>
            <a:off x="916650" y="1886575"/>
            <a:ext cx="7158000" cy="34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>
              <a:lnSpc>
                <a:spcPct val="150000"/>
              </a:lnSpc>
              <a:spcBef>
                <a:spcPts val="0"/>
              </a:spcBef>
              <a:buSzPct val="100000"/>
              <a:buChar char="➔"/>
            </a:pPr>
            <a:r>
              <a:rPr lang="en-US" sz="3600"/>
              <a:t>Problemática</a:t>
            </a:r>
          </a:p>
          <a:p>
            <a:pPr indent="-457200" lvl="0" marL="457200" rtl="0">
              <a:lnSpc>
                <a:spcPct val="150000"/>
              </a:lnSpc>
              <a:spcBef>
                <a:spcPts val="0"/>
              </a:spcBef>
              <a:buSzPct val="100000"/>
              <a:buChar char="➔"/>
            </a:pPr>
            <a:r>
              <a:rPr lang="en-US" sz="3600"/>
              <a:t>OpenGnSys 1.0.6b</a:t>
            </a:r>
          </a:p>
          <a:p>
            <a:pPr indent="-457200" lvl="0" marL="45720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➔"/>
            </a:pPr>
            <a:r>
              <a:rPr lang="en-US" sz="3600">
                <a:solidFill>
                  <a:schemeClr val="dk1"/>
                </a:solidFill>
              </a:rPr>
              <a:t>OpenGnsys 1.1.0</a:t>
            </a:r>
          </a:p>
          <a:p>
            <a:pPr indent="-457200" lvl="0" marL="4572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Char char="➔"/>
            </a:pPr>
            <a:r>
              <a:rPr lang="en-US" sz="3600">
                <a:solidFill>
                  <a:schemeClr val="dk1"/>
                </a:solidFill>
              </a:rPr>
              <a:t>Futuro y nueva consola web 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buNone/>
            </a:pPr>
            <a:r>
              <a:t/>
            </a:r>
            <a:endParaRPr sz="3600"/>
          </a:p>
        </p:txBody>
      </p:sp>
      <p:pic>
        <p:nvPicPr>
          <p:cNvPr descr="UHuelva.jpeg" id="48" name="Shape 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08550" y="5855525"/>
            <a:ext cx="682499" cy="659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PV2.png" id="49" name="Shape 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54325" y="5855522"/>
            <a:ext cx="682500" cy="659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Shape 5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22274" y="5742037"/>
            <a:ext cx="752799" cy="75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Shape 5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18103" y="5843935"/>
            <a:ext cx="682499" cy="68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Shape 5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938598" y="5777210"/>
            <a:ext cx="815974" cy="815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Shape 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6912" y="4608002"/>
            <a:ext cx="1749426" cy="143134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Shape 58"/>
          <p:cNvSpPr txBox="1"/>
          <p:nvPr/>
        </p:nvSpPr>
        <p:spPr>
          <a:xfrm>
            <a:off x="1943275" y="4864725"/>
            <a:ext cx="956700" cy="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2400"/>
              <a:t>16.04</a:t>
            </a:r>
          </a:p>
        </p:txBody>
      </p:sp>
      <p:pic>
        <p:nvPicPr>
          <p:cNvPr descr="logoopengnsys.png" id="59" name="Shape 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Shape 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63040" y="91440"/>
            <a:ext cx="7625002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1665350" y="51540"/>
            <a:ext cx="6871500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Problemática</a:t>
            </a:r>
          </a:p>
        </p:txBody>
      </p:sp>
      <p:sp>
        <p:nvSpPr>
          <p:cNvPr id="62" name="Shape 62"/>
          <p:cNvSpPr txBox="1"/>
          <p:nvPr/>
        </p:nvSpPr>
        <p:spPr>
          <a:xfrm>
            <a:off x="268975" y="1268850"/>
            <a:ext cx="34323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Drivers para nuevo hardware</a:t>
            </a:r>
          </a:p>
        </p:txBody>
      </p:sp>
      <p:sp>
        <p:nvSpPr>
          <p:cNvPr id="63" name="Shape 63"/>
          <p:cNvSpPr txBox="1"/>
          <p:nvPr/>
        </p:nvSpPr>
        <p:spPr>
          <a:xfrm>
            <a:off x="194450" y="3140850"/>
            <a:ext cx="19593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r>
              <a:rPr b="1" lang="en-US"/>
              <a:t>UEFI y Secure Boot</a:t>
            </a:r>
          </a:p>
        </p:txBody>
      </p:sp>
      <p:sp>
        <p:nvSpPr>
          <p:cNvPr id="64" name="Shape 64"/>
          <p:cNvSpPr txBox="1"/>
          <p:nvPr/>
        </p:nvSpPr>
        <p:spPr>
          <a:xfrm>
            <a:off x="268975" y="4269900"/>
            <a:ext cx="34323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Nuevos sistemas y entornos</a:t>
            </a:r>
          </a:p>
        </p:txBody>
      </p:sp>
      <p:sp>
        <p:nvSpPr>
          <p:cNvPr id="65" name="Shape 65"/>
          <p:cNvSpPr txBox="1"/>
          <p:nvPr/>
        </p:nvSpPr>
        <p:spPr>
          <a:xfrm>
            <a:off x="5202350" y="1268850"/>
            <a:ext cx="36759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Movimiento en los foros de OpenGnsys</a:t>
            </a:r>
          </a:p>
        </p:txBody>
      </p:sp>
      <p:sp>
        <p:nvSpPr>
          <p:cNvPr id="66" name="Shape 66"/>
          <p:cNvSpPr txBox="1"/>
          <p:nvPr/>
        </p:nvSpPr>
        <p:spPr>
          <a:xfrm>
            <a:off x="5202350" y="3140850"/>
            <a:ext cx="36759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Reducido grupo de desarrollo y pruebas</a:t>
            </a:r>
          </a:p>
        </p:txBody>
      </p:sp>
      <p:pic>
        <p:nvPicPr>
          <p:cNvPr descr="2.5-IDE-SSD.png&amp;disposition=attachment" id="67" name="Shape 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46925" y="1830350"/>
            <a:ext cx="1226274" cy="8665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ngle-slot-video-card.png&amp;disposition=attachment" id="68" name="Shape 6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9650" y="1814002"/>
            <a:ext cx="1226274" cy="8992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50px-Uefi_logo.svg.png" id="69" name="Shape 6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36172" y="2965199"/>
            <a:ext cx="663802" cy="7655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355752340.png" id="70" name="Shape 7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8500" y="4864725"/>
            <a:ext cx="1411200" cy="107827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Shape 71"/>
          <p:cNvSpPr txBox="1"/>
          <p:nvPr/>
        </p:nvSpPr>
        <p:spPr>
          <a:xfrm>
            <a:off x="827500" y="5012850"/>
            <a:ext cx="553200" cy="5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2400"/>
              <a:t>10</a:t>
            </a:r>
          </a:p>
        </p:txBody>
      </p:sp>
      <p:sp>
        <p:nvSpPr>
          <p:cNvPr id="72" name="Shape 72"/>
          <p:cNvSpPr txBox="1"/>
          <p:nvPr/>
        </p:nvSpPr>
        <p:spPr>
          <a:xfrm>
            <a:off x="339650" y="5973000"/>
            <a:ext cx="1668900" cy="5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2400">
                <a:latin typeface="Verdana"/>
                <a:ea typeface="Verdana"/>
                <a:cs typeface="Verdana"/>
                <a:sym typeface="Verdana"/>
              </a:rPr>
              <a:t>system</a:t>
            </a:r>
            <a:r>
              <a:rPr b="1" lang="en-US" sz="240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</a:p>
        </p:txBody>
      </p:sp>
      <p:grpSp>
        <p:nvGrpSpPr>
          <p:cNvPr id="73" name="Shape 73"/>
          <p:cNvGrpSpPr/>
          <p:nvPr/>
        </p:nvGrpSpPr>
        <p:grpSpPr>
          <a:xfrm>
            <a:off x="3387024" y="1728174"/>
            <a:ext cx="5701035" cy="960000"/>
            <a:chOff x="1767850" y="1743975"/>
            <a:chExt cx="7618650" cy="1402075"/>
          </a:xfrm>
        </p:grpSpPr>
        <p:pic>
          <p:nvPicPr>
            <p:cNvPr id="74" name="Shape 74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767850" y="1743975"/>
              <a:ext cx="3752850" cy="1352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Shape 75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5500300" y="1793500"/>
              <a:ext cx="3886200" cy="13525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6" name="Shape 7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621425" y="4419325"/>
            <a:ext cx="4380275" cy="229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Shape 7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497975" y="3599206"/>
            <a:ext cx="4380275" cy="1703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Shape 7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145047" y="5878850"/>
            <a:ext cx="553200" cy="778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1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Shape 84"/>
          <p:cNvSpPr txBox="1"/>
          <p:nvPr/>
        </p:nvSpPr>
        <p:spPr>
          <a:xfrm>
            <a:off x="1665350" y="51540"/>
            <a:ext cx="6871499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OpenGnSys 1.0.6b</a:t>
            </a:r>
          </a:p>
        </p:txBody>
      </p:sp>
      <p:sp>
        <p:nvSpPr>
          <p:cNvPr id="85" name="Shape 85"/>
          <p:cNvSpPr txBox="1"/>
          <p:nvPr/>
        </p:nvSpPr>
        <p:spPr>
          <a:xfrm>
            <a:off x="458225" y="1627175"/>
            <a:ext cx="8278500" cy="87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tIns="60875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/>
              <a:t>Descargar versión completa OpenGnSys 1.0.6b</a:t>
            </a:r>
          </a:p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/>
              <a:t>    </a:t>
            </a:r>
            <a:r>
              <a:rPr b="1" lang="en-US" u="sng">
                <a:solidFill>
                  <a:schemeClr val="hlink"/>
                </a:solidFill>
                <a:hlinkClick r:id="rId4"/>
              </a:rPr>
              <a:t>http://www.opengnsys.es/downloads/opengnsys-1.0.6-last.tar.gz</a:t>
            </a:r>
          </a:p>
        </p:txBody>
      </p:sp>
      <p:sp>
        <p:nvSpPr>
          <p:cNvPr id="86" name="Shape 86"/>
          <p:cNvSpPr txBox="1"/>
          <p:nvPr/>
        </p:nvSpPr>
        <p:spPr>
          <a:xfrm>
            <a:off x="458225" y="2650175"/>
            <a:ext cx="8278500" cy="17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tIns="60875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/>
              <a:t>Plataformas probadas</a:t>
            </a:r>
          </a:p>
          <a:p>
            <a:pPr indent="-342900" lvl="0" marL="457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1800"/>
              <a:t>Ubuntu Server 14.04 LTS: </a:t>
            </a:r>
            <a:r>
              <a:rPr lang="en-US" sz="1800">
                <a:solidFill>
                  <a:srgbClr val="38761D"/>
                </a:solidFill>
              </a:rPr>
              <a:t>instalación y operación correctas</a:t>
            </a:r>
          </a:p>
          <a:p>
            <a:pPr indent="-342900" lvl="0" marL="457200" rtl="0">
              <a:lnSpc>
                <a:spcPct val="93000"/>
              </a:lnSpc>
              <a:spcBef>
                <a:spcPts val="0"/>
              </a:spcBef>
              <a:buSzPct val="100000"/>
              <a:buChar char="●"/>
            </a:pPr>
            <a:r>
              <a:rPr lang="en-US" sz="1800">
                <a:solidFill>
                  <a:schemeClr val="dk1"/>
                </a:solidFill>
              </a:rPr>
              <a:t>Ubuntu Server 16.04 LTS: </a:t>
            </a:r>
            <a:r>
              <a:rPr lang="en-US" sz="1800">
                <a:solidFill>
                  <a:srgbClr val="CC0000"/>
                </a:solidFill>
              </a:rPr>
              <a:t>no soportado</a:t>
            </a:r>
          </a:p>
          <a:p>
            <a:pPr indent="-342900" lvl="0" marL="457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1800"/>
              <a:t>CentOS 7: </a:t>
            </a:r>
            <a:r>
              <a:rPr lang="en-US" sz="1800">
                <a:solidFill>
                  <a:srgbClr val="B45F06"/>
                </a:solidFill>
              </a:rPr>
              <a:t>en pruebas</a:t>
            </a:r>
          </a:p>
          <a:p>
            <a:pPr indent="-342900" lvl="0" marL="45720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1800"/>
              <a:t>Fedora 24: </a:t>
            </a:r>
            <a:r>
              <a:rPr lang="en-US" sz="1800">
                <a:solidFill>
                  <a:srgbClr val="B45F06"/>
                </a:solidFill>
              </a:rPr>
              <a:t>en pruebas</a:t>
            </a:r>
          </a:p>
        </p:txBody>
      </p:sp>
      <p:sp>
        <p:nvSpPr>
          <p:cNvPr id="87" name="Shape 87"/>
          <p:cNvSpPr txBox="1"/>
          <p:nvPr/>
        </p:nvSpPr>
        <p:spPr>
          <a:xfrm>
            <a:off x="432750" y="4574675"/>
            <a:ext cx="8278500" cy="12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tIns="60875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>
                <a:solidFill>
                  <a:schemeClr val="dk1"/>
                </a:solidFill>
              </a:rPr>
              <a:t>Para usuarios avanzados en servidores de pruebas:</a:t>
            </a:r>
          </a:p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/>
              <a:t>            Actualización de la versión de desarrollo 1.0.6b. </a:t>
            </a:r>
          </a:p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US">
                <a:solidFill>
                  <a:srgbClr val="4A86E8"/>
                </a:solidFill>
              </a:rPr>
              <a:t>   </a:t>
            </a:r>
            <a:r>
              <a:rPr b="1" lang="en-US">
                <a:solidFill>
                  <a:srgbClr val="1155CC"/>
                </a:solidFill>
              </a:rPr>
              <a:t>             </a:t>
            </a:r>
            <a:r>
              <a:rPr b="1" lang="en-US" u="sng">
                <a:solidFill>
                  <a:srgbClr val="1155CC"/>
                </a:solidFill>
              </a:rPr>
              <a:t>http://opengnsys.es/browser/branches/version1.0/installer/opengnsys_update.sh</a:t>
            </a:r>
          </a:p>
          <a:p>
            <a:pPr lvl="0" rtl="0">
              <a:lnSpc>
                <a:spcPct val="93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descr="images" id="88" name="Shape 8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1675" y="2944750"/>
            <a:ext cx="840075" cy="870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" id="89" name="Shape 8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64425" y="3259025"/>
            <a:ext cx="857250" cy="857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s" id="90" name="Shape 9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30037" y="3773725"/>
            <a:ext cx="68735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opengnsys.png" id="91" name="Shape 9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Shape 92"/>
          <p:cNvSpPr txBox="1"/>
          <p:nvPr/>
        </p:nvSpPr>
        <p:spPr>
          <a:xfrm rot="1182494">
            <a:off x="6407360" y="1401779"/>
            <a:ext cx="1869937" cy="663766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1600">
                <a:solidFill>
                  <a:schemeClr val="dk1"/>
                </a:solidFill>
                <a:latin typeface="Sanchez"/>
                <a:ea typeface="Sanchez"/>
                <a:cs typeface="Sanchez"/>
                <a:sym typeface="Sanchez"/>
              </a:rPr>
              <a:t>Revisión de mantenimiento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2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 txBox="1"/>
          <p:nvPr/>
        </p:nvSpPr>
        <p:spPr>
          <a:xfrm>
            <a:off x="1665350" y="51540"/>
            <a:ext cx="6871500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OpenGnSys 1.0.6b</a:t>
            </a:r>
          </a:p>
        </p:txBody>
      </p:sp>
      <p:pic>
        <p:nvPicPr>
          <p:cNvPr descr="logoopengnsys.png" id="99" name="Shape 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Shape 100"/>
          <p:cNvSpPr txBox="1"/>
          <p:nvPr/>
        </p:nvSpPr>
        <p:spPr>
          <a:xfrm>
            <a:off x="457725" y="998500"/>
            <a:ext cx="5196900" cy="5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2400"/>
              <a:t>C</a:t>
            </a:r>
            <a:r>
              <a:rPr lang="en-US" sz="2400"/>
              <a:t>ompatibilidad con nuevo hardware</a:t>
            </a:r>
          </a:p>
        </p:txBody>
      </p:sp>
      <p:pic>
        <p:nvPicPr>
          <p:cNvPr id="101" name="Shape 10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7025" y="2152852"/>
            <a:ext cx="1749426" cy="1431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95274" y="2246850"/>
            <a:ext cx="1018375" cy="1221438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/>
          <p:nvPr/>
        </p:nvSpPr>
        <p:spPr>
          <a:xfrm>
            <a:off x="1909562" y="2702775"/>
            <a:ext cx="7422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2400"/>
              <a:t>4.4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675150" y="2425950"/>
            <a:ext cx="956700" cy="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2400"/>
              <a:t>16.04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457725" y="1621400"/>
            <a:ext cx="2669100" cy="5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/>
              <a:t>Permite instalar 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/>
              <a:t>Cliente ogLive actualizado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3454575" y="2474175"/>
            <a:ext cx="2159400" cy="721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1000"/>
              </a:spcBef>
              <a:buNone/>
            </a:pPr>
            <a:r>
              <a:rPr b="1" lang="en-US">
                <a:solidFill>
                  <a:schemeClr val="lt1"/>
                </a:solidFill>
              </a:rPr>
              <a:t>PXE unload fails: 1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593225" y="4204550"/>
            <a:ext cx="3084900" cy="3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chemeClr val="dk1"/>
                </a:solidFill>
              </a:rPr>
              <a:t>Particionado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6395275" y="1621400"/>
            <a:ext cx="25254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>
                <a:solidFill>
                  <a:schemeClr val="dk1"/>
                </a:solidFill>
              </a:rPr>
              <a:t>Discos con 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chemeClr val="dk1"/>
                </a:solidFill>
              </a:rPr>
              <a:t>sectores de 4096</a:t>
            </a:r>
          </a:p>
        </p:txBody>
      </p:sp>
      <p:pic>
        <p:nvPicPr>
          <p:cNvPr descr="Hard-Disk-150px.png" id="109" name="Shape 10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16125" y="2143200"/>
            <a:ext cx="14287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Shape 110"/>
          <p:cNvSpPr txBox="1"/>
          <p:nvPr/>
        </p:nvSpPr>
        <p:spPr>
          <a:xfrm>
            <a:off x="457725" y="3559700"/>
            <a:ext cx="3000000" cy="83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400">
                <a:solidFill>
                  <a:schemeClr val="dk1"/>
                </a:solidFill>
              </a:rPr>
              <a:t>Corrección errores</a:t>
            </a:r>
          </a:p>
        </p:txBody>
      </p:sp>
      <p:sp>
        <p:nvSpPr>
          <p:cNvPr id="111" name="Shape 111"/>
          <p:cNvSpPr txBox="1"/>
          <p:nvPr/>
        </p:nvSpPr>
        <p:spPr>
          <a:xfrm>
            <a:off x="3340925" y="1621400"/>
            <a:ext cx="30849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chemeClr val="dk1"/>
                </a:solidFill>
              </a:rPr>
              <a:t>Nueva versión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chemeClr val="dk1"/>
                </a:solidFill>
              </a:rPr>
              <a:t>Cargador de arranque PXE</a:t>
            </a:r>
          </a:p>
        </p:txBody>
      </p:sp>
      <p:sp>
        <p:nvSpPr>
          <p:cNvPr id="112" name="Shape 112"/>
          <p:cNvSpPr/>
          <p:nvPr/>
        </p:nvSpPr>
        <p:spPr>
          <a:xfrm>
            <a:off x="706900" y="4657950"/>
            <a:ext cx="1253400" cy="561900"/>
          </a:xfrm>
          <a:prstGeom prst="ellipse">
            <a:avLst/>
          </a:prstGeom>
          <a:solidFill>
            <a:srgbClr val="38761D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>
                <a:solidFill>
                  <a:srgbClr val="FFFFFF"/>
                </a:solidFill>
              </a:rPr>
              <a:t> </a:t>
            </a:r>
            <a:r>
              <a:rPr b="1" lang="en-US">
                <a:solidFill>
                  <a:srgbClr val="FFFFFF"/>
                </a:solidFill>
              </a:rPr>
              <a:t>SWAP</a:t>
            </a:r>
          </a:p>
        </p:txBody>
      </p:sp>
      <p:pic>
        <p:nvPicPr>
          <p:cNvPr descr="cache-chica.png" id="113" name="Shape 1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01450" y="5434148"/>
            <a:ext cx="868440" cy="1016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ard-drive-platter-100px.png" id="114" name="Shape 11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425875" y="4503650"/>
            <a:ext cx="868450" cy="868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/>
          <p:nvPr/>
        </p:nvSpPr>
        <p:spPr>
          <a:xfrm>
            <a:off x="2730825" y="4398450"/>
            <a:ext cx="742176" cy="631530"/>
          </a:xfrm>
          <a:prstGeom prst="irregularSeal1">
            <a:avLst/>
          </a:prstGeom>
          <a:solidFill>
            <a:srgbClr val="FFFFFF"/>
          </a:solidFill>
          <a:ln cap="flat" cmpd="sng" w="2857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 b="1" sz="1200">
              <a:solidFill>
                <a:srgbClr val="0000FF"/>
              </a:solidFill>
            </a:endParaRPr>
          </a:p>
        </p:txBody>
      </p:sp>
      <p:sp>
        <p:nvSpPr>
          <p:cNvPr id="116" name="Shape 116"/>
          <p:cNvSpPr txBox="1"/>
          <p:nvPr/>
        </p:nvSpPr>
        <p:spPr>
          <a:xfrm>
            <a:off x="2812025" y="4477550"/>
            <a:ext cx="742200" cy="4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>
                <a:solidFill>
                  <a:srgbClr val="0000FF"/>
                </a:solidFill>
              </a:rPr>
              <a:t>NEW</a:t>
            </a:r>
          </a:p>
        </p:txBody>
      </p:sp>
      <p:pic>
        <p:nvPicPr>
          <p:cNvPr descr="RestoreImage.png" id="117" name="Shape 1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97650" y="3984949"/>
            <a:ext cx="2556241" cy="2720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 txBox="1"/>
          <p:nvPr/>
        </p:nvSpPr>
        <p:spPr>
          <a:xfrm>
            <a:off x="4330725" y="4099350"/>
            <a:ext cx="3084900" cy="3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>
                <a:solidFill>
                  <a:schemeClr val="dk1"/>
                </a:solidFill>
              </a:rPr>
              <a:t>Filtro comando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chemeClr val="dk1"/>
                </a:solidFill>
              </a:rPr>
              <a:t>Restaurar Imagen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Shape 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2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 txBox="1"/>
          <p:nvPr/>
        </p:nvSpPr>
        <p:spPr>
          <a:xfrm>
            <a:off x="1665350" y="51540"/>
            <a:ext cx="6871500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OpenGnSys 1.0.6b</a:t>
            </a:r>
          </a:p>
        </p:txBody>
      </p:sp>
      <p:pic>
        <p:nvPicPr>
          <p:cNvPr descr="logoopengnsys.png" id="125" name="Shape 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Shape 126"/>
          <p:cNvSpPr txBox="1"/>
          <p:nvPr/>
        </p:nvSpPr>
        <p:spPr>
          <a:xfrm>
            <a:off x="419550" y="950375"/>
            <a:ext cx="5196900" cy="5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400"/>
              <a:t>Mejoras</a:t>
            </a:r>
          </a:p>
        </p:txBody>
      </p:sp>
      <p:sp>
        <p:nvSpPr>
          <p:cNvPr id="127" name="Shape 127"/>
          <p:cNvSpPr txBox="1"/>
          <p:nvPr/>
        </p:nvSpPr>
        <p:spPr>
          <a:xfrm>
            <a:off x="486574" y="1484375"/>
            <a:ext cx="57099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chemeClr val="dk1"/>
              </a:buClr>
              <a:buChar char="●"/>
            </a:pPr>
            <a:r>
              <a:rPr b="1" lang="en-US">
                <a:solidFill>
                  <a:schemeClr val="dk1"/>
                </a:solidFill>
              </a:rPr>
              <a:t>En asistente de Deploy y guardar información de la imagen</a:t>
            </a:r>
          </a:p>
        </p:txBody>
      </p:sp>
      <p:sp>
        <p:nvSpPr>
          <p:cNvPr id="128" name="Shape 128"/>
          <p:cNvSpPr txBox="1"/>
          <p:nvPr/>
        </p:nvSpPr>
        <p:spPr>
          <a:xfrm>
            <a:off x="486575" y="2994350"/>
            <a:ext cx="7625100" cy="15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>
              <a:spcBef>
                <a:spcPts val="0"/>
              </a:spcBef>
              <a:buClr>
                <a:schemeClr val="dk1"/>
              </a:buClr>
              <a:buChar char="●"/>
            </a:pPr>
            <a:r>
              <a:rPr b="1" lang="en-US">
                <a:solidFill>
                  <a:schemeClr val="dk1"/>
                </a:solidFill>
              </a:rPr>
              <a:t>Opciones de post-configuración de sistemas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914400">
              <a:lnSpc>
                <a:spcPct val="150000"/>
              </a:lnSpc>
              <a:spcBef>
                <a:spcPts val="0"/>
              </a:spcBef>
              <a:buChar char="❏"/>
            </a:pPr>
            <a:r>
              <a:rPr lang="en-US"/>
              <a:t>Autoconfigurador para Grub</a:t>
            </a:r>
          </a:p>
          <a:p>
            <a:pPr indent="-228600" lvl="0" marL="91440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Char char="❏"/>
            </a:pPr>
            <a:r>
              <a:rPr lang="en-US">
                <a:solidFill>
                  <a:schemeClr val="dk1"/>
                </a:solidFill>
              </a:rPr>
              <a:t>SWAP en fstab</a:t>
            </a:r>
          </a:p>
          <a:p>
            <a:pPr indent="-228600" lvl="0" marL="91440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Char char="❏"/>
            </a:pPr>
            <a:r>
              <a:rPr lang="en-US">
                <a:solidFill>
                  <a:schemeClr val="dk1"/>
                </a:solidFill>
              </a:rPr>
              <a:t>Limpieza estados hibernación en GNU/Linux</a:t>
            </a:r>
          </a:p>
          <a:p>
            <a:pPr indent="-228600" lvl="0" marL="914400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Char char="❏"/>
            </a:pPr>
            <a:r>
              <a:rPr lang="en-US">
                <a:solidFill>
                  <a:schemeClr val="dk1"/>
                </a:solidFill>
              </a:rPr>
              <a:t>Postconfiguración Windows mejorada (chkdsk, cambio SID, integración en AD)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datosImagen.png" id="129" name="Shape 1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1748" y="1951399"/>
            <a:ext cx="4876437" cy="83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ployImagen.png" id="130" name="Shape 1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31324" y="1135887"/>
            <a:ext cx="2468900" cy="164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Shape 131"/>
          <p:cNvPicPr preferRelativeResize="0"/>
          <p:nvPr/>
        </p:nvPicPr>
        <p:blipFill rotWithShape="1">
          <a:blip r:embed="rId7">
            <a:alphaModFix/>
          </a:blip>
          <a:srcRect b="27645" l="30439" r="14155" t="56705"/>
          <a:stretch/>
        </p:blipFill>
        <p:spPr>
          <a:xfrm>
            <a:off x="1398174" y="4932300"/>
            <a:ext cx="4733149" cy="107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2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/>
          <p:nvPr/>
        </p:nvSpPr>
        <p:spPr>
          <a:xfrm>
            <a:off x="1665350" y="51540"/>
            <a:ext cx="6871500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OpenGnSys 1.0.6b</a:t>
            </a:r>
          </a:p>
        </p:txBody>
      </p:sp>
      <p:pic>
        <p:nvPicPr>
          <p:cNvPr descr="logoopengnsys.png" id="138" name="Shape 1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Shape 139"/>
          <p:cNvSpPr txBox="1"/>
          <p:nvPr/>
        </p:nvSpPr>
        <p:spPr>
          <a:xfrm>
            <a:off x="337950" y="2108300"/>
            <a:ext cx="8620500" cy="9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1800">
                <a:solidFill>
                  <a:srgbClr val="000000"/>
                </a:solidFill>
                <a:highlight>
                  <a:srgbClr val="FFFFFF"/>
                </a:highlight>
              </a:rPr>
              <a:t>Portal de Formación DOCENCIA-NET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-US" sz="1800" u="sng">
                <a:solidFill>
                  <a:srgbClr val="1155CC"/>
                </a:solidFill>
                <a:hlinkClick r:id="rId5"/>
              </a:rPr>
              <a:t>https://docencia-net.cv.uma.es</a:t>
            </a:r>
          </a:p>
        </p:txBody>
      </p:sp>
      <p:pic>
        <p:nvPicPr>
          <p:cNvPr descr="openbages.png" id="140" name="Shape 1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73225" y="5383975"/>
            <a:ext cx="264795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ocencia-net.png" id="141" name="Shape 1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7949" y="3164224"/>
            <a:ext cx="4008674" cy="197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/>
        </p:nvSpPr>
        <p:spPr>
          <a:xfrm>
            <a:off x="4346625" y="3088025"/>
            <a:ext cx="4673100" cy="28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indent="-330200" lvl="0" marL="457200" rtl="0">
              <a:spcBef>
                <a:spcPts val="0"/>
              </a:spcBef>
              <a:buSzPct val="100000"/>
              <a:buChar char="●"/>
            </a:pPr>
            <a:r>
              <a:rPr b="1" lang="en-US" sz="1600"/>
              <a:t>Nuevo curso online OpenGnsys 1.0.6</a:t>
            </a:r>
            <a:br>
              <a:rPr b="1" lang="en-US" sz="1600"/>
            </a:br>
          </a:p>
          <a:p>
            <a:pPr indent="-330200" lvl="0" marL="457200" rtl="0">
              <a:spcBef>
                <a:spcPts val="0"/>
              </a:spcBef>
              <a:buSzPct val="100000"/>
              <a:buChar char="●"/>
            </a:pPr>
            <a:r>
              <a:rPr b="1" lang="en-US" sz="1600"/>
              <a:t>Actualización versión de Moodle del Portal de formación de DOCENCIA-NET</a:t>
            </a:r>
            <a:br>
              <a:rPr b="1" lang="en-US" sz="1600"/>
            </a:br>
          </a:p>
          <a:p>
            <a:pPr indent="-330200" lvl="0" marL="457200" rtl="0">
              <a:spcBef>
                <a:spcPts val="0"/>
              </a:spcBef>
              <a:buSzPct val="100000"/>
              <a:buChar char="●"/>
            </a:pPr>
            <a:r>
              <a:rPr b="1" lang="en-US" sz="1600"/>
              <a:t>Emisión de Insignias mediante Open Badges al finalizar los cursos online</a:t>
            </a:r>
          </a:p>
        </p:txBody>
      </p:sp>
      <p:sp>
        <p:nvSpPr>
          <p:cNvPr id="143" name="Shape 143"/>
          <p:cNvSpPr txBox="1"/>
          <p:nvPr/>
        </p:nvSpPr>
        <p:spPr>
          <a:xfrm>
            <a:off x="491800" y="5236550"/>
            <a:ext cx="4084500" cy="14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1800">
                <a:solidFill>
                  <a:srgbClr val="1155CC"/>
                </a:solidFill>
              </a:rPr>
              <a:t>Animamos al grupo de Docencia-Net y a la comunidad RedIRIS a usar el Portal de Formación DOCENCIA-NET</a:t>
            </a:r>
          </a:p>
        </p:txBody>
      </p:sp>
      <p:sp>
        <p:nvSpPr>
          <p:cNvPr id="144" name="Shape 144"/>
          <p:cNvSpPr txBox="1"/>
          <p:nvPr/>
        </p:nvSpPr>
        <p:spPr>
          <a:xfrm>
            <a:off x="2576275" y="1357750"/>
            <a:ext cx="5844900" cy="37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>
                <a:solidFill>
                  <a:schemeClr val="dk1"/>
                </a:solidFill>
              </a:rPr>
              <a:t>Manual de usuario en PDF junto con la nueva instalación</a:t>
            </a:r>
          </a:p>
        </p:txBody>
      </p:sp>
      <p:pic>
        <p:nvPicPr>
          <p:cNvPr descr="file-icon-pdf-100px.png" id="145" name="Shape 1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41730" y="1218326"/>
            <a:ext cx="634541" cy="654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Glogo.png" id="146" name="Shape 14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14071" y="914865"/>
            <a:ext cx="1202154" cy="126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Shape 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1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Shape 154"/>
          <p:cNvSpPr txBox="1"/>
          <p:nvPr/>
        </p:nvSpPr>
        <p:spPr>
          <a:xfrm>
            <a:off x="1665350" y="51540"/>
            <a:ext cx="6871499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OpenGnsys 1.1.0</a:t>
            </a:r>
          </a:p>
        </p:txBody>
      </p:sp>
      <p:pic>
        <p:nvPicPr>
          <p:cNvPr descr="logoopengnsys.png" id="155" name="Shape 1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Shape 1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50174" y="3907962"/>
            <a:ext cx="535500" cy="70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Shape 157"/>
          <p:cNvSpPr txBox="1"/>
          <p:nvPr/>
        </p:nvSpPr>
        <p:spPr>
          <a:xfrm>
            <a:off x="468700" y="3342287"/>
            <a:ext cx="24057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Cliente de OpenGnsys con varios repositorios</a:t>
            </a:r>
          </a:p>
        </p:txBody>
      </p:sp>
      <p:grpSp>
        <p:nvGrpSpPr>
          <p:cNvPr id="158" name="Shape 158"/>
          <p:cNvGrpSpPr/>
          <p:nvPr/>
        </p:nvGrpSpPr>
        <p:grpSpPr>
          <a:xfrm>
            <a:off x="3180640" y="3319044"/>
            <a:ext cx="853015" cy="798764"/>
            <a:chOff x="2477056" y="4279800"/>
            <a:chExt cx="1122093" cy="1049624"/>
          </a:xfrm>
        </p:grpSpPr>
        <p:pic>
          <p:nvPicPr>
            <p:cNvPr id="159" name="Shape 15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94286" y="4279800"/>
              <a:ext cx="741281" cy="8489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160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477056" y="4851125"/>
              <a:ext cx="561046" cy="478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16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038103" y="4726289"/>
              <a:ext cx="561046" cy="4782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2" name="Shape 1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89674" y="4268500"/>
            <a:ext cx="395974" cy="39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Shape 1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50198" y="4332275"/>
            <a:ext cx="395974" cy="396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lakarathna_Computer.png" id="164" name="Shape 16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29137" y="4422286"/>
            <a:ext cx="746785" cy="6315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Shape 165"/>
          <p:cNvCxnSpPr>
            <a:endCxn id="164" idx="1"/>
          </p:cNvCxnSpPr>
          <p:nvPr/>
        </p:nvCxnSpPr>
        <p:spPr>
          <a:xfrm>
            <a:off x="2475637" y="4534661"/>
            <a:ext cx="553500" cy="2034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66" name="Shape 166"/>
          <p:cNvCxnSpPr>
            <a:endCxn id="164" idx="0"/>
          </p:cNvCxnSpPr>
          <p:nvPr/>
        </p:nvCxnSpPr>
        <p:spPr>
          <a:xfrm flipH="1">
            <a:off x="3402530" y="4097986"/>
            <a:ext cx="73500" cy="3243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lg" w="lg" type="none"/>
            <a:tailEnd len="lg" w="lg" type="triangle"/>
          </a:ln>
        </p:spPr>
      </p:cxnSp>
      <p:pic>
        <p:nvPicPr>
          <p:cNvPr descr="SeparacionUO.png" id="167" name="Shape 16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81842" y="1787400"/>
            <a:ext cx="956757" cy="1400174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 txBox="1"/>
          <p:nvPr/>
        </p:nvSpPr>
        <p:spPr>
          <a:xfrm>
            <a:off x="268975" y="972125"/>
            <a:ext cx="4047900" cy="69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Independizar espacio de imágenes unidades organizativas dentro de un mismo repositorio</a:t>
            </a:r>
          </a:p>
        </p:txBody>
      </p:sp>
      <p:grpSp>
        <p:nvGrpSpPr>
          <p:cNvPr id="169" name="Shape 169"/>
          <p:cNvGrpSpPr/>
          <p:nvPr/>
        </p:nvGrpSpPr>
        <p:grpSpPr>
          <a:xfrm>
            <a:off x="1761225" y="1767031"/>
            <a:ext cx="1964562" cy="602145"/>
            <a:chOff x="134425" y="1913600"/>
            <a:chExt cx="2289700" cy="1083774"/>
          </a:xfrm>
        </p:grpSpPr>
        <p:pic>
          <p:nvPicPr>
            <p:cNvPr descr="unidadesOrganizativas.png" id="170" name="Shape 17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34425" y="1913600"/>
              <a:ext cx="1530925" cy="10837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1" name="Shape 171"/>
            <p:cNvSpPr txBox="1"/>
            <p:nvPr/>
          </p:nvSpPr>
          <p:spPr>
            <a:xfrm>
              <a:off x="893225" y="2210900"/>
              <a:ext cx="1278900" cy="29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/>
                <a:t>Unidad 1</a:t>
              </a:r>
            </a:p>
            <a:p>
              <a:pPr lvl="0" rt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72" name="Shape 172"/>
            <p:cNvSpPr txBox="1"/>
            <p:nvPr/>
          </p:nvSpPr>
          <p:spPr>
            <a:xfrm>
              <a:off x="893225" y="2552762"/>
              <a:ext cx="1530900" cy="29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/>
                <a:t>Unidad 2</a:t>
              </a:r>
            </a:p>
            <a:p>
              <a:pPr lvl="0" rt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pic>
        <p:nvPicPr>
          <p:cNvPr descr="nube.png" id="173" name="Shape 173"/>
          <p:cNvPicPr preferRelativeResize="0"/>
          <p:nvPr/>
        </p:nvPicPr>
        <p:blipFill>
          <a:blip r:embed="rId11">
            <a:alphaModFix amt="70000"/>
          </a:blip>
          <a:stretch>
            <a:fillRect/>
          </a:stretch>
        </p:blipFill>
        <p:spPr>
          <a:xfrm>
            <a:off x="6572637" y="1677800"/>
            <a:ext cx="1018375" cy="71434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Shape 174"/>
          <p:cNvSpPr/>
          <p:nvPr/>
        </p:nvSpPr>
        <p:spPr>
          <a:xfrm>
            <a:off x="6559587" y="1853600"/>
            <a:ext cx="11034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2400">
                <a:solidFill>
                  <a:srgbClr val="FFFFFF"/>
                </a:solidFill>
              </a:rPr>
              <a:t>{     }</a:t>
            </a:r>
          </a:p>
        </p:txBody>
      </p:sp>
      <p:pic>
        <p:nvPicPr>
          <p:cNvPr descr="nube.png" id="175" name="Shape 175"/>
          <p:cNvPicPr preferRelativeResize="0"/>
          <p:nvPr/>
        </p:nvPicPr>
        <p:blipFill>
          <a:blip r:embed="rId11">
            <a:alphaModFix amt="70000"/>
          </a:blip>
          <a:stretch>
            <a:fillRect/>
          </a:stretch>
        </p:blipFill>
        <p:spPr>
          <a:xfrm>
            <a:off x="5180587" y="1469199"/>
            <a:ext cx="1213350" cy="71434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/>
          <p:nvPr/>
        </p:nvSpPr>
        <p:spPr>
          <a:xfrm>
            <a:off x="5167537" y="1645000"/>
            <a:ext cx="12264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2400">
                <a:solidFill>
                  <a:srgbClr val="FFFFFF"/>
                </a:solidFill>
              </a:rPr>
              <a:t>{        }</a:t>
            </a:r>
          </a:p>
        </p:txBody>
      </p:sp>
      <p:pic>
        <p:nvPicPr>
          <p:cNvPr descr="opengnsys-logo.png" id="177" name="Shape 17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430312" y="1750906"/>
            <a:ext cx="712099" cy="3317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ube.png" id="178" name="Shape 178"/>
          <p:cNvPicPr preferRelativeResize="0"/>
          <p:nvPr/>
        </p:nvPicPr>
        <p:blipFill>
          <a:blip r:embed="rId11">
            <a:alphaModFix amt="70000"/>
          </a:blip>
          <a:stretch>
            <a:fillRect/>
          </a:stretch>
        </p:blipFill>
        <p:spPr>
          <a:xfrm>
            <a:off x="7699175" y="1116100"/>
            <a:ext cx="1018375" cy="71434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/>
          <p:nvPr/>
        </p:nvSpPr>
        <p:spPr>
          <a:xfrm>
            <a:off x="7686125" y="1291900"/>
            <a:ext cx="11034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n-US" sz="2400">
                <a:solidFill>
                  <a:srgbClr val="FFFFFF"/>
                </a:solidFill>
              </a:rPr>
              <a:t>{     }</a:t>
            </a:r>
          </a:p>
        </p:txBody>
      </p:sp>
      <p:pic>
        <p:nvPicPr>
          <p:cNvPr id="180" name="Shape 1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80174" y="1324912"/>
            <a:ext cx="332692" cy="457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hilakarathna_Computer.png" id="181" name="Shape 18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883838" y="1891652"/>
            <a:ext cx="395975" cy="407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ga.png" id="182" name="Shape 18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077699" y="1893317"/>
            <a:ext cx="202109" cy="195776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/>
        </p:nvSpPr>
        <p:spPr>
          <a:xfrm>
            <a:off x="4520400" y="5397600"/>
            <a:ext cx="36915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Agentes REST para sistemas operativos</a:t>
            </a:r>
          </a:p>
        </p:txBody>
      </p:sp>
      <p:pic>
        <p:nvPicPr>
          <p:cNvPr id="184" name="Shape 184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362562" y="5917737"/>
            <a:ext cx="3438525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ga.png" id="185" name="Shape 18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80175" y="5586038"/>
            <a:ext cx="499599" cy="48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 txBox="1"/>
          <p:nvPr/>
        </p:nvSpPr>
        <p:spPr>
          <a:xfrm>
            <a:off x="4545450" y="973500"/>
            <a:ext cx="33060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API REST en todos los componentes</a:t>
            </a:r>
          </a:p>
        </p:txBody>
      </p:sp>
      <p:sp>
        <p:nvSpPr>
          <p:cNvPr id="187" name="Shape 187"/>
          <p:cNvSpPr txBox="1"/>
          <p:nvPr/>
        </p:nvSpPr>
        <p:spPr>
          <a:xfrm>
            <a:off x="4520400" y="2688750"/>
            <a:ext cx="38571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Documentación </a:t>
            </a:r>
            <a:r>
              <a:rPr b="1" lang="en-US"/>
              <a:t>API REST con Swagger-UI</a:t>
            </a:r>
          </a:p>
        </p:txBody>
      </p:sp>
      <p:pic>
        <p:nvPicPr>
          <p:cNvPr id="188" name="Shape 18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279025" y="3110600"/>
            <a:ext cx="3438524" cy="2088697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Shape 189"/>
          <p:cNvSpPr txBox="1"/>
          <p:nvPr/>
        </p:nvSpPr>
        <p:spPr>
          <a:xfrm>
            <a:off x="488137" y="5087400"/>
            <a:ext cx="33201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Clonado de discos completos</a:t>
            </a:r>
          </a:p>
        </p:txBody>
      </p:sp>
      <p:pic>
        <p:nvPicPr>
          <p:cNvPr descr="Hard-Disk-150px.png" id="190" name="Shape 19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934250" y="5648875"/>
            <a:ext cx="853000" cy="853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1" name="Shape 191"/>
          <p:cNvGrpSpPr/>
          <p:nvPr/>
        </p:nvGrpSpPr>
        <p:grpSpPr>
          <a:xfrm>
            <a:off x="2778115" y="5648869"/>
            <a:ext cx="853015" cy="798764"/>
            <a:chOff x="2477056" y="4279800"/>
            <a:chExt cx="1122093" cy="1049624"/>
          </a:xfrm>
        </p:grpSpPr>
        <p:pic>
          <p:nvPicPr>
            <p:cNvPr id="192" name="Shape 19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594286" y="4279800"/>
              <a:ext cx="741281" cy="8489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Shape 19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477056" y="4851125"/>
              <a:ext cx="561046" cy="478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4" name="Shape 19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038103" y="4726289"/>
              <a:ext cx="561046" cy="478299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95" name="Shape 195"/>
          <p:cNvCxnSpPr/>
          <p:nvPr/>
        </p:nvCxnSpPr>
        <p:spPr>
          <a:xfrm flipH="1" rot="10800000">
            <a:off x="2139137" y="6072225"/>
            <a:ext cx="668100" cy="6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96" name="Shape 196"/>
          <p:cNvSpPr txBox="1"/>
          <p:nvPr/>
        </p:nvSpPr>
        <p:spPr>
          <a:xfrm>
            <a:off x="534975" y="5420275"/>
            <a:ext cx="16788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n-US" sz="6000">
                <a:solidFill>
                  <a:srgbClr val="999999"/>
                </a:solidFill>
              </a:rPr>
              <a:t>{    }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Shape 2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3040" y="91440"/>
            <a:ext cx="7625002" cy="63155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Shape 204"/>
          <p:cNvSpPr txBox="1"/>
          <p:nvPr/>
        </p:nvSpPr>
        <p:spPr>
          <a:xfrm>
            <a:off x="1665350" y="51540"/>
            <a:ext cx="6871500" cy="765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6666"/>
              <a:buFont typeface="Arial"/>
              <a:buNone/>
            </a:pPr>
            <a:r>
              <a:rPr b="1" lang="en-US" sz="3000">
                <a:solidFill>
                  <a:srgbClr val="FFFFFF"/>
                </a:solidFill>
              </a:rPr>
              <a:t>OpenGnsys 1.1.0</a:t>
            </a:r>
          </a:p>
        </p:txBody>
      </p:sp>
      <p:pic>
        <p:nvPicPr>
          <p:cNvPr descr="logoopengnsys.png" id="205" name="Shape 2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1437"/>
            <a:ext cx="1615807" cy="752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Shape 20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0649" y="5492852"/>
            <a:ext cx="1749426" cy="1431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Shape 20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74398" y="4220000"/>
            <a:ext cx="2405699" cy="1240834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Shape 208"/>
          <p:cNvSpPr txBox="1"/>
          <p:nvPr/>
        </p:nvSpPr>
        <p:spPr>
          <a:xfrm>
            <a:off x="4123675" y="4441375"/>
            <a:ext cx="22704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r>
              <a:rPr b="1" lang="en-US"/>
              <a:t>Mejoras en inventario hardware con detección de número de serie</a:t>
            </a:r>
          </a:p>
        </p:txBody>
      </p:sp>
      <p:pic>
        <p:nvPicPr>
          <p:cNvPr id="209" name="Shape 20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18899" y="5586850"/>
            <a:ext cx="1018375" cy="1221438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Shape 210"/>
          <p:cNvSpPr txBox="1"/>
          <p:nvPr/>
        </p:nvSpPr>
        <p:spPr>
          <a:xfrm>
            <a:off x="2933187" y="6042775"/>
            <a:ext cx="7422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2400"/>
              <a:t>4.4</a:t>
            </a:r>
          </a:p>
        </p:txBody>
      </p:sp>
      <p:sp>
        <p:nvSpPr>
          <p:cNvPr id="211" name="Shape 211"/>
          <p:cNvSpPr txBox="1"/>
          <p:nvPr/>
        </p:nvSpPr>
        <p:spPr>
          <a:xfrm>
            <a:off x="1698775" y="5765950"/>
            <a:ext cx="956700" cy="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 sz="2400"/>
              <a:t>16.04</a:t>
            </a:r>
          </a:p>
        </p:txBody>
      </p:sp>
      <p:sp>
        <p:nvSpPr>
          <p:cNvPr id="212" name="Shape 212"/>
          <p:cNvSpPr txBox="1"/>
          <p:nvPr/>
        </p:nvSpPr>
        <p:spPr>
          <a:xfrm>
            <a:off x="66200" y="5942800"/>
            <a:ext cx="15030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r>
              <a:rPr b="1" lang="en-US"/>
              <a:t>Cliente ogLive actualizado</a:t>
            </a:r>
          </a:p>
        </p:txBody>
      </p:sp>
      <p:pic>
        <p:nvPicPr>
          <p:cNvPr id="213" name="Shape 2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17176" y="1602425"/>
            <a:ext cx="1776849" cy="1169849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Shape 214"/>
          <p:cNvSpPr txBox="1"/>
          <p:nvPr/>
        </p:nvSpPr>
        <p:spPr>
          <a:xfrm>
            <a:off x="252225" y="979275"/>
            <a:ext cx="3499800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Definición de entornos virtuales para despliegue automático con Vagrant y VirtualBox</a:t>
            </a:r>
          </a:p>
        </p:txBody>
      </p:sp>
      <p:pic>
        <p:nvPicPr>
          <p:cNvPr id="215" name="Shape 2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149850" y="3517700"/>
            <a:ext cx="1263750" cy="823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Shape 2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6025" y="3895037"/>
            <a:ext cx="1263750" cy="823948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Shape 217"/>
          <p:cNvSpPr txBox="1"/>
          <p:nvPr/>
        </p:nvSpPr>
        <p:spPr>
          <a:xfrm>
            <a:off x="197575" y="3102325"/>
            <a:ext cx="34998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Scripts para importar y exportar datos entre servidores</a:t>
            </a:r>
          </a:p>
        </p:txBody>
      </p:sp>
      <p:pic>
        <p:nvPicPr>
          <p:cNvPr descr="Binary-File-Plain.png&amp;disposition=attachment" id="218" name="Shape 2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798815" y="4631875"/>
            <a:ext cx="661167" cy="723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9" name="Shape 219"/>
          <p:cNvCxnSpPr>
            <a:stCxn id="216" idx="2"/>
            <a:endCxn id="218" idx="1"/>
          </p:cNvCxnSpPr>
          <p:nvPr/>
        </p:nvCxnSpPr>
        <p:spPr>
          <a:xfrm>
            <a:off x="807900" y="4718986"/>
            <a:ext cx="990900" cy="2748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220" name="Shape 220"/>
          <p:cNvCxnSpPr>
            <a:stCxn id="218" idx="3"/>
            <a:endCxn id="215" idx="2"/>
          </p:cNvCxnSpPr>
          <p:nvPr/>
        </p:nvCxnSpPr>
        <p:spPr>
          <a:xfrm flipH="1" rot="10800000">
            <a:off x="2459982" y="4341625"/>
            <a:ext cx="321600" cy="652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221" name="Shape 221"/>
          <p:cNvSpPr txBox="1"/>
          <p:nvPr/>
        </p:nvSpPr>
        <p:spPr>
          <a:xfrm>
            <a:off x="4928050" y="979275"/>
            <a:ext cx="3955500" cy="4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Porcentaje de uso de sistemas de ficheros</a:t>
            </a:r>
          </a:p>
        </p:txBody>
      </p:sp>
      <p:sp>
        <p:nvSpPr>
          <p:cNvPr id="222" name="Shape 222"/>
          <p:cNvSpPr txBox="1"/>
          <p:nvPr/>
        </p:nvSpPr>
        <p:spPr>
          <a:xfrm>
            <a:off x="4928050" y="2647150"/>
            <a:ext cx="3320100" cy="41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Mostrar imágenes no actualizadas</a:t>
            </a:r>
          </a:p>
        </p:txBody>
      </p:sp>
      <p:sp>
        <p:nvSpPr>
          <p:cNvPr id="223" name="Shape 223"/>
          <p:cNvSpPr txBox="1"/>
          <p:nvPr/>
        </p:nvSpPr>
        <p:spPr>
          <a:xfrm>
            <a:off x="4302100" y="5428147"/>
            <a:ext cx="22704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-US"/>
              <a:t>Sincronización NTP</a:t>
            </a:r>
          </a:p>
        </p:txBody>
      </p:sp>
      <p:pic>
        <p:nvPicPr>
          <p:cNvPr id="224" name="Shape 22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274349" y="5875150"/>
            <a:ext cx="4761674" cy="82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Shape 22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938555" y="1463175"/>
            <a:ext cx="3798744" cy="752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visionImage2.png" id="226" name="Shape 22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378287" y="3170362"/>
            <a:ext cx="4391025" cy="62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