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Sanchez"/>
      <p:regular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anchez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anchez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95325"/>
            <a:ext cx="4570411" cy="34274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 txBox="1"/>
          <p:nvPr>
            <p:ph idx="3" type="hdr"/>
          </p:nvPr>
        </p:nvSpPr>
        <p:spPr>
          <a:xfrm>
            <a:off x="0" y="0"/>
            <a:ext cx="2973386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0" type="dt"/>
          </p:nvPr>
        </p:nvSpPr>
        <p:spPr>
          <a:xfrm>
            <a:off x="3881437" y="0"/>
            <a:ext cx="2973386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3000"/>
              </a:lnSpc>
              <a:spcBef>
                <a:spcPts val="0"/>
              </a:spcBef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3386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1437" y="8686800"/>
            <a:ext cx="2973386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opengnsys.es/downloads/opengnsys-1.0.6-last.tar.gz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rvidor/opengnsys/rest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Próximas versiones: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Se centrara en el rediseño de la consola Web que se basada 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 Framework Symfony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Nuevo diseño del modelo de base de datos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Doctrine ; abstraer los objetos de la base de datos en clases para independizarlos del motor de DB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Motores de B.D: mysql, postgreSQL, MariaDB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95325"/>
            <a:ext cx="4570500" cy="3427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Próximas versiones: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Se centrara en el rediseño de la consola Web que se basada 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 Framework Symfony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Nuevo diseño del modelo de base de datos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Doctrine ; abstraer los objetos de la base de datos en clases para independizarlos del motor de DB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Motores de B.D: mysql, postgreSQL, MariaDB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000" y="695325"/>
            <a:ext cx="4570500" cy="3427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Próximas versiones: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Se centrara en el rediseño de la consola Web que se basada 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 Framework Symfony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Nuevo diseño del modelo de base de datos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Doctrine ; abstraer los objetos de la base de datos en clases para independizarlos del motor de DB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Motores de B.D: mysql, postgreSQL, MariaDB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000" y="695325"/>
            <a:ext cx="4570500" cy="3427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Próximas versiones: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Se centrara en el rediseño de la consola Web que se basada 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 Framework Symfony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Nuevo diseño del modelo de base de datos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Doctrine ; abstraer los objetos de la base de datos en clases para independizarlos del motor de DB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Motores de B.D: mysql, postgreSQL, MariaDB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43000" y="695325"/>
            <a:ext cx="4570500" cy="3427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000" y="695325"/>
            <a:ext cx="4570499" cy="3427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US"/>
              <a:t>1) nombre del tar.gz = </a:t>
            </a:r>
            <a:r>
              <a:rPr b="1" lang="en-US" u="sng">
                <a:solidFill>
                  <a:schemeClr val="hlink"/>
                </a:solidFill>
                <a:hlinkClick r:id="rId2"/>
              </a:rPr>
              <a:t>opengnsys-1.0.6-last.tar.gz</a:t>
            </a:r>
            <a:r>
              <a:rPr lang="en-US"/>
              <a:t>    Si aparecieran más revisiones a la 1.0.6 se actualizaría el archivo.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US"/>
              <a:t>2) actualización. OJO esta actualización es del branch de desarrollo </a:t>
            </a:r>
            <a:r>
              <a:rPr lang="en-US">
                <a:solidFill>
                  <a:schemeClr val="dk1"/>
                </a:solidFill>
              </a:rPr>
              <a:t>(la versión definitiva del tar.gz usará la rama trunk)</a:t>
            </a:r>
            <a:r>
              <a:rPr lang="en-US"/>
              <a:t>. Uso temporal para usuarios avanzados en entornos de pruebas.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compatibilidad con nuevo hardware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* ogclient por defecto se mantiene igual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* Discos Sectores 4096: Se modifican las funciones necesarias.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* Cargador de arranque PXE: el archivo grldr se cambia de su versión 4-4 a 4-5, compatible con hardware nuevo.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Corrección errores: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Particionar: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 * </a:t>
            </a:r>
            <a:r>
              <a:rPr lang="en-US"/>
              <a:t>El comando particionar y formatear permite formatear la swap.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* </a:t>
            </a:r>
            <a:r>
              <a:rPr lang="en-US"/>
              <a:t>Para discos nuevos se puede crear la tabla de particiones.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* </a:t>
            </a:r>
            <a:r>
              <a:rPr lang="en-US"/>
              <a:t>El asistente de particionado crea bien la cache.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Filtro comando imagen: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Cuando existen distintas distribuciones en las particiones de los equipos, aparecen por grupos.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La acción se realizará en los que estén en el grupo elegido y seleccionado en el filtro superior.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Nuevas funciones posconfiguración. Se ponen como ejemplo en configureOs, comentadas.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* ogCleanLinuxDevices limpia estados previos de hibernación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* configureOs: opciones para configurar el grub de varias maneras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* ogConfigureFstab configura la SWAP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Funciones de DirtyBit y cambio de SID y AD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US"/>
              <a:t>Documentación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US"/>
              <a:t>Al instalar se guarda en el directorio /opt/opengnsys/doc/userManual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US"/>
              <a:t>Se publica un nuevo curso onLine para la versión 1.0.6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4899" cy="411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Componentes REST: servidor, repositorio, agente de SO (en versiones siguientes se pretende sustituir todos los componentes por APIs REST).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Documentación API REST con Swagger-UI en el servidor OpenGnsys (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https://Servidor/opengnsys/rest</a:t>
            </a:r>
            <a:r>
              <a:rPr lang="en-US"/>
              <a:t>) y permite realizar operaciones.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Agentes de SO para Windows, Ubuntu, Fedora y SuSE que se instalan en el equipo modelo y se descargan desde la pantalla de propiedades de ordenadores.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Independizar OU: Cada unidad tendrá las imágenes en un subdirectorio de /opt/opengnsys/images. En la parte de administración de la consola definimos: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Entidad: seleccionamos separar unidades organizativas.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Unidad organizativa: se define el nombre del subdirectorio (hay que crearlo manualmente)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Nota: al separar las OU no se puede utilizar la transferencia por TORRENT.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Cliente Opengnsys con varios repositorios: </a:t>
            </a:r>
            <a:r>
              <a:rPr lang="en-US">
                <a:solidFill>
                  <a:schemeClr val="dk1"/>
                </a:solidFill>
              </a:rPr>
              <a:t>La consola permite definir distintos repositorios y asignar las imágenes al que le corresponde. </a:t>
            </a:r>
            <a:r>
              <a:rPr lang="en-US"/>
              <a:t>El cliente tiene un repositorio por defecto pero puede descargar imágenes de otros repositorios sin tener que reiniciarlo.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La condición es que los distintos repositorios deben tener la misma clave.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95325"/>
            <a:ext cx="4570499" cy="3427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●"/>
            </a:pPr>
            <a:r>
              <a:rPr lang="en-US"/>
              <a:t>Entornos Vagrant para pruebas/desarrollo: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-US"/>
              <a:t>servidor en rama trunk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-US"/>
              <a:t>servidor en rama de desarrollo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-US"/>
              <a:t>creación de distribuciones ogLive para clientes OpenGnsys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-US"/>
              <a:t>creación de paquetes para instalar agentes OGAgent de sistema operativo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-US"/>
              <a:t>compilación del Browser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Scripts para exportar/importar datos/BD en servidores con la misma versión de OpenGnsys.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ogLive por defecto basado en Ubuntu 16.04 con Kernel 4.4.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Propiedades de ordenador muestra nº serie detectado, % uso de cada SO y nº de revisiones de antigüedad de imágenes desactualizadas.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Propiedades de aula incluye IP servidor NTP para sincronización horaria durante el arranque de clientes ogClient.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95325"/>
            <a:ext cx="4570500" cy="3427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1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subTitle"/>
          </p:nvPr>
        </p:nvSpPr>
        <p:spPr>
          <a:xfrm>
            <a:off x="5681662" y="4967287"/>
            <a:ext cx="32100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822325" y="2743200"/>
            <a:ext cx="7496099" cy="109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57200" y="1604962"/>
            <a:ext cx="8045399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rtl="0" algn="l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rtl="0" algn="l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rtl="0" algn="l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5.png"/><Relationship Id="rId4" Type="http://schemas.openxmlformats.org/officeDocument/2006/relationships/image" Target="../media/image00.png"/><Relationship Id="rId5" Type="http://schemas.openxmlformats.org/officeDocument/2006/relationships/image" Target="../media/image09.png"/><Relationship Id="rId6" Type="http://schemas.openxmlformats.org/officeDocument/2006/relationships/hyperlink" Target="mailto:carmel@upv.es" TargetMode="Externa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9" Type="http://schemas.openxmlformats.org/officeDocument/2006/relationships/image" Target="../media/image57.png"/><Relationship Id="rId15" Type="http://schemas.openxmlformats.org/officeDocument/2006/relationships/image" Target="../media/image73.png"/><Relationship Id="rId14" Type="http://schemas.openxmlformats.org/officeDocument/2006/relationships/image" Target="../media/image59.png"/><Relationship Id="rId17" Type="http://schemas.openxmlformats.org/officeDocument/2006/relationships/image" Target="../media/image64.png"/><Relationship Id="rId16" Type="http://schemas.openxmlformats.org/officeDocument/2006/relationships/image" Target="../media/image62.png"/><Relationship Id="rId5" Type="http://schemas.openxmlformats.org/officeDocument/2006/relationships/image" Target="../media/image51.png"/><Relationship Id="rId19" Type="http://schemas.openxmlformats.org/officeDocument/2006/relationships/image" Target="../media/image69.png"/><Relationship Id="rId6" Type="http://schemas.openxmlformats.org/officeDocument/2006/relationships/image" Target="../media/image67.png"/><Relationship Id="rId18" Type="http://schemas.openxmlformats.org/officeDocument/2006/relationships/image" Target="../media/image71.png"/><Relationship Id="rId7" Type="http://schemas.openxmlformats.org/officeDocument/2006/relationships/image" Target="../media/image52.png"/><Relationship Id="rId8" Type="http://schemas.openxmlformats.org/officeDocument/2006/relationships/image" Target="../media/image5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9" Type="http://schemas.openxmlformats.org/officeDocument/2006/relationships/image" Target="../media/image60.png"/><Relationship Id="rId5" Type="http://schemas.openxmlformats.org/officeDocument/2006/relationships/image" Target="../media/image63.png"/><Relationship Id="rId6" Type="http://schemas.openxmlformats.org/officeDocument/2006/relationships/image" Target="../media/image65.png"/><Relationship Id="rId7" Type="http://schemas.openxmlformats.org/officeDocument/2006/relationships/image" Target="../media/image72.png"/><Relationship Id="rId8" Type="http://schemas.openxmlformats.org/officeDocument/2006/relationships/image" Target="../media/image7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5" Type="http://schemas.openxmlformats.org/officeDocument/2006/relationships/image" Target="../media/image7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5" Type="http://schemas.openxmlformats.org/officeDocument/2006/relationships/image" Target="../media/image68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mailto:miguelangelde.vega@sic.uhu.es" TargetMode="External"/><Relationship Id="rId10" Type="http://schemas.openxmlformats.org/officeDocument/2006/relationships/hyperlink" Target="mailto:juanmanuel.bardallo@sc.uhu.es" TargetMode="External"/><Relationship Id="rId12" Type="http://schemas.openxmlformats.org/officeDocument/2006/relationships/hyperlink" Target="mailto:jcgarcia@unizar.e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9" Type="http://schemas.openxmlformats.org/officeDocument/2006/relationships/hyperlink" Target="mailto:albertogp@uma.es" TargetMode="External"/><Relationship Id="rId5" Type="http://schemas.openxmlformats.org/officeDocument/2006/relationships/hyperlink" Target="mailto:carmel@upv.es" TargetMode="External"/><Relationship Id="rId6" Type="http://schemas.openxmlformats.org/officeDocument/2006/relationships/hyperlink" Target="mailto:ramongomez@us.es" TargetMode="External"/><Relationship Id="rId7" Type="http://schemas.openxmlformats.org/officeDocument/2006/relationships/hyperlink" Target="mailto:irinagomez@us.es" TargetMode="External"/><Relationship Id="rId8" Type="http://schemas.openxmlformats.org/officeDocument/2006/relationships/hyperlink" Target="mailto:adv@uma.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Relationship Id="rId10" Type="http://schemas.openxmlformats.org/officeDocument/2006/relationships/image" Target="../media/image10.png"/><Relationship Id="rId9" Type="http://schemas.openxmlformats.org/officeDocument/2006/relationships/image" Target="../media/image05.png"/><Relationship Id="rId5" Type="http://schemas.openxmlformats.org/officeDocument/2006/relationships/image" Target="../media/image03.png"/><Relationship Id="rId6" Type="http://schemas.openxmlformats.org/officeDocument/2006/relationships/image" Target="../media/image02.jpg"/><Relationship Id="rId7" Type="http://schemas.openxmlformats.org/officeDocument/2006/relationships/image" Target="../media/image06.png"/><Relationship Id="rId8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3" Type="http://schemas.openxmlformats.org/officeDocument/2006/relationships/image" Target="../media/image19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04.png"/><Relationship Id="rId9" Type="http://schemas.openxmlformats.org/officeDocument/2006/relationships/image" Target="../media/image30.png"/><Relationship Id="rId14" Type="http://schemas.openxmlformats.org/officeDocument/2006/relationships/image" Target="../media/image14.png"/><Relationship Id="rId5" Type="http://schemas.openxmlformats.org/officeDocument/2006/relationships/image" Target="../media/image03.png"/><Relationship Id="rId6" Type="http://schemas.openxmlformats.org/officeDocument/2006/relationships/image" Target="../media/image35.png"/><Relationship Id="rId7" Type="http://schemas.openxmlformats.org/officeDocument/2006/relationships/image" Target="../media/image40.png"/><Relationship Id="rId8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hyperlink" Target="http://www.opengnsys.es/downloads/opengnsys-1.0.6-last.tar.gz" TargetMode="External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8.jpg"/><Relationship Id="rId8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9" Type="http://schemas.openxmlformats.org/officeDocument/2006/relationships/image" Target="../media/image21.png"/><Relationship Id="rId5" Type="http://schemas.openxmlformats.org/officeDocument/2006/relationships/image" Target="../media/image13.png"/><Relationship Id="rId6" Type="http://schemas.openxmlformats.org/officeDocument/2006/relationships/image" Target="../media/image32.png"/><Relationship Id="rId7" Type="http://schemas.openxmlformats.org/officeDocument/2006/relationships/image" Target="../media/image20.png"/><Relationship Id="rId8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9" Type="http://schemas.openxmlformats.org/officeDocument/2006/relationships/image" Target="../media/image28.png"/><Relationship Id="rId5" Type="http://schemas.openxmlformats.org/officeDocument/2006/relationships/hyperlink" Target="https://docencia-net.cv.uma.es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33.png"/><Relationship Id="rId8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8.png"/><Relationship Id="rId13" Type="http://schemas.openxmlformats.org/officeDocument/2006/relationships/image" Target="../media/image42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9" Type="http://schemas.openxmlformats.org/officeDocument/2006/relationships/image" Target="../media/image58.png"/><Relationship Id="rId15" Type="http://schemas.openxmlformats.org/officeDocument/2006/relationships/image" Target="../media/image44.png"/><Relationship Id="rId14" Type="http://schemas.openxmlformats.org/officeDocument/2006/relationships/image" Target="../media/image43.png"/><Relationship Id="rId17" Type="http://schemas.openxmlformats.org/officeDocument/2006/relationships/image" Target="../media/image20.png"/><Relationship Id="rId16" Type="http://schemas.openxmlformats.org/officeDocument/2006/relationships/image" Target="../media/image45.png"/><Relationship Id="rId5" Type="http://schemas.openxmlformats.org/officeDocument/2006/relationships/image" Target="../media/image29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66.png"/><Relationship Id="rId13" Type="http://schemas.openxmlformats.org/officeDocument/2006/relationships/image" Target="../media/image50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9" Type="http://schemas.openxmlformats.org/officeDocument/2006/relationships/image" Target="../media/image53.png"/><Relationship Id="rId5" Type="http://schemas.openxmlformats.org/officeDocument/2006/relationships/image" Target="../media/image13.png"/><Relationship Id="rId6" Type="http://schemas.openxmlformats.org/officeDocument/2006/relationships/image" Target="../media/image47.png"/><Relationship Id="rId7" Type="http://schemas.openxmlformats.org/officeDocument/2006/relationships/image" Target="../media/image32.png"/><Relationship Id="rId8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75" y="425789"/>
            <a:ext cx="5134757" cy="6006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opengnsys.png" id="36" name="Shape 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586" y="1432750"/>
            <a:ext cx="3194325" cy="1488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Congreso.png" id="37" name="Shape 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5449" y="3645325"/>
            <a:ext cx="2635899" cy="22494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5823737" y="5894800"/>
            <a:ext cx="30000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Carmelo Cabezuelo </a:t>
            </a:r>
            <a:r>
              <a:rPr i="1" lang="en-US" sz="1800">
                <a:solidFill>
                  <a:schemeClr val="dk1"/>
                </a:solidFill>
              </a:rPr>
              <a:t>(</a:t>
            </a:r>
            <a:r>
              <a:rPr i="1" lang="en-US" sz="1800" u="sng">
                <a:solidFill>
                  <a:schemeClr val="hlink"/>
                </a:solidFill>
                <a:hlinkClick r:id="rId6"/>
              </a:rPr>
              <a:t>carmel@upv.es</a:t>
            </a:r>
            <a:r>
              <a:rPr i="1" lang="en-US" sz="1800">
                <a:solidFill>
                  <a:schemeClr val="dk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2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1665350" y="51540"/>
            <a:ext cx="6871500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Nueva consola web: OpenGnsys 3.0</a:t>
            </a:r>
          </a:p>
        </p:txBody>
      </p:sp>
      <p:pic>
        <p:nvPicPr>
          <p:cNvPr descr="logoopengnsys.png"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445325" y="1030600"/>
            <a:ext cx="7328700" cy="3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900"/>
              <a:t>Importantes cambios en el desarrollo del proyecto: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-323850" lvl="0" marL="4572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Se afrontan las problemáticas mencionadas, como PHP 7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Se abandona el desarrollo actual “monolítico” PHP-HTML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Independencia de tecnologías / lenguajes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Separación cliente/servidor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Fiabilidad, escalabilidad, flexibilidad</a:t>
            </a:r>
          </a:p>
          <a:p>
            <a:pPr indent="-323850" lvl="0" marL="4572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Se adopta el desarrollo sobre Framework Symfony</a:t>
            </a:r>
          </a:p>
          <a:p>
            <a:pPr indent="-323850" lvl="0" marL="4572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Nuevo diseño del modelo de Base de Datos, abstracción mediante Doctrine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Fácil cambio de motor de B.D (MySQL, MariaDB, postgreSQL…)</a:t>
            </a:r>
          </a:p>
          <a:p>
            <a:pPr indent="-323850" lvl="0" marL="4572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Consola web con acceso a todas las funciones de la API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445325" y="5140000"/>
            <a:ext cx="1615800" cy="1370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2778650" y="5140000"/>
            <a:ext cx="2005500" cy="1370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5501675" y="5140000"/>
            <a:ext cx="3239400" cy="1370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40" name="Shape 240"/>
          <p:cNvGrpSpPr/>
          <p:nvPr/>
        </p:nvGrpSpPr>
        <p:grpSpPr>
          <a:xfrm>
            <a:off x="2891258" y="5212627"/>
            <a:ext cx="724311" cy="435967"/>
            <a:chOff x="334787" y="3060112"/>
            <a:chExt cx="1226400" cy="714349"/>
          </a:xfrm>
        </p:grpSpPr>
        <p:pic>
          <p:nvPicPr>
            <p:cNvPr descr="nube.png" id="241" name="Shape 241"/>
            <p:cNvPicPr preferRelativeResize="0"/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347837" y="3060112"/>
              <a:ext cx="1213350" cy="714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Shape 242"/>
            <p:cNvSpPr/>
            <p:nvPr/>
          </p:nvSpPr>
          <p:spPr>
            <a:xfrm>
              <a:off x="334787" y="3235912"/>
              <a:ext cx="1226400" cy="4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-US" sz="2400">
                  <a:solidFill>
                    <a:srgbClr val="FFFFFF"/>
                  </a:solidFill>
                </a:rPr>
                <a:t>{        }</a:t>
              </a:r>
            </a:p>
          </p:txBody>
        </p:sp>
        <p:pic>
          <p:nvPicPr>
            <p:cNvPr descr="opengnsys-logo.png" id="243" name="Shape 2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97562" y="3341819"/>
              <a:ext cx="712099" cy="3317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Shape 244"/>
          <p:cNvGrpSpPr/>
          <p:nvPr/>
        </p:nvGrpSpPr>
        <p:grpSpPr>
          <a:xfrm>
            <a:off x="3470589" y="5646627"/>
            <a:ext cx="651668" cy="435967"/>
            <a:chOff x="1621012" y="2731325"/>
            <a:chExt cx="1103400" cy="714349"/>
          </a:xfrm>
        </p:grpSpPr>
        <p:pic>
          <p:nvPicPr>
            <p:cNvPr descr="nube.png" id="245" name="Shape 245"/>
            <p:cNvPicPr preferRelativeResize="0"/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1634062" y="2731325"/>
              <a:ext cx="1018375" cy="714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Shape 246"/>
            <p:cNvSpPr/>
            <p:nvPr/>
          </p:nvSpPr>
          <p:spPr>
            <a:xfrm>
              <a:off x="1621012" y="2907125"/>
              <a:ext cx="1103400" cy="4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-US" sz="2400">
                  <a:solidFill>
                    <a:srgbClr val="FFFFFF"/>
                  </a:solidFill>
                </a:rPr>
                <a:t>{     }</a:t>
              </a:r>
            </a:p>
          </p:txBody>
        </p:sp>
        <p:pic>
          <p:nvPicPr>
            <p:cNvPr id="247" name="Shape 24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15062" y="2940137"/>
              <a:ext cx="332692" cy="457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Shape 248"/>
          <p:cNvGrpSpPr/>
          <p:nvPr/>
        </p:nvGrpSpPr>
        <p:grpSpPr>
          <a:xfrm>
            <a:off x="4053481" y="5212626"/>
            <a:ext cx="651668" cy="435967"/>
            <a:chOff x="1553550" y="3445675"/>
            <a:chExt cx="1103400" cy="714349"/>
          </a:xfrm>
        </p:grpSpPr>
        <p:pic>
          <p:nvPicPr>
            <p:cNvPr descr="nube.png" id="249" name="Shape 249"/>
            <p:cNvPicPr preferRelativeResize="0"/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1566600" y="3445675"/>
              <a:ext cx="1018375" cy="714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Shape 250"/>
            <p:cNvSpPr/>
            <p:nvPr/>
          </p:nvSpPr>
          <p:spPr>
            <a:xfrm>
              <a:off x="1553550" y="3621475"/>
              <a:ext cx="1103400" cy="4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-US" sz="2400">
                  <a:solidFill>
                    <a:srgbClr val="FFFFFF"/>
                  </a:solidFill>
                </a:rPr>
                <a:t>{     }</a:t>
              </a:r>
            </a:p>
          </p:txBody>
        </p:sp>
        <p:pic>
          <p:nvPicPr>
            <p:cNvPr descr="thilakarathna_Computer.png" id="251" name="Shape 25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77801" y="3659527"/>
              <a:ext cx="395975" cy="407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ga.png" id="252" name="Shape 25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071661" y="3661192"/>
              <a:ext cx="202109" cy="195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Shape 253"/>
          <p:cNvSpPr txBox="1"/>
          <p:nvPr/>
        </p:nvSpPr>
        <p:spPr>
          <a:xfrm>
            <a:off x="6759275" y="6169900"/>
            <a:ext cx="7242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Datos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562475" y="6169900"/>
            <a:ext cx="1381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Consola Web</a:t>
            </a:r>
          </a:p>
        </p:txBody>
      </p:sp>
      <p:grpSp>
        <p:nvGrpSpPr>
          <p:cNvPr id="255" name="Shape 255"/>
          <p:cNvGrpSpPr/>
          <p:nvPr/>
        </p:nvGrpSpPr>
        <p:grpSpPr>
          <a:xfrm>
            <a:off x="6673236" y="5202540"/>
            <a:ext cx="896285" cy="1008362"/>
            <a:chOff x="342386" y="2964528"/>
            <a:chExt cx="896285" cy="1008362"/>
          </a:xfrm>
        </p:grpSpPr>
        <p:grpSp>
          <p:nvGrpSpPr>
            <p:cNvPr id="256" name="Shape 256"/>
            <p:cNvGrpSpPr/>
            <p:nvPr/>
          </p:nvGrpSpPr>
          <p:grpSpPr>
            <a:xfrm>
              <a:off x="397111" y="2964528"/>
              <a:ext cx="420785" cy="434124"/>
              <a:chOff x="2477056" y="4279800"/>
              <a:chExt cx="1122093" cy="1049624"/>
            </a:xfrm>
          </p:grpSpPr>
          <p:pic>
            <p:nvPicPr>
              <p:cNvPr id="257" name="Shape 25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594286" y="4279800"/>
                <a:ext cx="741281" cy="8489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Shape 258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477056" y="4851125"/>
                <a:ext cx="561046" cy="4782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9" name="Shape 259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3038103" y="4726289"/>
                <a:ext cx="561046" cy="4782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0" name="Shape 260"/>
            <p:cNvGrpSpPr/>
            <p:nvPr/>
          </p:nvGrpSpPr>
          <p:grpSpPr>
            <a:xfrm>
              <a:off x="817886" y="3229590"/>
              <a:ext cx="420785" cy="434124"/>
              <a:chOff x="2477056" y="4279800"/>
              <a:chExt cx="1122093" cy="1049624"/>
            </a:xfrm>
          </p:grpSpPr>
          <p:pic>
            <p:nvPicPr>
              <p:cNvPr id="261" name="Shape 261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594286" y="4279800"/>
                <a:ext cx="741281" cy="8489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2" name="Shape 262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477056" y="4851125"/>
                <a:ext cx="561046" cy="4782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" name="Shape 263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3038103" y="4726289"/>
                <a:ext cx="561046" cy="4782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4" name="Shape 264"/>
            <p:cNvGrpSpPr/>
            <p:nvPr/>
          </p:nvGrpSpPr>
          <p:grpSpPr>
            <a:xfrm>
              <a:off x="342386" y="3538765"/>
              <a:ext cx="420785" cy="434124"/>
              <a:chOff x="2477056" y="4279800"/>
              <a:chExt cx="1122093" cy="1049624"/>
            </a:xfrm>
          </p:grpSpPr>
          <p:pic>
            <p:nvPicPr>
              <p:cNvPr id="265" name="Shape 26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594286" y="4279800"/>
                <a:ext cx="741281" cy="8489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6" name="Shape 266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477056" y="4851125"/>
                <a:ext cx="561046" cy="4782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7" name="Shape 267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3038103" y="4726289"/>
                <a:ext cx="561046" cy="4782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responsive-icons1.png" id="268" name="Shape 26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5287" y="5330849"/>
            <a:ext cx="1015850" cy="599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ds-enterprise-opengnsys-integration.png" id="269" name="Shape 269"/>
          <p:cNvPicPr preferRelativeResize="0"/>
          <p:nvPr/>
        </p:nvPicPr>
        <p:blipFill rotWithShape="1">
          <a:blip r:embed="rId13">
            <a:alphaModFix/>
          </a:blip>
          <a:srcRect b="26765" l="73199" r="2996" t="28957"/>
          <a:stretch/>
        </p:blipFill>
        <p:spPr>
          <a:xfrm>
            <a:off x="7899522" y="5203587"/>
            <a:ext cx="420775" cy="434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ds-enterprise-opengnsys-integration.png" id="270" name="Shape 270"/>
          <p:cNvPicPr preferRelativeResize="0"/>
          <p:nvPr/>
        </p:nvPicPr>
        <p:blipFill rotWithShape="1">
          <a:blip r:embed="rId13">
            <a:alphaModFix/>
          </a:blip>
          <a:srcRect b="26765" l="73199" r="2996" t="28957"/>
          <a:stretch/>
        </p:blipFill>
        <p:spPr>
          <a:xfrm>
            <a:off x="8320297" y="5527762"/>
            <a:ext cx="420775" cy="434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ds-enterprise-opengnsys-integration.png" id="271" name="Shape 271"/>
          <p:cNvPicPr preferRelativeResize="0"/>
          <p:nvPr/>
        </p:nvPicPr>
        <p:blipFill rotWithShape="1">
          <a:blip r:embed="rId13">
            <a:alphaModFix/>
          </a:blip>
          <a:srcRect b="26765" l="73199" r="2996" t="28957"/>
          <a:stretch/>
        </p:blipFill>
        <p:spPr>
          <a:xfrm>
            <a:off x="7821672" y="5775462"/>
            <a:ext cx="420775" cy="43438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3263300" y="6169887"/>
            <a:ext cx="10362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API REST</a:t>
            </a:r>
          </a:p>
        </p:txBody>
      </p:sp>
      <p:cxnSp>
        <p:nvCxnSpPr>
          <p:cNvPr id="273" name="Shape 273"/>
          <p:cNvCxnSpPr>
            <a:stCxn id="238" idx="1"/>
            <a:endCxn id="237" idx="3"/>
          </p:cNvCxnSpPr>
          <p:nvPr/>
        </p:nvCxnSpPr>
        <p:spPr>
          <a:xfrm rot="10800000">
            <a:off x="2061050" y="5825200"/>
            <a:ext cx="71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triangle"/>
            <a:tailEnd len="lg" w="lg" type="triangle"/>
          </a:ln>
        </p:spPr>
      </p:cxnSp>
      <p:pic>
        <p:nvPicPr>
          <p:cNvPr descr="opengnsys-logo.png" id="274" name="Shape 27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77875" y="5462525"/>
            <a:ext cx="1048233" cy="488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Shape 275"/>
          <p:cNvCxnSpPr>
            <a:endCxn id="238" idx="3"/>
          </p:cNvCxnSpPr>
          <p:nvPr/>
        </p:nvCxnSpPr>
        <p:spPr>
          <a:xfrm rot="10800000">
            <a:off x="4784150" y="5825200"/>
            <a:ext cx="7557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triangle"/>
            <a:tailEnd len="lg" w="lg" type="triangle"/>
          </a:ln>
        </p:spPr>
      </p:cxnSp>
      <p:pic>
        <p:nvPicPr>
          <p:cNvPr id="276" name="Shape 27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25275" y="3948697"/>
            <a:ext cx="772238" cy="82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702672" y="3565033"/>
            <a:ext cx="847740" cy="42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968837" y="4129496"/>
            <a:ext cx="772236" cy="53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98333" y="2788117"/>
            <a:ext cx="1542740" cy="38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501674" y="2809280"/>
            <a:ext cx="1465479" cy="33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2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1665350" y="51540"/>
            <a:ext cx="6871500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Nueva consola web: OpenGnsys 3.0</a:t>
            </a:r>
          </a:p>
        </p:txBody>
      </p:sp>
      <p:pic>
        <p:nvPicPr>
          <p:cNvPr descr="logoopengnsys.png"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58050" y="1183900"/>
            <a:ext cx="73287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900"/>
              <a:t>Cambio en la interfaz web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Desarrollo sobre Angular.js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Mayor simplicidad 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Diseño Responsive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Mejor experiencia de usuario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500"/>
              <a:t>Más eficiente y rápida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nsolaWebOg_dash.png" id="291" name="Shape 291"/>
          <p:cNvPicPr preferRelativeResize="0"/>
          <p:nvPr/>
        </p:nvPicPr>
        <p:blipFill rotWithShape="1">
          <a:blip r:embed="rId5">
            <a:alphaModFix/>
          </a:blip>
          <a:srcRect b="37922" l="0" r="0" t="0"/>
          <a:stretch/>
        </p:blipFill>
        <p:spPr>
          <a:xfrm>
            <a:off x="458050" y="4702774"/>
            <a:ext cx="5032900" cy="178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olaWebOg_client_mobile.png" id="292" name="Shape 2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0350" y="1269849"/>
            <a:ext cx="3673724" cy="5042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Shape 293"/>
          <p:cNvGrpSpPr/>
          <p:nvPr/>
        </p:nvGrpSpPr>
        <p:grpSpPr>
          <a:xfrm>
            <a:off x="646866" y="3750319"/>
            <a:ext cx="2572887" cy="690257"/>
            <a:chOff x="750975" y="1582350"/>
            <a:chExt cx="3068441" cy="821148"/>
          </a:xfrm>
        </p:grpSpPr>
        <p:pic>
          <p:nvPicPr>
            <p:cNvPr descr="AngularJS-large.png" id="294" name="Shape 294"/>
            <p:cNvPicPr preferRelativeResize="0"/>
            <p:nvPr/>
          </p:nvPicPr>
          <p:blipFill rotWithShape="1">
            <a:blip r:embed="rId7">
              <a:alphaModFix/>
            </a:blip>
            <a:srcRect b="0" l="0" r="74666" t="0"/>
            <a:stretch/>
          </p:blipFill>
          <p:spPr>
            <a:xfrm>
              <a:off x="750975" y="1587687"/>
              <a:ext cx="712074" cy="792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ml5css3.png" id="295" name="Shape 295"/>
            <p:cNvPicPr preferRelativeResize="0"/>
            <p:nvPr/>
          </p:nvPicPr>
          <p:blipFill rotWithShape="1">
            <a:blip r:embed="rId8">
              <a:alphaModFix/>
            </a:blip>
            <a:srcRect b="0" l="0" r="0" t="22767"/>
            <a:stretch/>
          </p:blipFill>
          <p:spPr>
            <a:xfrm>
              <a:off x="1994650" y="1582350"/>
              <a:ext cx="1824766" cy="803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ml5css3.png" id="296" name="Shape 296"/>
            <p:cNvPicPr preferRelativeResize="0"/>
            <p:nvPr/>
          </p:nvPicPr>
          <p:blipFill rotWithShape="1">
            <a:blip r:embed="rId8">
              <a:alphaModFix/>
            </a:blip>
            <a:srcRect b="0" l="40491" r="41276" t="22767"/>
            <a:stretch/>
          </p:blipFill>
          <p:spPr>
            <a:xfrm>
              <a:off x="1615799" y="1600199"/>
              <a:ext cx="332700" cy="8032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esponsive-icons1.png" id="297" name="Shape 29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95459" y="3704872"/>
            <a:ext cx="1169918" cy="69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2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1665350" y="51540"/>
            <a:ext cx="6871500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Nueva consola web: OpenGnsys 3.0</a:t>
            </a:r>
          </a:p>
        </p:txBody>
      </p:sp>
      <p:pic>
        <p:nvPicPr>
          <p:cNvPr descr="logoopengnsys.png"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5">
            <a:alphaModFix/>
          </a:blip>
          <a:srcRect b="0" l="0" r="0" t="11426"/>
          <a:stretch/>
        </p:blipFill>
        <p:spPr>
          <a:xfrm>
            <a:off x="1136250" y="1139575"/>
            <a:ext cx="6871500" cy="48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4171900" y="6127200"/>
            <a:ext cx="45693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Las comparaciones siempre son odiosas, pero...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2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1665350" y="51540"/>
            <a:ext cx="6871500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Nueva consola web: OpenGnsys 3.0</a:t>
            </a:r>
          </a:p>
        </p:txBody>
      </p:sp>
      <p:pic>
        <p:nvPicPr>
          <p:cNvPr descr="logoopengnsys.png"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olaWebOg_client2.png" id="318" name="Shape 3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812" y="1323250"/>
            <a:ext cx="8852374" cy="463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1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1665350" y="51540"/>
            <a:ext cx="6871499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Gracias</a:t>
            </a:r>
          </a:p>
        </p:txBody>
      </p:sp>
      <p:pic>
        <p:nvPicPr>
          <p:cNvPr descr="logoopengnsys.png"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993000" y="2403325"/>
            <a:ext cx="71580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800"/>
              <a:t>¿PREGUNTAS?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888600" y="4122425"/>
            <a:ext cx="7366800" cy="25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>
                <a:solidFill>
                  <a:schemeClr val="dk1"/>
                </a:solidFill>
              </a:rPr>
              <a:t>Carmelo Cabezuelo </a:t>
            </a:r>
            <a:r>
              <a:rPr b="1" i="1" lang="en-US" sz="1800">
                <a:solidFill>
                  <a:schemeClr val="dk1"/>
                </a:solidFill>
              </a:rPr>
              <a:t>(</a:t>
            </a:r>
            <a:r>
              <a:rPr b="1" i="1" lang="en-US" sz="1800" u="sng">
                <a:solidFill>
                  <a:schemeClr val="hlink"/>
                </a:solidFill>
                <a:hlinkClick r:id="rId5"/>
              </a:rPr>
              <a:t>carmel@upv.es</a:t>
            </a:r>
            <a:r>
              <a:rPr b="1" i="1" lang="en-US" sz="1800">
                <a:solidFill>
                  <a:schemeClr val="dk1"/>
                </a:solidFill>
              </a:rPr>
              <a:t>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1800">
                <a:solidFill>
                  <a:schemeClr val="dk1"/>
                </a:solidFill>
              </a:rPr>
              <a:t>Ramón M. Gómez  </a:t>
            </a:r>
            <a:r>
              <a:rPr b="1" i="1" lang="en-US" sz="1800">
                <a:solidFill>
                  <a:schemeClr val="dk1"/>
                </a:solidFill>
              </a:rPr>
              <a:t>(</a:t>
            </a:r>
            <a:r>
              <a:rPr b="1" i="1" lang="en-US" sz="1800" u="sng">
                <a:solidFill>
                  <a:schemeClr val="hlink"/>
                </a:solidFill>
                <a:hlinkClick r:id="rId6"/>
              </a:rPr>
              <a:t>ramongomez@us.es</a:t>
            </a:r>
            <a:r>
              <a:rPr b="1" i="1" lang="en-US" sz="1800">
                <a:solidFill>
                  <a:schemeClr val="dk1"/>
                </a:solidFill>
              </a:rPr>
              <a:t>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1800">
                <a:solidFill>
                  <a:schemeClr val="dk1"/>
                </a:solidFill>
              </a:rPr>
              <a:t>Irina Gómez</a:t>
            </a:r>
            <a:r>
              <a:rPr b="1" i="1" lang="en-US" sz="1800">
                <a:solidFill>
                  <a:schemeClr val="dk1"/>
                </a:solidFill>
              </a:rPr>
              <a:t> (</a:t>
            </a:r>
            <a:r>
              <a:rPr b="1" i="1" lang="en-US" sz="1800" u="sng">
                <a:solidFill>
                  <a:schemeClr val="hlink"/>
                </a:solidFill>
                <a:hlinkClick r:id="rId7"/>
              </a:rPr>
              <a:t>irinagomez@us.es</a:t>
            </a:r>
            <a:r>
              <a:rPr b="1" i="1" lang="en-US" sz="1800">
                <a:solidFill>
                  <a:schemeClr val="dk1"/>
                </a:solidFill>
              </a:rPr>
              <a:t>)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Antonio Doblas Viso</a:t>
            </a:r>
            <a:r>
              <a:rPr b="1" i="1" lang="en-US" sz="1800">
                <a:solidFill>
                  <a:schemeClr val="dk1"/>
                </a:solidFill>
              </a:rPr>
              <a:t> (</a:t>
            </a:r>
            <a:r>
              <a:rPr b="1" i="1" lang="en-US" sz="1800" u="sng">
                <a:solidFill>
                  <a:schemeClr val="hlink"/>
                </a:solidFill>
                <a:hlinkClick r:id="rId8"/>
              </a:rPr>
              <a:t>adv@uma.es</a:t>
            </a:r>
            <a:r>
              <a:rPr b="1" i="1" lang="en-US" sz="1800">
                <a:solidFill>
                  <a:schemeClr val="dk1"/>
                </a:solidFill>
              </a:rPr>
              <a:t>)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Alberto García Padilla</a:t>
            </a:r>
            <a:r>
              <a:rPr b="1" i="1" lang="en-US" sz="1800">
                <a:solidFill>
                  <a:schemeClr val="dk1"/>
                </a:solidFill>
              </a:rPr>
              <a:t> (</a:t>
            </a:r>
            <a:r>
              <a:rPr b="1" i="1" lang="en-US" sz="1800" u="sng">
                <a:solidFill>
                  <a:schemeClr val="hlink"/>
                </a:solidFill>
                <a:hlinkClick r:id="rId9"/>
              </a:rPr>
              <a:t>albertogp@uma.es</a:t>
            </a:r>
            <a:r>
              <a:rPr b="1" i="1" lang="en-US" sz="1800">
                <a:solidFill>
                  <a:schemeClr val="dk1"/>
                </a:solidFill>
              </a:rPr>
              <a:t>)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Juan Manuel Bardallo</a:t>
            </a:r>
            <a:r>
              <a:rPr b="1" i="1" lang="en-US" sz="1800">
                <a:solidFill>
                  <a:schemeClr val="dk1"/>
                </a:solidFill>
              </a:rPr>
              <a:t> (</a:t>
            </a:r>
            <a:r>
              <a:rPr b="1" i="1" lang="en-US" sz="1800" u="sng">
                <a:solidFill>
                  <a:schemeClr val="hlink"/>
                </a:solidFill>
                <a:hlinkClick r:id="rId10"/>
              </a:rPr>
              <a:t>juanmanuel.bardallo@sc.uhu.es</a:t>
            </a:r>
            <a:r>
              <a:rPr b="1" i="1" lang="en-US" sz="1800">
                <a:solidFill>
                  <a:schemeClr val="dk1"/>
                </a:solidFill>
              </a:rPr>
              <a:t>)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Miguel Ángel de Vega</a:t>
            </a:r>
            <a:r>
              <a:rPr b="1" i="1" lang="en-US" sz="1800">
                <a:solidFill>
                  <a:schemeClr val="dk1"/>
                </a:solidFill>
              </a:rPr>
              <a:t> (</a:t>
            </a:r>
            <a:r>
              <a:rPr b="1" i="1" lang="en-US" sz="1800" u="sng">
                <a:solidFill>
                  <a:schemeClr val="hlink"/>
                </a:solidFill>
                <a:hlinkClick r:id="rId11"/>
              </a:rPr>
              <a:t>miguelangelde.vega@sic.uhu.es</a:t>
            </a:r>
            <a:r>
              <a:rPr b="1" i="1" lang="en-US" sz="1800">
                <a:solidFill>
                  <a:schemeClr val="dk1"/>
                </a:solidFill>
              </a:rPr>
              <a:t>)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Juan Carlos García López</a:t>
            </a:r>
            <a:r>
              <a:rPr b="1" i="1" lang="en-US" sz="1800">
                <a:solidFill>
                  <a:schemeClr val="dk1"/>
                </a:solidFill>
              </a:rPr>
              <a:t> (</a:t>
            </a:r>
            <a:r>
              <a:rPr b="1" i="1" lang="en-US" sz="1800" u="sng">
                <a:solidFill>
                  <a:schemeClr val="hlink"/>
                </a:solidFill>
                <a:hlinkClick r:id="rId12"/>
              </a:rPr>
              <a:t>jcgarcia@unizar.es</a:t>
            </a:r>
            <a:r>
              <a:rPr b="1" i="1" lang="en-US" sz="1800">
                <a:solidFill>
                  <a:schemeClr val="dk1"/>
                </a:solidFill>
              </a:rPr>
              <a:t>)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i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557" y="5661052"/>
            <a:ext cx="1615799" cy="104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opengnsys.png"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3040" y="91440"/>
            <a:ext cx="7625001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1665350" y="51540"/>
            <a:ext cx="6871499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Índice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916650" y="1886575"/>
            <a:ext cx="7158000" cy="3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-US" sz="3600"/>
              <a:t>Problemática</a:t>
            </a:r>
          </a:p>
          <a:p>
            <a:pPr indent="-4572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-US" sz="3600"/>
              <a:t>OpenGnSys 1.0.6b</a:t>
            </a:r>
          </a:p>
          <a:p>
            <a:pPr indent="-457200" lvl="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-US" sz="3600">
                <a:solidFill>
                  <a:schemeClr val="dk1"/>
                </a:solidFill>
              </a:rPr>
              <a:t>OpenGnsys 1.1.0</a:t>
            </a:r>
          </a:p>
          <a:p>
            <a:pPr indent="-4572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-US" sz="3600">
                <a:solidFill>
                  <a:schemeClr val="dk1"/>
                </a:solidFill>
              </a:rPr>
              <a:t>Futuro y nueva consola web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descr="UHuelva.jpeg" id="48" name="Shape 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8550" y="5855525"/>
            <a:ext cx="682499" cy="65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V2.png" id="49" name="Shape 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4325" y="5855522"/>
            <a:ext cx="682500" cy="65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2274" y="5742037"/>
            <a:ext cx="752799" cy="7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8103" y="5843935"/>
            <a:ext cx="682499" cy="6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38598" y="5777210"/>
            <a:ext cx="815974" cy="81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912" y="4608002"/>
            <a:ext cx="1749426" cy="143134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1943275" y="4864725"/>
            <a:ext cx="956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/>
              <a:t>16.04</a:t>
            </a:r>
          </a:p>
        </p:txBody>
      </p:sp>
      <p:pic>
        <p:nvPicPr>
          <p:cNvPr descr="logoopengnsys.png"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3040" y="91440"/>
            <a:ext cx="7625002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665350" y="51540"/>
            <a:ext cx="6871500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Problemática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268975" y="1268850"/>
            <a:ext cx="3432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Drivers para nuevo hardware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194450" y="3140850"/>
            <a:ext cx="1959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-US"/>
              <a:t>UEFI y Secure Boot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268975" y="4269900"/>
            <a:ext cx="3432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Nuevos sistemas y entornos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5202350" y="1268850"/>
            <a:ext cx="36759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Movimiento en los foros de OpenGnsys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5202350" y="3140850"/>
            <a:ext cx="36759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Reducido grupo de desarrollo y pruebas</a:t>
            </a:r>
          </a:p>
        </p:txBody>
      </p:sp>
      <p:pic>
        <p:nvPicPr>
          <p:cNvPr descr="2.5-IDE-SSD.png&amp;disposition=attachment"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6925" y="1830350"/>
            <a:ext cx="1226274" cy="866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ngle-slot-video-card.png&amp;disposition=attachment" id="68" name="Shape 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650" y="1814002"/>
            <a:ext cx="1226274" cy="899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0px-Uefi_logo.svg.png" id="69" name="Shape 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6172" y="2965199"/>
            <a:ext cx="663802" cy="765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55752340.png" id="70" name="Shape 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8500" y="4864725"/>
            <a:ext cx="1411200" cy="10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827500" y="5012850"/>
            <a:ext cx="5532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/>
              <a:t>10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339650" y="5973000"/>
            <a:ext cx="16689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system</a:t>
            </a:r>
            <a:r>
              <a:rPr b="1" lang="en-US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</a:p>
        </p:txBody>
      </p:sp>
      <p:grpSp>
        <p:nvGrpSpPr>
          <p:cNvPr id="73" name="Shape 73"/>
          <p:cNvGrpSpPr/>
          <p:nvPr/>
        </p:nvGrpSpPr>
        <p:grpSpPr>
          <a:xfrm>
            <a:off x="3387024" y="1728174"/>
            <a:ext cx="5701035" cy="960000"/>
            <a:chOff x="1767850" y="1743975"/>
            <a:chExt cx="7618650" cy="1402075"/>
          </a:xfrm>
        </p:grpSpPr>
        <p:pic>
          <p:nvPicPr>
            <p:cNvPr id="74" name="Shape 7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767850" y="1743975"/>
              <a:ext cx="3752850" cy="135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Shape 7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500300" y="1793500"/>
              <a:ext cx="3886200" cy="13525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" name="Shape 7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21425" y="4419325"/>
            <a:ext cx="4380275" cy="22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97975" y="3599206"/>
            <a:ext cx="4380275" cy="1703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45047" y="5878850"/>
            <a:ext cx="553200" cy="77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1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665350" y="51540"/>
            <a:ext cx="6871499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OpenGnSys 1.0.6b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58225" y="1627175"/>
            <a:ext cx="82785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6087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/>
              <a:t>Descargar versión completa OpenGnSys 1.0.6b</a:t>
            </a: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/>
              <a:t>    </a:t>
            </a:r>
            <a:r>
              <a:rPr b="1" lang="en-US" u="sng">
                <a:solidFill>
                  <a:schemeClr val="hlink"/>
                </a:solidFill>
                <a:hlinkClick r:id="rId4"/>
              </a:rPr>
              <a:t>http://www.opengnsys.es/downloads/opengnsys-1.0.6-last.tar.gz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58225" y="2650175"/>
            <a:ext cx="8278500" cy="17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6087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/>
              <a:t>Plataformas probadas</a:t>
            </a: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/>
              <a:t>Ubuntu Server 14.04 LTS: </a:t>
            </a:r>
            <a:r>
              <a:rPr lang="en-US" sz="1800">
                <a:solidFill>
                  <a:srgbClr val="38761D"/>
                </a:solidFill>
              </a:rPr>
              <a:t>instalación y operación correctas</a:t>
            </a:r>
          </a:p>
          <a:p>
            <a:pPr indent="-342900" lvl="0" marL="457200" rtl="0">
              <a:lnSpc>
                <a:spcPct val="93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Ubuntu Server 16.04 LTS: </a:t>
            </a:r>
            <a:r>
              <a:rPr lang="en-US" sz="1800">
                <a:solidFill>
                  <a:srgbClr val="CC0000"/>
                </a:solidFill>
              </a:rPr>
              <a:t>no soportado</a:t>
            </a: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/>
              <a:t>CentOS 7: </a:t>
            </a:r>
            <a:r>
              <a:rPr lang="en-US" sz="1800">
                <a:solidFill>
                  <a:srgbClr val="B45F06"/>
                </a:solidFill>
              </a:rPr>
              <a:t>en pruebas</a:t>
            </a: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/>
              <a:t>Fedora 24: </a:t>
            </a:r>
            <a:r>
              <a:rPr lang="en-US" sz="1800">
                <a:solidFill>
                  <a:srgbClr val="B45F06"/>
                </a:solidFill>
              </a:rPr>
              <a:t>en pruebas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32750" y="4574675"/>
            <a:ext cx="82785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6087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Para usuarios avanzados en servidores de pruebas:</a:t>
            </a: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/>
              <a:t>            Actualización de la versión de desarrollo 1.0.6b. </a:t>
            </a: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>
                <a:solidFill>
                  <a:srgbClr val="4A86E8"/>
                </a:solidFill>
              </a:rPr>
              <a:t>   </a:t>
            </a:r>
            <a:r>
              <a:rPr b="1" lang="en-US">
                <a:solidFill>
                  <a:srgbClr val="1155CC"/>
                </a:solidFill>
              </a:rPr>
              <a:t>             </a:t>
            </a:r>
            <a:r>
              <a:rPr b="1" lang="en-US" u="sng">
                <a:solidFill>
                  <a:srgbClr val="1155CC"/>
                </a:solidFill>
              </a:rPr>
              <a:t>http://opengnsys.es/browser/branches/version1.0/installer/opengnsys_update.sh</a:t>
            </a:r>
          </a:p>
          <a:p>
            <a:pPr lvl="0" rtl="0">
              <a:lnSpc>
                <a:spcPct val="93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descr="images"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1675" y="2944750"/>
            <a:ext cx="840075" cy="87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"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4425" y="3259025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" id="90" name="Shape 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0037" y="3773725"/>
            <a:ext cx="687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opengnsys.png" id="91" name="Shape 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 rot="1182494">
            <a:off x="6407360" y="1401779"/>
            <a:ext cx="1869937" cy="663766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rPr>
              <a:t>Revisión de mantenimiento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2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665350" y="51540"/>
            <a:ext cx="6871500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OpenGnSys 1.0.6b</a:t>
            </a:r>
          </a:p>
        </p:txBody>
      </p:sp>
      <p:pic>
        <p:nvPicPr>
          <p:cNvPr descr="logoopengnsys.png"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57725" y="998500"/>
            <a:ext cx="5196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C</a:t>
            </a:r>
            <a:r>
              <a:rPr lang="en-US" sz="2400"/>
              <a:t>ompatibilidad con nuevo hardware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025" y="2152852"/>
            <a:ext cx="1749426" cy="143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5274" y="2246850"/>
            <a:ext cx="1018375" cy="122143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909562" y="2702775"/>
            <a:ext cx="7422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/>
              <a:t>4.4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75150" y="2425950"/>
            <a:ext cx="956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/>
              <a:t>16.04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57725" y="1621400"/>
            <a:ext cx="26691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Permite instalar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Cliente ogLive actualizado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454575" y="2474175"/>
            <a:ext cx="2159400" cy="721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1000"/>
              </a:spcBef>
              <a:buNone/>
            </a:pPr>
            <a:r>
              <a:rPr b="1" lang="en-US">
                <a:solidFill>
                  <a:schemeClr val="lt1"/>
                </a:solidFill>
              </a:rPr>
              <a:t>PXE unload fails: 1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93225" y="4204550"/>
            <a:ext cx="3084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chemeClr val="dk1"/>
                </a:solidFill>
              </a:rPr>
              <a:t>Particionado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395275" y="1621400"/>
            <a:ext cx="25254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solidFill>
                  <a:schemeClr val="dk1"/>
                </a:solidFill>
              </a:rPr>
              <a:t>Discos con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chemeClr val="dk1"/>
                </a:solidFill>
              </a:rPr>
              <a:t>sectores de 4096</a:t>
            </a:r>
          </a:p>
        </p:txBody>
      </p:sp>
      <p:pic>
        <p:nvPicPr>
          <p:cNvPr descr="Hard-Disk-150px.png" id="109" name="Shape 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6125" y="2143200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57725" y="3559700"/>
            <a:ext cx="30000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Corrección errores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340925" y="1621400"/>
            <a:ext cx="30849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chemeClr val="dk1"/>
                </a:solidFill>
              </a:rPr>
              <a:t>Nueva versión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chemeClr val="dk1"/>
                </a:solidFill>
              </a:rPr>
              <a:t>Cargador de arranque PXE</a:t>
            </a:r>
          </a:p>
        </p:txBody>
      </p:sp>
      <p:sp>
        <p:nvSpPr>
          <p:cNvPr id="112" name="Shape 112"/>
          <p:cNvSpPr/>
          <p:nvPr/>
        </p:nvSpPr>
        <p:spPr>
          <a:xfrm>
            <a:off x="706900" y="4657950"/>
            <a:ext cx="1253400" cy="5619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</a:rPr>
              <a:t> </a:t>
            </a:r>
            <a:r>
              <a:rPr b="1" lang="en-US">
                <a:solidFill>
                  <a:srgbClr val="FFFFFF"/>
                </a:solidFill>
              </a:rPr>
              <a:t>SWAP</a:t>
            </a:r>
          </a:p>
        </p:txBody>
      </p:sp>
      <p:pic>
        <p:nvPicPr>
          <p:cNvPr descr="cache-chica.png" id="113" name="Shape 1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01450" y="5434148"/>
            <a:ext cx="868440" cy="101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rd-drive-platter-100px.png" id="114" name="Shape 1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25875" y="4503650"/>
            <a:ext cx="868450" cy="8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2730825" y="4398450"/>
            <a:ext cx="742176" cy="631530"/>
          </a:xfrm>
          <a:prstGeom prst="irregularSeal1">
            <a:avLst/>
          </a:prstGeom>
          <a:solidFill>
            <a:srgbClr val="FFFFFF"/>
          </a:solidFill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2812025" y="4477550"/>
            <a:ext cx="742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solidFill>
                  <a:srgbClr val="0000FF"/>
                </a:solidFill>
              </a:rPr>
              <a:t>NEW</a:t>
            </a:r>
          </a:p>
        </p:txBody>
      </p:sp>
      <p:pic>
        <p:nvPicPr>
          <p:cNvPr descr="RestoreImage.png" id="117" name="Shape 1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7650" y="3984949"/>
            <a:ext cx="2556241" cy="27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330725" y="4099350"/>
            <a:ext cx="3084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solidFill>
                  <a:schemeClr val="dk1"/>
                </a:solidFill>
              </a:rPr>
              <a:t>Filtro comando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chemeClr val="dk1"/>
                </a:solidFill>
              </a:rPr>
              <a:t>Restaurar Imagen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2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665350" y="51540"/>
            <a:ext cx="6871500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OpenGnSys 1.0.6b</a:t>
            </a:r>
          </a:p>
        </p:txBody>
      </p:sp>
      <p:pic>
        <p:nvPicPr>
          <p:cNvPr descr="logoopengnsys.png"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19550" y="950375"/>
            <a:ext cx="5196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Mejoras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86574" y="1484375"/>
            <a:ext cx="57099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b="1" lang="en-US">
                <a:solidFill>
                  <a:schemeClr val="dk1"/>
                </a:solidFill>
              </a:rPr>
              <a:t>En asistente de Deploy y guardar información de la imagen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86575" y="2994350"/>
            <a:ext cx="76251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chemeClr val="dk1"/>
              </a:buClr>
              <a:buChar char="●"/>
            </a:pPr>
            <a:r>
              <a:rPr b="1" lang="en-US">
                <a:solidFill>
                  <a:schemeClr val="dk1"/>
                </a:solidFill>
              </a:rPr>
              <a:t>Opciones de post-configuración de sistemas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914400">
              <a:lnSpc>
                <a:spcPct val="150000"/>
              </a:lnSpc>
              <a:spcBef>
                <a:spcPts val="0"/>
              </a:spcBef>
              <a:buChar char="❏"/>
            </a:pPr>
            <a:r>
              <a:rPr lang="en-US"/>
              <a:t>Autoconfigurador para Grub</a:t>
            </a:r>
          </a:p>
          <a:p>
            <a:pPr indent="-228600" lvl="0" marL="9144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❏"/>
            </a:pPr>
            <a:r>
              <a:rPr lang="en-US">
                <a:solidFill>
                  <a:schemeClr val="dk1"/>
                </a:solidFill>
              </a:rPr>
              <a:t>SWAP en fstab</a:t>
            </a:r>
          </a:p>
          <a:p>
            <a:pPr indent="-228600" lvl="0" marL="9144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❏"/>
            </a:pPr>
            <a:r>
              <a:rPr lang="en-US">
                <a:solidFill>
                  <a:schemeClr val="dk1"/>
                </a:solidFill>
              </a:rPr>
              <a:t>Limpieza estados hibernación en GNU/Linux</a:t>
            </a:r>
          </a:p>
          <a:p>
            <a:pPr indent="-228600" lvl="0" marL="9144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❏"/>
            </a:pPr>
            <a:r>
              <a:rPr lang="en-US">
                <a:solidFill>
                  <a:schemeClr val="dk1"/>
                </a:solidFill>
              </a:rPr>
              <a:t>Postconfiguración Windows mejorada (chkdsk, cambio SID, integración en AD)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atosImagen.png"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748" y="1951399"/>
            <a:ext cx="4876437" cy="83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ployImagen.png"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1324" y="1135887"/>
            <a:ext cx="2468900" cy="16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7">
            <a:alphaModFix/>
          </a:blip>
          <a:srcRect b="27645" l="30439" r="14155" t="56705"/>
          <a:stretch/>
        </p:blipFill>
        <p:spPr>
          <a:xfrm>
            <a:off x="1398174" y="4932300"/>
            <a:ext cx="4733149" cy="10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2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1665350" y="51540"/>
            <a:ext cx="6871500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OpenGnSys 1.0.6b</a:t>
            </a:r>
          </a:p>
        </p:txBody>
      </p:sp>
      <p:pic>
        <p:nvPicPr>
          <p:cNvPr descr="logoopengnsys.png"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337950" y="2108300"/>
            <a:ext cx="86205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>
                <a:solidFill>
                  <a:srgbClr val="000000"/>
                </a:solidFill>
                <a:highlight>
                  <a:srgbClr val="FFFFFF"/>
                </a:highlight>
              </a:rPr>
              <a:t>Portal de Formación DOCENCIA-NET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1800" u="sng">
                <a:solidFill>
                  <a:srgbClr val="1155CC"/>
                </a:solidFill>
                <a:hlinkClick r:id="rId5"/>
              </a:rPr>
              <a:t>https://docencia-net.cv.uma.es</a:t>
            </a:r>
          </a:p>
        </p:txBody>
      </p:sp>
      <p:pic>
        <p:nvPicPr>
          <p:cNvPr descr="openbages.png"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3225" y="5383975"/>
            <a:ext cx="26479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encia-net.png" id="141" name="Shape 1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949" y="3164224"/>
            <a:ext cx="4008674" cy="19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4346625" y="3088025"/>
            <a:ext cx="4673100" cy="28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indent="-330200" lvl="0" marL="457200" rtl="0">
              <a:spcBef>
                <a:spcPts val="0"/>
              </a:spcBef>
              <a:buSzPct val="100000"/>
              <a:buChar char="●"/>
            </a:pPr>
            <a:r>
              <a:rPr b="1" lang="en-US" sz="1600"/>
              <a:t>Nuevo curso online OpenGnsys 1.0.6</a:t>
            </a:r>
            <a:br>
              <a:rPr b="1" lang="en-US" sz="1600"/>
            </a:br>
          </a:p>
          <a:p>
            <a:pPr indent="-330200" lvl="0" marL="457200" rtl="0">
              <a:spcBef>
                <a:spcPts val="0"/>
              </a:spcBef>
              <a:buSzPct val="100000"/>
              <a:buChar char="●"/>
            </a:pPr>
            <a:r>
              <a:rPr b="1" lang="en-US" sz="1600"/>
              <a:t>Actualización versión de Moodle del Portal de formación de DOCENCIA-NET</a:t>
            </a:r>
            <a:br>
              <a:rPr b="1" lang="en-US" sz="1600"/>
            </a:br>
          </a:p>
          <a:p>
            <a:pPr indent="-330200" lvl="0" marL="457200" rtl="0">
              <a:spcBef>
                <a:spcPts val="0"/>
              </a:spcBef>
              <a:buSzPct val="100000"/>
              <a:buChar char="●"/>
            </a:pPr>
            <a:r>
              <a:rPr b="1" lang="en-US" sz="1600"/>
              <a:t>Emisión de Insignias mediante Open Badges al finalizar los cursos online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91800" y="5236550"/>
            <a:ext cx="4084500" cy="1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rgbClr val="1155CC"/>
                </a:solidFill>
              </a:rPr>
              <a:t>Animamos al grupo de Docencia-Net y a la comunidad RedIRIS a usar el Portal de Formación DOCENCIA-NET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576275" y="1357750"/>
            <a:ext cx="5844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chemeClr val="dk1"/>
                </a:solidFill>
              </a:rPr>
              <a:t>Manual de usuario en PDF junto con la nueva instalación</a:t>
            </a:r>
          </a:p>
        </p:txBody>
      </p:sp>
      <p:pic>
        <p:nvPicPr>
          <p:cNvPr descr="file-icon-pdf-100px.png" id="145" name="Shape 1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1730" y="1218326"/>
            <a:ext cx="634541" cy="65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Glogo.png" id="146" name="Shape 1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4071" y="914865"/>
            <a:ext cx="1202154" cy="12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1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1665350" y="51540"/>
            <a:ext cx="6871499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OpenGnsys 1.1.0</a:t>
            </a:r>
          </a:p>
        </p:txBody>
      </p:sp>
      <p:pic>
        <p:nvPicPr>
          <p:cNvPr descr="logoopengnsys.png"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0174" y="3907962"/>
            <a:ext cx="535500" cy="7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468700" y="3342287"/>
            <a:ext cx="24057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Cliente de OpenGnsys con varios repositorios</a:t>
            </a:r>
          </a:p>
        </p:txBody>
      </p:sp>
      <p:grpSp>
        <p:nvGrpSpPr>
          <p:cNvPr id="158" name="Shape 158"/>
          <p:cNvGrpSpPr/>
          <p:nvPr/>
        </p:nvGrpSpPr>
        <p:grpSpPr>
          <a:xfrm>
            <a:off x="3180640" y="3319044"/>
            <a:ext cx="853015" cy="798764"/>
            <a:chOff x="2477056" y="4279800"/>
            <a:chExt cx="1122093" cy="1049624"/>
          </a:xfrm>
        </p:grpSpPr>
        <p:pic>
          <p:nvPicPr>
            <p:cNvPr id="159" name="Shape 1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94286" y="4279800"/>
              <a:ext cx="741281" cy="848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Shape 16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77056" y="4851125"/>
              <a:ext cx="561046" cy="478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Shape 16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38103" y="4726289"/>
              <a:ext cx="561046" cy="4782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9674" y="4268500"/>
            <a:ext cx="395974" cy="3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0198" y="4332275"/>
            <a:ext cx="395974" cy="396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lakarathna_Computer.png" id="164" name="Shape 1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9137" y="4422286"/>
            <a:ext cx="746785" cy="63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>
            <a:endCxn id="164" idx="1"/>
          </p:cNvCxnSpPr>
          <p:nvPr/>
        </p:nvCxnSpPr>
        <p:spPr>
          <a:xfrm>
            <a:off x="2475637" y="4534661"/>
            <a:ext cx="553500" cy="203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6" name="Shape 166"/>
          <p:cNvCxnSpPr>
            <a:endCxn id="164" idx="0"/>
          </p:cNvCxnSpPr>
          <p:nvPr/>
        </p:nvCxnSpPr>
        <p:spPr>
          <a:xfrm flipH="1">
            <a:off x="3402530" y="4097986"/>
            <a:ext cx="73500" cy="324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SeparacionUO.png" id="167" name="Shape 1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1842" y="1787400"/>
            <a:ext cx="956757" cy="14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268975" y="972125"/>
            <a:ext cx="40479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Independizar espacio de imágenes unidades organizativas dentro de un mismo repositorio</a:t>
            </a:r>
          </a:p>
        </p:txBody>
      </p:sp>
      <p:grpSp>
        <p:nvGrpSpPr>
          <p:cNvPr id="169" name="Shape 169"/>
          <p:cNvGrpSpPr/>
          <p:nvPr/>
        </p:nvGrpSpPr>
        <p:grpSpPr>
          <a:xfrm>
            <a:off x="1761225" y="1767031"/>
            <a:ext cx="1964562" cy="602145"/>
            <a:chOff x="134425" y="1913600"/>
            <a:chExt cx="2289700" cy="1083774"/>
          </a:xfrm>
        </p:grpSpPr>
        <p:pic>
          <p:nvPicPr>
            <p:cNvPr descr="unidadesOrganizativas.png" id="170" name="Shape 17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34425" y="1913600"/>
              <a:ext cx="1530925" cy="108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Shape 171"/>
            <p:cNvSpPr txBox="1"/>
            <p:nvPr/>
          </p:nvSpPr>
          <p:spPr>
            <a:xfrm>
              <a:off x="893225" y="2210900"/>
              <a:ext cx="1278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/>
                <a:t>Unidad 1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893225" y="2552762"/>
              <a:ext cx="1530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/>
                <a:t>Unidad 2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nube.png" id="173" name="Shape 173"/>
          <p:cNvPicPr preferRelativeResize="0"/>
          <p:nvPr/>
        </p:nvPicPr>
        <p:blipFill>
          <a:blip r:embed="rId11">
            <a:alphaModFix amt="70000"/>
          </a:blip>
          <a:stretch>
            <a:fillRect/>
          </a:stretch>
        </p:blipFill>
        <p:spPr>
          <a:xfrm>
            <a:off x="6572637" y="1677800"/>
            <a:ext cx="1018375" cy="7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6559587" y="1853600"/>
            <a:ext cx="11034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>
                <a:solidFill>
                  <a:srgbClr val="FFFFFF"/>
                </a:solidFill>
              </a:rPr>
              <a:t>{     }</a:t>
            </a:r>
          </a:p>
        </p:txBody>
      </p:sp>
      <p:pic>
        <p:nvPicPr>
          <p:cNvPr descr="nube.png" id="175" name="Shape 175"/>
          <p:cNvPicPr preferRelativeResize="0"/>
          <p:nvPr/>
        </p:nvPicPr>
        <p:blipFill>
          <a:blip r:embed="rId11">
            <a:alphaModFix amt="70000"/>
          </a:blip>
          <a:stretch>
            <a:fillRect/>
          </a:stretch>
        </p:blipFill>
        <p:spPr>
          <a:xfrm>
            <a:off x="5180587" y="1469199"/>
            <a:ext cx="1213350" cy="7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5167537" y="1645000"/>
            <a:ext cx="12264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>
                <a:solidFill>
                  <a:srgbClr val="FFFFFF"/>
                </a:solidFill>
              </a:rPr>
              <a:t>{        }</a:t>
            </a:r>
          </a:p>
        </p:txBody>
      </p:sp>
      <p:pic>
        <p:nvPicPr>
          <p:cNvPr descr="opengnsys-logo.png" id="177" name="Shape 17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30312" y="1750906"/>
            <a:ext cx="712099" cy="331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be.png" id="178" name="Shape 178"/>
          <p:cNvPicPr preferRelativeResize="0"/>
          <p:nvPr/>
        </p:nvPicPr>
        <p:blipFill>
          <a:blip r:embed="rId11">
            <a:alphaModFix amt="70000"/>
          </a:blip>
          <a:stretch>
            <a:fillRect/>
          </a:stretch>
        </p:blipFill>
        <p:spPr>
          <a:xfrm>
            <a:off x="7699175" y="1116100"/>
            <a:ext cx="1018375" cy="7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7686125" y="1291900"/>
            <a:ext cx="11034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>
                <a:solidFill>
                  <a:srgbClr val="FFFFFF"/>
                </a:solidFill>
              </a:rPr>
              <a:t>{     }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0174" y="1324912"/>
            <a:ext cx="332692" cy="4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lakarathna_Computer.png" id="181" name="Shape 18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83838" y="1891652"/>
            <a:ext cx="395975" cy="407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ga.png" id="182" name="Shape 18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77699" y="1893317"/>
            <a:ext cx="202109" cy="19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4520400" y="5397600"/>
            <a:ext cx="36915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Agentes REST para sistemas operativos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62562" y="5917737"/>
            <a:ext cx="34385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ga.png" id="185" name="Shape 18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80175" y="5586038"/>
            <a:ext cx="499599" cy="4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4545450" y="973500"/>
            <a:ext cx="3306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API REST en todos los componentes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4520400" y="2688750"/>
            <a:ext cx="38571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Documentación </a:t>
            </a:r>
            <a:r>
              <a:rPr b="1" lang="en-US"/>
              <a:t>API REST con Swagger-UI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279025" y="3110600"/>
            <a:ext cx="3438524" cy="208869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88137" y="5087400"/>
            <a:ext cx="33201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Clonado de discos completos</a:t>
            </a:r>
          </a:p>
        </p:txBody>
      </p:sp>
      <p:pic>
        <p:nvPicPr>
          <p:cNvPr descr="Hard-Disk-150px.png" id="190" name="Shape 19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34250" y="5648875"/>
            <a:ext cx="853000" cy="85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Shape 191"/>
          <p:cNvGrpSpPr/>
          <p:nvPr/>
        </p:nvGrpSpPr>
        <p:grpSpPr>
          <a:xfrm>
            <a:off x="2778115" y="5648869"/>
            <a:ext cx="853015" cy="798764"/>
            <a:chOff x="2477056" y="4279800"/>
            <a:chExt cx="1122093" cy="1049624"/>
          </a:xfrm>
        </p:grpSpPr>
        <p:pic>
          <p:nvPicPr>
            <p:cNvPr id="192" name="Shape 19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94286" y="4279800"/>
              <a:ext cx="741281" cy="848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Shape 19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77056" y="4851125"/>
              <a:ext cx="561046" cy="478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Shape 19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38103" y="4726289"/>
              <a:ext cx="561046" cy="4782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5" name="Shape 195"/>
          <p:cNvCxnSpPr/>
          <p:nvPr/>
        </p:nvCxnSpPr>
        <p:spPr>
          <a:xfrm flipH="1" rot="10800000">
            <a:off x="2139137" y="6072225"/>
            <a:ext cx="668100" cy="6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6" name="Shape 196"/>
          <p:cNvSpPr txBox="1"/>
          <p:nvPr/>
        </p:nvSpPr>
        <p:spPr>
          <a:xfrm>
            <a:off x="534975" y="5420275"/>
            <a:ext cx="16788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6000">
                <a:solidFill>
                  <a:srgbClr val="999999"/>
                </a:solidFill>
              </a:rPr>
              <a:t>{    }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91440"/>
            <a:ext cx="7625002" cy="631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1665350" y="51540"/>
            <a:ext cx="6871500" cy="76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OpenGnsys 1.1.0</a:t>
            </a:r>
          </a:p>
        </p:txBody>
      </p:sp>
      <p:pic>
        <p:nvPicPr>
          <p:cNvPr descr="logoopengnsys.png"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437"/>
            <a:ext cx="1615807" cy="7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0649" y="5492852"/>
            <a:ext cx="1749426" cy="143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4398" y="4220000"/>
            <a:ext cx="2405699" cy="124083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4123675" y="4441375"/>
            <a:ext cx="22704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-US"/>
              <a:t>Mejoras en inventario hardware con detección de número de serie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8899" y="5586850"/>
            <a:ext cx="1018375" cy="122143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2933187" y="6042775"/>
            <a:ext cx="7422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/>
              <a:t>4.4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1698775" y="5765950"/>
            <a:ext cx="956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/>
              <a:t>16.04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6200" y="5942800"/>
            <a:ext cx="15030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-US"/>
              <a:t>Cliente ogLive actualizado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7176" y="1602425"/>
            <a:ext cx="1776849" cy="116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252225" y="979275"/>
            <a:ext cx="34998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Definición de entornos virtuales para despliegue automático con Vagrant y VirtualBox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49850" y="3517700"/>
            <a:ext cx="1263750" cy="82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6025" y="3895037"/>
            <a:ext cx="1263750" cy="82394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197575" y="3102325"/>
            <a:ext cx="3499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Scripts para importar y exportar datos entre servidores</a:t>
            </a:r>
          </a:p>
        </p:txBody>
      </p:sp>
      <p:pic>
        <p:nvPicPr>
          <p:cNvPr descr="Binary-File-Plain.png&amp;disposition=attachment" id="218" name="Shape 2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98815" y="4631875"/>
            <a:ext cx="661167" cy="72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Shape 219"/>
          <p:cNvCxnSpPr>
            <a:stCxn id="216" idx="2"/>
            <a:endCxn id="218" idx="1"/>
          </p:cNvCxnSpPr>
          <p:nvPr/>
        </p:nvCxnSpPr>
        <p:spPr>
          <a:xfrm>
            <a:off x="807900" y="4718986"/>
            <a:ext cx="990900" cy="27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0" name="Shape 220"/>
          <p:cNvCxnSpPr>
            <a:stCxn id="218" idx="3"/>
            <a:endCxn id="215" idx="2"/>
          </p:cNvCxnSpPr>
          <p:nvPr/>
        </p:nvCxnSpPr>
        <p:spPr>
          <a:xfrm flipH="1" rot="10800000">
            <a:off x="2459982" y="4341625"/>
            <a:ext cx="321600" cy="652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21" name="Shape 221"/>
          <p:cNvSpPr txBox="1"/>
          <p:nvPr/>
        </p:nvSpPr>
        <p:spPr>
          <a:xfrm>
            <a:off x="4928050" y="979275"/>
            <a:ext cx="39555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Porcentaje de uso de sistemas de ficheros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928050" y="2647150"/>
            <a:ext cx="33201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Mostrar imágenes no actualizadas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302100" y="5428147"/>
            <a:ext cx="22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Sincronización NTP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74349" y="5875150"/>
            <a:ext cx="4761674" cy="8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38555" y="1463175"/>
            <a:ext cx="3798744" cy="752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visionImage2.png" id="226" name="Shape 2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78287" y="3170362"/>
            <a:ext cx="4391025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