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8" r:id="rId3"/>
    <p:sldId id="299" r:id="rId4"/>
    <p:sldId id="339" r:id="rId5"/>
    <p:sldId id="337" r:id="rId6"/>
    <p:sldId id="314" r:id="rId7"/>
    <p:sldId id="311" r:id="rId8"/>
    <p:sldId id="318" r:id="rId9"/>
    <p:sldId id="330" r:id="rId10"/>
    <p:sldId id="331" r:id="rId11"/>
    <p:sldId id="334" r:id="rId12"/>
    <p:sldId id="336" r:id="rId13"/>
    <p:sldId id="333" r:id="rId14"/>
    <p:sldId id="317" r:id="rId15"/>
    <p:sldId id="338" r:id="rId16"/>
    <p:sldId id="275" r:id="rId17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9549" autoAdjust="0"/>
  </p:normalViewPr>
  <p:slideViewPr>
    <p:cSldViewPr snapToGrid="0" snapToObjects="1" showGuides="1">
      <p:cViewPr>
        <p:scale>
          <a:sx n="66" d="100"/>
          <a:sy n="66" d="100"/>
        </p:scale>
        <p:origin x="-1344" y="-270"/>
      </p:cViewPr>
      <p:guideLst>
        <p:guide orient="horz" pos="922"/>
        <p:guide pos="289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B6DCF-768C-0340-BE5A-84C5636D07EF}" type="datetimeFigureOut">
              <a:rPr lang="es-ES" smtClean="0"/>
              <a:t>07/11/2016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9BDCA-9520-1B47-9087-2CA2665E590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70016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CC8670-93C7-464C-BB7C-1D0B5DC26DD8}" type="datetimeFigureOut">
              <a:rPr lang="es-ES" smtClean="0"/>
              <a:t>07/11/2016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5FA0E6-A7EC-D949-8EE0-5D45573B3D5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96919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13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14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15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3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4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7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8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9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10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11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5FA0E6-A7EC-D949-8EE0-5D45573B3D5C}" type="slidenum">
              <a:rPr lang="es-ES" smtClean="0">
                <a:solidFill>
                  <a:prstClr val="black"/>
                </a:solidFill>
              </a:rPr>
              <a:pPr/>
              <a:t>12</a:t>
            </a:fld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40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_tradnl" smtClean="0"/>
              <a:t>Clic para editar título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9552" y="4149080"/>
            <a:ext cx="6400800" cy="14897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DAA705F-7F01-3549-863B-827D6D872C79}" type="datetime1">
              <a:rPr lang="es-ES" smtClean="0"/>
              <a:t>07/11/2016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 smtClean="0"/>
              <a:t>RedIRIS – Servicios </a:t>
            </a:r>
            <a:r>
              <a:rPr lang="es-ES" dirty="0" err="1" smtClean="0"/>
              <a:t>cloud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133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_tradnl" noProof="0" smtClean="0"/>
              <a:t>Arrastre la imagen al marcador de posición o haga clic en el icono para agregar</a:t>
            </a:r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ECFF515-5ADC-DC48-85DD-69030632B560}" type="datetime1">
              <a:rPr lang="es-ES" smtClean="0"/>
              <a:t>07/11/2016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6780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7374B95-661B-9649-8A2D-F5A778F84BFA}" type="datetime1">
              <a:rPr lang="es-ES" smtClean="0"/>
              <a:t>07/11/2016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814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6D5D13-2EB0-D64F-80B1-C06C0D5BDC19}" type="datetime1">
              <a:rPr lang="es-ES" smtClean="0"/>
              <a:t>07/11/2016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712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500">
                <a:latin typeface="+mn-lt"/>
              </a:defRPr>
            </a:lvl1pPr>
            <a:lvl2pPr>
              <a:defRPr>
                <a:solidFill>
                  <a:srgbClr val="004361"/>
                </a:solidFill>
                <a:latin typeface="+mn-lt"/>
              </a:defRPr>
            </a:lvl2pPr>
            <a:lvl3pPr>
              <a:defRPr>
                <a:solidFill>
                  <a:srgbClr val="003F5E"/>
                </a:solidFill>
                <a:latin typeface="+mn-lt"/>
              </a:defRPr>
            </a:lvl3pPr>
            <a:lvl4pPr>
              <a:defRPr>
                <a:latin typeface="+mn-lt"/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6F576E6A-F32A-4612-884C-86870357C6B4}" type="slidenum">
              <a:rPr lang="en-GB" smtClean="0"/>
              <a:pPr/>
              <a:t>‹Nº›</a:t>
            </a:fld>
            <a:endParaRPr lang="en-GB"/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341735" y="74649"/>
            <a:ext cx="720906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827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2" descr="logo-RedIRIS.t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2057400"/>
            <a:ext cx="6985000" cy="225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3"/>
          <p:cNvSpPr txBox="1">
            <a:spLocks noChangeArrowheads="1"/>
          </p:cNvSpPr>
          <p:nvPr/>
        </p:nvSpPr>
        <p:spPr bwMode="auto">
          <a:xfrm>
            <a:off x="1295400" y="4618038"/>
            <a:ext cx="6553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s-ES_tradnl" sz="3200" b="1">
                <a:solidFill>
                  <a:srgbClr val="F6C30C"/>
                </a:solidFill>
              </a:rPr>
              <a:t>¡ MUCHAS GRACIAS! </a:t>
            </a:r>
            <a:endParaRPr lang="es-ES_tradnl" sz="2000" b="1">
              <a:solidFill>
                <a:srgbClr val="F6C30C"/>
              </a:solidFill>
            </a:endParaRPr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D9E611-DF26-E44A-8CED-3951FB639B5D}" type="datetime1">
              <a:rPr lang="es-ES" smtClean="0"/>
              <a:t>07/11/2016</a:t>
            </a:fld>
            <a:endParaRPr lang="es-ES"/>
          </a:p>
        </p:txBody>
      </p:sp>
      <p:sp>
        <p:nvSpPr>
          <p:cNvPr id="5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6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8545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250825" y="754063"/>
            <a:ext cx="8767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507288" cy="638944"/>
          </a:xfrm>
        </p:spPr>
        <p:txBody>
          <a:bodyPr/>
          <a:lstStyle>
            <a:lvl1pPr algn="l"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8" name="2 Marcador de texto"/>
          <p:cNvSpPr>
            <a:spLocks noGrp="1"/>
          </p:cNvSpPr>
          <p:nvPr>
            <p:ph idx="1"/>
          </p:nvPr>
        </p:nvSpPr>
        <p:spPr bwMode="auto">
          <a:xfrm>
            <a:off x="446856" y="764704"/>
            <a:ext cx="844562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buClr>
                <a:schemeClr val="accent1">
                  <a:lumMod val="75000"/>
                </a:schemeClr>
              </a:buClr>
              <a:buSzPct val="120000"/>
              <a:defRPr/>
            </a:lvl1pPr>
            <a:lvl2pPr marL="742950" indent="-285750">
              <a:buSzPct val="80000"/>
              <a:buFont typeface="Courier New"/>
              <a:buChar char="o"/>
              <a:defRPr/>
            </a:lvl2pPr>
          </a:lstStyle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dirty="0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EDD2FF-8654-A64A-A08F-79A3FEC71A9B}" type="datetime1">
              <a:rPr lang="es-ES" smtClean="0"/>
              <a:t>07/11/2016</a:t>
            </a:fld>
            <a:endParaRPr lang="es-ES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663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2BD45F-24C1-7E47-8772-F4CF49B804F7}" type="datetime1">
              <a:rPr lang="es-ES" smtClean="0"/>
              <a:t>07/11/2016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437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836712"/>
            <a:ext cx="4038600" cy="5289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286EA3F-4E90-0E4B-88BA-714C297149D9}" type="datetime1">
              <a:rPr lang="es-ES" smtClean="0"/>
              <a:t>07/11/2016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966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7544" y="845022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556792"/>
            <a:ext cx="4040188" cy="45693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55369" y="845022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56792"/>
            <a:ext cx="4041775" cy="45693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 dirty="0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650B8E8-6BA4-554E-8773-1E32157F8C63}" type="datetime1">
              <a:rPr lang="es-ES" smtClean="0"/>
              <a:t>07/11/2016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611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BC1158-523A-4F4D-BF4C-30B1F4DF6982}" type="datetime1">
              <a:rPr lang="es-ES" smtClean="0"/>
              <a:t>07/11/2016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5470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CA6C956-986E-2D4E-974A-CAE92244C08D}" type="datetime1">
              <a:rPr lang="es-ES" smtClean="0"/>
              <a:t>07/11/2016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8305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29DECB-ED38-5F41-8CAF-77B6BA9AD9A2}" type="datetime1">
              <a:rPr lang="es-ES" smtClean="0"/>
              <a:t>07/11/2016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Informe de Gestión 2014</a:t>
            </a: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820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40000"/>
            <a:extLst/>
          </a:blip>
          <a:srcRect/>
          <a:stretch>
            <a:fillRect l="-3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395288" y="44450"/>
            <a:ext cx="8507412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46088" y="765175"/>
            <a:ext cx="8447087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7235825" y="6453188"/>
            <a:ext cx="1054100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9CD21437-17F6-9A42-BC75-40DC990FF4BD}" type="datetime1">
              <a:rPr lang="es-ES" smtClean="0"/>
              <a:t>07/11/2016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067175" y="6453188"/>
            <a:ext cx="31130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s-ES" dirty="0" smtClean="0"/>
              <a:t>Grupos de Trabajo  - noviembre 2016</a:t>
            </a:r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78825" y="6473825"/>
            <a:ext cx="730250" cy="339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3863B0B-7BE7-6F47-8451-6A5D3BB6C528}" type="slidenum">
              <a:rPr lang="es-ES" smtClean="0"/>
              <a:t>‹Nº›</a:t>
            </a:fld>
            <a:endParaRPr lang="es-ES"/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3" y="6372225"/>
            <a:ext cx="3614737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s-ES" sz="4000" b="1" kern="1200">
          <a:solidFill>
            <a:srgbClr val="F6C30C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6C30C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6C30C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6C30C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F6C30C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76092"/>
        </a:buClr>
        <a:buSzPct val="120000"/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54061"/>
        </a:buClr>
        <a:buSzPct val="80000"/>
        <a:buFont typeface="Courier New" charset="0"/>
        <a:buChar char="o"/>
        <a:defRPr lang="es-ES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geant.us5.list-manage.com/track/click?u=e8a13b8bcd69e9795240b0743&amp;id=aeaa09381c&amp;e=0003c41656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tiff"/><Relationship Id="rId5" Type="http://schemas.openxmlformats.org/officeDocument/2006/relationships/image" Target="../media/image4.emf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313645"/>
            <a:ext cx="7772400" cy="2498501"/>
          </a:xfrm>
        </p:spPr>
        <p:txBody>
          <a:bodyPr/>
          <a:lstStyle/>
          <a:p>
            <a:pPr algn="ctr"/>
            <a:r>
              <a:rPr lang="es-ES" dirty="0"/>
              <a:t>RedIRIS: 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Servicios </a:t>
            </a:r>
            <a:r>
              <a:rPr lang="es-ES" dirty="0" err="1" smtClean="0"/>
              <a:t>cloud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Dr. Alberto Pérez</a:t>
            </a:r>
          </a:p>
          <a:p>
            <a:r>
              <a:rPr lang="es-ES" dirty="0" smtClean="0"/>
              <a:t>Director Adjunto de RedIRIS</a:t>
            </a:r>
            <a:endParaRPr lang="es-ES" dirty="0"/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5396396" y="5879298"/>
            <a:ext cx="3438658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s-ES" sz="4800" b="1" kern="1200">
                <a:solidFill>
                  <a:srgbClr val="F6C30C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r" defTabSz="914400"/>
            <a:r>
              <a:rPr lang="es-ES" sz="1600" dirty="0" smtClean="0"/>
              <a:t>42 GRUPOS DE TRABAJO DE RedIRIS</a:t>
            </a:r>
          </a:p>
          <a:p>
            <a:pPr algn="r" defTabSz="914400"/>
            <a:r>
              <a:rPr lang="es-ES" sz="1600" dirty="0" smtClean="0"/>
              <a:t>Valencia, 14.11.2016</a:t>
            </a:r>
            <a:endParaRPr lang="es-ES" sz="1600" dirty="0"/>
          </a:p>
        </p:txBody>
      </p:sp>
    </p:spTree>
    <p:extLst>
      <p:ext uri="{BB962C8B-B14F-4D97-AF65-F5344CB8AC3E}">
        <p14:creationId xmlns:p14="http://schemas.microsoft.com/office/powerpoint/2010/main" val="95275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(</a:t>
            </a:r>
            <a:r>
              <a:rPr lang="es-ES" sz="3600" dirty="0" err="1"/>
              <a:t>V</a:t>
            </a:r>
            <a:r>
              <a:rPr lang="es-ES" sz="3600" dirty="0" err="1" smtClean="0"/>
              <a:t>b</a:t>
            </a:r>
            <a:r>
              <a:rPr lang="es-ES" sz="3600" dirty="0" smtClean="0"/>
              <a:t>) </a:t>
            </a:r>
            <a:r>
              <a:rPr lang="es-ES" sz="3600" dirty="0" err="1" smtClean="0"/>
              <a:t>IaaS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709" y="782195"/>
            <a:ext cx="6879772" cy="555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425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(</a:t>
            </a:r>
            <a:r>
              <a:rPr lang="es-ES" sz="3600" dirty="0" err="1"/>
              <a:t>V</a:t>
            </a:r>
            <a:r>
              <a:rPr lang="es-ES" sz="3600" dirty="0" err="1" smtClean="0"/>
              <a:t>c</a:t>
            </a:r>
            <a:r>
              <a:rPr lang="es-ES" sz="3600" dirty="0" smtClean="0"/>
              <a:t>) </a:t>
            </a:r>
            <a:r>
              <a:rPr lang="es-ES" sz="3600" dirty="0" err="1" smtClean="0"/>
              <a:t>IaaS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59" y="845457"/>
            <a:ext cx="7354529" cy="5348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47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(</a:t>
            </a:r>
            <a:r>
              <a:rPr lang="es-ES" sz="3600" dirty="0" err="1"/>
              <a:t>V</a:t>
            </a:r>
            <a:r>
              <a:rPr lang="es-ES" sz="3600" dirty="0" err="1" smtClean="0"/>
              <a:t>d</a:t>
            </a:r>
            <a:r>
              <a:rPr lang="es-ES" sz="3600" dirty="0" smtClean="0"/>
              <a:t>) </a:t>
            </a:r>
            <a:r>
              <a:rPr lang="es-ES" sz="3600" dirty="0" err="1" smtClean="0"/>
              <a:t>IaaS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984" y="1046615"/>
            <a:ext cx="4937073" cy="4846650"/>
          </a:xfrm>
          <a:prstGeom prst="rect">
            <a:avLst/>
          </a:prstGeom>
        </p:spPr>
      </p:pic>
      <p:sp>
        <p:nvSpPr>
          <p:cNvPr id="6" name="Content Placeholder 1"/>
          <p:cNvSpPr>
            <a:spLocks noGrp="1"/>
          </p:cNvSpPr>
          <p:nvPr>
            <p:ph idx="1"/>
          </p:nvPr>
        </p:nvSpPr>
        <p:spPr>
          <a:xfrm>
            <a:off x="5593817" y="1474793"/>
            <a:ext cx="2980267" cy="314073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solidFill>
                  <a:srgbClr val="ED1556"/>
                </a:solidFill>
              </a:rPr>
              <a:t>12 different IaaS solutions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solidFill>
                  <a:srgbClr val="ED1556"/>
                </a:solidFill>
              </a:rPr>
              <a:t>23 providers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 smtClean="0">
                <a:solidFill>
                  <a:srgbClr val="ED1556"/>
                </a:solidFill>
              </a:rPr>
              <a:t>4 year framework agreements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3F5E"/>
                </a:solidFill>
              </a:rPr>
              <a:t>Evaluation completed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003F5E"/>
                </a:solidFill>
              </a:rPr>
              <a:t>Signing of the framework agreements in progress </a:t>
            </a:r>
            <a:r>
              <a:rPr lang="en-US" sz="1600" dirty="0" smtClean="0">
                <a:solidFill>
                  <a:srgbClr val="003F5E"/>
                </a:solidFill>
              </a:rPr>
              <a:t>(</a:t>
            </a:r>
            <a:r>
              <a:rPr lang="en-US" sz="1600" dirty="0" err="1" smtClean="0">
                <a:solidFill>
                  <a:srgbClr val="003F5E"/>
                </a:solidFill>
              </a:rPr>
              <a:t>Dic</a:t>
            </a:r>
            <a:r>
              <a:rPr lang="en-US" sz="1600" dirty="0" err="1" smtClean="0">
                <a:solidFill>
                  <a:srgbClr val="003F5E"/>
                </a:solidFill>
              </a:rPr>
              <a:t>ember</a:t>
            </a:r>
            <a:r>
              <a:rPr lang="en-US" sz="1600" dirty="0" smtClean="0">
                <a:solidFill>
                  <a:srgbClr val="003F5E"/>
                </a:solidFill>
              </a:rPr>
              <a:t> </a:t>
            </a:r>
            <a:r>
              <a:rPr lang="en-US" sz="1600" dirty="0">
                <a:solidFill>
                  <a:srgbClr val="003F5E"/>
                </a:solidFill>
              </a:rPr>
              <a:t>2016)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lnSpc>
                <a:spcPct val="150000"/>
              </a:lnSpc>
              <a:buNone/>
            </a:pPr>
            <a:endParaRPr lang="en-US" sz="1600" b="1" dirty="0" smtClean="0">
              <a:solidFill>
                <a:srgbClr val="ED1556"/>
              </a:solidFill>
            </a:endParaRPr>
          </a:p>
          <a:p>
            <a:pPr marL="0" indent="0" algn="r">
              <a:lnSpc>
                <a:spcPct val="150000"/>
              </a:lnSpc>
              <a:buNone/>
            </a:pPr>
            <a:endParaRPr lang="en-US" sz="1600" b="1" dirty="0" smtClean="0">
              <a:solidFill>
                <a:srgbClr val="ED1556"/>
              </a:solidFill>
            </a:endParaRPr>
          </a:p>
          <a:p>
            <a:pPr marL="0" indent="0" algn="r">
              <a:lnSpc>
                <a:spcPct val="150000"/>
              </a:lnSpc>
              <a:buNone/>
            </a:pPr>
            <a:endParaRPr lang="en-US" sz="1600" b="1" dirty="0">
              <a:solidFill>
                <a:srgbClr val="ED1556"/>
              </a:solidFill>
            </a:endParaRPr>
          </a:p>
        </p:txBody>
      </p:sp>
      <p:sp>
        <p:nvSpPr>
          <p:cNvPr id="7" name="Rectangle 5"/>
          <p:cNvSpPr/>
          <p:nvPr/>
        </p:nvSpPr>
        <p:spPr>
          <a:xfrm>
            <a:off x="5593816" y="4615533"/>
            <a:ext cx="2926080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en-US" sz="1600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NRENs offer the contracts in their country</a:t>
            </a:r>
          </a:p>
          <a:p>
            <a:pPr lvl="0" defTabSz="685783">
              <a:lnSpc>
                <a:spcPct val="90000"/>
              </a:lnSpc>
              <a:spcBef>
                <a:spcPts val="750"/>
              </a:spcBef>
            </a:pPr>
            <a:r>
              <a:rPr lang="en-US" sz="1600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R&amp;E institutions </a:t>
            </a:r>
            <a:r>
              <a:rPr lang="en-US" sz="1600" dirty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can consume these IaaS offerings </a:t>
            </a:r>
            <a:r>
              <a:rPr lang="en-US" sz="1600" i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without </a:t>
            </a:r>
            <a:r>
              <a:rPr lang="en-US" sz="1600" i="1" dirty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the need to run a tender themselves</a:t>
            </a:r>
            <a:r>
              <a:rPr lang="en-US" sz="1600" dirty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78018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(</a:t>
            </a:r>
            <a:r>
              <a:rPr lang="es-ES" sz="3600" dirty="0"/>
              <a:t>V</a:t>
            </a:r>
            <a:r>
              <a:rPr lang="es-ES" sz="3600" dirty="0" smtClean="0"/>
              <a:t>e) </a:t>
            </a:r>
            <a:r>
              <a:rPr lang="es-ES" sz="3600" dirty="0" err="1" smtClean="0"/>
              <a:t>IaaS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ítulo 3"/>
          <p:cNvSpPr txBox="1">
            <a:spLocks/>
          </p:cNvSpPr>
          <p:nvPr/>
        </p:nvSpPr>
        <p:spPr bwMode="auto">
          <a:xfrm>
            <a:off x="333378" y="697585"/>
            <a:ext cx="8507412" cy="942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s-ES" sz="4000" b="1" kern="1200">
                <a:solidFill>
                  <a:srgbClr val="F6C30C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914400"/>
            <a:r>
              <a:rPr lang="en-US" dirty="0" smtClean="0"/>
              <a:t>Evaluation completed</a:t>
            </a:r>
            <a:br>
              <a:rPr lang="en-US" dirty="0" smtClean="0"/>
            </a:br>
            <a:r>
              <a:rPr lang="en-US" sz="1600" dirty="0" smtClean="0"/>
              <a:t>GÉANT intends to award a framework agreement to the following suppliers</a:t>
            </a:r>
            <a:endParaRPr lang="en-US" sz="1600" dirty="0"/>
          </a:p>
        </p:txBody>
      </p:sp>
      <p:sp>
        <p:nvSpPr>
          <p:cNvPr id="6" name="Content Placeholder 1"/>
          <p:cNvSpPr txBox="1">
            <a:spLocks/>
          </p:cNvSpPr>
          <p:nvPr/>
        </p:nvSpPr>
        <p:spPr>
          <a:xfrm>
            <a:off x="333378" y="1683659"/>
            <a:ext cx="3799958" cy="209005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charset="0"/>
              <a:buChar char="●"/>
              <a:defRPr lang="es-ES_tradnl" sz="15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charset="0"/>
              <a:buChar char="§"/>
              <a:defRPr lang="es-ES_tradnl" sz="1350" kern="1200" dirty="0">
                <a:solidFill>
                  <a:srgbClr val="00436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•"/>
              <a:defRPr lang="es-ES_tradnl" sz="1200" kern="1200" dirty="0">
                <a:solidFill>
                  <a:srgbClr val="003F5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–"/>
              <a:defRPr lang="es-ES_tradnl" sz="12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»"/>
              <a:defRPr lang="es-ES_tradnl" sz="12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sz="1400" dirty="0" smtClean="0"/>
              <a:t>Amazon, through resellers: </a:t>
            </a:r>
            <a:r>
              <a:rPr lang="en-US" sz="1400" dirty="0" err="1" smtClean="0"/>
              <a:t>Arcus</a:t>
            </a:r>
            <a:r>
              <a:rPr lang="en-US" sz="1400" dirty="0" smtClean="0"/>
              <a:t>, Comparex, Telecom Italia,</a:t>
            </a:r>
          </a:p>
          <a:p>
            <a:r>
              <a:rPr lang="en-US" sz="1400" dirty="0" err="1" smtClean="0"/>
              <a:t>Cloudsigma</a:t>
            </a:r>
            <a:endParaRPr lang="en-US" sz="1400" dirty="0" smtClean="0"/>
          </a:p>
          <a:p>
            <a:r>
              <a:rPr lang="en-US" sz="1400" dirty="0" smtClean="0"/>
              <a:t>Dimension Data</a:t>
            </a:r>
          </a:p>
          <a:p>
            <a:r>
              <a:rPr lang="en-US" sz="1400" dirty="0" err="1" smtClean="0"/>
              <a:t>Interoute</a:t>
            </a:r>
            <a:endParaRPr lang="en-US" sz="1400" dirty="0" smtClean="0"/>
          </a:p>
          <a:p>
            <a:r>
              <a:rPr lang="en-US" sz="1400" dirty="0" err="1" smtClean="0"/>
              <a:t>itSoft</a:t>
            </a:r>
            <a:endParaRPr lang="en-US" sz="1400" dirty="0" smtClean="0"/>
          </a:p>
          <a:p>
            <a:pPr fontAlgn="ctr"/>
            <a:r>
              <a:rPr lang="en-US" sz="1400" dirty="0" smtClean="0"/>
              <a:t>KPN</a:t>
            </a:r>
          </a:p>
          <a:p>
            <a:pPr fontAlgn="ctr"/>
            <a:r>
              <a:rPr lang="en-US" sz="1400" dirty="0" err="1" smtClean="0"/>
              <a:t>Lattelecom</a:t>
            </a:r>
            <a:endParaRPr lang="en-US" sz="1400" dirty="0" smtClean="0"/>
          </a:p>
          <a:p>
            <a:endParaRPr lang="en-US" sz="1800" dirty="0"/>
          </a:p>
        </p:txBody>
      </p:sp>
      <p:sp>
        <p:nvSpPr>
          <p:cNvPr id="7" name="Content Placeholder 1"/>
          <p:cNvSpPr txBox="1">
            <a:spLocks/>
          </p:cNvSpPr>
          <p:nvPr/>
        </p:nvSpPr>
        <p:spPr>
          <a:xfrm>
            <a:off x="4746172" y="1683659"/>
            <a:ext cx="4256160" cy="2191655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36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3F5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sz="1400" dirty="0"/>
              <a:t>Microsoft, through resellers: </a:t>
            </a:r>
            <a:r>
              <a:rPr lang="en-US" sz="1400" dirty="0" err="1"/>
              <a:t>Atea</a:t>
            </a:r>
            <a:r>
              <a:rPr lang="en-US" sz="1400" dirty="0"/>
              <a:t>, </a:t>
            </a:r>
            <a:r>
              <a:rPr lang="en-US" sz="1400" dirty="0" err="1"/>
              <a:t>Cacttus</a:t>
            </a:r>
            <a:r>
              <a:rPr lang="en-US" sz="1400" dirty="0"/>
              <a:t>, Comparex, Dom-Daniel, </a:t>
            </a:r>
            <a:r>
              <a:rPr lang="en-US" sz="1400" dirty="0" err="1"/>
              <a:t>Infosoft</a:t>
            </a:r>
            <a:r>
              <a:rPr lang="en-US" sz="1400" dirty="0"/>
              <a:t>, </a:t>
            </a:r>
            <a:r>
              <a:rPr lang="en-US" sz="1400" dirty="0" err="1"/>
              <a:t>Micromail</a:t>
            </a:r>
            <a:r>
              <a:rPr lang="en-US" sz="1400" dirty="0"/>
              <a:t>, </a:t>
            </a:r>
            <a:r>
              <a:rPr lang="en-US" sz="1400" dirty="0" err="1"/>
              <a:t>Nextsense</a:t>
            </a:r>
            <a:r>
              <a:rPr lang="en-US" sz="1400" dirty="0"/>
              <a:t>, </a:t>
            </a:r>
            <a:r>
              <a:rPr lang="en-US" sz="1400" dirty="0" err="1"/>
              <a:t>Novabase</a:t>
            </a:r>
            <a:r>
              <a:rPr lang="en-US" sz="1400" dirty="0"/>
              <a:t>, </a:t>
            </a:r>
            <a:r>
              <a:rPr lang="en-US" sz="1400" dirty="0" err="1"/>
              <a:t>SoftwareOne</a:t>
            </a:r>
            <a:r>
              <a:rPr lang="en-US" sz="1400" dirty="0"/>
              <a:t>, Span and </a:t>
            </a:r>
            <a:r>
              <a:rPr lang="en-US" sz="1400" dirty="0" err="1"/>
              <a:t>Ymens</a:t>
            </a:r>
            <a:endParaRPr lang="en-US" sz="1400" dirty="0"/>
          </a:p>
          <a:p>
            <a:pPr fontAlgn="ctr"/>
            <a:r>
              <a:rPr lang="en-US" sz="1400" dirty="0"/>
              <a:t>NTT Europe</a:t>
            </a:r>
          </a:p>
          <a:p>
            <a:pPr fontAlgn="ctr"/>
            <a:r>
              <a:rPr lang="en-US" sz="1400" dirty="0"/>
              <a:t>T-Systems</a:t>
            </a:r>
          </a:p>
          <a:p>
            <a:pPr fontAlgn="ctr"/>
            <a:r>
              <a:rPr lang="en-US" sz="1400" dirty="0"/>
              <a:t>Telecom Italia</a:t>
            </a:r>
          </a:p>
          <a:p>
            <a:pPr fontAlgn="ctr"/>
            <a:r>
              <a:rPr lang="en-US" sz="1400" dirty="0" err="1"/>
              <a:t>Vancis</a:t>
            </a:r>
            <a:endParaRPr lang="en-US" sz="1400" dirty="0"/>
          </a:p>
          <a:p>
            <a:endParaRPr lang="en-US" sz="1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914" y="3785238"/>
            <a:ext cx="3831770" cy="251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3"/>
          <p:cNvSpPr txBox="1">
            <a:spLocks/>
          </p:cNvSpPr>
          <p:nvPr/>
        </p:nvSpPr>
        <p:spPr bwMode="auto">
          <a:xfrm>
            <a:off x="659950" y="3773719"/>
            <a:ext cx="1328508" cy="601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s-ES" sz="4000" b="1" kern="1200">
                <a:solidFill>
                  <a:srgbClr val="F6C30C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914400"/>
            <a:r>
              <a:rPr lang="en-US" sz="1600" dirty="0" smtClean="0"/>
              <a:t>Spain</a:t>
            </a:r>
            <a:endParaRPr lang="en-US" sz="1600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>
          <a:xfrm>
            <a:off x="485778" y="4176862"/>
            <a:ext cx="4249916" cy="209005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charset="0"/>
              <a:buChar char="●"/>
              <a:defRPr lang="es-ES_tradnl" sz="15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charset="0"/>
              <a:buChar char="§"/>
              <a:defRPr lang="es-ES_tradnl" sz="1350" kern="1200" dirty="0">
                <a:solidFill>
                  <a:srgbClr val="00436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•"/>
              <a:defRPr lang="es-ES_tradnl" sz="1200" kern="1200" dirty="0">
                <a:solidFill>
                  <a:srgbClr val="003F5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–"/>
              <a:defRPr lang="es-ES_tradnl" sz="12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»"/>
              <a:defRPr lang="es-ES_tradnl" sz="12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sz="1400" dirty="0" smtClean="0"/>
              <a:t>Amazon, through resellers: </a:t>
            </a:r>
            <a:r>
              <a:rPr lang="en-US" sz="1400" dirty="0" err="1" smtClean="0"/>
              <a:t>Arcus</a:t>
            </a:r>
            <a:r>
              <a:rPr lang="en-US" sz="1400" dirty="0" smtClean="0"/>
              <a:t>, Comparex, Telecom Italia</a:t>
            </a:r>
            <a:r>
              <a:rPr lang="en-US" sz="1400" dirty="0" smtClean="0"/>
              <a:t>,</a:t>
            </a:r>
          </a:p>
          <a:p>
            <a:pPr fontAlgn="ctr"/>
            <a:r>
              <a:rPr lang="en-US" sz="1400" dirty="0" smtClean="0"/>
              <a:t>Microsoft, through resellers: </a:t>
            </a:r>
            <a:r>
              <a:rPr lang="en-US" sz="1400" dirty="0" err="1" smtClean="0"/>
              <a:t>Atea</a:t>
            </a:r>
            <a:r>
              <a:rPr lang="en-US" sz="1400" dirty="0" smtClean="0"/>
              <a:t>, Comparex, </a:t>
            </a:r>
            <a:r>
              <a:rPr lang="en-US" sz="1400" dirty="0" err="1" smtClean="0"/>
              <a:t>Infosoft</a:t>
            </a:r>
            <a:r>
              <a:rPr lang="en-US" sz="1400" dirty="0" smtClean="0"/>
              <a:t>, </a:t>
            </a:r>
            <a:r>
              <a:rPr lang="en-US" sz="1400" dirty="0" err="1" smtClean="0"/>
              <a:t>Micromail</a:t>
            </a:r>
            <a:r>
              <a:rPr lang="en-US" sz="1400" dirty="0" smtClean="0"/>
              <a:t>, </a:t>
            </a:r>
            <a:r>
              <a:rPr lang="en-US" sz="1400" dirty="0" err="1" smtClean="0"/>
              <a:t>SoftwareOne</a:t>
            </a:r>
            <a:endParaRPr lang="en-US" sz="1400" dirty="0" smtClean="0"/>
          </a:p>
          <a:p>
            <a:r>
              <a:rPr lang="en-US" sz="1400" dirty="0" err="1" smtClean="0"/>
              <a:t>Cloudsigma</a:t>
            </a:r>
            <a:endParaRPr lang="en-US" sz="1400" dirty="0" smtClean="0"/>
          </a:p>
          <a:p>
            <a:r>
              <a:rPr lang="en-US" sz="1400" dirty="0" smtClean="0"/>
              <a:t>Dimension Data</a:t>
            </a:r>
          </a:p>
          <a:p>
            <a:r>
              <a:rPr lang="en-US" sz="1400" dirty="0" err="1" smtClean="0"/>
              <a:t>Interoute</a:t>
            </a:r>
            <a:endParaRPr lang="en-US" sz="1400" dirty="0" smtClean="0"/>
          </a:p>
          <a:p>
            <a:r>
              <a:rPr lang="en-US" sz="1400" dirty="0" smtClean="0"/>
              <a:t>NTT Europe</a:t>
            </a:r>
            <a:endParaRPr lang="en-US" sz="1400" dirty="0" smtClean="0"/>
          </a:p>
          <a:p>
            <a:r>
              <a:rPr lang="en-US" sz="1400" dirty="0" err="1" smtClean="0"/>
              <a:t>Vancis</a:t>
            </a:r>
            <a:endParaRPr lang="en-US" sz="1400" dirty="0" smtClean="0"/>
          </a:p>
          <a:p>
            <a:pPr fontAlgn="ctr"/>
            <a:endParaRPr lang="en-US" sz="1400" dirty="0" smtClean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7447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(</a:t>
            </a:r>
            <a:r>
              <a:rPr lang="es-ES" sz="3600" dirty="0" err="1" smtClean="0"/>
              <a:t>Vf</a:t>
            </a:r>
            <a:r>
              <a:rPr lang="es-ES" sz="3600" dirty="0" smtClean="0"/>
              <a:t>) </a:t>
            </a:r>
            <a:r>
              <a:rPr lang="es-ES" sz="3600" dirty="0" err="1" smtClean="0"/>
              <a:t>IaaS</a:t>
            </a:r>
            <a:r>
              <a:rPr lang="es-ES" sz="3600" dirty="0" smtClean="0"/>
              <a:t> 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6" y="953257"/>
            <a:ext cx="9002041" cy="506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25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(</a:t>
            </a:r>
            <a:r>
              <a:rPr lang="es-ES" sz="3600" dirty="0" err="1" smtClean="0"/>
              <a:t>Vg</a:t>
            </a:r>
            <a:r>
              <a:rPr lang="es-ES" sz="3600" dirty="0" smtClean="0"/>
              <a:t>) </a:t>
            </a:r>
            <a:r>
              <a:rPr lang="es-ES" sz="3600" dirty="0" err="1" smtClean="0"/>
              <a:t>IaaS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00" y="825789"/>
            <a:ext cx="7180358" cy="358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5"/>
          <p:cNvSpPr/>
          <p:nvPr/>
        </p:nvSpPr>
        <p:spPr>
          <a:xfrm>
            <a:off x="116114" y="4659075"/>
            <a:ext cx="888621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68578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Posibilidad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licitar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escala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europea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otras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áreas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 (se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prepara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actualidad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webconference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742950" lvl="1" indent="-285750" defTabSz="68578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“Procurement as a Service” –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Establecer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proceso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hacer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más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uso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este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modelo</a:t>
            </a:r>
            <a:endParaRPr lang="en-US" sz="1600" b="1" dirty="0" smtClean="0">
              <a:solidFill>
                <a:srgbClr val="0043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lvl="0" indent="-285750" defTabSz="68578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Uno de los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principales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retos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ver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licitación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europea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puede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trasladarse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directamente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las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instituciones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afiliadas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o no (y,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si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no,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qué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habría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que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hacer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que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se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pudiera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el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futuro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pPr marL="285750" lvl="0" indent="-285750" defTabSz="685783">
              <a:lnSpc>
                <a:spcPct val="90000"/>
              </a:lnSpc>
              <a:spcBef>
                <a:spcPts val="750"/>
              </a:spcBef>
              <a:buFont typeface="Arial" charset="0"/>
              <a:buChar char="•"/>
            </a:pP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Posibilidad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de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complementar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licitación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europea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con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otra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similar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nacional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para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completar</a:t>
            </a:r>
            <a:r>
              <a:rPr lang="en-US" sz="1600" b="1" dirty="0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la </a:t>
            </a:r>
            <a:r>
              <a:rPr lang="en-US" sz="1600" b="1" dirty="0" err="1" smtClean="0">
                <a:solidFill>
                  <a:srgbClr val="0043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oferta</a:t>
            </a:r>
            <a:endParaRPr lang="en-US" sz="1600" b="1" dirty="0" smtClean="0">
              <a:solidFill>
                <a:srgbClr val="0043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10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13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759788" cy="638944"/>
          </a:xfrm>
        </p:spPr>
        <p:txBody>
          <a:bodyPr/>
          <a:lstStyle/>
          <a:p>
            <a:r>
              <a:rPr lang="es-ES" sz="2800" dirty="0" smtClean="0"/>
              <a:t>UNIÓN EUROPEA: “EUROPEAN CLOUD INITIATIVE</a:t>
            </a:r>
            <a:r>
              <a:rPr lang="es-ES" sz="2800" dirty="0" smtClean="0"/>
              <a:t>”</a:t>
            </a:r>
            <a:endParaRPr lang="es-ES" sz="28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708334"/>
            <a:ext cx="9109075" cy="5744854"/>
          </a:xfrm>
        </p:spPr>
        <p:txBody>
          <a:bodyPr>
            <a:noAutofit/>
          </a:bodyPr>
          <a:lstStyle/>
          <a:p>
            <a:r>
              <a:rPr lang="es-ES" sz="2000" dirty="0" smtClean="0"/>
              <a:t>Revolución digital de datos, basada en supercomputadores, sistemas de almacenamiento y gestión de datos, y redes de comunicaciones</a:t>
            </a:r>
          </a:p>
          <a:p>
            <a:pPr lvl="1"/>
            <a:r>
              <a:rPr lang="es-ES" sz="1800" dirty="0" smtClean="0"/>
              <a:t>Para hacer de los datos el motor de la Ciencia Abierta y de la 4ª Revolución Industrial, hay que mejorar los incentivos para compartir datos ,y también mejorar las infraestructuras de datos (que van hacia el “</a:t>
            </a:r>
            <a:r>
              <a:rPr lang="es-ES" sz="1800" dirty="0" err="1" smtClean="0"/>
              <a:t>exascale</a:t>
            </a:r>
            <a:r>
              <a:rPr lang="es-ES" sz="1800" dirty="0" smtClean="0"/>
              <a:t> </a:t>
            </a:r>
            <a:r>
              <a:rPr lang="es-ES" sz="1800" dirty="0" err="1" smtClean="0"/>
              <a:t>computing</a:t>
            </a:r>
            <a:r>
              <a:rPr lang="es-ES" sz="1800" dirty="0" smtClean="0"/>
              <a:t>”)</a:t>
            </a:r>
            <a:endParaRPr lang="es-ES" sz="1800" dirty="0"/>
          </a:p>
          <a:p>
            <a:pPr marL="0" indent="0">
              <a:buNone/>
            </a:pPr>
            <a:endParaRPr lang="es-ES" sz="800" b="1" i="1" dirty="0" smtClean="0"/>
          </a:p>
          <a:p>
            <a:r>
              <a:rPr lang="es-ES" sz="2000" dirty="0" smtClean="0"/>
              <a:t>Para dar respuesta a este reto, </a:t>
            </a:r>
          </a:p>
          <a:p>
            <a:pPr lvl="1"/>
            <a:r>
              <a:rPr lang="es-ES" sz="2000" dirty="0" smtClean="0"/>
              <a:t>la </a:t>
            </a:r>
            <a:r>
              <a:rPr lang="es-ES" sz="2000" dirty="0" smtClean="0"/>
              <a:t>Comisión, en su visión del Mercado Único Digital,  </a:t>
            </a:r>
            <a:r>
              <a:rPr lang="es-ES" sz="2000" dirty="0" smtClean="0"/>
              <a:t>va a impulsar la </a:t>
            </a:r>
            <a:r>
              <a:rPr lang="es-ES" sz="2000" b="1" dirty="0" err="1" smtClean="0"/>
              <a:t>European</a:t>
            </a:r>
            <a:r>
              <a:rPr lang="es-ES" sz="2000" b="1" dirty="0" smtClean="0"/>
              <a:t> Cloud </a:t>
            </a:r>
            <a:r>
              <a:rPr lang="es-ES" sz="2000" b="1" dirty="0" err="1" smtClean="0"/>
              <a:t>Initiative</a:t>
            </a:r>
            <a:r>
              <a:rPr lang="es-ES" sz="2000" dirty="0" smtClean="0"/>
              <a:t>” (</a:t>
            </a:r>
            <a:r>
              <a:rPr lang="es-ES" sz="2000" dirty="0" smtClean="0"/>
              <a:t>ECI</a:t>
            </a:r>
            <a:r>
              <a:rPr lang="es-ES" sz="2000" dirty="0"/>
              <a:t> </a:t>
            </a:r>
            <a:r>
              <a:rPr lang="es-ES" sz="2000" dirty="0" smtClean="0"/>
              <a:t>– Comunicación de abril de 2.016),</a:t>
            </a:r>
            <a:endParaRPr lang="es-ES" sz="2000" dirty="0" smtClean="0"/>
          </a:p>
          <a:p>
            <a:pPr lvl="1"/>
            <a:r>
              <a:rPr lang="es-ES" sz="2000" dirty="0" smtClean="0"/>
              <a:t>que tendrá como primer elemento la “</a:t>
            </a:r>
            <a:r>
              <a:rPr lang="es-ES" sz="2000" b="1" dirty="0" err="1" smtClean="0"/>
              <a:t>European</a:t>
            </a:r>
            <a:r>
              <a:rPr lang="es-ES" sz="2000" b="1" dirty="0" smtClean="0"/>
              <a:t> Open </a:t>
            </a:r>
            <a:r>
              <a:rPr lang="es-ES" sz="2000" b="1" dirty="0" err="1" smtClean="0"/>
              <a:t>Science</a:t>
            </a:r>
            <a:r>
              <a:rPr lang="es-ES" sz="2000" b="1" dirty="0" smtClean="0"/>
              <a:t> Cloud</a:t>
            </a:r>
            <a:r>
              <a:rPr lang="es-ES" sz="2000" dirty="0" smtClean="0"/>
              <a:t>” (EOSC),</a:t>
            </a:r>
          </a:p>
          <a:p>
            <a:pPr lvl="2"/>
            <a:r>
              <a:rPr lang="es-ES" sz="1600" dirty="0" smtClean="0"/>
              <a:t>que se apoyará en la “</a:t>
            </a:r>
            <a:r>
              <a:rPr lang="es-ES" sz="1600" b="1" dirty="0" err="1" smtClean="0"/>
              <a:t>European</a:t>
            </a:r>
            <a:r>
              <a:rPr lang="es-ES" sz="1600" b="1" dirty="0" smtClean="0"/>
              <a:t> Data </a:t>
            </a:r>
            <a:r>
              <a:rPr lang="es-ES" sz="1600" b="1" dirty="0" err="1" smtClean="0"/>
              <a:t>Infrastructure</a:t>
            </a:r>
            <a:r>
              <a:rPr lang="es-ES" sz="1600" dirty="0" smtClean="0"/>
              <a:t>”, y </a:t>
            </a:r>
          </a:p>
          <a:p>
            <a:pPr lvl="2"/>
            <a:r>
              <a:rPr lang="es-ES" sz="1600" dirty="0" smtClean="0"/>
              <a:t>que desarrollará un modelo que luego se expandirá al sector público y la industria.</a:t>
            </a:r>
          </a:p>
          <a:p>
            <a:endParaRPr lang="es-ES" sz="800" dirty="0"/>
          </a:p>
          <a:p>
            <a:r>
              <a:rPr lang="es-ES" sz="2000" dirty="0" smtClean="0"/>
              <a:t>Ese proceso se apoya en el trabajo realizado en la Estrategia Europea de Cloud; las iniciativas de High Performance Computing y Big Data; las iniciativas de Open </a:t>
            </a:r>
            <a:r>
              <a:rPr lang="es-ES" sz="2000" dirty="0" err="1" smtClean="0"/>
              <a:t>Science</a:t>
            </a:r>
            <a:r>
              <a:rPr lang="es-ES" sz="2000" dirty="0" smtClean="0"/>
              <a:t> y Open Access; y en otras e-infraestructuras como las redes desplegadas por GÉANT y </a:t>
            </a:r>
            <a:r>
              <a:rPr lang="es-ES" sz="2000" dirty="0" err="1" smtClean="0"/>
              <a:t>NRENs</a:t>
            </a:r>
            <a:r>
              <a:rPr lang="es-ES" sz="2000" dirty="0" smtClean="0"/>
              <a:t> como RedIRIS, </a:t>
            </a:r>
            <a:r>
              <a:rPr lang="es-ES" sz="2000" dirty="0" smtClean="0"/>
              <a:t> que llegan a 50 millones de investigadores y alumnos en Europa, y con gran potencial para prestar servicios centralizados.</a:t>
            </a:r>
            <a:endParaRPr lang="es-ES" sz="2000" b="1" i="1" dirty="0" smtClean="0"/>
          </a:p>
          <a:p>
            <a:pPr marL="0" indent="0">
              <a:buNone/>
            </a:pPr>
            <a:endParaRPr lang="es-ES" sz="800" dirty="0" smtClean="0"/>
          </a:p>
          <a:p>
            <a:pPr marL="0" indent="0">
              <a:buNone/>
            </a:pPr>
            <a:endParaRPr lang="es-ES" sz="1200" dirty="0" smtClean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1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7425" y="44624"/>
            <a:ext cx="8941649" cy="638944"/>
          </a:xfrm>
        </p:spPr>
        <p:txBody>
          <a:bodyPr/>
          <a:lstStyle/>
          <a:p>
            <a:r>
              <a:rPr lang="es-ES" sz="3200" dirty="0" smtClean="0"/>
              <a:t>RedIRIS</a:t>
            </a:r>
            <a:r>
              <a:rPr lang="es-ES" sz="3200" dirty="0" smtClean="0"/>
              <a:t>: </a:t>
            </a:r>
            <a:r>
              <a:rPr lang="es-ES" sz="3200" dirty="0" smtClean="0"/>
              <a:t>Servicios </a:t>
            </a:r>
            <a:r>
              <a:rPr lang="es-ES" sz="3200" dirty="0" err="1" smtClean="0"/>
              <a:t>cloud</a:t>
            </a:r>
            <a:endParaRPr lang="es-ES" sz="32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" y="409678"/>
            <a:ext cx="9109074" cy="604351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s-ES" sz="800" dirty="0" smtClean="0"/>
          </a:p>
          <a:p>
            <a:pPr marL="0" indent="0">
              <a:buNone/>
            </a:pPr>
            <a:endParaRPr lang="es-ES" sz="800" dirty="0" smtClean="0"/>
          </a:p>
          <a:p>
            <a:r>
              <a:rPr lang="es-ES" sz="1800" b="1" dirty="0" smtClean="0"/>
              <a:t>Servicios </a:t>
            </a:r>
            <a:r>
              <a:rPr lang="es-ES" sz="1800" b="1" dirty="0" err="1" smtClean="0"/>
              <a:t>cloud</a:t>
            </a:r>
            <a:r>
              <a:rPr lang="es-ES" sz="1800" b="1" dirty="0" smtClean="0"/>
              <a:t>: muy relevantes en estrategia de RedIRIS, alineada con UE &amp; GÉANT</a:t>
            </a:r>
          </a:p>
          <a:p>
            <a:pPr lvl="1"/>
            <a:r>
              <a:rPr lang="es-ES" sz="2000" dirty="0" smtClean="0"/>
              <a:t>Posibilidad para poner en valor la red y servicios desplegados</a:t>
            </a:r>
          </a:p>
          <a:p>
            <a:pPr lvl="1"/>
            <a:r>
              <a:rPr lang="es-ES" sz="2000" dirty="0" smtClean="0"/>
              <a:t>Integración con aspectos como autenticación y seguridad</a:t>
            </a:r>
          </a:p>
          <a:p>
            <a:pPr lvl="1"/>
            <a:r>
              <a:rPr lang="es-ES" sz="2000" dirty="0" smtClean="0"/>
              <a:t>RedIRIS: proveedor neutral TIC del sector académico y científico, con capacidad para agregar demanda (eventual compra centralizada)</a:t>
            </a:r>
          </a:p>
          <a:p>
            <a:pPr lvl="1"/>
            <a:r>
              <a:rPr lang="es-ES" sz="2000" dirty="0" smtClean="0"/>
              <a:t>Posibilidad de trasladar a España la actividad desarrollada en esta materia por GÉANT</a:t>
            </a:r>
          </a:p>
          <a:p>
            <a:pPr marL="0" indent="0">
              <a:buNone/>
            </a:pPr>
            <a:endParaRPr lang="es-ES" sz="1400" dirty="0" smtClean="0"/>
          </a:p>
          <a:p>
            <a:r>
              <a:rPr lang="es-ES" sz="1800" b="1" dirty="0"/>
              <a:t>RedIRIS ya presta algunos servicios </a:t>
            </a:r>
            <a:r>
              <a:rPr lang="es-ES" sz="1800" b="1" dirty="0" err="1"/>
              <a:t>cloud</a:t>
            </a:r>
            <a:r>
              <a:rPr lang="es-ES" sz="1800" b="1" dirty="0"/>
              <a:t> </a:t>
            </a:r>
            <a:r>
              <a:rPr lang="es-ES" sz="2000" dirty="0" smtClean="0"/>
              <a:t>(p.ej., lavadora), </a:t>
            </a:r>
            <a:r>
              <a:rPr lang="es-ES" sz="1800" b="1" dirty="0"/>
              <a:t>y tiene otros en piloto (</a:t>
            </a:r>
            <a:r>
              <a:rPr lang="es-ES" sz="2000" dirty="0" smtClean="0"/>
              <a:t>p.ej., IRIS-Mail)</a:t>
            </a:r>
          </a:p>
          <a:p>
            <a:pPr marL="0" indent="0">
              <a:buNone/>
            </a:pPr>
            <a:endParaRPr lang="es-ES" sz="1400" dirty="0" smtClean="0"/>
          </a:p>
          <a:p>
            <a:r>
              <a:rPr lang="es-ES" sz="1800" b="1" dirty="0"/>
              <a:t>Necesidad de validar elementos contractuales y administrativos </a:t>
            </a:r>
          </a:p>
          <a:p>
            <a:pPr lvl="1"/>
            <a:r>
              <a:rPr lang="es-ES" sz="2000" dirty="0" smtClean="0"/>
              <a:t>Para los servicios directamente prestados por RedIRIS, el posible pago por uso</a:t>
            </a:r>
          </a:p>
          <a:p>
            <a:pPr lvl="1"/>
            <a:r>
              <a:rPr lang="es-ES" sz="2000" dirty="0" smtClean="0"/>
              <a:t>Para los licitados por GÉANT, si se pueden trasladar sin más a las instituciones afiliadas a RedIRIS, como se está haciendo en otros países</a:t>
            </a:r>
          </a:p>
          <a:p>
            <a:pPr lvl="1"/>
            <a:r>
              <a:rPr lang="es-ES" sz="2000" dirty="0" smtClean="0"/>
              <a:t>Si se identifica algún problema,  hacer cambios que permitan superarlo</a:t>
            </a:r>
          </a:p>
          <a:p>
            <a:pPr lvl="1"/>
            <a:endParaRPr lang="es-ES" sz="2000" dirty="0" smtClean="0"/>
          </a:p>
          <a:p>
            <a:pPr lvl="1"/>
            <a:endParaRPr lang="es-ES" sz="400" dirty="0" smtClean="0"/>
          </a:p>
          <a:p>
            <a:pPr marL="457200" lvl="1" indent="0">
              <a:buNone/>
            </a:pPr>
            <a:endParaRPr lang="es-ES" sz="400" dirty="0" smtClean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5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- STATUS</a:t>
            </a:r>
            <a:r>
              <a:rPr lang="es-ES" sz="3600" dirty="0" smtClean="0"/>
              <a:t> 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 bwMode="auto">
          <a:xfrm>
            <a:off x="60683" y="958917"/>
            <a:ext cx="8941649" cy="526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54061"/>
              </a:buClr>
              <a:buSzPct val="80000"/>
              <a:buFont typeface="Courier New"/>
              <a:buChar char="o"/>
              <a:defRPr lang="es-ES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s-ES" sz="2000" dirty="0" smtClean="0"/>
              <a:t>I.      GÉANT</a:t>
            </a:r>
            <a:r>
              <a:rPr lang="es-ES" sz="2000" dirty="0" smtClean="0"/>
              <a:t>: </a:t>
            </a:r>
            <a:r>
              <a:rPr lang="es-ES" sz="2000" dirty="0" err="1" smtClean="0"/>
              <a:t>participation</a:t>
            </a:r>
            <a:r>
              <a:rPr lang="es-ES" sz="2000" dirty="0" smtClean="0"/>
              <a:t>  in H2020 </a:t>
            </a:r>
            <a:r>
              <a:rPr lang="es-ES" sz="2000" dirty="0" err="1" smtClean="0"/>
              <a:t>European</a:t>
            </a:r>
            <a:r>
              <a:rPr lang="es-ES" sz="2000" dirty="0" smtClean="0"/>
              <a:t> Open </a:t>
            </a:r>
            <a:r>
              <a:rPr lang="es-ES" sz="2000" dirty="0" err="1" smtClean="0"/>
              <a:t>Science</a:t>
            </a:r>
            <a:r>
              <a:rPr lang="es-ES" sz="2000" dirty="0" smtClean="0"/>
              <a:t> Cloud </a:t>
            </a:r>
            <a:r>
              <a:rPr lang="es-ES" sz="2000" dirty="0" smtClean="0"/>
              <a:t>Project</a:t>
            </a:r>
          </a:p>
          <a:p>
            <a:pPr marL="0" indent="0" defTabSz="914400">
              <a:buNone/>
            </a:pPr>
            <a:endParaRPr lang="es-ES" sz="800" dirty="0" smtClean="0"/>
          </a:p>
          <a:p>
            <a:pPr defTabSz="914400"/>
            <a:r>
              <a:rPr lang="es-ES" sz="2000" dirty="0" smtClean="0"/>
              <a:t>II.     GÉANT</a:t>
            </a:r>
            <a:r>
              <a:rPr lang="es-ES" sz="2000" dirty="0"/>
              <a:t>: </a:t>
            </a:r>
            <a:r>
              <a:rPr lang="es-ES" sz="2000" dirty="0" err="1"/>
              <a:t>peerings</a:t>
            </a:r>
            <a:r>
              <a:rPr lang="es-ES" sz="2000" dirty="0"/>
              <a:t> </a:t>
            </a:r>
            <a:r>
              <a:rPr lang="es-ES" sz="2000" dirty="0" err="1"/>
              <a:t>with</a:t>
            </a:r>
            <a:r>
              <a:rPr lang="es-ES" sz="2000" dirty="0"/>
              <a:t> </a:t>
            </a:r>
            <a:r>
              <a:rPr lang="es-ES" sz="2000" dirty="0" err="1"/>
              <a:t>cloud</a:t>
            </a:r>
            <a:r>
              <a:rPr lang="es-ES" sz="2000" dirty="0"/>
              <a:t> </a:t>
            </a:r>
            <a:r>
              <a:rPr lang="es-ES" sz="2000" dirty="0" err="1" smtClean="0"/>
              <a:t>providers</a:t>
            </a:r>
            <a:endParaRPr lang="es-ES" sz="2000" dirty="0" smtClean="0"/>
          </a:p>
          <a:p>
            <a:pPr defTabSz="914400"/>
            <a:endParaRPr lang="es-ES" sz="2000" dirty="0" smtClean="0"/>
          </a:p>
          <a:p>
            <a:pPr defTabSz="914400"/>
            <a:endParaRPr lang="es-ES" sz="2000" dirty="0" smtClean="0"/>
          </a:p>
          <a:p>
            <a:pPr defTabSz="914400"/>
            <a:r>
              <a:rPr lang="es-ES" sz="2000" dirty="0" smtClean="0"/>
              <a:t>III.</a:t>
            </a:r>
          </a:p>
          <a:p>
            <a:pPr defTabSz="914400"/>
            <a:endParaRPr lang="es-ES" sz="2000" dirty="0"/>
          </a:p>
          <a:p>
            <a:pPr marL="0" indent="0" defTabSz="914400">
              <a:buNone/>
            </a:pPr>
            <a:endParaRPr lang="es-ES" sz="2000" dirty="0" smtClean="0"/>
          </a:p>
          <a:p>
            <a:pPr defTabSz="914400"/>
            <a:r>
              <a:rPr lang="es-ES" sz="2000" dirty="0" smtClean="0"/>
              <a:t>IV.</a:t>
            </a:r>
          </a:p>
          <a:p>
            <a:pPr marL="0" indent="0" defTabSz="914400">
              <a:buNone/>
            </a:pPr>
            <a:endParaRPr lang="es-ES" sz="2000" dirty="0"/>
          </a:p>
          <a:p>
            <a:pPr marL="0" indent="0" defTabSz="914400">
              <a:buNone/>
            </a:pPr>
            <a:endParaRPr lang="es-ES" sz="2000" dirty="0" smtClean="0"/>
          </a:p>
          <a:p>
            <a:pPr marL="0" indent="0" defTabSz="914400">
              <a:buNone/>
            </a:pPr>
            <a:endParaRPr lang="es-ES" sz="2000" dirty="0" smtClean="0"/>
          </a:p>
          <a:p>
            <a:pPr defTabSz="914400"/>
            <a:r>
              <a:rPr lang="es-ES" sz="2000" dirty="0" smtClean="0"/>
              <a:t>V.</a:t>
            </a:r>
            <a:endParaRPr lang="es-ES" sz="2000" dirty="0"/>
          </a:p>
          <a:p>
            <a:pPr marL="0" indent="0" defTabSz="914400">
              <a:buNone/>
            </a:pPr>
            <a:endParaRPr lang="es-ES" sz="2000" dirty="0" smtClean="0"/>
          </a:p>
          <a:p>
            <a:pPr marL="0" indent="0" defTabSz="914400">
              <a:buNone/>
            </a:pPr>
            <a:endParaRPr lang="es-ES" sz="2000" dirty="0" smtClean="0"/>
          </a:p>
          <a:p>
            <a:pPr marL="0" indent="0" defTabSz="914400">
              <a:buNone/>
            </a:pPr>
            <a:endParaRPr lang="es-ES" sz="2000" dirty="0" smtClean="0"/>
          </a:p>
        </p:txBody>
      </p:sp>
      <p:sp>
        <p:nvSpPr>
          <p:cNvPr id="7" name="Rectangle 4"/>
          <p:cNvSpPr/>
          <p:nvPr/>
        </p:nvSpPr>
        <p:spPr bwMode="auto">
          <a:xfrm>
            <a:off x="998770" y="2113699"/>
            <a:ext cx="2788740" cy="1270196"/>
          </a:xfrm>
          <a:prstGeom prst="rect">
            <a:avLst/>
          </a:prstGeom>
          <a:solidFill>
            <a:srgbClr val="ED1556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37160" tIns="109728" rIns="137160" bIns="10972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99354">
              <a:defRPr/>
            </a:pPr>
            <a: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  <a:t>Listed in Cloud Catalogue</a:t>
            </a:r>
          </a:p>
          <a:p>
            <a:pPr algn="ctr" defTabSz="699354">
              <a:defRPr/>
            </a:pPr>
            <a:r>
              <a:rPr lang="en-US" sz="1400" i="1" kern="0" dirty="0" smtClean="0">
                <a:solidFill>
                  <a:schemeClr val="bg2"/>
                </a:solidFill>
                <a:ea typeface="Segoe UI" pitchFamily="34" charset="0"/>
                <a:cs typeface="Gill Sans"/>
              </a:rPr>
              <a:t>Stating capabilities</a:t>
            </a:r>
            <a:endParaRPr lang="en-US" sz="1400" i="1" kern="0" dirty="0">
              <a:solidFill>
                <a:schemeClr val="bg2"/>
              </a:solidFill>
              <a:ea typeface="Segoe UI" pitchFamily="34" charset="0"/>
              <a:cs typeface="Gill San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998770" y="3479159"/>
            <a:ext cx="2788740" cy="1270196"/>
          </a:xfrm>
          <a:prstGeom prst="rect">
            <a:avLst/>
          </a:prstGeom>
          <a:solidFill>
            <a:schemeClr val="accent2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37160" tIns="109728" rIns="137160" bIns="10972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99354">
              <a:defRPr/>
            </a:pPr>
            <a: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  <a:t>Educational </a:t>
            </a:r>
            <a:r>
              <a:rPr lang="en-US" sz="1800" kern="0" dirty="0">
                <a:solidFill>
                  <a:schemeClr val="bg1"/>
                </a:solidFill>
                <a:ea typeface="Segoe UI" pitchFamily="34" charset="0"/>
                <a:cs typeface="Gill Sans"/>
              </a:rPr>
              <a:t>discount </a:t>
            </a:r>
            <a: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  <a:t>/ </a:t>
            </a:r>
            <a:b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</a:br>
            <a: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  <a:t>preferential pricing</a:t>
            </a:r>
          </a:p>
          <a:p>
            <a:pPr algn="ctr" defTabSz="699354">
              <a:defRPr/>
            </a:pPr>
            <a:r>
              <a:rPr lang="en-US" sz="1400" i="1" kern="0" dirty="0" smtClean="0">
                <a:solidFill>
                  <a:schemeClr val="bg2"/>
                </a:solidFill>
                <a:ea typeface="Segoe UI" pitchFamily="34" charset="0"/>
                <a:cs typeface="Gill Sans"/>
              </a:rPr>
              <a:t>For use below tender thresholds</a:t>
            </a:r>
            <a:endParaRPr lang="en-US" sz="1400" i="1" kern="0" dirty="0">
              <a:solidFill>
                <a:schemeClr val="bg2"/>
              </a:solidFill>
              <a:ea typeface="Segoe UI" pitchFamily="34" charset="0"/>
              <a:cs typeface="Gill San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98770" y="4838820"/>
            <a:ext cx="2788740" cy="1270196"/>
          </a:xfrm>
          <a:prstGeom prst="rect">
            <a:avLst/>
          </a:prstGeom>
          <a:solidFill>
            <a:srgbClr val="633284"/>
          </a:solidFill>
          <a:ln w="9525" cap="flat" cmpd="sng" algn="ctr">
            <a:noFill/>
            <a:prstDash val="solid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137160" tIns="109728" rIns="137160" bIns="10972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99354">
              <a:defRPr/>
            </a:pPr>
            <a: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  <a:t/>
            </a:r>
            <a:b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</a:br>
            <a:r>
              <a:rPr lang="en-US" sz="1800" kern="0" dirty="0" smtClean="0">
                <a:solidFill>
                  <a:schemeClr val="bg1"/>
                </a:solidFill>
                <a:ea typeface="Segoe UI" pitchFamily="34" charset="0"/>
                <a:cs typeface="Gill Sans"/>
              </a:rPr>
              <a:t>Framework agreements</a:t>
            </a:r>
          </a:p>
          <a:p>
            <a:pPr algn="ctr" defTabSz="699354">
              <a:defRPr/>
            </a:pPr>
            <a:r>
              <a:rPr lang="en-US" sz="1400" i="1" kern="0" dirty="0" smtClean="0">
                <a:solidFill>
                  <a:schemeClr val="bg2"/>
                </a:solidFill>
                <a:ea typeface="Segoe UI" pitchFamily="34" charset="0"/>
                <a:cs typeface="Gill Sans"/>
              </a:rPr>
              <a:t>Results of a pan-European tender </a:t>
            </a:r>
            <a:br>
              <a:rPr lang="en-US" sz="1400" i="1" kern="0" dirty="0" smtClean="0">
                <a:solidFill>
                  <a:schemeClr val="bg2"/>
                </a:solidFill>
                <a:ea typeface="Segoe UI" pitchFamily="34" charset="0"/>
                <a:cs typeface="Gill Sans"/>
              </a:rPr>
            </a:br>
            <a:r>
              <a:rPr lang="en-US" sz="1400" i="1" kern="0" dirty="0" smtClean="0">
                <a:solidFill>
                  <a:schemeClr val="bg2"/>
                </a:solidFill>
                <a:ea typeface="Segoe UI" pitchFamily="34" charset="0"/>
                <a:cs typeface="Gill Sans"/>
              </a:rPr>
              <a:t>/ tender compliant</a:t>
            </a:r>
            <a:endParaRPr lang="en-US" sz="1400" i="1" kern="0" dirty="0">
              <a:solidFill>
                <a:schemeClr val="bg2"/>
              </a:solidFill>
              <a:ea typeface="Segoe UI" pitchFamily="34" charset="0"/>
              <a:cs typeface="Gill Sans"/>
            </a:endParaRPr>
          </a:p>
          <a:p>
            <a:pPr algn="ctr" defTabSz="699354">
              <a:defRPr/>
            </a:pPr>
            <a:endParaRPr lang="en-US" sz="1200" i="1" kern="0" dirty="0">
              <a:solidFill>
                <a:schemeClr val="bg1"/>
              </a:solidFill>
              <a:ea typeface="Segoe UI" pitchFamily="34" charset="0"/>
              <a:cs typeface="Gill Sans"/>
            </a:endParaRPr>
          </a:p>
        </p:txBody>
      </p:sp>
      <p:sp>
        <p:nvSpPr>
          <p:cNvPr id="10" name="Rectangle 13"/>
          <p:cNvSpPr/>
          <p:nvPr/>
        </p:nvSpPr>
        <p:spPr>
          <a:xfrm>
            <a:off x="3961968" y="2571825"/>
            <a:ext cx="180831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16 providers listed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Rectangle 17"/>
          <p:cNvSpPr/>
          <p:nvPr/>
        </p:nvSpPr>
        <p:spPr>
          <a:xfrm>
            <a:off x="4087058" y="5297150"/>
            <a:ext cx="4223720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IaaS tender, 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23 offers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Ready in July 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2016, now negotiating contracts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Rectangle 18"/>
          <p:cNvSpPr/>
          <p:nvPr/>
        </p:nvSpPr>
        <p:spPr>
          <a:xfrm>
            <a:off x="3948559" y="3815431"/>
            <a:ext cx="371537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700" dirty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Offers from providers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Amazon, Microsoft, </a:t>
            </a:r>
            <a:r>
              <a:rPr lang="en-GB" sz="1700" dirty="0" err="1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OwnCloud</a:t>
            </a:r>
            <a:r>
              <a:rPr lang="en-GB" sz="17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available</a:t>
            </a:r>
            <a:endParaRPr lang="en-GB" sz="1700" dirty="0" smtClean="0">
              <a:solidFill>
                <a:schemeClr val="tx1">
                  <a:lumMod val="65000"/>
                  <a:lumOff val="35000"/>
                </a:schemeClr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3" name="Group 15"/>
          <p:cNvGrpSpPr/>
          <p:nvPr/>
        </p:nvGrpSpPr>
        <p:grpSpPr>
          <a:xfrm>
            <a:off x="5652621" y="1533336"/>
            <a:ext cx="3349711" cy="2311135"/>
            <a:chOff x="5202824" y="3408830"/>
            <a:chExt cx="2891828" cy="1286228"/>
          </a:xfrm>
        </p:grpSpPr>
        <p:pic>
          <p:nvPicPr>
            <p:cNvPr id="14" name="Picture 12"/>
            <p:cNvPicPr>
              <a:picLocks noChangeAspect="1"/>
            </p:cNvPicPr>
            <p:nvPr/>
          </p:nvPicPr>
          <p:blipFill rotWithShape="1">
            <a:blip r:embed="rId3"/>
            <a:srcRect t="20548" b="7675"/>
            <a:stretch/>
          </p:blipFill>
          <p:spPr>
            <a:xfrm>
              <a:off x="5202824" y="3408830"/>
              <a:ext cx="2891828" cy="121063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04012" y="4440443"/>
              <a:ext cx="254615" cy="254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6203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323528" y="44624"/>
            <a:ext cx="8678804" cy="63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s-ES" sz="4000" b="1" kern="1200">
                <a:solidFill>
                  <a:srgbClr val="F6C30C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914400"/>
            <a:r>
              <a:rPr lang="es-ES" sz="3600" dirty="0" smtClean="0"/>
              <a:t>GÉANT: ESTRATEGIA CLOUD </a:t>
            </a:r>
            <a:r>
              <a:rPr lang="es-ES" sz="3600" dirty="0" smtClean="0"/>
              <a:t>(I) EOSC</a:t>
            </a:r>
            <a:endParaRPr lang="es-ES" sz="36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0" y="624609"/>
            <a:ext cx="88392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370111" y="2067467"/>
            <a:ext cx="84255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i="1" u="sng" dirty="0">
                <a:hlinkClick r:id="rId3"/>
              </a:rPr>
              <a:t>https://</a:t>
            </a:r>
            <a:r>
              <a:rPr lang="en-US" sz="1400" b="1" i="1" u="sng" dirty="0" smtClean="0">
                <a:hlinkClick r:id="rId3"/>
              </a:rPr>
              <a:t>ec.europa.eu/digital-single-market/events/cf/ict-proposers-day-2016/document.cfm?doc_id=35775</a:t>
            </a:r>
            <a:endParaRPr lang="es-ES" sz="1400" dirty="0"/>
          </a:p>
        </p:txBody>
      </p:sp>
      <p:sp>
        <p:nvSpPr>
          <p:cNvPr id="10" name="9 Rectángulo"/>
          <p:cNvSpPr/>
          <p:nvPr/>
        </p:nvSpPr>
        <p:spPr>
          <a:xfrm>
            <a:off x="341084" y="2034741"/>
            <a:ext cx="72643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/>
          </a:p>
          <a:p>
            <a:r>
              <a:rPr lang="en-US" sz="2000" dirty="0"/>
              <a:t>GÉANT provides some of the core building blocks needed to create the European Open Science Cloud </a:t>
            </a:r>
            <a:endParaRPr lang="en-US" sz="2000" dirty="0" smtClean="0"/>
          </a:p>
          <a:p>
            <a:endParaRPr lang="en-US" sz="800" dirty="0"/>
          </a:p>
          <a:p>
            <a:pPr lvl="1"/>
            <a:r>
              <a:rPr lang="en-US" dirty="0"/>
              <a:t>• high-speed, reliable and secure data communications infrastructure </a:t>
            </a:r>
          </a:p>
          <a:p>
            <a:pPr lvl="1"/>
            <a:r>
              <a:rPr lang="en-US" dirty="0"/>
              <a:t>• operational trust and identity and security infrastructures </a:t>
            </a:r>
          </a:p>
          <a:p>
            <a:pPr lvl="1"/>
            <a:r>
              <a:rPr lang="en-US" dirty="0"/>
              <a:t>• access to (commodity) cloud services.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829" y="3973733"/>
            <a:ext cx="4319288" cy="2238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38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33378" y="1524004"/>
            <a:ext cx="4772697" cy="465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/>
              <a:t>By establishing network </a:t>
            </a:r>
            <a:r>
              <a:rPr lang="en-GB" sz="1800" dirty="0" err="1"/>
              <a:t>peerings</a:t>
            </a:r>
            <a:r>
              <a:rPr lang="en-GB" sz="1800" dirty="0"/>
              <a:t> with cloud service </a:t>
            </a:r>
            <a:r>
              <a:rPr lang="en-GB" sz="1800" dirty="0" smtClean="0"/>
              <a:t>providers, GÉANT and the NRENs</a:t>
            </a:r>
            <a:r>
              <a:rPr lang="en-GB" sz="1800" dirty="0" smtClean="0"/>
              <a:t>:</a:t>
            </a:r>
          </a:p>
          <a:p>
            <a:pPr marL="0" indent="0">
              <a:buNone/>
            </a:pPr>
            <a:endParaRPr lang="en-US" sz="1800" dirty="0"/>
          </a:p>
          <a:p>
            <a:pPr lvl="0"/>
            <a:r>
              <a:rPr lang="en-GB" sz="1800" dirty="0" smtClean="0"/>
              <a:t>deliver </a:t>
            </a:r>
            <a:r>
              <a:rPr lang="en-GB" sz="1800" dirty="0"/>
              <a:t>a </a:t>
            </a:r>
            <a:r>
              <a:rPr lang="en-GB" sz="1800" dirty="0">
                <a:solidFill>
                  <a:srgbClr val="ED1556"/>
                </a:solidFill>
              </a:rPr>
              <a:t>high quality service </a:t>
            </a:r>
            <a:r>
              <a:rPr lang="en-GB" sz="1800" dirty="0"/>
              <a:t>in terms of performance, security and end-to-end service assurance</a:t>
            </a:r>
            <a:r>
              <a:rPr lang="en-GB" sz="1800" dirty="0" smtClean="0"/>
              <a:t>.</a:t>
            </a:r>
          </a:p>
          <a:p>
            <a:pPr lvl="0"/>
            <a:endParaRPr lang="en-US" sz="1800" dirty="0"/>
          </a:p>
          <a:p>
            <a:pPr lvl="0"/>
            <a:r>
              <a:rPr lang="en-GB" sz="1800" dirty="0" smtClean="0"/>
              <a:t>make </a:t>
            </a:r>
            <a:r>
              <a:rPr lang="en-GB" sz="1800" dirty="0"/>
              <a:t>it possible to </a:t>
            </a:r>
            <a:r>
              <a:rPr lang="en-GB" sz="1800" dirty="0">
                <a:solidFill>
                  <a:srgbClr val="ED1556"/>
                </a:solidFill>
              </a:rPr>
              <a:t>minimize or remove the data transport related costs</a:t>
            </a:r>
            <a:r>
              <a:rPr lang="en-GB" sz="1800" dirty="0"/>
              <a:t>, which cloud providers currently charge our community. </a:t>
            </a: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These </a:t>
            </a:r>
            <a:r>
              <a:rPr lang="en-GB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data ingress and egress charges are a barrier to the adoption of cloud services by institutions. By directly peering, no commercial network routes need to be used, removing the need for providers to charge transport costs</a:t>
            </a:r>
            <a:r>
              <a:rPr lang="en-GB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en-GB" sz="12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0"/>
            <a:endParaRPr lang="en-US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lvl="1" indent="0">
              <a:buNone/>
            </a:pPr>
            <a:endParaRPr lang="en-US" sz="1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576E6A-F32A-4612-884C-86870357C6B4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1735" y="886764"/>
            <a:ext cx="7209065" cy="716644"/>
          </a:xfrm>
        </p:spPr>
        <p:txBody>
          <a:bodyPr>
            <a:normAutofit/>
          </a:bodyPr>
          <a:lstStyle/>
          <a:p>
            <a:r>
              <a:rPr lang="en-US" sz="2700" b="0" dirty="0" smtClean="0"/>
              <a:t>Network </a:t>
            </a:r>
            <a:r>
              <a:rPr lang="en-US" sz="2700" b="0" dirty="0" err="1" smtClean="0"/>
              <a:t>peerings</a:t>
            </a:r>
            <a:r>
              <a:rPr lang="en-US" sz="2700" b="0" dirty="0" smtClean="0"/>
              <a:t> with cloud providers</a:t>
            </a:r>
            <a:endParaRPr lang="en-US" sz="2000" b="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6775" r="-426" b="22701"/>
          <a:stretch/>
        </p:blipFill>
        <p:spPr bwMode="auto">
          <a:xfrm>
            <a:off x="5106074" y="1719236"/>
            <a:ext cx="3719826" cy="3878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ítulo 1"/>
          <p:cNvSpPr txBox="1">
            <a:spLocks/>
          </p:cNvSpPr>
          <p:nvPr/>
        </p:nvSpPr>
        <p:spPr bwMode="auto">
          <a:xfrm>
            <a:off x="323528" y="44624"/>
            <a:ext cx="8678804" cy="63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s-ES" sz="4000" b="1" kern="1200">
                <a:solidFill>
                  <a:srgbClr val="F6C30C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914400"/>
            <a:r>
              <a:rPr lang="es-ES" sz="3600" dirty="0" smtClean="0"/>
              <a:t>GÉANT: ESTRATEGIA CLOUD </a:t>
            </a:r>
            <a:r>
              <a:rPr lang="es-ES" sz="3600" dirty="0" smtClean="0"/>
              <a:t>(II) </a:t>
            </a:r>
            <a:r>
              <a:rPr lang="es-ES" sz="3600" dirty="0" smtClean="0"/>
              <a:t>PEERINGS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92901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(</a:t>
            </a:r>
            <a:r>
              <a:rPr lang="es-ES" sz="3600" dirty="0" smtClean="0"/>
              <a:t>III) </a:t>
            </a:r>
            <a:r>
              <a:rPr lang="es-ES" sz="3600" dirty="0" smtClean="0"/>
              <a:t>CATÁLOGO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02" y="1111072"/>
            <a:ext cx="3820443" cy="179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Marcador de contenido 2"/>
          <p:cNvSpPr txBox="1">
            <a:spLocks/>
          </p:cNvSpPr>
          <p:nvPr/>
        </p:nvSpPr>
        <p:spPr bwMode="auto">
          <a:xfrm>
            <a:off x="60683" y="3717433"/>
            <a:ext cx="8941649" cy="79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>
                  <a:lumMod val="75000"/>
                </a:schemeClr>
              </a:buClr>
              <a:buSzPct val="120000"/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254061"/>
              </a:buClr>
              <a:buSzPct val="80000"/>
              <a:buFont typeface="Courier New"/>
              <a:buChar char="o"/>
              <a:defRPr lang="es-ES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lang="es-ES" sz="1200" dirty="0" smtClean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66" y="3809845"/>
            <a:ext cx="5138971" cy="2308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5"/>
          <p:cNvGrpSpPr/>
          <p:nvPr/>
        </p:nvGrpSpPr>
        <p:grpSpPr>
          <a:xfrm>
            <a:off x="5792914" y="3909909"/>
            <a:ext cx="3170780" cy="2066981"/>
            <a:chOff x="5202824" y="3408830"/>
            <a:chExt cx="2891828" cy="1286228"/>
          </a:xfrm>
        </p:grpSpPr>
        <p:pic>
          <p:nvPicPr>
            <p:cNvPr id="14" name="Picture 12"/>
            <p:cNvPicPr>
              <a:picLocks noChangeAspect="1"/>
            </p:cNvPicPr>
            <p:nvPr/>
          </p:nvPicPr>
          <p:blipFill rotWithShape="1">
            <a:blip r:embed="rId5"/>
            <a:srcRect t="20548" b="7675"/>
            <a:stretch/>
          </p:blipFill>
          <p:spPr>
            <a:xfrm>
              <a:off x="5202824" y="3408830"/>
              <a:ext cx="2891828" cy="121063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04012" y="4440443"/>
              <a:ext cx="254615" cy="254615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4746" y="776218"/>
            <a:ext cx="4200816" cy="2910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66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(</a:t>
            </a:r>
            <a:r>
              <a:rPr lang="es-ES" sz="3600" dirty="0" smtClean="0"/>
              <a:t>IV) </a:t>
            </a:r>
            <a:r>
              <a:rPr lang="es-ES" sz="3600" dirty="0" smtClean="0"/>
              <a:t>ACUERDOS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355" y="3400022"/>
            <a:ext cx="2962668" cy="289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058" y="3400021"/>
            <a:ext cx="2676326" cy="2923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402" y="853225"/>
            <a:ext cx="4145119" cy="236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2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4624"/>
            <a:ext cx="8678804" cy="638944"/>
          </a:xfrm>
        </p:spPr>
        <p:txBody>
          <a:bodyPr/>
          <a:lstStyle/>
          <a:p>
            <a:r>
              <a:rPr lang="es-ES" sz="3600" dirty="0" smtClean="0"/>
              <a:t>GÉANT: ESTRATEGIA CLOUD </a:t>
            </a:r>
            <a:r>
              <a:rPr lang="es-ES" sz="3600" dirty="0" smtClean="0"/>
              <a:t>(</a:t>
            </a:r>
            <a:r>
              <a:rPr lang="es-ES" sz="3600" dirty="0"/>
              <a:t>V</a:t>
            </a:r>
            <a:r>
              <a:rPr lang="es-ES" sz="3600" dirty="0" smtClean="0"/>
              <a:t>a) </a:t>
            </a:r>
            <a:r>
              <a:rPr lang="es-ES" sz="3600" dirty="0" err="1" smtClean="0"/>
              <a:t>IaaS</a:t>
            </a:r>
            <a:endParaRPr lang="es-ES" sz="3600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63B0B-7BE7-6F47-8451-6A5D3BB6C52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inhoud 1"/>
          <p:cNvSpPr txBox="1">
            <a:spLocks/>
          </p:cNvSpPr>
          <p:nvPr/>
        </p:nvSpPr>
        <p:spPr>
          <a:xfrm>
            <a:off x="150337" y="960694"/>
            <a:ext cx="6671377" cy="1811535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charset="0"/>
              <a:buChar char="●"/>
              <a:defRPr lang="es-ES_tradnl" sz="15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charset="0"/>
              <a:buChar char="§"/>
              <a:defRPr lang="es-ES_tradnl" sz="1350" kern="1200" dirty="0">
                <a:solidFill>
                  <a:srgbClr val="00436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•"/>
              <a:defRPr lang="es-ES_tradnl" sz="1200" kern="1200" dirty="0">
                <a:solidFill>
                  <a:srgbClr val="003F5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–"/>
              <a:defRPr lang="es-ES_tradnl" sz="12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charset="0"/>
              <a:buChar char="»"/>
              <a:defRPr lang="es-ES_tradnl" sz="1200" kern="1200" dirty="0">
                <a:solidFill>
                  <a:srgbClr val="004360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 charset="0"/>
              <a:buNone/>
            </a:pPr>
            <a:r>
              <a:rPr lang="en-US" sz="2400" dirty="0" err="1" smtClean="0">
                <a:solidFill>
                  <a:srgbClr val="ED1556"/>
                </a:solidFill>
              </a:rPr>
              <a:t>IaaS</a:t>
            </a:r>
            <a:r>
              <a:rPr lang="en-US" sz="2400" dirty="0" smtClean="0">
                <a:solidFill>
                  <a:srgbClr val="ED1556"/>
                </a:solidFill>
              </a:rPr>
              <a:t> in high demand by community</a:t>
            </a:r>
          </a:p>
          <a:p>
            <a:pPr marL="0" indent="0">
              <a:buFont typeface="Lucida Grande" charset="0"/>
              <a:buNone/>
            </a:pPr>
            <a:r>
              <a:rPr lang="en-US" sz="2000" dirty="0" smtClean="0"/>
              <a:t>36 NRENs</a:t>
            </a:r>
            <a:br>
              <a:rPr lang="en-US" sz="2000" dirty="0" smtClean="0"/>
            </a:br>
            <a:r>
              <a:rPr lang="en-US" sz="2000" dirty="0" smtClean="0"/>
              <a:t>establishing framework agreements with suitable suppliers </a:t>
            </a:r>
            <a:endParaRPr lang="en-US" sz="2000" dirty="0" smtClean="0">
              <a:solidFill>
                <a:srgbClr val="ED1556"/>
              </a:solidFill>
            </a:endParaRPr>
          </a:p>
          <a:p>
            <a:pPr marL="0" indent="0">
              <a:buFont typeface="Lucida Grande" charset="0"/>
              <a:buNone/>
            </a:pPr>
            <a:r>
              <a:rPr lang="en-US" sz="2000" dirty="0" smtClean="0">
                <a:solidFill>
                  <a:srgbClr val="ED1556"/>
                </a:solidFill>
              </a:rPr>
              <a:t>Not winner takes all, but provide choice</a:t>
            </a:r>
            <a:endParaRPr lang="en-GB" sz="2000" dirty="0" smtClean="0"/>
          </a:p>
          <a:p>
            <a:pPr marL="0" indent="0">
              <a:buFont typeface="Lucida Grande" charset="0"/>
              <a:buNone/>
            </a:pPr>
            <a:r>
              <a:rPr lang="en-GB" sz="2000" dirty="0" smtClean="0"/>
              <a:t>NRENs bring the agreements </a:t>
            </a:r>
            <a:r>
              <a:rPr lang="en-GB" sz="2000" dirty="0" smtClean="0"/>
              <a:t>to </a:t>
            </a:r>
            <a:r>
              <a:rPr lang="en-GB" sz="2000" dirty="0" smtClean="0"/>
              <a:t>institutions for </a:t>
            </a:r>
            <a:r>
              <a:rPr lang="en-GB" sz="2000" dirty="0" smtClean="0"/>
              <a:t>consumption</a:t>
            </a:r>
            <a:endParaRPr lang="en-GB" sz="2000" dirty="0" smtClean="0"/>
          </a:p>
        </p:txBody>
      </p:sp>
      <p:pic>
        <p:nvPicPr>
          <p:cNvPr id="8" name="Picture 30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2393" y="907862"/>
            <a:ext cx="2044953" cy="1864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ítulo 1"/>
          <p:cNvSpPr txBox="1">
            <a:spLocks/>
          </p:cNvSpPr>
          <p:nvPr/>
        </p:nvSpPr>
        <p:spPr bwMode="auto">
          <a:xfrm>
            <a:off x="150338" y="2699660"/>
            <a:ext cx="8507412" cy="89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s-ES" sz="4000" b="1" kern="1200">
                <a:solidFill>
                  <a:srgbClr val="F6C30C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F6C30C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defTabSz="914400"/>
            <a:r>
              <a:rPr lang="en-US" sz="2400" dirty="0" err="1" smtClean="0"/>
              <a:t>IaaS</a:t>
            </a:r>
            <a:r>
              <a:rPr lang="en-US" sz="2400" dirty="0" smtClean="0"/>
              <a:t> tender:  </a:t>
            </a:r>
            <a:r>
              <a:rPr lang="en-US" sz="2400" b="0" dirty="0" smtClean="0"/>
              <a:t>Legal basis for joint NREN procurement activity</a:t>
            </a:r>
            <a:endParaRPr lang="en-US" sz="2400" dirty="0"/>
          </a:p>
        </p:txBody>
      </p:sp>
      <p:grpSp>
        <p:nvGrpSpPr>
          <p:cNvPr id="10" name="9 Grupo"/>
          <p:cNvGrpSpPr/>
          <p:nvPr/>
        </p:nvGrpSpPr>
        <p:grpSpPr>
          <a:xfrm>
            <a:off x="885427" y="3586335"/>
            <a:ext cx="8011830" cy="2684295"/>
            <a:chOff x="1348214" y="1400223"/>
            <a:chExt cx="9666422" cy="4709443"/>
          </a:xfrm>
        </p:grpSpPr>
        <p:pic>
          <p:nvPicPr>
            <p:cNvPr id="11" name="Content Placeholder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48214" y="1400223"/>
              <a:ext cx="1943100" cy="1762125"/>
            </a:xfrm>
            <a:prstGeom prst="rect">
              <a:avLst/>
            </a:prstGeom>
          </p:spPr>
        </p:pic>
        <p:sp>
          <p:nvSpPr>
            <p:cNvPr id="12" name="Rectangle 5"/>
            <p:cNvSpPr/>
            <p:nvPr/>
          </p:nvSpPr>
          <p:spPr>
            <a:xfrm>
              <a:off x="3408838" y="1428833"/>
              <a:ext cx="7316828" cy="321286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solidFill>
                    <a:srgbClr val="ED1556"/>
                  </a:solidFill>
                  <a:latin typeface="Calibri" panose="020F0502020204030204" pitchFamily="34" charset="0"/>
                  <a:ea typeface="MS PMincho" panose="02020600040205080304" pitchFamily="18" charset="-128"/>
                  <a:cs typeface="Times New Roman" panose="02020603050405020304" pitchFamily="18" charset="0"/>
                </a:rPr>
                <a:t>EC Procurement Directive (2014/24/EU)</a:t>
              </a:r>
              <a:r>
                <a:rPr lang="en-GB" sz="1600" b="1" u="sng" dirty="0">
                  <a:latin typeface="Calibri" panose="020F0502020204030204" pitchFamily="34" charset="0"/>
                  <a:ea typeface="MS PMincho" panose="02020600040205080304" pitchFamily="18" charset="-128"/>
                  <a:cs typeface="Times New Roman" panose="02020603050405020304" pitchFamily="18" charset="0"/>
                </a:rPr>
                <a:t> </a:t>
              </a:r>
            </a:p>
            <a:p>
              <a:r>
                <a:rPr lang="en-GB" sz="1400" dirty="0">
                  <a:solidFill>
                    <a:srgbClr val="1C4161"/>
                  </a:solidFill>
                </a:rPr>
                <a:t>New Directive sets out key provisions;</a:t>
              </a:r>
            </a:p>
            <a:p>
              <a:r>
                <a:rPr lang="en-GB" sz="1400" dirty="0">
                  <a:solidFill>
                    <a:srgbClr val="1C4161"/>
                  </a:solidFill>
                </a:rPr>
                <a:t>key to the success of the planned GEANT IaaS tender and Frameworks:</a:t>
              </a:r>
            </a:p>
            <a:p>
              <a:pPr marL="600075" lvl="1" indent="-257175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rgbClr val="1C4161"/>
                  </a:solidFill>
                </a:rPr>
                <a:t>	</a:t>
              </a:r>
              <a:r>
                <a:rPr lang="en-GB" sz="1400" i="1" dirty="0">
                  <a:solidFill>
                    <a:srgbClr val="1C4161"/>
                  </a:solidFill>
                </a:rPr>
                <a:t>Framework Agreement use</a:t>
              </a:r>
            </a:p>
            <a:p>
              <a:pPr marL="600075" lvl="1" indent="-257175">
                <a:buFont typeface="Arial" panose="020B0604020202020204" pitchFamily="34" charset="0"/>
                <a:buChar char="•"/>
              </a:pPr>
              <a:r>
                <a:rPr lang="en-GB" sz="1400" i="1" dirty="0">
                  <a:solidFill>
                    <a:srgbClr val="1C4161"/>
                  </a:solidFill>
                </a:rPr>
                <a:t>	Cross-border procurements</a:t>
              </a:r>
            </a:p>
            <a:p>
              <a:pPr marL="600075" lvl="1" indent="-257175">
                <a:buFont typeface="Arial" panose="020B0604020202020204" pitchFamily="34" charset="0"/>
                <a:buChar char="•"/>
              </a:pPr>
              <a:r>
                <a:rPr lang="en-GB" sz="1400" i="1" dirty="0">
                  <a:solidFill>
                    <a:srgbClr val="1C4161"/>
                  </a:solidFill>
                </a:rPr>
                <a:t>	Centralised Purchasing Bodies</a:t>
              </a:r>
            </a:p>
            <a:p>
              <a:endParaRPr lang="en-GB" sz="1200" b="1" u="sng" dirty="0">
                <a:latin typeface="Calibri" panose="020F0502020204030204" pitchFamily="34" charset="0"/>
                <a:ea typeface="MS PMincho" panose="02020600040205080304" pitchFamily="18" charset="-128"/>
                <a:cs typeface="Times New Roman" panose="02020603050405020304" pitchFamily="18" charset="0"/>
              </a:endParaRPr>
            </a:p>
            <a:p>
              <a:endParaRPr lang="en-GB" sz="1500" dirty="0"/>
            </a:p>
          </p:txBody>
        </p:sp>
        <p:pic>
          <p:nvPicPr>
            <p:cNvPr id="13" name="Picture 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99302" y="3715209"/>
              <a:ext cx="1761185" cy="2394457"/>
            </a:xfrm>
            <a:prstGeom prst="rect">
              <a:avLst/>
            </a:prstGeom>
          </p:spPr>
        </p:pic>
        <p:sp>
          <p:nvSpPr>
            <p:cNvPr id="14" name="Rectangle 8"/>
            <p:cNvSpPr/>
            <p:nvPr/>
          </p:nvSpPr>
          <p:spPr>
            <a:xfrm>
              <a:off x="3493478" y="4506596"/>
              <a:ext cx="4373255" cy="10259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600" b="1" dirty="0">
                  <a:solidFill>
                    <a:srgbClr val="ED1556"/>
                  </a:solidFill>
                  <a:latin typeface="Calibri" panose="020F0502020204030204" pitchFamily="34" charset="0"/>
                  <a:ea typeface="MS PMincho" panose="02020600040205080304" pitchFamily="18" charset="-128"/>
                  <a:cs typeface="Times New Roman" panose="02020603050405020304" pitchFamily="18" charset="0"/>
                </a:rPr>
                <a:t>Member State Procurement Legislation</a:t>
              </a:r>
              <a:endParaRPr lang="en-GB" sz="1600" dirty="0">
                <a:solidFill>
                  <a:srgbClr val="ED1556"/>
                </a:solidFill>
              </a:endParaRPr>
            </a:p>
            <a:p>
              <a:endParaRPr lang="en-GB" sz="1600" dirty="0"/>
            </a:p>
          </p:txBody>
        </p:sp>
        <p:sp>
          <p:nvSpPr>
            <p:cNvPr id="15" name="Rectangle 1"/>
            <p:cNvSpPr/>
            <p:nvPr/>
          </p:nvSpPr>
          <p:spPr>
            <a:xfrm>
              <a:off x="3493476" y="5014393"/>
              <a:ext cx="7521160" cy="5399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dirty="0" smtClean="0">
                  <a:solidFill>
                    <a:srgbClr val="1C4161"/>
                  </a:solidFill>
                </a:rPr>
                <a:t>Was to </a:t>
              </a:r>
              <a:r>
                <a:rPr lang="en-GB" sz="1400" dirty="0">
                  <a:solidFill>
                    <a:srgbClr val="1C4161"/>
                  </a:solidFill>
                </a:rPr>
                <a:t>be implemented by Member States no later than 18</a:t>
              </a:r>
              <a:r>
                <a:rPr lang="en-GB" sz="1400" baseline="30000" dirty="0">
                  <a:solidFill>
                    <a:srgbClr val="1C4161"/>
                  </a:solidFill>
                </a:rPr>
                <a:t>th</a:t>
              </a:r>
              <a:r>
                <a:rPr lang="en-GB" sz="1400" dirty="0">
                  <a:solidFill>
                    <a:srgbClr val="1C4161"/>
                  </a:solidFill>
                </a:rPr>
                <a:t> April </a:t>
              </a:r>
              <a:r>
                <a:rPr lang="en-GB" sz="1400" dirty="0" smtClean="0">
                  <a:solidFill>
                    <a:srgbClr val="1C4161"/>
                  </a:solidFill>
                </a:rPr>
                <a:t>2016</a:t>
              </a:r>
              <a:endParaRPr lang="en-GB" sz="1400" dirty="0">
                <a:solidFill>
                  <a:srgbClr val="1C416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533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_prescorp-2014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plantilla_RedIRIS_prescorp-2014.pot</Template>
  <TotalTime>8069</TotalTime>
  <Words>937</Words>
  <Application>Microsoft Office PowerPoint</Application>
  <PresentationFormat>Presentación en pantalla (4:3)</PresentationFormat>
  <Paragraphs>155</Paragraphs>
  <Slides>16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17" baseType="lpstr">
      <vt:lpstr>plantilla_RedIRIS_prescorp-2014</vt:lpstr>
      <vt:lpstr>RedIRIS:  Servicios cloud</vt:lpstr>
      <vt:lpstr>UNIÓN EUROPEA: “EUROPEAN CLOUD INITIATIVE”</vt:lpstr>
      <vt:lpstr>RedIRIS: Servicios cloud</vt:lpstr>
      <vt:lpstr>GÉANT: ESTRATEGIA CLOUD - STATUS </vt:lpstr>
      <vt:lpstr>Presentación de PowerPoint</vt:lpstr>
      <vt:lpstr>Network peerings with cloud providers</vt:lpstr>
      <vt:lpstr>GÉANT: ESTRATEGIA CLOUD (III) CATÁLOGO</vt:lpstr>
      <vt:lpstr>GÉANT: ESTRATEGIA CLOUD (IV) ACUERDOS</vt:lpstr>
      <vt:lpstr>GÉANT: ESTRATEGIA CLOUD (Va) IaaS</vt:lpstr>
      <vt:lpstr>GÉANT: ESTRATEGIA CLOUD (Vb) IaaS</vt:lpstr>
      <vt:lpstr>GÉANT: ESTRATEGIA CLOUD (Vc) IaaS</vt:lpstr>
      <vt:lpstr>GÉANT: ESTRATEGIA CLOUD (Vd) IaaS</vt:lpstr>
      <vt:lpstr>GÉANT: ESTRATEGIA CLOUD (Ve) IaaS</vt:lpstr>
      <vt:lpstr>GÉANT: ESTRATEGIA CLOUD (Vf) IaaS </vt:lpstr>
      <vt:lpstr>GÉANT: ESTRATEGIA CLOUD (Vg) IaaS</vt:lpstr>
      <vt:lpstr>Presentación de PowerPoint</vt:lpstr>
    </vt:vector>
  </TitlesOfParts>
  <Company>RedIRIS, red.es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 de Gestión 2014</dc:title>
  <dc:creator>Tomás P. de Miguel Moro</dc:creator>
  <cp:lastModifiedBy>Administrador</cp:lastModifiedBy>
  <cp:revision>134</cp:revision>
  <cp:lastPrinted>2014-11-20T18:23:07Z</cp:lastPrinted>
  <dcterms:created xsi:type="dcterms:W3CDTF">2014-11-16T09:57:35Z</dcterms:created>
  <dcterms:modified xsi:type="dcterms:W3CDTF">2016-11-07T12:20:30Z</dcterms:modified>
</cp:coreProperties>
</file>