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8" r:id="rId3"/>
    <p:sldId id="299" r:id="rId4"/>
    <p:sldId id="339" r:id="rId5"/>
    <p:sldId id="337" r:id="rId6"/>
    <p:sldId id="314" r:id="rId7"/>
    <p:sldId id="311" r:id="rId8"/>
    <p:sldId id="318" r:id="rId9"/>
    <p:sldId id="330" r:id="rId10"/>
    <p:sldId id="331" r:id="rId11"/>
    <p:sldId id="334" r:id="rId12"/>
    <p:sldId id="336" r:id="rId13"/>
    <p:sldId id="333" r:id="rId14"/>
    <p:sldId id="317" r:id="rId15"/>
    <p:sldId id="338" r:id="rId16"/>
    <p:sldId id="275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9549" autoAdjust="0"/>
  </p:normalViewPr>
  <p:slideViewPr>
    <p:cSldViewPr snapToGrid="0" snapToObjects="1" showGuides="1">
      <p:cViewPr>
        <p:scale>
          <a:sx n="66" d="100"/>
          <a:sy n="66" d="100"/>
        </p:scale>
        <p:origin x="-1344" y="-270"/>
      </p:cViewPr>
      <p:guideLst>
        <p:guide orient="horz" pos="922"/>
        <p:guide pos="28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B6DCF-768C-0340-BE5A-84C5636D07EF}" type="datetimeFigureOut">
              <a:rPr lang="es-ES" smtClean="0"/>
              <a:t>07/11/2016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9BDCA-9520-1B47-9087-2CA2665E5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001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C8670-93C7-464C-BB7C-1D0B5DC26DD8}" type="datetimeFigureOut">
              <a:rPr lang="es-ES" smtClean="0"/>
              <a:t>07/11/2016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FA0E6-A7EC-D949-8EE0-5D45573B3D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691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FA0E6-A7EC-D949-8EE0-5D45573B3D5C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0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FA0E6-A7EC-D949-8EE0-5D45573B3D5C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0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FA0E6-A7EC-D949-8EE0-5D45573B3D5C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0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FA0E6-A7EC-D949-8EE0-5D45573B3D5C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FA0E6-A7EC-D949-8EE0-5D45573B3D5C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FA0E6-A7EC-D949-8EE0-5D45573B3D5C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FA0E6-A7EC-D949-8EE0-5D45573B3D5C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0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FA0E6-A7EC-D949-8EE0-5D45573B3D5C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0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FA0E6-A7EC-D949-8EE0-5D45573B3D5C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FA0E6-A7EC-D949-8EE0-5D45573B3D5C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FA0E6-A7EC-D949-8EE0-5D45573B3D5C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FA0E6-A7EC-D949-8EE0-5D45573B3D5C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9552" y="4149080"/>
            <a:ext cx="6400800" cy="1489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AA705F-7F01-3549-863B-827D6D872C79}" type="datetime1">
              <a:rPr lang="es-ES" smtClean="0"/>
              <a:t>07/11/2016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RedIRIS – Servicios </a:t>
            </a:r>
            <a:r>
              <a:rPr lang="es-ES" dirty="0" err="1" smtClean="0"/>
              <a:t>cloud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3B0B-7BE7-6F47-8451-6A5D3BB6C5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3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CFF515-5ADC-DC48-85DD-69030632B560}" type="datetime1">
              <a:rPr lang="es-ES" smtClean="0"/>
              <a:t>07/11/2016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Informe de Gestión 2014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3B0B-7BE7-6F47-8451-6A5D3BB6C5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78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74B95-661B-9649-8A2D-F5A778F84BFA}" type="datetime1">
              <a:rPr lang="es-ES" smtClean="0"/>
              <a:t>07/11/2016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Informe de Gestión 2014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3B0B-7BE7-6F47-8451-6A5D3BB6C5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14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D5D13-2EB0-D64F-80B1-C06C0D5BDC19}" type="datetime1">
              <a:rPr lang="es-ES" smtClean="0"/>
              <a:t>07/11/2016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Informe de Gestión 2014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3B0B-7BE7-6F47-8451-6A5D3BB6C5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1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74649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7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-RedIRI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057400"/>
            <a:ext cx="69850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3"/>
          <p:cNvSpPr txBox="1">
            <a:spLocks noChangeArrowheads="1"/>
          </p:cNvSpPr>
          <p:nvPr/>
        </p:nvSpPr>
        <p:spPr bwMode="auto">
          <a:xfrm>
            <a:off x="1295400" y="4618038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b="1">
                <a:solidFill>
                  <a:srgbClr val="F6C30C"/>
                </a:solidFill>
              </a:rPr>
              <a:t>¡ MUCHAS GRACIAS! </a:t>
            </a:r>
            <a:endParaRPr lang="es-ES_tradnl" sz="2000" b="1">
              <a:solidFill>
                <a:srgbClr val="F6C30C"/>
              </a:solidFill>
            </a:endParaRPr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9E611-DF26-E44A-8CED-3951FB639B5D}" type="datetime1">
              <a:rPr lang="es-ES" smtClean="0"/>
              <a:t>07/11/2016</a:t>
            </a:fld>
            <a:endParaRPr lang="es-ES"/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Informe de Gestión 2014</a:t>
            </a:r>
            <a:endParaRPr lang="es-ES"/>
          </a:p>
        </p:txBody>
      </p:sp>
      <p:sp>
        <p:nvSpPr>
          <p:cNvPr id="6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3B0B-7BE7-6F47-8451-6A5D3BB6C5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54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50825" y="754063"/>
            <a:ext cx="8767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07288" cy="638944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8" name="2 Marcador de texto"/>
          <p:cNvSpPr>
            <a:spLocks noGrp="1"/>
          </p:cNvSpPr>
          <p:nvPr>
            <p:ph idx="1"/>
          </p:nvPr>
        </p:nvSpPr>
        <p:spPr bwMode="auto">
          <a:xfrm>
            <a:off x="446856" y="764704"/>
            <a:ext cx="844562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buSzPct val="120000"/>
              <a:defRPr/>
            </a:lvl1pPr>
            <a:lvl2pPr marL="742950" indent="-285750">
              <a:buSzPct val="80000"/>
              <a:buFont typeface="Courier New"/>
              <a:buChar char="o"/>
              <a:defRPr/>
            </a:lvl2pPr>
          </a:lstStyle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EDD2FF-8654-A64A-A08F-79A3FEC71A9B}" type="datetime1">
              <a:rPr lang="es-ES" smtClean="0"/>
              <a:t>07/11/2016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Informe de Gestión 2014</a:t>
            </a: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3B0B-7BE7-6F47-8451-6A5D3BB6C5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66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BD45F-24C1-7E47-8772-F4CF49B804F7}" type="datetime1">
              <a:rPr lang="es-ES" smtClean="0"/>
              <a:t>07/11/2016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Informe de Gestión 2014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3B0B-7BE7-6F47-8451-6A5D3BB6C5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43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289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86EA3F-4E90-0E4B-88BA-714C297149D9}" type="datetime1">
              <a:rPr lang="es-ES" smtClean="0"/>
              <a:t>07/11/2016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Informe de Gestión 2014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3B0B-7BE7-6F47-8451-6A5D3BB6C5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66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8450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55369" y="8450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0B8E8-6BA4-554E-8773-1E32157F8C63}" type="datetime1">
              <a:rPr lang="es-ES" smtClean="0"/>
              <a:t>07/11/2016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Informe de Gestión 2014</a:t>
            </a: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3B0B-7BE7-6F47-8451-6A5D3BB6C5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61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C1158-523A-4F4D-BF4C-30B1F4DF6982}" type="datetime1">
              <a:rPr lang="es-ES" smtClean="0"/>
              <a:t>07/11/2016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Informe de Gestión 2014</a:t>
            </a: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3B0B-7BE7-6F47-8451-6A5D3BB6C5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47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6C956-986E-2D4E-974A-CAE92244C08D}" type="datetime1">
              <a:rPr lang="es-ES" smtClean="0"/>
              <a:t>07/11/2016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Informe de Gestión 2014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3B0B-7BE7-6F47-8451-6A5D3BB6C5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30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29DECB-ED38-5F41-8CAF-77B6BA9AD9A2}" type="datetime1">
              <a:rPr lang="es-ES" smtClean="0"/>
              <a:t>07/11/2016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Informe de Gestión 2014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3B0B-7BE7-6F47-8451-6A5D3BB6C5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20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0000"/>
            <a:extLst/>
          </a:blip>
          <a:srcRect/>
          <a:stretch>
            <a:fillRect l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395288" y="44450"/>
            <a:ext cx="85074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46088" y="765175"/>
            <a:ext cx="8447087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7235825" y="6453188"/>
            <a:ext cx="10541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CD21437-17F6-9A42-BC75-40DC990FF4BD}" type="datetime1">
              <a:rPr lang="es-ES" smtClean="0"/>
              <a:t>07/11/2016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067175" y="6453188"/>
            <a:ext cx="311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Grupos de Trabajo  - noviembre 2016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78825" y="6473825"/>
            <a:ext cx="730250" cy="33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3863B0B-7BE7-6F47-8451-6A5D3BB6C528}" type="slidenum">
              <a:rPr lang="es-ES" smtClean="0"/>
              <a:t>‹Nº›</a:t>
            </a:fld>
            <a:endParaRPr lang="es-E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372225"/>
            <a:ext cx="3614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s-ES" sz="4000" b="1" kern="1200">
          <a:solidFill>
            <a:srgbClr val="F6C30C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6C30C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6C30C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6C30C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6C30C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76092"/>
        </a:buClr>
        <a:buSzPct val="12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54061"/>
        </a:buClr>
        <a:buSzPct val="80000"/>
        <a:buFont typeface="Courier New" charset="0"/>
        <a:buChar char="o"/>
        <a:defRPr lang="es-ES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eant.us5.list-manage.com/track/click?u=e8a13b8bcd69e9795240b0743&amp;id=aeaa09381c&amp;e=0003c4165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iff"/><Relationship Id="rId5" Type="http://schemas.openxmlformats.org/officeDocument/2006/relationships/image" Target="../media/image4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13645"/>
            <a:ext cx="7772400" cy="2498501"/>
          </a:xfrm>
        </p:spPr>
        <p:txBody>
          <a:bodyPr/>
          <a:lstStyle/>
          <a:p>
            <a:pPr algn="ctr"/>
            <a:r>
              <a:rPr lang="es-ES" dirty="0"/>
              <a:t>RedIRIS: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Servicios </a:t>
            </a:r>
            <a:r>
              <a:rPr lang="es-ES" dirty="0" err="1" smtClean="0"/>
              <a:t>cloud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Dr. Alberto Pérez</a:t>
            </a:r>
          </a:p>
          <a:p>
            <a:r>
              <a:rPr lang="es-ES" dirty="0" smtClean="0"/>
              <a:t>Director Adjunto de RedIRIS</a:t>
            </a:r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5396396" y="5879298"/>
            <a:ext cx="343865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4800" b="1" kern="1200">
                <a:solidFill>
                  <a:srgbClr val="F6C30C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914400"/>
            <a:r>
              <a:rPr lang="es-ES" sz="1600" dirty="0" smtClean="0"/>
              <a:t>42 GRUPOS DE TRABAJO DE RedIRIS</a:t>
            </a:r>
          </a:p>
          <a:p>
            <a:pPr algn="r" defTabSz="914400"/>
            <a:r>
              <a:rPr lang="es-ES" sz="1600" dirty="0" smtClean="0"/>
              <a:t>Valencia, 14.11.2016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9527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78804" cy="638944"/>
          </a:xfrm>
        </p:spPr>
        <p:txBody>
          <a:bodyPr/>
          <a:lstStyle/>
          <a:p>
            <a:r>
              <a:rPr lang="es-ES" sz="3600" dirty="0" smtClean="0"/>
              <a:t>GÉANT: ESTRATEGIA CLOUD </a:t>
            </a:r>
            <a:r>
              <a:rPr lang="es-ES" sz="3600" dirty="0" smtClean="0"/>
              <a:t>(</a:t>
            </a:r>
            <a:r>
              <a:rPr lang="es-ES" sz="3600" dirty="0" err="1"/>
              <a:t>V</a:t>
            </a:r>
            <a:r>
              <a:rPr lang="es-ES" sz="3600" dirty="0" err="1" smtClean="0"/>
              <a:t>b</a:t>
            </a:r>
            <a:r>
              <a:rPr lang="es-ES" sz="3600" dirty="0" smtClean="0"/>
              <a:t>) </a:t>
            </a:r>
            <a:r>
              <a:rPr lang="es-ES" sz="3600" dirty="0" err="1" smtClean="0"/>
              <a:t>IaaS</a:t>
            </a:r>
            <a:endParaRPr lang="es-ES" sz="36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B0B-7BE7-6F47-8451-6A5D3BB6C5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09" y="782195"/>
            <a:ext cx="6879772" cy="55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2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78804" cy="638944"/>
          </a:xfrm>
        </p:spPr>
        <p:txBody>
          <a:bodyPr/>
          <a:lstStyle/>
          <a:p>
            <a:r>
              <a:rPr lang="es-ES" sz="3600" dirty="0" smtClean="0"/>
              <a:t>GÉANT: ESTRATEGIA CLOUD </a:t>
            </a:r>
            <a:r>
              <a:rPr lang="es-ES" sz="3600" dirty="0" smtClean="0"/>
              <a:t>(</a:t>
            </a:r>
            <a:r>
              <a:rPr lang="es-ES" sz="3600" dirty="0" err="1"/>
              <a:t>V</a:t>
            </a:r>
            <a:r>
              <a:rPr lang="es-ES" sz="3600" dirty="0" err="1" smtClean="0"/>
              <a:t>c</a:t>
            </a:r>
            <a:r>
              <a:rPr lang="es-ES" sz="3600" dirty="0" smtClean="0"/>
              <a:t>) </a:t>
            </a:r>
            <a:r>
              <a:rPr lang="es-ES" sz="3600" dirty="0" err="1" smtClean="0"/>
              <a:t>IaaS</a:t>
            </a:r>
            <a:endParaRPr lang="es-ES" sz="36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B0B-7BE7-6F47-8451-6A5D3BB6C5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59" y="845457"/>
            <a:ext cx="7354529" cy="534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78804" cy="638944"/>
          </a:xfrm>
        </p:spPr>
        <p:txBody>
          <a:bodyPr/>
          <a:lstStyle/>
          <a:p>
            <a:r>
              <a:rPr lang="es-ES" sz="3600" dirty="0" smtClean="0"/>
              <a:t>GÉANT: ESTRATEGIA CLOUD </a:t>
            </a:r>
            <a:r>
              <a:rPr lang="es-ES" sz="3600" dirty="0" smtClean="0"/>
              <a:t>(</a:t>
            </a:r>
            <a:r>
              <a:rPr lang="es-ES" sz="3600" dirty="0" err="1"/>
              <a:t>V</a:t>
            </a:r>
            <a:r>
              <a:rPr lang="es-ES" sz="3600" dirty="0" err="1" smtClean="0"/>
              <a:t>d</a:t>
            </a:r>
            <a:r>
              <a:rPr lang="es-ES" sz="3600" dirty="0" smtClean="0"/>
              <a:t>) </a:t>
            </a:r>
            <a:r>
              <a:rPr lang="es-ES" sz="3600" dirty="0" err="1" smtClean="0"/>
              <a:t>IaaS</a:t>
            </a:r>
            <a:endParaRPr lang="es-ES" sz="36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B0B-7BE7-6F47-8451-6A5D3BB6C5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84" y="1046615"/>
            <a:ext cx="4937073" cy="484665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593817" y="1474793"/>
            <a:ext cx="2980267" cy="31407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 smtClean="0">
                <a:solidFill>
                  <a:srgbClr val="ED1556"/>
                </a:solidFill>
              </a:rPr>
              <a:t>12 different IaaS solutions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 smtClean="0">
                <a:solidFill>
                  <a:srgbClr val="ED1556"/>
                </a:solidFill>
              </a:rPr>
              <a:t>23 providers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 smtClean="0">
                <a:solidFill>
                  <a:srgbClr val="ED1556"/>
                </a:solidFill>
              </a:rPr>
              <a:t>4 year framework agreements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3F5E"/>
                </a:solidFill>
              </a:rPr>
              <a:t>Evaluation completed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3F5E"/>
                </a:solidFill>
              </a:rPr>
              <a:t>Signing of the framework agreements in progress </a:t>
            </a:r>
            <a:r>
              <a:rPr lang="en-US" sz="1600" dirty="0" smtClean="0">
                <a:solidFill>
                  <a:srgbClr val="003F5E"/>
                </a:solidFill>
              </a:rPr>
              <a:t>(</a:t>
            </a:r>
            <a:r>
              <a:rPr lang="en-US" sz="1600" dirty="0" err="1" smtClean="0">
                <a:solidFill>
                  <a:srgbClr val="003F5E"/>
                </a:solidFill>
              </a:rPr>
              <a:t>Dic</a:t>
            </a:r>
            <a:r>
              <a:rPr lang="en-US" sz="1600" dirty="0" err="1" smtClean="0">
                <a:solidFill>
                  <a:srgbClr val="003F5E"/>
                </a:solidFill>
              </a:rPr>
              <a:t>ember</a:t>
            </a:r>
            <a:r>
              <a:rPr lang="en-US" sz="1600" dirty="0" smtClean="0">
                <a:solidFill>
                  <a:srgbClr val="003F5E"/>
                </a:solidFill>
              </a:rPr>
              <a:t> </a:t>
            </a:r>
            <a:r>
              <a:rPr lang="en-US" sz="1600" dirty="0">
                <a:solidFill>
                  <a:srgbClr val="003F5E"/>
                </a:solidFill>
              </a:rPr>
              <a:t>2016)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lnSpc>
                <a:spcPct val="150000"/>
              </a:lnSpc>
              <a:buNone/>
            </a:pPr>
            <a:endParaRPr lang="en-US" sz="1600" b="1" dirty="0" smtClean="0">
              <a:solidFill>
                <a:srgbClr val="ED1556"/>
              </a:solidFill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US" sz="1600" b="1" dirty="0" smtClean="0">
              <a:solidFill>
                <a:srgbClr val="ED1556"/>
              </a:solidFill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US" sz="1600" b="1" dirty="0">
              <a:solidFill>
                <a:srgbClr val="ED1556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5593816" y="4615533"/>
            <a:ext cx="2926080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783">
              <a:lnSpc>
                <a:spcPct val="90000"/>
              </a:lnSpc>
              <a:spcBef>
                <a:spcPts val="750"/>
              </a:spcBef>
            </a:pPr>
            <a:r>
              <a:rPr lang="en-US" sz="16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NRENs offer the contracts in their country</a:t>
            </a:r>
          </a:p>
          <a:p>
            <a:pPr lvl="0" defTabSz="685783">
              <a:lnSpc>
                <a:spcPct val="90000"/>
              </a:lnSpc>
              <a:spcBef>
                <a:spcPts val="750"/>
              </a:spcBef>
            </a:pPr>
            <a:r>
              <a:rPr lang="en-US" sz="16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R&amp;E institutions </a:t>
            </a:r>
            <a:r>
              <a:rPr lang="en-US" sz="16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can consume these IaaS offerings </a:t>
            </a:r>
            <a:r>
              <a:rPr lang="en-US" sz="16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without </a:t>
            </a:r>
            <a:r>
              <a:rPr lang="en-US" sz="1600" i="1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need to run a tender themselves</a:t>
            </a:r>
            <a:r>
              <a:rPr lang="en-US" sz="16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80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78804" cy="638944"/>
          </a:xfrm>
        </p:spPr>
        <p:txBody>
          <a:bodyPr/>
          <a:lstStyle/>
          <a:p>
            <a:r>
              <a:rPr lang="es-ES" sz="3600" dirty="0" smtClean="0"/>
              <a:t>GÉANT: ESTRATEGIA CLOUD </a:t>
            </a:r>
            <a:r>
              <a:rPr lang="es-ES" sz="3600" dirty="0" smtClean="0"/>
              <a:t>(</a:t>
            </a:r>
            <a:r>
              <a:rPr lang="es-ES" sz="3600" dirty="0"/>
              <a:t>V</a:t>
            </a:r>
            <a:r>
              <a:rPr lang="es-ES" sz="3600" dirty="0" smtClean="0"/>
              <a:t>e) </a:t>
            </a:r>
            <a:r>
              <a:rPr lang="es-ES" sz="3600" dirty="0" err="1" smtClean="0"/>
              <a:t>IaaS</a:t>
            </a:r>
            <a:endParaRPr lang="es-ES" sz="36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B0B-7BE7-6F47-8451-6A5D3BB6C5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333378" y="697585"/>
            <a:ext cx="8507412" cy="94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4000" b="1" kern="1200">
                <a:solidFill>
                  <a:srgbClr val="F6C30C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dirty="0" smtClean="0"/>
              <a:t>Evaluation completed</a:t>
            </a:r>
            <a:br>
              <a:rPr lang="en-US" dirty="0" smtClean="0"/>
            </a:br>
            <a:r>
              <a:rPr lang="en-US" sz="1600" dirty="0" smtClean="0"/>
              <a:t>GÉANT intends to award a framework agreement to the following suppliers</a:t>
            </a:r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33378" y="1683659"/>
            <a:ext cx="3799958" cy="20900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charset="0"/>
              <a:buChar char="●"/>
              <a:defRPr lang="es-ES_tradnl" sz="1500" kern="1200" dirty="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charset="0"/>
              <a:buChar char="§"/>
              <a:defRPr lang="es-ES_tradnl" sz="1350" kern="1200" dirty="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charset="0"/>
              <a:buChar char="•"/>
              <a:defRPr lang="es-ES_tradnl" sz="1200" kern="1200" dirty="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charset="0"/>
              <a:buChar char="–"/>
              <a:defRPr lang="es-ES_tradnl" sz="1200" kern="1200" dirty="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charset="0"/>
              <a:buChar char="»"/>
              <a:defRPr lang="es-ES_tradnl" sz="1200" kern="1200" dirty="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1400" dirty="0" smtClean="0"/>
              <a:t>Amazon, through resellers: </a:t>
            </a:r>
            <a:r>
              <a:rPr lang="en-US" sz="1400" dirty="0" err="1" smtClean="0"/>
              <a:t>Arcus</a:t>
            </a:r>
            <a:r>
              <a:rPr lang="en-US" sz="1400" dirty="0" smtClean="0"/>
              <a:t>, Comparex, Telecom Italia,</a:t>
            </a:r>
          </a:p>
          <a:p>
            <a:r>
              <a:rPr lang="en-US" sz="1400" dirty="0" err="1" smtClean="0"/>
              <a:t>Cloudsigma</a:t>
            </a:r>
            <a:endParaRPr lang="en-US" sz="1400" dirty="0" smtClean="0"/>
          </a:p>
          <a:p>
            <a:r>
              <a:rPr lang="en-US" sz="1400" dirty="0" smtClean="0"/>
              <a:t>Dimension Data</a:t>
            </a:r>
          </a:p>
          <a:p>
            <a:r>
              <a:rPr lang="en-US" sz="1400" dirty="0" err="1" smtClean="0"/>
              <a:t>Interoute</a:t>
            </a:r>
            <a:endParaRPr lang="en-US" sz="1400" dirty="0" smtClean="0"/>
          </a:p>
          <a:p>
            <a:r>
              <a:rPr lang="en-US" sz="1400" dirty="0" err="1" smtClean="0"/>
              <a:t>itSoft</a:t>
            </a:r>
            <a:endParaRPr lang="en-US" sz="1400" dirty="0" smtClean="0"/>
          </a:p>
          <a:p>
            <a:pPr fontAlgn="ctr"/>
            <a:r>
              <a:rPr lang="en-US" sz="1400" dirty="0" smtClean="0"/>
              <a:t>KPN</a:t>
            </a:r>
          </a:p>
          <a:p>
            <a:pPr fontAlgn="ctr"/>
            <a:r>
              <a:rPr lang="en-US" sz="1400" dirty="0" err="1" smtClean="0"/>
              <a:t>Lattelecom</a:t>
            </a:r>
            <a:endParaRPr lang="en-US" sz="1400" dirty="0" smtClean="0"/>
          </a:p>
          <a:p>
            <a:endParaRPr lang="en-US" sz="1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746172" y="1683659"/>
            <a:ext cx="4256160" cy="219165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1400" dirty="0"/>
              <a:t>Microsoft, through resellers: </a:t>
            </a:r>
            <a:r>
              <a:rPr lang="en-US" sz="1400" dirty="0" err="1"/>
              <a:t>Atea</a:t>
            </a:r>
            <a:r>
              <a:rPr lang="en-US" sz="1400" dirty="0"/>
              <a:t>, </a:t>
            </a:r>
            <a:r>
              <a:rPr lang="en-US" sz="1400" dirty="0" err="1"/>
              <a:t>Cacttus</a:t>
            </a:r>
            <a:r>
              <a:rPr lang="en-US" sz="1400" dirty="0"/>
              <a:t>, Comparex, Dom-Daniel, </a:t>
            </a:r>
            <a:r>
              <a:rPr lang="en-US" sz="1400" dirty="0" err="1"/>
              <a:t>Infosoft</a:t>
            </a:r>
            <a:r>
              <a:rPr lang="en-US" sz="1400" dirty="0"/>
              <a:t>, </a:t>
            </a:r>
            <a:r>
              <a:rPr lang="en-US" sz="1400" dirty="0" err="1"/>
              <a:t>Micromail</a:t>
            </a:r>
            <a:r>
              <a:rPr lang="en-US" sz="1400" dirty="0"/>
              <a:t>, </a:t>
            </a:r>
            <a:r>
              <a:rPr lang="en-US" sz="1400" dirty="0" err="1"/>
              <a:t>Nextsense</a:t>
            </a:r>
            <a:r>
              <a:rPr lang="en-US" sz="1400" dirty="0"/>
              <a:t>, </a:t>
            </a:r>
            <a:r>
              <a:rPr lang="en-US" sz="1400" dirty="0" err="1"/>
              <a:t>Novabase</a:t>
            </a:r>
            <a:r>
              <a:rPr lang="en-US" sz="1400" dirty="0"/>
              <a:t>, </a:t>
            </a:r>
            <a:r>
              <a:rPr lang="en-US" sz="1400" dirty="0" err="1"/>
              <a:t>SoftwareOne</a:t>
            </a:r>
            <a:r>
              <a:rPr lang="en-US" sz="1400" dirty="0"/>
              <a:t>, Span and </a:t>
            </a:r>
            <a:r>
              <a:rPr lang="en-US" sz="1400" dirty="0" err="1"/>
              <a:t>Ymens</a:t>
            </a:r>
            <a:endParaRPr lang="en-US" sz="1400" dirty="0"/>
          </a:p>
          <a:p>
            <a:pPr fontAlgn="ctr"/>
            <a:r>
              <a:rPr lang="en-US" sz="1400" dirty="0"/>
              <a:t>NTT Europe</a:t>
            </a:r>
          </a:p>
          <a:p>
            <a:pPr fontAlgn="ctr"/>
            <a:r>
              <a:rPr lang="en-US" sz="1400" dirty="0"/>
              <a:t>T-Systems</a:t>
            </a:r>
          </a:p>
          <a:p>
            <a:pPr fontAlgn="ctr"/>
            <a:r>
              <a:rPr lang="en-US" sz="1400" dirty="0"/>
              <a:t>Telecom Italia</a:t>
            </a:r>
          </a:p>
          <a:p>
            <a:pPr fontAlgn="ctr"/>
            <a:r>
              <a:rPr lang="en-US" sz="1400" dirty="0" err="1"/>
              <a:t>Vancis</a:t>
            </a:r>
            <a:endParaRPr lang="en-US" sz="1400" dirty="0"/>
          </a:p>
          <a:p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14" y="3785238"/>
            <a:ext cx="3831770" cy="251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3"/>
          <p:cNvSpPr txBox="1">
            <a:spLocks/>
          </p:cNvSpPr>
          <p:nvPr/>
        </p:nvSpPr>
        <p:spPr bwMode="auto">
          <a:xfrm>
            <a:off x="659950" y="3773719"/>
            <a:ext cx="1328508" cy="60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4000" b="1" kern="1200">
                <a:solidFill>
                  <a:srgbClr val="F6C30C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sz="1600" dirty="0" smtClean="0"/>
              <a:t>Spain</a:t>
            </a:r>
            <a:endParaRPr lang="en-US" sz="16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85778" y="4176862"/>
            <a:ext cx="4249916" cy="20900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charset="0"/>
              <a:buChar char="●"/>
              <a:defRPr lang="es-ES_tradnl" sz="1500" kern="1200" dirty="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charset="0"/>
              <a:buChar char="§"/>
              <a:defRPr lang="es-ES_tradnl" sz="1350" kern="1200" dirty="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charset="0"/>
              <a:buChar char="•"/>
              <a:defRPr lang="es-ES_tradnl" sz="1200" kern="1200" dirty="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charset="0"/>
              <a:buChar char="–"/>
              <a:defRPr lang="es-ES_tradnl" sz="1200" kern="1200" dirty="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charset="0"/>
              <a:buChar char="»"/>
              <a:defRPr lang="es-ES_tradnl" sz="1200" kern="1200" dirty="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1400" dirty="0" smtClean="0"/>
              <a:t>Amazon, through resellers: </a:t>
            </a:r>
            <a:r>
              <a:rPr lang="en-US" sz="1400" dirty="0" err="1" smtClean="0"/>
              <a:t>Arcus</a:t>
            </a:r>
            <a:r>
              <a:rPr lang="en-US" sz="1400" dirty="0" smtClean="0"/>
              <a:t>, Comparex, Telecom Italia</a:t>
            </a:r>
            <a:r>
              <a:rPr lang="en-US" sz="1400" dirty="0" smtClean="0"/>
              <a:t>,</a:t>
            </a:r>
          </a:p>
          <a:p>
            <a:pPr fontAlgn="ctr"/>
            <a:r>
              <a:rPr lang="en-US" sz="1400" dirty="0" smtClean="0"/>
              <a:t>Microsoft, through resellers: </a:t>
            </a:r>
            <a:r>
              <a:rPr lang="en-US" sz="1400" dirty="0" err="1" smtClean="0"/>
              <a:t>Atea</a:t>
            </a:r>
            <a:r>
              <a:rPr lang="en-US" sz="1400" dirty="0" smtClean="0"/>
              <a:t>, Comparex, </a:t>
            </a:r>
            <a:r>
              <a:rPr lang="en-US" sz="1400" dirty="0" err="1" smtClean="0"/>
              <a:t>Infosoft</a:t>
            </a:r>
            <a:r>
              <a:rPr lang="en-US" sz="1400" dirty="0" smtClean="0"/>
              <a:t>, </a:t>
            </a:r>
            <a:r>
              <a:rPr lang="en-US" sz="1400" dirty="0" err="1" smtClean="0"/>
              <a:t>Micromail</a:t>
            </a:r>
            <a:r>
              <a:rPr lang="en-US" sz="1400" dirty="0" smtClean="0"/>
              <a:t>, </a:t>
            </a:r>
            <a:r>
              <a:rPr lang="en-US" sz="1400" dirty="0" err="1" smtClean="0"/>
              <a:t>SoftwareOne</a:t>
            </a:r>
            <a:endParaRPr lang="en-US" sz="1400" dirty="0" smtClean="0"/>
          </a:p>
          <a:p>
            <a:r>
              <a:rPr lang="en-US" sz="1400" dirty="0" err="1" smtClean="0"/>
              <a:t>Cloudsigma</a:t>
            </a:r>
            <a:endParaRPr lang="en-US" sz="1400" dirty="0" smtClean="0"/>
          </a:p>
          <a:p>
            <a:r>
              <a:rPr lang="en-US" sz="1400" dirty="0" smtClean="0"/>
              <a:t>Dimension Data</a:t>
            </a:r>
          </a:p>
          <a:p>
            <a:r>
              <a:rPr lang="en-US" sz="1400" dirty="0" err="1" smtClean="0"/>
              <a:t>Interoute</a:t>
            </a:r>
            <a:endParaRPr lang="en-US" sz="1400" dirty="0" smtClean="0"/>
          </a:p>
          <a:p>
            <a:r>
              <a:rPr lang="en-US" sz="1400" dirty="0" smtClean="0"/>
              <a:t>NTT Europe</a:t>
            </a:r>
            <a:endParaRPr lang="en-US" sz="1400" dirty="0" smtClean="0"/>
          </a:p>
          <a:p>
            <a:r>
              <a:rPr lang="en-US" sz="1400" dirty="0" err="1" smtClean="0"/>
              <a:t>Vancis</a:t>
            </a:r>
            <a:endParaRPr lang="en-US" sz="1400" dirty="0" smtClean="0"/>
          </a:p>
          <a:p>
            <a:pPr fontAlgn="ctr"/>
            <a:endParaRPr lang="en-US" sz="14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44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78804" cy="638944"/>
          </a:xfrm>
        </p:spPr>
        <p:txBody>
          <a:bodyPr/>
          <a:lstStyle/>
          <a:p>
            <a:r>
              <a:rPr lang="es-ES" sz="3600" dirty="0" smtClean="0"/>
              <a:t>GÉANT: ESTRATEGIA CLOUD </a:t>
            </a:r>
            <a:r>
              <a:rPr lang="es-ES" sz="3600" dirty="0" smtClean="0"/>
              <a:t>(</a:t>
            </a:r>
            <a:r>
              <a:rPr lang="es-ES" sz="3600" dirty="0" err="1" smtClean="0"/>
              <a:t>Vf</a:t>
            </a:r>
            <a:r>
              <a:rPr lang="es-ES" sz="3600" dirty="0" smtClean="0"/>
              <a:t>) </a:t>
            </a:r>
            <a:r>
              <a:rPr lang="es-ES" sz="3600" dirty="0" err="1" smtClean="0"/>
              <a:t>IaaS</a:t>
            </a:r>
            <a:r>
              <a:rPr lang="es-ES" sz="3600" dirty="0" smtClean="0"/>
              <a:t> </a:t>
            </a:r>
            <a:endParaRPr lang="es-ES" sz="36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B0B-7BE7-6F47-8451-6A5D3BB6C5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" y="953257"/>
            <a:ext cx="9002041" cy="50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2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78804" cy="638944"/>
          </a:xfrm>
        </p:spPr>
        <p:txBody>
          <a:bodyPr/>
          <a:lstStyle/>
          <a:p>
            <a:r>
              <a:rPr lang="es-ES" sz="3600" dirty="0" smtClean="0"/>
              <a:t>GÉANT: ESTRATEGIA CLOUD </a:t>
            </a:r>
            <a:r>
              <a:rPr lang="es-ES" sz="3600" dirty="0" smtClean="0"/>
              <a:t>(</a:t>
            </a:r>
            <a:r>
              <a:rPr lang="es-ES" sz="3600" dirty="0" err="1" smtClean="0"/>
              <a:t>Vg</a:t>
            </a:r>
            <a:r>
              <a:rPr lang="es-ES" sz="3600" dirty="0" smtClean="0"/>
              <a:t>) </a:t>
            </a:r>
            <a:r>
              <a:rPr lang="es-ES" sz="3600" dirty="0" err="1" smtClean="0"/>
              <a:t>IaaS</a:t>
            </a:r>
            <a:endParaRPr lang="es-ES" sz="36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B0B-7BE7-6F47-8451-6A5D3BB6C5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00" y="825789"/>
            <a:ext cx="7180358" cy="358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/>
          <p:nvPr/>
        </p:nvSpPr>
        <p:spPr>
          <a:xfrm>
            <a:off x="116114" y="4659075"/>
            <a:ext cx="88862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68578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Posibilidad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licitar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escala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europea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otras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áreas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(se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prepara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actualidad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webconference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42950" lvl="1" indent="-285750" defTabSz="68578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“Procurement as a Service” –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Establecer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hacer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uso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este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modelo</a:t>
            </a:r>
            <a:endParaRPr lang="en-US" sz="1600" b="1" dirty="0" smtClean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68578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Uno de los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principales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retos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ver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licitación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europea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puede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trasladarse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directamente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las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instituciones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afiliadas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 no (y,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no,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qué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habría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hacer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pudiera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futuro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lvl="0" indent="-285750" defTabSz="68578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Posibilidad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complementar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licitación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europea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otra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similar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nacional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completar</a:t>
            </a:r>
            <a:r>
              <a:rPr lang="en-US" sz="16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1600" b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oferta</a:t>
            </a:r>
            <a:endParaRPr lang="en-US" sz="1600" b="1" dirty="0" smtClean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B0B-7BE7-6F47-8451-6A5D3BB6C52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759788" cy="638944"/>
          </a:xfrm>
        </p:spPr>
        <p:txBody>
          <a:bodyPr/>
          <a:lstStyle/>
          <a:p>
            <a:r>
              <a:rPr lang="es-ES" sz="2800" dirty="0" smtClean="0"/>
              <a:t>UNIÓN EUROPEA: “EUROPEAN CLOUD INITIATIVE</a:t>
            </a:r>
            <a:r>
              <a:rPr lang="es-ES" sz="2800" dirty="0" smtClean="0"/>
              <a:t>”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08334"/>
            <a:ext cx="9109075" cy="5744854"/>
          </a:xfrm>
        </p:spPr>
        <p:txBody>
          <a:bodyPr>
            <a:noAutofit/>
          </a:bodyPr>
          <a:lstStyle/>
          <a:p>
            <a:r>
              <a:rPr lang="es-ES" sz="2000" dirty="0" smtClean="0"/>
              <a:t>Revolución digital de datos, basada en supercomputadores, sistemas de almacenamiento y gestión de datos, y redes de comunicaciones</a:t>
            </a:r>
          </a:p>
          <a:p>
            <a:pPr lvl="1"/>
            <a:r>
              <a:rPr lang="es-ES" sz="1800" dirty="0" smtClean="0"/>
              <a:t>Para hacer de los datos el motor de la Ciencia Abierta y de la 4ª Revolución Industrial, hay que mejorar los incentivos para compartir datos ,y también mejorar las infraestructuras de datos (que van hacia el “</a:t>
            </a:r>
            <a:r>
              <a:rPr lang="es-ES" sz="1800" dirty="0" err="1" smtClean="0"/>
              <a:t>exascale</a:t>
            </a:r>
            <a:r>
              <a:rPr lang="es-ES" sz="1800" dirty="0" smtClean="0"/>
              <a:t> </a:t>
            </a:r>
            <a:r>
              <a:rPr lang="es-ES" sz="1800" dirty="0" err="1" smtClean="0"/>
              <a:t>computing</a:t>
            </a:r>
            <a:r>
              <a:rPr lang="es-ES" sz="1800" dirty="0" smtClean="0"/>
              <a:t>”)</a:t>
            </a:r>
            <a:endParaRPr lang="es-ES" sz="1800" dirty="0"/>
          </a:p>
          <a:p>
            <a:pPr marL="0" indent="0">
              <a:buNone/>
            </a:pPr>
            <a:endParaRPr lang="es-ES" sz="800" b="1" i="1" dirty="0" smtClean="0"/>
          </a:p>
          <a:p>
            <a:r>
              <a:rPr lang="es-ES" sz="2000" dirty="0" smtClean="0"/>
              <a:t>Para dar respuesta a este reto, </a:t>
            </a:r>
          </a:p>
          <a:p>
            <a:pPr lvl="1"/>
            <a:r>
              <a:rPr lang="es-ES" sz="2000" dirty="0" smtClean="0"/>
              <a:t>la </a:t>
            </a:r>
            <a:r>
              <a:rPr lang="es-ES" sz="2000" dirty="0" smtClean="0"/>
              <a:t>Comisión, en su visión del Mercado Único Digital,  </a:t>
            </a:r>
            <a:r>
              <a:rPr lang="es-ES" sz="2000" dirty="0" smtClean="0"/>
              <a:t>va a impulsar la </a:t>
            </a:r>
            <a:r>
              <a:rPr lang="es-ES" sz="2000" b="1" dirty="0" err="1" smtClean="0"/>
              <a:t>European</a:t>
            </a:r>
            <a:r>
              <a:rPr lang="es-ES" sz="2000" b="1" dirty="0" smtClean="0"/>
              <a:t> Cloud </a:t>
            </a:r>
            <a:r>
              <a:rPr lang="es-ES" sz="2000" b="1" dirty="0" err="1" smtClean="0"/>
              <a:t>Initiative</a:t>
            </a:r>
            <a:r>
              <a:rPr lang="es-ES" sz="2000" dirty="0" smtClean="0"/>
              <a:t>” (</a:t>
            </a:r>
            <a:r>
              <a:rPr lang="es-ES" sz="2000" dirty="0" smtClean="0"/>
              <a:t>ECI</a:t>
            </a:r>
            <a:r>
              <a:rPr lang="es-ES" sz="2000" dirty="0"/>
              <a:t> </a:t>
            </a:r>
            <a:r>
              <a:rPr lang="es-ES" sz="2000" dirty="0" smtClean="0"/>
              <a:t>– Comunicación de abril de 2.016),</a:t>
            </a:r>
            <a:endParaRPr lang="es-ES" sz="2000" dirty="0" smtClean="0"/>
          </a:p>
          <a:p>
            <a:pPr lvl="1"/>
            <a:r>
              <a:rPr lang="es-ES" sz="2000" dirty="0" smtClean="0"/>
              <a:t>que tendrá como primer elemento la “</a:t>
            </a:r>
            <a:r>
              <a:rPr lang="es-ES" sz="2000" b="1" dirty="0" err="1" smtClean="0"/>
              <a:t>European</a:t>
            </a:r>
            <a:r>
              <a:rPr lang="es-ES" sz="2000" b="1" dirty="0" smtClean="0"/>
              <a:t> Open </a:t>
            </a:r>
            <a:r>
              <a:rPr lang="es-ES" sz="2000" b="1" dirty="0" err="1" smtClean="0"/>
              <a:t>Science</a:t>
            </a:r>
            <a:r>
              <a:rPr lang="es-ES" sz="2000" b="1" dirty="0" smtClean="0"/>
              <a:t> Cloud</a:t>
            </a:r>
            <a:r>
              <a:rPr lang="es-ES" sz="2000" dirty="0" smtClean="0"/>
              <a:t>” (EOSC),</a:t>
            </a:r>
          </a:p>
          <a:p>
            <a:pPr lvl="2"/>
            <a:r>
              <a:rPr lang="es-ES" sz="1600" dirty="0" smtClean="0"/>
              <a:t>que se apoyará en la “</a:t>
            </a:r>
            <a:r>
              <a:rPr lang="es-ES" sz="1600" b="1" dirty="0" err="1" smtClean="0"/>
              <a:t>European</a:t>
            </a:r>
            <a:r>
              <a:rPr lang="es-ES" sz="1600" b="1" dirty="0" smtClean="0"/>
              <a:t> Data </a:t>
            </a:r>
            <a:r>
              <a:rPr lang="es-ES" sz="1600" b="1" dirty="0" err="1" smtClean="0"/>
              <a:t>Infrastructure</a:t>
            </a:r>
            <a:r>
              <a:rPr lang="es-ES" sz="1600" dirty="0" smtClean="0"/>
              <a:t>”, y </a:t>
            </a:r>
          </a:p>
          <a:p>
            <a:pPr lvl="2"/>
            <a:r>
              <a:rPr lang="es-ES" sz="1600" dirty="0" smtClean="0"/>
              <a:t>que desarrollará un modelo que luego se expandirá al sector público y la industria.</a:t>
            </a:r>
          </a:p>
          <a:p>
            <a:endParaRPr lang="es-ES" sz="800" dirty="0"/>
          </a:p>
          <a:p>
            <a:r>
              <a:rPr lang="es-ES" sz="2000" dirty="0" smtClean="0"/>
              <a:t>Ese proceso se apoya en el trabajo realizado en la Estrategia Europea de Cloud; las iniciativas de High Performance Computing y Big Data; las iniciativas de Open </a:t>
            </a:r>
            <a:r>
              <a:rPr lang="es-ES" sz="2000" dirty="0" err="1" smtClean="0"/>
              <a:t>Science</a:t>
            </a:r>
            <a:r>
              <a:rPr lang="es-ES" sz="2000" dirty="0" smtClean="0"/>
              <a:t> y Open Access; y en otras e-infraestructuras como las redes desplegadas por GÉANT y </a:t>
            </a:r>
            <a:r>
              <a:rPr lang="es-ES" sz="2000" dirty="0" err="1" smtClean="0"/>
              <a:t>NRENs</a:t>
            </a:r>
            <a:r>
              <a:rPr lang="es-ES" sz="2000" dirty="0" smtClean="0"/>
              <a:t> como RedIRIS, </a:t>
            </a:r>
            <a:r>
              <a:rPr lang="es-ES" sz="2000" dirty="0" smtClean="0"/>
              <a:t> que llegan a 50 millones de investigadores y alumnos en Europa, y con gran potencial para prestar servicios centralizados.</a:t>
            </a:r>
            <a:endParaRPr lang="es-ES" sz="2000" b="1" i="1" dirty="0" smtClean="0"/>
          </a:p>
          <a:p>
            <a:pPr marL="0" indent="0">
              <a:buNone/>
            </a:pPr>
            <a:endParaRPr lang="es-ES" sz="800" dirty="0" smtClean="0"/>
          </a:p>
          <a:p>
            <a:pPr marL="0" indent="0">
              <a:buNone/>
            </a:pPr>
            <a:endParaRPr lang="es-ES" sz="1200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B0B-7BE7-6F47-8451-6A5D3BB6C5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425" y="44624"/>
            <a:ext cx="8941649" cy="638944"/>
          </a:xfrm>
        </p:spPr>
        <p:txBody>
          <a:bodyPr/>
          <a:lstStyle/>
          <a:p>
            <a:r>
              <a:rPr lang="es-ES" sz="3200" dirty="0" smtClean="0"/>
              <a:t>RedIRIS</a:t>
            </a:r>
            <a:r>
              <a:rPr lang="es-ES" sz="3200" dirty="0" smtClean="0"/>
              <a:t>: </a:t>
            </a:r>
            <a:r>
              <a:rPr lang="es-ES" sz="3200" dirty="0" smtClean="0"/>
              <a:t>Servicios </a:t>
            </a:r>
            <a:r>
              <a:rPr lang="es-ES" sz="3200" dirty="0" err="1" smtClean="0"/>
              <a:t>cloud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409678"/>
            <a:ext cx="9109074" cy="60435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800" dirty="0" smtClean="0"/>
          </a:p>
          <a:p>
            <a:pPr marL="0" indent="0">
              <a:buNone/>
            </a:pPr>
            <a:endParaRPr lang="es-ES" sz="800" dirty="0" smtClean="0"/>
          </a:p>
          <a:p>
            <a:r>
              <a:rPr lang="es-ES" sz="1800" b="1" dirty="0" smtClean="0"/>
              <a:t>Servicios </a:t>
            </a:r>
            <a:r>
              <a:rPr lang="es-ES" sz="1800" b="1" dirty="0" err="1" smtClean="0"/>
              <a:t>cloud</a:t>
            </a:r>
            <a:r>
              <a:rPr lang="es-ES" sz="1800" b="1" dirty="0" smtClean="0"/>
              <a:t>: muy relevantes en estrategia de RedIRIS, alineada con UE &amp; GÉANT</a:t>
            </a:r>
          </a:p>
          <a:p>
            <a:pPr lvl="1"/>
            <a:r>
              <a:rPr lang="es-ES" sz="2000" dirty="0" smtClean="0"/>
              <a:t>Posibilidad para poner en valor la red y servicios desplegados</a:t>
            </a:r>
          </a:p>
          <a:p>
            <a:pPr lvl="1"/>
            <a:r>
              <a:rPr lang="es-ES" sz="2000" dirty="0" smtClean="0"/>
              <a:t>Integración con aspectos como autenticación y seguridad</a:t>
            </a:r>
          </a:p>
          <a:p>
            <a:pPr lvl="1"/>
            <a:r>
              <a:rPr lang="es-ES" sz="2000" dirty="0" smtClean="0"/>
              <a:t>RedIRIS: proveedor neutral TIC del sector académico y científico, con capacidad para agregar demanda (eventual compra centralizada)</a:t>
            </a:r>
          </a:p>
          <a:p>
            <a:pPr lvl="1"/>
            <a:r>
              <a:rPr lang="es-ES" sz="2000" dirty="0" smtClean="0"/>
              <a:t>Posibilidad de trasladar a España la actividad desarrollada en esta materia por GÉANT</a:t>
            </a:r>
          </a:p>
          <a:p>
            <a:pPr marL="0" indent="0">
              <a:buNone/>
            </a:pPr>
            <a:endParaRPr lang="es-ES" sz="1400" dirty="0" smtClean="0"/>
          </a:p>
          <a:p>
            <a:r>
              <a:rPr lang="es-ES" sz="1800" b="1" dirty="0"/>
              <a:t>RedIRIS ya presta algunos servicios </a:t>
            </a:r>
            <a:r>
              <a:rPr lang="es-ES" sz="1800" b="1" dirty="0" err="1"/>
              <a:t>cloud</a:t>
            </a:r>
            <a:r>
              <a:rPr lang="es-ES" sz="1800" b="1" dirty="0"/>
              <a:t> </a:t>
            </a:r>
            <a:r>
              <a:rPr lang="es-ES" sz="2000" dirty="0" smtClean="0"/>
              <a:t>(p.ej., lavadora), </a:t>
            </a:r>
            <a:r>
              <a:rPr lang="es-ES" sz="1800" b="1" dirty="0"/>
              <a:t>y tiene otros en piloto (</a:t>
            </a:r>
            <a:r>
              <a:rPr lang="es-ES" sz="2000" dirty="0" smtClean="0"/>
              <a:t>p.ej., IRIS-Mail)</a:t>
            </a:r>
          </a:p>
          <a:p>
            <a:pPr marL="0" indent="0">
              <a:buNone/>
            </a:pPr>
            <a:endParaRPr lang="es-ES" sz="1400" dirty="0" smtClean="0"/>
          </a:p>
          <a:p>
            <a:r>
              <a:rPr lang="es-ES" sz="1800" b="1" dirty="0"/>
              <a:t>Necesidad de validar elementos contractuales y administrativos </a:t>
            </a:r>
          </a:p>
          <a:p>
            <a:pPr lvl="1"/>
            <a:r>
              <a:rPr lang="es-ES" sz="2000" dirty="0" smtClean="0"/>
              <a:t>Para los servicios directamente prestados por RedIRIS, el posible pago por uso</a:t>
            </a:r>
          </a:p>
          <a:p>
            <a:pPr lvl="1"/>
            <a:r>
              <a:rPr lang="es-ES" sz="2000" dirty="0" smtClean="0"/>
              <a:t>Para los licitados por GÉANT, si se pueden trasladar sin más a las instituciones afiliadas a RedIRIS, como se está haciendo en otros países</a:t>
            </a:r>
          </a:p>
          <a:p>
            <a:pPr lvl="1"/>
            <a:r>
              <a:rPr lang="es-ES" sz="2000" dirty="0" smtClean="0"/>
              <a:t>Si se identifica algún problema,  hacer cambios que permitan superarlo</a:t>
            </a:r>
          </a:p>
          <a:p>
            <a:pPr lvl="1"/>
            <a:endParaRPr lang="es-ES" sz="2000" dirty="0" smtClean="0"/>
          </a:p>
          <a:p>
            <a:pPr lvl="1"/>
            <a:endParaRPr lang="es-ES" sz="400" dirty="0" smtClean="0"/>
          </a:p>
          <a:p>
            <a:pPr marL="457200" lvl="1" indent="0">
              <a:buNone/>
            </a:pPr>
            <a:endParaRPr lang="es-ES" sz="400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B0B-7BE7-6F47-8451-6A5D3BB6C5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78804" cy="638944"/>
          </a:xfrm>
        </p:spPr>
        <p:txBody>
          <a:bodyPr/>
          <a:lstStyle/>
          <a:p>
            <a:r>
              <a:rPr lang="es-ES" sz="3600" dirty="0" smtClean="0"/>
              <a:t>GÉANT: ESTRATEGIA CLOUD </a:t>
            </a:r>
            <a:r>
              <a:rPr lang="es-ES" sz="3600" dirty="0" smtClean="0"/>
              <a:t>- STATUS</a:t>
            </a:r>
            <a:r>
              <a:rPr lang="es-ES" sz="3600" dirty="0" smtClean="0"/>
              <a:t> </a:t>
            </a:r>
            <a:endParaRPr lang="es-ES" sz="36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B0B-7BE7-6F47-8451-6A5D3BB6C5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60683" y="958917"/>
            <a:ext cx="8941649" cy="526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SzPct val="80000"/>
              <a:buFont typeface="Courier New"/>
              <a:buChar char="o"/>
              <a:defRPr lang="es-ES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s-ES" sz="2000" dirty="0" smtClean="0"/>
              <a:t>I.      GÉANT</a:t>
            </a:r>
            <a:r>
              <a:rPr lang="es-ES" sz="2000" dirty="0" smtClean="0"/>
              <a:t>: </a:t>
            </a:r>
            <a:r>
              <a:rPr lang="es-ES" sz="2000" dirty="0" err="1" smtClean="0"/>
              <a:t>participation</a:t>
            </a:r>
            <a:r>
              <a:rPr lang="es-ES" sz="2000" dirty="0" smtClean="0"/>
              <a:t>  in H2020 </a:t>
            </a:r>
            <a:r>
              <a:rPr lang="es-ES" sz="2000" dirty="0" err="1" smtClean="0"/>
              <a:t>European</a:t>
            </a:r>
            <a:r>
              <a:rPr lang="es-ES" sz="2000" dirty="0" smtClean="0"/>
              <a:t> Open </a:t>
            </a:r>
            <a:r>
              <a:rPr lang="es-ES" sz="2000" dirty="0" err="1" smtClean="0"/>
              <a:t>Science</a:t>
            </a:r>
            <a:r>
              <a:rPr lang="es-ES" sz="2000" dirty="0" smtClean="0"/>
              <a:t> Cloud </a:t>
            </a:r>
            <a:r>
              <a:rPr lang="es-ES" sz="2000" dirty="0" smtClean="0"/>
              <a:t>Project</a:t>
            </a:r>
          </a:p>
          <a:p>
            <a:pPr marL="0" indent="0" defTabSz="914400">
              <a:buNone/>
            </a:pPr>
            <a:endParaRPr lang="es-ES" sz="800" dirty="0" smtClean="0"/>
          </a:p>
          <a:p>
            <a:pPr defTabSz="914400"/>
            <a:r>
              <a:rPr lang="es-ES" sz="2000" dirty="0" smtClean="0"/>
              <a:t>II.     GÉANT</a:t>
            </a:r>
            <a:r>
              <a:rPr lang="es-ES" sz="2000" dirty="0"/>
              <a:t>: </a:t>
            </a:r>
            <a:r>
              <a:rPr lang="es-ES" sz="2000" dirty="0" err="1"/>
              <a:t>peerings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cloud</a:t>
            </a:r>
            <a:r>
              <a:rPr lang="es-ES" sz="2000" dirty="0"/>
              <a:t> </a:t>
            </a:r>
            <a:r>
              <a:rPr lang="es-ES" sz="2000" dirty="0" err="1" smtClean="0"/>
              <a:t>providers</a:t>
            </a:r>
            <a:endParaRPr lang="es-ES" sz="2000" dirty="0" smtClean="0"/>
          </a:p>
          <a:p>
            <a:pPr defTabSz="914400"/>
            <a:endParaRPr lang="es-ES" sz="2000" dirty="0" smtClean="0"/>
          </a:p>
          <a:p>
            <a:pPr defTabSz="914400"/>
            <a:endParaRPr lang="es-ES" sz="2000" dirty="0" smtClean="0"/>
          </a:p>
          <a:p>
            <a:pPr defTabSz="914400"/>
            <a:r>
              <a:rPr lang="es-ES" sz="2000" dirty="0" smtClean="0"/>
              <a:t>III.</a:t>
            </a:r>
          </a:p>
          <a:p>
            <a:pPr defTabSz="914400"/>
            <a:endParaRPr lang="es-ES" sz="2000" dirty="0"/>
          </a:p>
          <a:p>
            <a:pPr marL="0" indent="0" defTabSz="914400">
              <a:buNone/>
            </a:pPr>
            <a:endParaRPr lang="es-ES" sz="2000" dirty="0" smtClean="0"/>
          </a:p>
          <a:p>
            <a:pPr defTabSz="914400"/>
            <a:r>
              <a:rPr lang="es-ES" sz="2000" dirty="0" smtClean="0"/>
              <a:t>IV.</a:t>
            </a:r>
          </a:p>
          <a:p>
            <a:pPr marL="0" indent="0" defTabSz="914400">
              <a:buNone/>
            </a:pPr>
            <a:endParaRPr lang="es-ES" sz="2000" dirty="0"/>
          </a:p>
          <a:p>
            <a:pPr marL="0" indent="0" defTabSz="914400">
              <a:buNone/>
            </a:pPr>
            <a:endParaRPr lang="es-ES" sz="2000" dirty="0" smtClean="0"/>
          </a:p>
          <a:p>
            <a:pPr marL="0" indent="0" defTabSz="914400">
              <a:buNone/>
            </a:pPr>
            <a:endParaRPr lang="es-ES" sz="2000" dirty="0" smtClean="0"/>
          </a:p>
          <a:p>
            <a:pPr defTabSz="914400"/>
            <a:r>
              <a:rPr lang="es-ES" sz="2000" dirty="0" smtClean="0"/>
              <a:t>V.</a:t>
            </a:r>
            <a:endParaRPr lang="es-ES" sz="2000" dirty="0"/>
          </a:p>
          <a:p>
            <a:pPr marL="0" indent="0" defTabSz="914400">
              <a:buNone/>
            </a:pPr>
            <a:endParaRPr lang="es-ES" sz="2000" dirty="0" smtClean="0"/>
          </a:p>
          <a:p>
            <a:pPr marL="0" indent="0" defTabSz="914400">
              <a:buNone/>
            </a:pPr>
            <a:endParaRPr lang="es-ES" sz="2000" dirty="0" smtClean="0"/>
          </a:p>
          <a:p>
            <a:pPr marL="0" indent="0" defTabSz="914400">
              <a:buNone/>
            </a:pPr>
            <a:endParaRPr lang="es-ES" sz="2000" dirty="0" smtClean="0"/>
          </a:p>
        </p:txBody>
      </p:sp>
      <p:sp>
        <p:nvSpPr>
          <p:cNvPr id="7" name="Rectangle 4"/>
          <p:cNvSpPr/>
          <p:nvPr/>
        </p:nvSpPr>
        <p:spPr bwMode="auto">
          <a:xfrm>
            <a:off x="998770" y="2113699"/>
            <a:ext cx="2788740" cy="1270196"/>
          </a:xfrm>
          <a:prstGeom prst="rect">
            <a:avLst/>
          </a:prstGeom>
          <a:solidFill>
            <a:srgbClr val="ED155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>
              <a:defRPr/>
            </a:pPr>
            <a:r>
              <a:rPr lang="en-US" sz="1800" kern="0" dirty="0" smtClean="0">
                <a:solidFill>
                  <a:schemeClr val="bg1"/>
                </a:solidFill>
                <a:ea typeface="Segoe UI" pitchFamily="34" charset="0"/>
                <a:cs typeface="Gill Sans"/>
              </a:rPr>
              <a:t>Listed in Cloud Catalogue</a:t>
            </a:r>
          </a:p>
          <a:p>
            <a:pPr algn="ctr" defTabSz="699354">
              <a:defRPr/>
            </a:pPr>
            <a:r>
              <a:rPr lang="en-US" sz="1400" i="1" kern="0" dirty="0" smtClean="0">
                <a:solidFill>
                  <a:schemeClr val="bg2"/>
                </a:solidFill>
                <a:ea typeface="Segoe UI" pitchFamily="34" charset="0"/>
                <a:cs typeface="Gill Sans"/>
              </a:rPr>
              <a:t>Stating capabilities</a:t>
            </a:r>
            <a:endParaRPr lang="en-US" sz="1400" i="1" kern="0" dirty="0">
              <a:solidFill>
                <a:schemeClr val="bg2"/>
              </a:solidFill>
              <a:ea typeface="Segoe UI" pitchFamily="34" charset="0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8770" y="3479159"/>
            <a:ext cx="2788740" cy="127019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>
              <a:defRPr/>
            </a:pPr>
            <a:r>
              <a:rPr lang="en-US" sz="1800" kern="0" dirty="0" smtClean="0">
                <a:solidFill>
                  <a:schemeClr val="bg1"/>
                </a:solidFill>
                <a:ea typeface="Segoe UI" pitchFamily="34" charset="0"/>
                <a:cs typeface="Gill Sans"/>
              </a:rPr>
              <a:t>Educational </a:t>
            </a:r>
            <a:r>
              <a:rPr lang="en-US" sz="1800" kern="0" dirty="0">
                <a:solidFill>
                  <a:schemeClr val="bg1"/>
                </a:solidFill>
                <a:ea typeface="Segoe UI" pitchFamily="34" charset="0"/>
                <a:cs typeface="Gill Sans"/>
              </a:rPr>
              <a:t>discount </a:t>
            </a:r>
            <a:r>
              <a:rPr lang="en-US" sz="1800" kern="0" dirty="0" smtClean="0">
                <a:solidFill>
                  <a:schemeClr val="bg1"/>
                </a:solidFill>
                <a:ea typeface="Segoe UI" pitchFamily="34" charset="0"/>
                <a:cs typeface="Gill Sans"/>
              </a:rPr>
              <a:t>/ </a:t>
            </a:r>
            <a:br>
              <a:rPr lang="en-US" sz="1800" kern="0" dirty="0" smtClean="0">
                <a:solidFill>
                  <a:schemeClr val="bg1"/>
                </a:solidFill>
                <a:ea typeface="Segoe UI" pitchFamily="34" charset="0"/>
                <a:cs typeface="Gill Sans"/>
              </a:rPr>
            </a:br>
            <a:r>
              <a:rPr lang="en-US" sz="1800" kern="0" dirty="0" smtClean="0">
                <a:solidFill>
                  <a:schemeClr val="bg1"/>
                </a:solidFill>
                <a:ea typeface="Segoe UI" pitchFamily="34" charset="0"/>
                <a:cs typeface="Gill Sans"/>
              </a:rPr>
              <a:t>preferential pricing</a:t>
            </a:r>
          </a:p>
          <a:p>
            <a:pPr algn="ctr" defTabSz="699354">
              <a:defRPr/>
            </a:pPr>
            <a:r>
              <a:rPr lang="en-US" sz="1400" i="1" kern="0" dirty="0" smtClean="0">
                <a:solidFill>
                  <a:schemeClr val="bg2"/>
                </a:solidFill>
                <a:ea typeface="Segoe UI" pitchFamily="34" charset="0"/>
                <a:cs typeface="Gill Sans"/>
              </a:rPr>
              <a:t>For use below tender thresholds</a:t>
            </a:r>
            <a:endParaRPr lang="en-US" sz="1400" i="1" kern="0" dirty="0">
              <a:solidFill>
                <a:schemeClr val="bg2"/>
              </a:solidFill>
              <a:ea typeface="Segoe UI" pitchFamily="34" charset="0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98770" y="4838820"/>
            <a:ext cx="2788740" cy="1270196"/>
          </a:xfrm>
          <a:prstGeom prst="rect">
            <a:avLst/>
          </a:prstGeom>
          <a:solidFill>
            <a:srgbClr val="63328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>
              <a:defRPr/>
            </a:pPr>
            <a:r>
              <a:rPr lang="en-US" sz="1800" kern="0" dirty="0" smtClean="0">
                <a:solidFill>
                  <a:schemeClr val="bg1"/>
                </a:solidFill>
                <a:ea typeface="Segoe UI" pitchFamily="34" charset="0"/>
                <a:cs typeface="Gill Sans"/>
              </a:rPr>
              <a:t/>
            </a:r>
            <a:br>
              <a:rPr lang="en-US" sz="1800" kern="0" dirty="0" smtClean="0">
                <a:solidFill>
                  <a:schemeClr val="bg1"/>
                </a:solidFill>
                <a:ea typeface="Segoe UI" pitchFamily="34" charset="0"/>
                <a:cs typeface="Gill Sans"/>
              </a:rPr>
            </a:br>
            <a:r>
              <a:rPr lang="en-US" sz="1800" kern="0" dirty="0" smtClean="0">
                <a:solidFill>
                  <a:schemeClr val="bg1"/>
                </a:solidFill>
                <a:ea typeface="Segoe UI" pitchFamily="34" charset="0"/>
                <a:cs typeface="Gill Sans"/>
              </a:rPr>
              <a:t>Framework agreements</a:t>
            </a:r>
          </a:p>
          <a:p>
            <a:pPr algn="ctr" defTabSz="699354">
              <a:defRPr/>
            </a:pPr>
            <a:r>
              <a:rPr lang="en-US" sz="1400" i="1" kern="0" dirty="0" smtClean="0">
                <a:solidFill>
                  <a:schemeClr val="bg2"/>
                </a:solidFill>
                <a:ea typeface="Segoe UI" pitchFamily="34" charset="0"/>
                <a:cs typeface="Gill Sans"/>
              </a:rPr>
              <a:t>Results of a pan-European tender </a:t>
            </a:r>
            <a:br>
              <a:rPr lang="en-US" sz="1400" i="1" kern="0" dirty="0" smtClean="0">
                <a:solidFill>
                  <a:schemeClr val="bg2"/>
                </a:solidFill>
                <a:ea typeface="Segoe UI" pitchFamily="34" charset="0"/>
                <a:cs typeface="Gill Sans"/>
              </a:rPr>
            </a:br>
            <a:r>
              <a:rPr lang="en-US" sz="1400" i="1" kern="0" dirty="0" smtClean="0">
                <a:solidFill>
                  <a:schemeClr val="bg2"/>
                </a:solidFill>
                <a:ea typeface="Segoe UI" pitchFamily="34" charset="0"/>
                <a:cs typeface="Gill Sans"/>
              </a:rPr>
              <a:t>/ tender compliant</a:t>
            </a:r>
            <a:endParaRPr lang="en-US" sz="1400" i="1" kern="0" dirty="0">
              <a:solidFill>
                <a:schemeClr val="bg2"/>
              </a:solidFill>
              <a:ea typeface="Segoe UI" pitchFamily="34" charset="0"/>
              <a:cs typeface="Gill Sans"/>
            </a:endParaRPr>
          </a:p>
          <a:p>
            <a:pPr algn="ctr" defTabSz="699354">
              <a:defRPr/>
            </a:pPr>
            <a:endParaRPr lang="en-US" sz="1200" i="1" kern="0" dirty="0">
              <a:solidFill>
                <a:schemeClr val="bg1"/>
              </a:solidFill>
              <a:ea typeface="Segoe UI" pitchFamily="34" charset="0"/>
              <a:cs typeface="Gill Sans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3961968" y="2571825"/>
            <a:ext cx="180831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16 providers listed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4087058" y="5297150"/>
            <a:ext cx="422372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IaaS tender, </a:t>
            </a:r>
            <a:r>
              <a:rPr lang="en-GB" sz="17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23 offers</a:t>
            </a:r>
            <a:r>
              <a:rPr lang="en-GB" sz="17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7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7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7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Ready in July </a:t>
            </a:r>
            <a:r>
              <a:rPr lang="en-GB" sz="17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2016, now negotiating contracts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8"/>
          <p:cNvSpPr/>
          <p:nvPr/>
        </p:nvSpPr>
        <p:spPr>
          <a:xfrm>
            <a:off x="3948559" y="3815431"/>
            <a:ext cx="371537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Offers from providers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7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Amazon, Microsoft, </a:t>
            </a:r>
            <a:r>
              <a:rPr lang="en-GB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OwnCloud</a:t>
            </a:r>
            <a:r>
              <a:rPr lang="en-GB" sz="17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available</a:t>
            </a:r>
            <a:endParaRPr lang="en-GB" sz="1700" dirty="0" smtClean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" name="Group 15"/>
          <p:cNvGrpSpPr/>
          <p:nvPr/>
        </p:nvGrpSpPr>
        <p:grpSpPr>
          <a:xfrm>
            <a:off x="5652621" y="1533336"/>
            <a:ext cx="3349711" cy="2311135"/>
            <a:chOff x="5202824" y="3408830"/>
            <a:chExt cx="2891828" cy="1286228"/>
          </a:xfrm>
        </p:grpSpPr>
        <p:pic>
          <p:nvPicPr>
            <p:cNvPr id="14" name="Picture 12"/>
            <p:cNvPicPr>
              <a:picLocks noChangeAspect="1"/>
            </p:cNvPicPr>
            <p:nvPr/>
          </p:nvPicPr>
          <p:blipFill rotWithShape="1">
            <a:blip r:embed="rId3"/>
            <a:srcRect t="20548" b="7675"/>
            <a:stretch/>
          </p:blipFill>
          <p:spPr>
            <a:xfrm>
              <a:off x="5202824" y="3408830"/>
              <a:ext cx="2891828" cy="12106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4012" y="4440443"/>
              <a:ext cx="254615" cy="254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2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23528" y="44624"/>
            <a:ext cx="8678804" cy="6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4000" b="1" kern="1200">
                <a:solidFill>
                  <a:srgbClr val="F6C30C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s-ES" sz="3600" dirty="0" smtClean="0"/>
              <a:t>GÉANT: ESTRATEGIA CLOUD </a:t>
            </a:r>
            <a:r>
              <a:rPr lang="es-ES" sz="3600" dirty="0" smtClean="0"/>
              <a:t>(I) EOSC</a:t>
            </a:r>
            <a:endParaRPr lang="es-E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0" y="624609"/>
            <a:ext cx="8839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70111" y="2067467"/>
            <a:ext cx="84255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u="sng" dirty="0">
                <a:hlinkClick r:id="rId3"/>
              </a:rPr>
              <a:t>https://</a:t>
            </a:r>
            <a:r>
              <a:rPr lang="en-US" sz="1400" b="1" i="1" u="sng" dirty="0" smtClean="0">
                <a:hlinkClick r:id="rId3"/>
              </a:rPr>
              <a:t>ec.europa.eu/digital-single-market/events/cf/ict-proposers-day-2016/document.cfm?doc_id=35775</a:t>
            </a:r>
            <a:endParaRPr lang="es-ES" sz="1400" dirty="0"/>
          </a:p>
        </p:txBody>
      </p:sp>
      <p:sp>
        <p:nvSpPr>
          <p:cNvPr id="10" name="9 Rectángulo"/>
          <p:cNvSpPr/>
          <p:nvPr/>
        </p:nvSpPr>
        <p:spPr>
          <a:xfrm>
            <a:off x="341084" y="2034741"/>
            <a:ext cx="7264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sz="2000" dirty="0"/>
              <a:t>GÉANT provides some of the core building blocks needed to create the European Open Science Cloud </a:t>
            </a:r>
            <a:endParaRPr lang="en-US" sz="2000" dirty="0" smtClean="0"/>
          </a:p>
          <a:p>
            <a:endParaRPr lang="en-US" sz="800" dirty="0"/>
          </a:p>
          <a:p>
            <a:pPr lvl="1"/>
            <a:r>
              <a:rPr lang="en-US" dirty="0"/>
              <a:t>• high-speed, reliable and secure data communications infrastructure </a:t>
            </a:r>
          </a:p>
          <a:p>
            <a:pPr lvl="1"/>
            <a:r>
              <a:rPr lang="en-US" dirty="0"/>
              <a:t>• operational trust and identity and security infrastructures </a:t>
            </a:r>
          </a:p>
          <a:p>
            <a:pPr lvl="1"/>
            <a:r>
              <a:rPr lang="en-US" dirty="0"/>
              <a:t>• access to (commodity) cloud services.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29" y="3973733"/>
            <a:ext cx="4319288" cy="223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3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8" y="1524004"/>
            <a:ext cx="4772697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By establishing network </a:t>
            </a:r>
            <a:r>
              <a:rPr lang="en-GB" sz="1800" dirty="0" err="1"/>
              <a:t>peerings</a:t>
            </a:r>
            <a:r>
              <a:rPr lang="en-GB" sz="1800" dirty="0"/>
              <a:t> with cloud service </a:t>
            </a:r>
            <a:r>
              <a:rPr lang="en-GB" sz="1800" dirty="0" smtClean="0"/>
              <a:t>providers, GÉANT and the NRENs</a:t>
            </a:r>
            <a:r>
              <a:rPr lang="en-GB" sz="1800" dirty="0" smtClean="0"/>
              <a:t>:</a:t>
            </a:r>
          </a:p>
          <a:p>
            <a:pPr marL="0" indent="0">
              <a:buNone/>
            </a:pPr>
            <a:endParaRPr lang="en-US" sz="1800" dirty="0"/>
          </a:p>
          <a:p>
            <a:pPr lvl="0"/>
            <a:r>
              <a:rPr lang="en-GB" sz="1800" dirty="0" smtClean="0"/>
              <a:t>deliver </a:t>
            </a:r>
            <a:r>
              <a:rPr lang="en-GB" sz="1800" dirty="0"/>
              <a:t>a </a:t>
            </a:r>
            <a:r>
              <a:rPr lang="en-GB" sz="1800" dirty="0">
                <a:solidFill>
                  <a:srgbClr val="ED1556"/>
                </a:solidFill>
              </a:rPr>
              <a:t>high quality service </a:t>
            </a:r>
            <a:r>
              <a:rPr lang="en-GB" sz="1800" dirty="0"/>
              <a:t>in terms of performance, security and end-to-end service assurance</a:t>
            </a:r>
            <a:r>
              <a:rPr lang="en-GB" sz="1800" dirty="0" smtClean="0"/>
              <a:t>.</a:t>
            </a:r>
          </a:p>
          <a:p>
            <a:pPr lvl="0"/>
            <a:endParaRPr lang="en-US" sz="1800" dirty="0"/>
          </a:p>
          <a:p>
            <a:pPr lvl="0"/>
            <a:r>
              <a:rPr lang="en-GB" sz="1800" dirty="0" smtClean="0"/>
              <a:t>make </a:t>
            </a:r>
            <a:r>
              <a:rPr lang="en-GB" sz="1800" dirty="0"/>
              <a:t>it possible to </a:t>
            </a:r>
            <a:r>
              <a:rPr lang="en-GB" sz="1800" dirty="0">
                <a:solidFill>
                  <a:srgbClr val="ED1556"/>
                </a:solidFill>
              </a:rPr>
              <a:t>minimize or remove the data transport related costs</a:t>
            </a:r>
            <a:r>
              <a:rPr lang="en-GB" sz="1800" dirty="0"/>
              <a:t>, which cloud providers currently charge our community.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These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ingress and egress charges are a barrier to the adoption of cloud services by institutions. By directly peering, no commercial network routes need to be used, removing the need for providers to charge transport costs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GB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1" indent="0">
              <a:buNone/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735" y="886764"/>
            <a:ext cx="7209065" cy="716644"/>
          </a:xfrm>
        </p:spPr>
        <p:txBody>
          <a:bodyPr>
            <a:normAutofit/>
          </a:bodyPr>
          <a:lstStyle/>
          <a:p>
            <a:r>
              <a:rPr lang="en-US" sz="2700" b="0" dirty="0" smtClean="0"/>
              <a:t>Network </a:t>
            </a:r>
            <a:r>
              <a:rPr lang="en-US" sz="2700" b="0" dirty="0" err="1" smtClean="0"/>
              <a:t>peerings</a:t>
            </a:r>
            <a:r>
              <a:rPr lang="en-US" sz="2700" b="0" dirty="0" smtClean="0"/>
              <a:t> with cloud providers</a:t>
            </a:r>
            <a:endParaRPr lang="en-US" sz="2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6775" r="-426" b="22701"/>
          <a:stretch/>
        </p:blipFill>
        <p:spPr bwMode="auto">
          <a:xfrm>
            <a:off x="5106074" y="1719236"/>
            <a:ext cx="3719826" cy="387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323528" y="44624"/>
            <a:ext cx="8678804" cy="6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4000" b="1" kern="1200">
                <a:solidFill>
                  <a:srgbClr val="F6C30C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s-ES" sz="3600" dirty="0" smtClean="0"/>
              <a:t>GÉANT: ESTRATEGIA CLOUD </a:t>
            </a:r>
            <a:r>
              <a:rPr lang="es-ES" sz="3600" dirty="0" smtClean="0"/>
              <a:t>(II) </a:t>
            </a:r>
            <a:r>
              <a:rPr lang="es-ES" sz="3600" dirty="0" smtClean="0"/>
              <a:t>PEERINGS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9290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78804" cy="638944"/>
          </a:xfrm>
        </p:spPr>
        <p:txBody>
          <a:bodyPr/>
          <a:lstStyle/>
          <a:p>
            <a:r>
              <a:rPr lang="es-ES" sz="3600" dirty="0" smtClean="0"/>
              <a:t>GÉANT: ESTRATEGIA CLOUD (</a:t>
            </a:r>
            <a:r>
              <a:rPr lang="es-ES" sz="3600" dirty="0" smtClean="0"/>
              <a:t>III) </a:t>
            </a:r>
            <a:r>
              <a:rPr lang="es-ES" sz="3600" dirty="0" smtClean="0"/>
              <a:t>CATÁLOGO</a:t>
            </a:r>
            <a:endParaRPr lang="es-ES" sz="36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B0B-7BE7-6F47-8451-6A5D3BB6C5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2" y="1111072"/>
            <a:ext cx="3820443" cy="1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 bwMode="auto">
          <a:xfrm>
            <a:off x="60683" y="3717433"/>
            <a:ext cx="8941649" cy="79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SzPct val="80000"/>
              <a:buFont typeface="Courier New"/>
              <a:buChar char="o"/>
              <a:defRPr lang="es-ES" sz="3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s-ES" sz="12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6" y="3809845"/>
            <a:ext cx="5138971" cy="230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5"/>
          <p:cNvGrpSpPr/>
          <p:nvPr/>
        </p:nvGrpSpPr>
        <p:grpSpPr>
          <a:xfrm>
            <a:off x="5792914" y="3909909"/>
            <a:ext cx="3170780" cy="2066981"/>
            <a:chOff x="5202824" y="3408830"/>
            <a:chExt cx="2891828" cy="1286228"/>
          </a:xfrm>
        </p:grpSpPr>
        <p:pic>
          <p:nvPicPr>
            <p:cNvPr id="14" name="Picture 12"/>
            <p:cNvPicPr>
              <a:picLocks noChangeAspect="1"/>
            </p:cNvPicPr>
            <p:nvPr/>
          </p:nvPicPr>
          <p:blipFill rotWithShape="1">
            <a:blip r:embed="rId5"/>
            <a:srcRect t="20548" b="7675"/>
            <a:stretch/>
          </p:blipFill>
          <p:spPr>
            <a:xfrm>
              <a:off x="5202824" y="3408830"/>
              <a:ext cx="2891828" cy="12106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4012" y="4440443"/>
              <a:ext cx="254615" cy="254615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46" y="776218"/>
            <a:ext cx="4200816" cy="291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78804" cy="638944"/>
          </a:xfrm>
        </p:spPr>
        <p:txBody>
          <a:bodyPr/>
          <a:lstStyle/>
          <a:p>
            <a:r>
              <a:rPr lang="es-ES" sz="3600" dirty="0" smtClean="0"/>
              <a:t>GÉANT: ESTRATEGIA CLOUD (</a:t>
            </a:r>
            <a:r>
              <a:rPr lang="es-ES" sz="3600" dirty="0" smtClean="0"/>
              <a:t>IV) </a:t>
            </a:r>
            <a:r>
              <a:rPr lang="es-ES" sz="3600" dirty="0" smtClean="0"/>
              <a:t>ACUERDOS</a:t>
            </a:r>
            <a:endParaRPr lang="es-ES" sz="36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B0B-7BE7-6F47-8451-6A5D3BB6C5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55" y="3400022"/>
            <a:ext cx="2962668" cy="289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58" y="3400021"/>
            <a:ext cx="2676326" cy="292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02" y="853225"/>
            <a:ext cx="4145119" cy="236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2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78804" cy="638944"/>
          </a:xfrm>
        </p:spPr>
        <p:txBody>
          <a:bodyPr/>
          <a:lstStyle/>
          <a:p>
            <a:r>
              <a:rPr lang="es-ES" sz="3600" dirty="0" smtClean="0"/>
              <a:t>GÉANT: ESTRATEGIA CLOUD </a:t>
            </a:r>
            <a:r>
              <a:rPr lang="es-ES" sz="3600" dirty="0" smtClean="0"/>
              <a:t>(</a:t>
            </a:r>
            <a:r>
              <a:rPr lang="es-ES" sz="3600" dirty="0"/>
              <a:t>V</a:t>
            </a:r>
            <a:r>
              <a:rPr lang="es-ES" sz="3600" dirty="0" smtClean="0"/>
              <a:t>a) </a:t>
            </a:r>
            <a:r>
              <a:rPr lang="es-ES" sz="3600" dirty="0" err="1" smtClean="0"/>
              <a:t>IaaS</a:t>
            </a:r>
            <a:endParaRPr lang="es-ES" sz="36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3B0B-7BE7-6F47-8451-6A5D3BB6C5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150337" y="960694"/>
            <a:ext cx="6671377" cy="18115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SzPct val="90000"/>
              <a:buFont typeface="Lucida Grande" charset="0"/>
              <a:buChar char="●"/>
              <a:defRPr lang="es-ES_tradnl" sz="1500" kern="1200" dirty="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charset="0"/>
              <a:buChar char="§"/>
              <a:defRPr lang="es-ES_tradnl" sz="1350" kern="1200" dirty="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charset="0"/>
              <a:buChar char="•"/>
              <a:defRPr lang="es-ES_tradnl" sz="1200" kern="1200" dirty="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charset="0"/>
              <a:buChar char="–"/>
              <a:defRPr lang="es-ES_tradnl" sz="1200" kern="1200" dirty="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charset="0"/>
              <a:buChar char="»"/>
              <a:defRPr lang="es-ES_tradnl" sz="1200" kern="1200" dirty="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 charset="0"/>
              <a:buNone/>
            </a:pPr>
            <a:r>
              <a:rPr lang="en-US" sz="2400" dirty="0" err="1" smtClean="0">
                <a:solidFill>
                  <a:srgbClr val="ED1556"/>
                </a:solidFill>
              </a:rPr>
              <a:t>IaaS</a:t>
            </a:r>
            <a:r>
              <a:rPr lang="en-US" sz="2400" dirty="0" smtClean="0">
                <a:solidFill>
                  <a:srgbClr val="ED1556"/>
                </a:solidFill>
              </a:rPr>
              <a:t> in high demand by community</a:t>
            </a:r>
          </a:p>
          <a:p>
            <a:pPr marL="0" indent="0">
              <a:buFont typeface="Lucida Grande" charset="0"/>
              <a:buNone/>
            </a:pPr>
            <a:r>
              <a:rPr lang="en-US" sz="2000" dirty="0" smtClean="0"/>
              <a:t>36 NRENs</a:t>
            </a:r>
            <a:br>
              <a:rPr lang="en-US" sz="2000" dirty="0" smtClean="0"/>
            </a:br>
            <a:r>
              <a:rPr lang="en-US" sz="2000" dirty="0" smtClean="0"/>
              <a:t>establishing framework agreements with suitable suppliers </a:t>
            </a:r>
            <a:endParaRPr lang="en-US" sz="2000" dirty="0" smtClean="0">
              <a:solidFill>
                <a:srgbClr val="ED1556"/>
              </a:solidFill>
            </a:endParaRPr>
          </a:p>
          <a:p>
            <a:pPr marL="0" indent="0">
              <a:buFont typeface="Lucida Grande" charset="0"/>
              <a:buNone/>
            </a:pPr>
            <a:r>
              <a:rPr lang="en-US" sz="2000" dirty="0" smtClean="0">
                <a:solidFill>
                  <a:srgbClr val="ED1556"/>
                </a:solidFill>
              </a:rPr>
              <a:t>Not winner takes all, but provide choice</a:t>
            </a:r>
            <a:endParaRPr lang="en-GB" sz="2000" dirty="0" smtClean="0"/>
          </a:p>
          <a:p>
            <a:pPr marL="0" indent="0">
              <a:buFont typeface="Lucida Grande" charset="0"/>
              <a:buNone/>
            </a:pPr>
            <a:r>
              <a:rPr lang="en-GB" sz="2000" dirty="0" smtClean="0"/>
              <a:t>NRENs bring the agreements </a:t>
            </a:r>
            <a:r>
              <a:rPr lang="en-GB" sz="2000" dirty="0" smtClean="0"/>
              <a:t>to </a:t>
            </a:r>
            <a:r>
              <a:rPr lang="en-GB" sz="2000" dirty="0" smtClean="0"/>
              <a:t>institutions for </a:t>
            </a:r>
            <a:r>
              <a:rPr lang="en-GB" sz="2000" dirty="0" smtClean="0"/>
              <a:t>consumption</a:t>
            </a:r>
            <a:endParaRPr lang="en-GB" sz="2000" dirty="0" smtClean="0"/>
          </a:p>
        </p:txBody>
      </p:sp>
      <p:pic>
        <p:nvPicPr>
          <p:cNvPr id="8" name="Picture 3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393" y="907862"/>
            <a:ext cx="2044953" cy="186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150338" y="2699660"/>
            <a:ext cx="8507412" cy="89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4000" b="1" kern="1200">
                <a:solidFill>
                  <a:srgbClr val="F6C30C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C30C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sz="2400" dirty="0" err="1" smtClean="0"/>
              <a:t>IaaS</a:t>
            </a:r>
            <a:r>
              <a:rPr lang="en-US" sz="2400" dirty="0" smtClean="0"/>
              <a:t> tender:  </a:t>
            </a:r>
            <a:r>
              <a:rPr lang="en-US" sz="2400" b="0" dirty="0" smtClean="0"/>
              <a:t>Legal basis for joint NREN procurement activity</a:t>
            </a:r>
            <a:endParaRPr lang="en-US" sz="2400" dirty="0"/>
          </a:p>
        </p:txBody>
      </p:sp>
      <p:grpSp>
        <p:nvGrpSpPr>
          <p:cNvPr id="10" name="9 Grupo"/>
          <p:cNvGrpSpPr/>
          <p:nvPr/>
        </p:nvGrpSpPr>
        <p:grpSpPr>
          <a:xfrm>
            <a:off x="885427" y="3586335"/>
            <a:ext cx="8011830" cy="2684295"/>
            <a:chOff x="1348214" y="1400223"/>
            <a:chExt cx="9666422" cy="4709443"/>
          </a:xfrm>
        </p:grpSpPr>
        <p:pic>
          <p:nvPicPr>
            <p:cNvPr id="11" name="Content Placeholder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8214" y="1400223"/>
              <a:ext cx="1943100" cy="1762125"/>
            </a:xfrm>
            <a:prstGeom prst="rect">
              <a:avLst/>
            </a:prstGeom>
          </p:spPr>
        </p:pic>
        <p:sp>
          <p:nvSpPr>
            <p:cNvPr id="12" name="Rectangle 5"/>
            <p:cNvSpPr/>
            <p:nvPr/>
          </p:nvSpPr>
          <p:spPr>
            <a:xfrm>
              <a:off x="3408838" y="1428833"/>
              <a:ext cx="7316828" cy="3212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ED1556"/>
                  </a:solidFill>
                  <a:latin typeface="Calibri" panose="020F0502020204030204" pitchFamily="34" charset="0"/>
                  <a:ea typeface="MS PMincho" panose="02020600040205080304" pitchFamily="18" charset="-128"/>
                  <a:cs typeface="Times New Roman" panose="02020603050405020304" pitchFamily="18" charset="0"/>
                </a:rPr>
                <a:t>EC Procurement Directive (2014/24/EU)</a:t>
              </a:r>
              <a:r>
                <a:rPr lang="en-GB" sz="1600" b="1" u="sng" dirty="0">
                  <a:latin typeface="Calibri" panose="020F0502020204030204" pitchFamily="34" charset="0"/>
                  <a:ea typeface="MS PMincho" panose="02020600040205080304" pitchFamily="18" charset="-128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GB" sz="1400" dirty="0">
                  <a:solidFill>
                    <a:srgbClr val="1C4161"/>
                  </a:solidFill>
                </a:rPr>
                <a:t>New Directive sets out key provisions;</a:t>
              </a:r>
            </a:p>
            <a:p>
              <a:r>
                <a:rPr lang="en-GB" sz="1400" dirty="0">
                  <a:solidFill>
                    <a:srgbClr val="1C4161"/>
                  </a:solidFill>
                </a:rPr>
                <a:t>key to the success of the planned GEANT IaaS tender and Frameworks:</a:t>
              </a:r>
            </a:p>
            <a:p>
              <a:pPr marL="600075" lvl="1" indent="-257175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1C4161"/>
                  </a:solidFill>
                </a:rPr>
                <a:t>	</a:t>
              </a:r>
              <a:r>
                <a:rPr lang="en-GB" sz="1400" i="1" dirty="0">
                  <a:solidFill>
                    <a:srgbClr val="1C4161"/>
                  </a:solidFill>
                </a:rPr>
                <a:t>Framework Agreement use</a:t>
              </a:r>
            </a:p>
            <a:p>
              <a:pPr marL="600075" lvl="1" indent="-257175">
                <a:buFont typeface="Arial" panose="020B0604020202020204" pitchFamily="34" charset="0"/>
                <a:buChar char="•"/>
              </a:pPr>
              <a:r>
                <a:rPr lang="en-GB" sz="1400" i="1" dirty="0">
                  <a:solidFill>
                    <a:srgbClr val="1C4161"/>
                  </a:solidFill>
                </a:rPr>
                <a:t>	Cross-border procurements</a:t>
              </a:r>
            </a:p>
            <a:p>
              <a:pPr marL="600075" lvl="1" indent="-257175">
                <a:buFont typeface="Arial" panose="020B0604020202020204" pitchFamily="34" charset="0"/>
                <a:buChar char="•"/>
              </a:pPr>
              <a:r>
                <a:rPr lang="en-GB" sz="1400" i="1" dirty="0">
                  <a:solidFill>
                    <a:srgbClr val="1C4161"/>
                  </a:solidFill>
                </a:rPr>
                <a:t>	Centralised Purchasing Bodies</a:t>
              </a:r>
            </a:p>
            <a:p>
              <a:endParaRPr lang="en-GB" sz="1200" b="1" u="sng" dirty="0">
                <a:latin typeface="Calibri" panose="020F0502020204030204" pitchFamily="34" charset="0"/>
                <a:ea typeface="MS PMincho" panose="02020600040205080304" pitchFamily="18" charset="-128"/>
                <a:cs typeface="Times New Roman" panose="02020603050405020304" pitchFamily="18" charset="0"/>
              </a:endParaRPr>
            </a:p>
            <a:p>
              <a:endParaRPr lang="en-GB" sz="1500" dirty="0"/>
            </a:p>
          </p:txBody>
        </p:sp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02" y="3715209"/>
              <a:ext cx="1761185" cy="2394457"/>
            </a:xfrm>
            <a:prstGeom prst="rect">
              <a:avLst/>
            </a:prstGeom>
          </p:spPr>
        </p:pic>
        <p:sp>
          <p:nvSpPr>
            <p:cNvPr id="14" name="Rectangle 8"/>
            <p:cNvSpPr/>
            <p:nvPr/>
          </p:nvSpPr>
          <p:spPr>
            <a:xfrm>
              <a:off x="3493478" y="4506596"/>
              <a:ext cx="4373255" cy="1025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ED1556"/>
                  </a:solidFill>
                  <a:latin typeface="Calibri" panose="020F0502020204030204" pitchFamily="34" charset="0"/>
                  <a:ea typeface="MS PMincho" panose="02020600040205080304" pitchFamily="18" charset="-128"/>
                  <a:cs typeface="Times New Roman" panose="02020603050405020304" pitchFamily="18" charset="0"/>
                </a:rPr>
                <a:t>Member State Procurement Legislation</a:t>
              </a:r>
              <a:endParaRPr lang="en-GB" sz="1600" dirty="0">
                <a:solidFill>
                  <a:srgbClr val="ED1556"/>
                </a:solidFill>
              </a:endParaRPr>
            </a:p>
            <a:p>
              <a:endParaRPr lang="en-GB" sz="1600" dirty="0"/>
            </a:p>
          </p:txBody>
        </p:sp>
        <p:sp>
          <p:nvSpPr>
            <p:cNvPr id="15" name="Rectangle 1"/>
            <p:cNvSpPr/>
            <p:nvPr/>
          </p:nvSpPr>
          <p:spPr>
            <a:xfrm>
              <a:off x="3493476" y="5014393"/>
              <a:ext cx="7521160" cy="539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srgbClr val="1C4161"/>
                  </a:solidFill>
                </a:rPr>
                <a:t>Was to </a:t>
              </a:r>
              <a:r>
                <a:rPr lang="en-GB" sz="1400" dirty="0">
                  <a:solidFill>
                    <a:srgbClr val="1C4161"/>
                  </a:solidFill>
                </a:rPr>
                <a:t>be implemented by Member States no later than 18</a:t>
              </a:r>
              <a:r>
                <a:rPr lang="en-GB" sz="1400" baseline="30000" dirty="0">
                  <a:solidFill>
                    <a:srgbClr val="1C4161"/>
                  </a:solidFill>
                </a:rPr>
                <a:t>th</a:t>
              </a:r>
              <a:r>
                <a:rPr lang="en-GB" sz="1400" dirty="0">
                  <a:solidFill>
                    <a:srgbClr val="1C4161"/>
                  </a:solidFill>
                </a:rPr>
                <a:t> April </a:t>
              </a:r>
              <a:r>
                <a:rPr lang="en-GB" sz="1400" dirty="0" smtClean="0">
                  <a:solidFill>
                    <a:srgbClr val="1C4161"/>
                  </a:solidFill>
                </a:rPr>
                <a:t>2016</a:t>
              </a:r>
              <a:endParaRPr lang="en-GB" sz="1400" dirty="0">
                <a:solidFill>
                  <a:srgbClr val="1C416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3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RedIRIS_prescorp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plantilla_RedIRIS_prescorp-2014.pot</Template>
  <TotalTime>8069</TotalTime>
  <Words>937</Words>
  <Application>Microsoft Office PowerPoint</Application>
  <PresentationFormat>Presentación en pantalla (4:3)</PresentationFormat>
  <Paragraphs>155</Paragraphs>
  <Slides>16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plantilla_RedIRIS_prescorp-2014</vt:lpstr>
      <vt:lpstr>RedIRIS:  Servicios cloud</vt:lpstr>
      <vt:lpstr>UNIÓN EUROPEA: “EUROPEAN CLOUD INITIATIVE”</vt:lpstr>
      <vt:lpstr>RedIRIS: Servicios cloud</vt:lpstr>
      <vt:lpstr>GÉANT: ESTRATEGIA CLOUD - STATUS </vt:lpstr>
      <vt:lpstr>Presentación de PowerPoint</vt:lpstr>
      <vt:lpstr>Network peerings with cloud providers</vt:lpstr>
      <vt:lpstr>GÉANT: ESTRATEGIA CLOUD (III) CATÁLOGO</vt:lpstr>
      <vt:lpstr>GÉANT: ESTRATEGIA CLOUD (IV) ACUERDOS</vt:lpstr>
      <vt:lpstr>GÉANT: ESTRATEGIA CLOUD (Va) IaaS</vt:lpstr>
      <vt:lpstr>GÉANT: ESTRATEGIA CLOUD (Vb) IaaS</vt:lpstr>
      <vt:lpstr>GÉANT: ESTRATEGIA CLOUD (Vc) IaaS</vt:lpstr>
      <vt:lpstr>GÉANT: ESTRATEGIA CLOUD (Vd) IaaS</vt:lpstr>
      <vt:lpstr>GÉANT: ESTRATEGIA CLOUD (Ve) IaaS</vt:lpstr>
      <vt:lpstr>GÉANT: ESTRATEGIA CLOUD (Vf) IaaS </vt:lpstr>
      <vt:lpstr>GÉANT: ESTRATEGIA CLOUD (Vg) IaaS</vt:lpstr>
      <vt:lpstr>Presentación de PowerPoint</vt:lpstr>
    </vt:vector>
  </TitlesOfParts>
  <Company>RedIRIS, red.es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Gestión 2014</dc:title>
  <dc:creator>Tomás P. de Miguel Moro</dc:creator>
  <cp:lastModifiedBy>Administrador</cp:lastModifiedBy>
  <cp:revision>134</cp:revision>
  <cp:lastPrinted>2014-11-20T18:23:07Z</cp:lastPrinted>
  <dcterms:created xsi:type="dcterms:W3CDTF">2014-11-16T09:57:35Z</dcterms:created>
  <dcterms:modified xsi:type="dcterms:W3CDTF">2016-11-07T12:20:30Z</dcterms:modified>
</cp:coreProperties>
</file>