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  <p:sldMasterId id="2147483651" r:id="rId2"/>
    <p:sldMasterId id="2147483653" r:id="rId3"/>
    <p:sldMasterId id="2147483658" r:id="rId4"/>
    <p:sldMasterId id="2147483660" r:id="rId5"/>
    <p:sldMasterId id="2147483662" r:id="rId6"/>
    <p:sldMasterId id="2147483655" r:id="rId7"/>
    <p:sldMasterId id="2147483657" r:id="rId8"/>
  </p:sldMasterIdLst>
  <p:notesMasterIdLst>
    <p:notesMasterId r:id="rId25"/>
  </p:notesMasterIdLst>
  <p:handoutMasterIdLst>
    <p:handoutMasterId r:id="rId26"/>
  </p:handoutMasterIdLst>
  <p:sldIdLst>
    <p:sldId id="321" r:id="rId9"/>
    <p:sldId id="343" r:id="rId10"/>
    <p:sldId id="261" r:id="rId11"/>
    <p:sldId id="341" r:id="rId12"/>
    <p:sldId id="338" r:id="rId13"/>
    <p:sldId id="323" r:id="rId14"/>
    <p:sldId id="325" r:id="rId15"/>
    <p:sldId id="327" r:id="rId16"/>
    <p:sldId id="328" r:id="rId17"/>
    <p:sldId id="333" r:id="rId18"/>
    <p:sldId id="335" r:id="rId19"/>
    <p:sldId id="336" r:id="rId20"/>
    <p:sldId id="330" r:id="rId21"/>
    <p:sldId id="331" r:id="rId22"/>
    <p:sldId id="268" r:id="rId23"/>
    <p:sldId id="310" r:id="rId24"/>
  </p:sldIdLst>
  <p:sldSz cx="9144000" cy="6858000" type="screen4x3"/>
  <p:notesSz cx="6781800" cy="9926638"/>
  <p:defaultTextStyle>
    <a:defPPr>
      <a:defRPr lang="es-ES"/>
    </a:defPPr>
    <a:lvl1pPr algn="ctr" rtl="0" fontAlgn="base">
      <a:spcBef>
        <a:spcPct val="0"/>
      </a:spcBef>
      <a:spcAft>
        <a:spcPct val="0"/>
      </a:spcAft>
      <a:defRPr sz="2800" b="1" u="sng" kern="1200">
        <a:solidFill>
          <a:schemeClr val="tx2"/>
        </a:solidFill>
        <a:latin typeface="Arial" charset="0"/>
        <a:ea typeface="ＭＳ Ｐゴシック" pitchFamily="34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b="1" u="sng" kern="1200">
        <a:solidFill>
          <a:schemeClr val="tx2"/>
        </a:solidFill>
        <a:latin typeface="Arial" charset="0"/>
        <a:ea typeface="ＭＳ Ｐゴシック" pitchFamily="34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b="1" u="sng" kern="1200">
        <a:solidFill>
          <a:schemeClr val="tx2"/>
        </a:solidFill>
        <a:latin typeface="Arial" charset="0"/>
        <a:ea typeface="ＭＳ Ｐゴシック" pitchFamily="34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b="1" u="sng" kern="1200">
        <a:solidFill>
          <a:schemeClr val="tx2"/>
        </a:solidFill>
        <a:latin typeface="Arial" charset="0"/>
        <a:ea typeface="ＭＳ Ｐゴシック" pitchFamily="34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b="1" u="sng" kern="1200">
        <a:solidFill>
          <a:schemeClr val="tx2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800" b="1" u="sng" kern="1200">
        <a:solidFill>
          <a:schemeClr val="tx2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800" b="1" u="sng" kern="1200">
        <a:solidFill>
          <a:schemeClr val="tx2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800" b="1" u="sng" kern="1200">
        <a:solidFill>
          <a:schemeClr val="tx2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800" b="1" u="sng" kern="1200">
        <a:solidFill>
          <a:schemeClr val="tx2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67B4"/>
    <a:srgbClr val="FF0066"/>
    <a:srgbClr val="EE8E00"/>
    <a:srgbClr val="2BAB2B"/>
    <a:srgbClr val="D60093"/>
    <a:srgbClr val="D00000"/>
    <a:srgbClr val="D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57" autoAdjust="0"/>
    <p:restoredTop sz="76025" autoAdjust="0"/>
  </p:normalViewPr>
  <p:slideViewPr>
    <p:cSldViewPr>
      <p:cViewPr varScale="1">
        <p:scale>
          <a:sx n="58" d="100"/>
          <a:sy n="58" d="100"/>
        </p:scale>
        <p:origin x="-14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1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2538" y="-96"/>
      </p:cViewPr>
      <p:guideLst>
        <p:guide orient="horz" pos="3127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u="none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6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u="none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38463" cy="4968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u="none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2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u="none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5AB089F-E12C-4B0F-8CA5-99FF57F903A1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69226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u="none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6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u="none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963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noProof="0" smtClean="0"/>
              <a:t>Haga clic para modificar el estilo de texto del patrón</a:t>
            </a:r>
          </a:p>
          <a:p>
            <a:pPr lvl="1"/>
            <a:r>
              <a:rPr lang="es-ES" altLang="es-ES" noProof="0" smtClean="0"/>
              <a:t>Segundo nivel</a:t>
            </a:r>
          </a:p>
          <a:p>
            <a:pPr lvl="2"/>
            <a:r>
              <a:rPr lang="es-ES" altLang="es-ES" noProof="0" smtClean="0"/>
              <a:t>Tercer nivel</a:t>
            </a:r>
          </a:p>
          <a:p>
            <a:pPr lvl="3"/>
            <a:r>
              <a:rPr lang="es-ES" altLang="es-ES" noProof="0" smtClean="0"/>
              <a:t>Cuarto nivel</a:t>
            </a:r>
          </a:p>
          <a:p>
            <a:pPr lvl="4"/>
            <a:r>
              <a:rPr lang="es-ES" altLang="es-ES" noProof="0" smtClean="0"/>
              <a:t>Quinto nivel</a:t>
            </a:r>
          </a:p>
        </p:txBody>
      </p:sp>
      <p:sp>
        <p:nvSpPr>
          <p:cNvPr id="145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38463" cy="4968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u="none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5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u="none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108F848D-CE85-4EE0-9710-74DC534B7A32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959611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altLang="es-ES" smtClean="0">
                <a:ea typeface="ＭＳ Ｐゴシック" pitchFamily="34" charset="-128"/>
              </a:rPr>
              <a:t>Crear una red de responsables de CPD-s  de la comunidad RED IRIS era una necesidad que había que cubrir ya que en muchos casos venimos de mundos que poco tienen que ver con estas infraestructuras y nos toca  aprender a base de malas y buenas experiencias. ¿Por qué no compartirlo?</a:t>
            </a:r>
            <a:br>
              <a:rPr lang="es-ES" altLang="es-ES" smtClean="0">
                <a:ea typeface="ＭＳ Ｐゴシック" pitchFamily="34" charset="-128"/>
              </a:rPr>
            </a:br>
            <a:r>
              <a:rPr lang="es-ES" altLang="es-ES" smtClean="0">
                <a:ea typeface="ＭＳ Ｐゴシック" pitchFamily="34" charset="-128"/>
              </a:rPr>
              <a:t/>
            </a:r>
            <a:br>
              <a:rPr lang="es-ES" altLang="es-ES" smtClean="0">
                <a:ea typeface="ＭＳ Ｐゴシック" pitchFamily="34" charset="-128"/>
              </a:rPr>
            </a:br>
            <a:r>
              <a:rPr lang="es-ES" altLang="es-ES" smtClean="0">
                <a:ea typeface="ＭＳ Ｐゴシック" pitchFamily="34" charset="-128"/>
              </a:rPr>
              <a:t>Además de un tiempo a esta parte el CPD se ha puesto de moda tanto por lo que supone de coste económico y/o  de imagen una indisponibilidad, como por la proyección de consumo eléctrico de los CPD-s a corto plazo debido al aumento de necesidad de cómputo, del BIG Data y del  IoT.</a:t>
            </a:r>
            <a:br>
              <a:rPr lang="es-ES" altLang="es-ES" smtClean="0">
                <a:ea typeface="ＭＳ Ｐゴシック" pitchFamily="34" charset="-128"/>
              </a:rPr>
            </a:br>
            <a:r>
              <a:rPr lang="es-ES" altLang="es-ES" smtClean="0">
                <a:ea typeface="ＭＳ Ｐゴシック" pitchFamily="34" charset="-128"/>
              </a:rPr>
              <a:t/>
            </a:r>
            <a:br>
              <a:rPr lang="es-ES" altLang="es-ES" smtClean="0">
                <a:ea typeface="ＭＳ Ｐゴシック" pitchFamily="34" charset="-128"/>
              </a:rPr>
            </a:br>
            <a:r>
              <a:rPr lang="es-ES" altLang="es-ES" smtClean="0">
                <a:ea typeface="ＭＳ Ｐゴシック" pitchFamily="34" charset="-128"/>
              </a:rPr>
              <a:t>En este contexto es en el que el próximo martes, en los GT de RED IRIS en Valencia, vamos a presentar el grupo, exponiendo las inquietudes, las motivaciones y los objetivos. Tras esto y a modo de primera foto de la situación de los CPD-s de la comunidad RED IRIS haré un análisis de  los resultados de la encuesta en la que habéis colaborado.</a:t>
            </a:r>
            <a:br>
              <a:rPr lang="es-ES" altLang="es-ES" smtClean="0">
                <a:ea typeface="ＭＳ Ｐゴシック" pitchFamily="34" charset="-128"/>
              </a:rPr>
            </a:br>
            <a:r>
              <a:rPr lang="es-ES" altLang="es-ES" smtClean="0">
                <a:ea typeface="ＭＳ Ｐゴシック" pitchFamily="34" charset="-128"/>
              </a:rPr>
              <a:t/>
            </a:r>
            <a:br>
              <a:rPr lang="es-ES" altLang="es-ES" smtClean="0">
                <a:ea typeface="ＭＳ Ｐゴシック" pitchFamily="34" charset="-128"/>
              </a:rPr>
            </a:br>
            <a:r>
              <a:rPr lang="es-ES" altLang="es-ES" smtClean="0">
                <a:ea typeface="ＭＳ Ｐゴシック" pitchFamily="34" charset="-128"/>
              </a:rPr>
              <a:t>Para que la charla sea dinámica y haya algo de participación “cómplice” os adelanto el análisis para que lo podáis leer y podáis reflexionar previamente sobre las preguntas que se hacen.  Lo ideal  sería poder hacer una mini mesa redonda sobre esas preguntas (u otras que surjan) para terminar la charla.</a:t>
            </a:r>
            <a:br>
              <a:rPr lang="es-ES" altLang="es-ES" smtClean="0">
                <a:ea typeface="ＭＳ Ｐゴシック" pitchFamily="34" charset="-128"/>
              </a:rPr>
            </a:br>
            <a:endParaRPr lang="es-ES" altLang="es-ES" smtClean="0">
              <a:ea typeface="ＭＳ Ｐゴシック" pitchFamily="34" charset="-128"/>
            </a:endParaRPr>
          </a:p>
          <a:p>
            <a:endParaRPr lang="es-ES" altLang="es-ES" smtClean="0">
              <a:ea typeface="ＭＳ Ｐゴシック" pitchFamily="34" charset="-128"/>
            </a:endParaRPr>
          </a:p>
        </p:txBody>
      </p:sp>
      <p:sp>
        <p:nvSpPr>
          <p:cNvPr id="4301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9CD8781-12E7-4F50-A02E-432BCC5BE8B1}" type="slidenum">
              <a:rPr lang="es-ES" altLang="es-ES" sz="1200" b="0" u="none" smtClean="0">
                <a:solidFill>
                  <a:schemeClr val="tx1"/>
                </a:solidFill>
              </a:rPr>
              <a:pPr eaLnBrk="1" hangingPunct="1"/>
              <a:t>2</a:t>
            </a:fld>
            <a:endParaRPr lang="es-ES" altLang="es-ES" sz="1200" b="0" u="none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altLang="es-ES" smtClean="0">
                <a:ea typeface="ＭＳ Ｐゴシック" pitchFamily="34" charset="-128"/>
              </a:rPr>
              <a:t>Esta dispersión era esperable debido a la diferencia de tamaños de los CPD-s, de hecho si solo se tienen en cuenta las universidades, algunas cuestiones aún se dispersan más. </a:t>
            </a:r>
          </a:p>
          <a:p>
            <a:r>
              <a:rPr lang="es-ES" altLang="es-ES" smtClean="0">
                <a:ea typeface="ＭＳ Ｐゴシック" pitchFamily="34" charset="-128"/>
              </a:rPr>
              <a:t>Hay un par de respuestas que también pueden estar correlacionadas con el tamaño de las instituciones y/o de los CPD-s, pero tal vez puedan atribuirse a otros factores:</a:t>
            </a:r>
          </a:p>
          <a:p>
            <a:r>
              <a:rPr lang="es-ES" altLang="es-ES" smtClean="0">
                <a:ea typeface="ＭＳ Ｐゴシック" pitchFamily="34" charset="-128"/>
              </a:rPr>
              <a:t>-Únicamente el 55% de las instituciones encuestadas declara tener en el organigrama una figura de responsable de CPD y aun baja este porcentaje si solamente se tiene en cuenta las universidades (48%)</a:t>
            </a:r>
          </a:p>
          <a:p>
            <a:r>
              <a:rPr lang="es-ES" altLang="es-ES" smtClean="0">
                <a:ea typeface="ＭＳ Ｐゴシック" pitchFamily="34" charset="-128"/>
              </a:rPr>
              <a:t>-El 40 % declara tener operación 24x7, porcentaje que baja a 30% si únicamente se tiene en cuenta las universidades.</a:t>
            </a:r>
          </a:p>
          <a:p>
            <a:r>
              <a:rPr lang="es-ES" altLang="es-ES" smtClean="0">
                <a:ea typeface="ＭＳ Ｐゴシック" pitchFamily="34" charset="-128"/>
              </a:rPr>
              <a:t>¿Si no hay un responsable y/o no hay operación 24X7, qué disponibilidad se puede exigir? ¿Tres nueves (99,9%), o sea, una interrupción de 8 horas 46 minutos al año?, ¿Más?.  ¿Menos?</a:t>
            </a:r>
          </a:p>
          <a:p>
            <a:endParaRPr lang="es-ES" altLang="es-ES" smtClean="0">
              <a:ea typeface="ＭＳ Ｐゴシック" pitchFamily="34" charset="-128"/>
            </a:endParaRPr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D9C0B8D-DC70-4E66-AA30-3CF98B84D638}" type="slidenum">
              <a:rPr lang="es-ES" altLang="es-ES" sz="1200" b="0" u="none" smtClean="0">
                <a:solidFill>
                  <a:schemeClr val="tx1"/>
                </a:solidFill>
              </a:rPr>
              <a:pPr eaLnBrk="1" hangingPunct="1"/>
              <a:t>12</a:t>
            </a:fld>
            <a:endParaRPr lang="es-ES" altLang="es-ES" sz="1200" b="0" u="none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altLang="es-ES" smtClean="0">
                <a:ea typeface="ＭＳ Ｐゴシック" pitchFamily="34" charset="-128"/>
              </a:rPr>
              <a:t>Y otro dato muy revelador, cuando en la encuesta se han pedido datos cuantitativos: potencia media consumida, PUE, ...,un importante número de instituciones  (la mitad en el caso del PUE) no han aportado el dato. </a:t>
            </a:r>
          </a:p>
          <a:p>
            <a:r>
              <a:rPr lang="es-ES" altLang="es-ES" smtClean="0">
                <a:ea typeface="ＭＳ Ｐゴシック" pitchFamily="34" charset="-128"/>
              </a:rPr>
              <a:t>¿Por qué? ¿Simplemente no se disponía del dato en el momento de hacer la encuesta o no es fácil conseguir ese dato ya que no se dispone de él de forma  automatizada?. ¿Estamos midiendo?</a:t>
            </a:r>
          </a:p>
          <a:p>
            <a:r>
              <a:rPr lang="es-ES" altLang="es-ES" smtClean="0">
                <a:ea typeface="ＭＳ Ｐゴシック" pitchFamily="34" charset="-128"/>
              </a:rPr>
              <a:t>Esto no es un análisis muy riguroso ya que los datos tampoco permiten ir muy allá, pero permite empezar a reflexionar  sobre el tema. </a:t>
            </a:r>
          </a:p>
          <a:p>
            <a:endParaRPr lang="es-ES" altLang="es-ES" smtClean="0">
              <a:ea typeface="ＭＳ Ｐゴシック" pitchFamily="34" charset="-128"/>
            </a:endParaRPr>
          </a:p>
          <a:p>
            <a:endParaRPr lang="es-ES" altLang="es-ES" smtClean="0">
              <a:ea typeface="ＭＳ Ｐゴシック" pitchFamily="34" charset="-128"/>
            </a:endParaRPr>
          </a:p>
        </p:txBody>
      </p:sp>
      <p:sp>
        <p:nvSpPr>
          <p:cNvPr id="5325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EDFE111-A03D-4542-B00A-D42B9C3A2E81}" type="slidenum">
              <a:rPr lang="es-ES" altLang="es-ES" sz="1200" b="0" u="none" smtClean="0">
                <a:solidFill>
                  <a:schemeClr val="tx1"/>
                </a:solidFill>
              </a:rPr>
              <a:pPr eaLnBrk="1" hangingPunct="1"/>
              <a:t>13</a:t>
            </a:fld>
            <a:endParaRPr lang="es-ES" altLang="es-ES" sz="1200" b="0" u="none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>
              <a:ea typeface="ＭＳ Ｐゴシック" pitchFamily="34" charset="-128"/>
            </a:endParaRPr>
          </a:p>
        </p:txBody>
      </p:sp>
      <p:sp>
        <p:nvSpPr>
          <p:cNvPr id="5427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3504E78-6D49-44BA-8590-949E05A3D9BE}" type="slidenum">
              <a:rPr lang="es-ES" altLang="es-ES" sz="1200" b="0" u="none" smtClean="0">
                <a:solidFill>
                  <a:schemeClr val="tx1"/>
                </a:solidFill>
              </a:rPr>
              <a:pPr eaLnBrk="1" hangingPunct="1"/>
              <a:t>14</a:t>
            </a:fld>
            <a:endParaRPr lang="es-ES" altLang="es-ES" sz="1200" b="0" u="none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altLang="es-ES" smtClean="0">
                <a:ea typeface="ＭＳ Ｐゴシック" pitchFamily="34" charset="-128"/>
              </a:rPr>
              <a:t>Crear una red de responsables de CPD-s  de la comunidad RED IRIS era una necesidad que había que cubrir ya que en muchos casos venimos de mundos que poco tienen que ver con estas infraestructuras y nos toca  aprender a base de malas y buenas experiencias. ¿Por qué no compartirlo?</a:t>
            </a:r>
            <a:br>
              <a:rPr lang="es-ES" altLang="es-ES" smtClean="0">
                <a:ea typeface="ＭＳ Ｐゴシック" pitchFamily="34" charset="-128"/>
              </a:rPr>
            </a:br>
            <a:r>
              <a:rPr lang="es-ES" altLang="es-ES" smtClean="0">
                <a:ea typeface="ＭＳ Ｐゴシック" pitchFamily="34" charset="-128"/>
              </a:rPr>
              <a:t/>
            </a:r>
            <a:br>
              <a:rPr lang="es-ES" altLang="es-ES" smtClean="0">
                <a:ea typeface="ＭＳ Ｐゴシック" pitchFamily="34" charset="-128"/>
              </a:rPr>
            </a:br>
            <a:r>
              <a:rPr lang="es-ES" altLang="es-ES" smtClean="0">
                <a:ea typeface="ＭＳ Ｐゴシック" pitchFamily="34" charset="-128"/>
              </a:rPr>
              <a:t>Además de un tiempo a esta parte el CPD se ha puesto de moda tanto por lo que supone de coste económico y/o  de imagen una indisponibilidad, como por la proyección de consumo eléctrico de los CPD-s a corto plazo debido al aumento de necesidad de cómputo, del BIG Data y del  IoT.</a:t>
            </a:r>
            <a:br>
              <a:rPr lang="es-ES" altLang="es-ES" smtClean="0">
                <a:ea typeface="ＭＳ Ｐゴシック" pitchFamily="34" charset="-128"/>
              </a:rPr>
            </a:br>
            <a:r>
              <a:rPr lang="es-ES" altLang="es-ES" smtClean="0">
                <a:ea typeface="ＭＳ Ｐゴシック" pitchFamily="34" charset="-128"/>
              </a:rPr>
              <a:t/>
            </a:r>
            <a:br>
              <a:rPr lang="es-ES" altLang="es-ES" smtClean="0">
                <a:ea typeface="ＭＳ Ｐゴシック" pitchFamily="34" charset="-128"/>
              </a:rPr>
            </a:br>
            <a:r>
              <a:rPr lang="es-ES" altLang="es-ES" smtClean="0">
                <a:ea typeface="ＭＳ Ｐゴシック" pitchFamily="34" charset="-128"/>
              </a:rPr>
              <a:t>En este contexto es en el que el próximo martes, en los GT de RED IRIS en Valencia, vamos a presentar el grupo, exponiendo las inquietudes, las motivaciones y los objetivos. Tras esto y a modo de primera foto de la situación de los CPD-s de la comunidad RED IRIS haré un análisis de  los resultados de la encuesta en la que habéis colaborado.</a:t>
            </a:r>
            <a:br>
              <a:rPr lang="es-ES" altLang="es-ES" smtClean="0">
                <a:ea typeface="ＭＳ Ｐゴシック" pitchFamily="34" charset="-128"/>
              </a:rPr>
            </a:br>
            <a:r>
              <a:rPr lang="es-ES" altLang="es-ES" smtClean="0">
                <a:ea typeface="ＭＳ Ｐゴシック" pitchFamily="34" charset="-128"/>
              </a:rPr>
              <a:t/>
            </a:r>
            <a:br>
              <a:rPr lang="es-ES" altLang="es-ES" smtClean="0">
                <a:ea typeface="ＭＳ Ｐゴシック" pitchFamily="34" charset="-128"/>
              </a:rPr>
            </a:br>
            <a:r>
              <a:rPr lang="es-ES" altLang="es-ES" smtClean="0">
                <a:ea typeface="ＭＳ Ｐゴシック" pitchFamily="34" charset="-128"/>
              </a:rPr>
              <a:t>Para que la charla sea dinámica y haya algo de participación “cómplice” os adelanto el análisis para que lo podáis leer y podáis reflexionar previamente sobre las preguntas que se hacen.  Lo ideal  sería poder hacer una mini mesa redonda sobre esas preguntas (u otras que surjan) para terminar la charla.</a:t>
            </a:r>
            <a:br>
              <a:rPr lang="es-ES" altLang="es-ES" smtClean="0">
                <a:ea typeface="ＭＳ Ｐゴシック" pitchFamily="34" charset="-128"/>
              </a:rPr>
            </a:br>
            <a:endParaRPr lang="es-ES" altLang="es-ES" smtClean="0">
              <a:ea typeface="ＭＳ Ｐゴシック" pitchFamily="34" charset="-128"/>
            </a:endParaRPr>
          </a:p>
          <a:p>
            <a:endParaRPr lang="es-ES" altLang="es-ES" smtClean="0">
              <a:ea typeface="ＭＳ Ｐゴシック" pitchFamily="34" charset="-128"/>
            </a:endParaRPr>
          </a:p>
        </p:txBody>
      </p:sp>
      <p:sp>
        <p:nvSpPr>
          <p:cNvPr id="4403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871DE09-2B95-40B8-A10C-415051B8067B}" type="slidenum">
              <a:rPr lang="es-ES" altLang="es-ES" sz="1200" b="0" u="none" smtClean="0">
                <a:solidFill>
                  <a:schemeClr val="tx1"/>
                </a:solidFill>
              </a:rPr>
              <a:pPr eaLnBrk="1" hangingPunct="1"/>
              <a:t>3</a:t>
            </a:fld>
            <a:endParaRPr lang="es-ES" altLang="es-ES" sz="1200" b="0" u="none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altLang="es-ES" smtClean="0">
                <a:ea typeface="ＭＳ Ｐゴシック" pitchFamily="34" charset="-128"/>
              </a:rPr>
              <a:t>Crear una red de responsables de CPD-s  de la comunidad RED IRIS era una necesidad que había que cubrir ya que en muchos casos venimos de mundos que poco tienen que ver con estas infraestructuras y nos toca  aprender a base de malas y buenas experiencias. ¿Por qué no compartirlo?</a:t>
            </a:r>
            <a:br>
              <a:rPr lang="es-ES" altLang="es-ES" smtClean="0">
                <a:ea typeface="ＭＳ Ｐゴシック" pitchFamily="34" charset="-128"/>
              </a:rPr>
            </a:br>
            <a:r>
              <a:rPr lang="es-ES" altLang="es-ES" smtClean="0">
                <a:ea typeface="ＭＳ Ｐゴシック" pitchFamily="34" charset="-128"/>
              </a:rPr>
              <a:t/>
            </a:r>
            <a:br>
              <a:rPr lang="es-ES" altLang="es-ES" smtClean="0">
                <a:ea typeface="ＭＳ Ｐゴシック" pitchFamily="34" charset="-128"/>
              </a:rPr>
            </a:br>
            <a:r>
              <a:rPr lang="es-ES" altLang="es-ES" smtClean="0">
                <a:ea typeface="ＭＳ Ｐゴシック" pitchFamily="34" charset="-128"/>
              </a:rPr>
              <a:t>Además de un tiempo a esta parte el CPD se ha puesto de moda tanto por lo que supone de coste económico y/o  de imagen una indisponibilidad, como por la proyección de consumo eléctrico de los CPD-s a corto plazo debido al aumento de necesidad de cómputo, del BIG Data y del  IoT.</a:t>
            </a:r>
            <a:br>
              <a:rPr lang="es-ES" altLang="es-ES" smtClean="0">
                <a:ea typeface="ＭＳ Ｐゴシック" pitchFamily="34" charset="-128"/>
              </a:rPr>
            </a:br>
            <a:r>
              <a:rPr lang="es-ES" altLang="es-ES" smtClean="0">
                <a:ea typeface="ＭＳ Ｐゴシック" pitchFamily="34" charset="-128"/>
              </a:rPr>
              <a:t/>
            </a:r>
            <a:br>
              <a:rPr lang="es-ES" altLang="es-ES" smtClean="0">
                <a:ea typeface="ＭＳ Ｐゴシック" pitchFamily="34" charset="-128"/>
              </a:rPr>
            </a:br>
            <a:r>
              <a:rPr lang="es-ES" altLang="es-ES" smtClean="0">
                <a:ea typeface="ＭＳ Ｐゴシック" pitchFamily="34" charset="-128"/>
              </a:rPr>
              <a:t>En este contexto es en el que el próximo martes, en los GT de RED IRIS en Valencia, vamos a presentar el grupo, exponiendo las inquietudes, las motivaciones y los objetivos. Tras esto y a modo de primera foto de la situación de los CPD-s de la comunidad RED IRIS haré un análisis de  los resultados de la encuesta en la que habéis colaborado.</a:t>
            </a:r>
            <a:br>
              <a:rPr lang="es-ES" altLang="es-ES" smtClean="0">
                <a:ea typeface="ＭＳ Ｐゴシック" pitchFamily="34" charset="-128"/>
              </a:rPr>
            </a:br>
            <a:r>
              <a:rPr lang="es-ES" altLang="es-ES" smtClean="0">
                <a:ea typeface="ＭＳ Ｐゴシック" pitchFamily="34" charset="-128"/>
              </a:rPr>
              <a:t/>
            </a:r>
            <a:br>
              <a:rPr lang="es-ES" altLang="es-ES" smtClean="0">
                <a:ea typeface="ＭＳ Ｐゴシック" pitchFamily="34" charset="-128"/>
              </a:rPr>
            </a:br>
            <a:r>
              <a:rPr lang="es-ES" altLang="es-ES" smtClean="0">
                <a:ea typeface="ＭＳ Ｐゴシック" pitchFamily="34" charset="-128"/>
              </a:rPr>
              <a:t>Para que la charla sea dinámica y haya algo de participación “cómplice” os adelanto el análisis para que lo podáis leer y podáis reflexionar previamente sobre las preguntas que se hacen.  Lo ideal  sería poder hacer una mini mesa redonda sobre esas preguntas (u otras que surjan) para terminar la charla.</a:t>
            </a:r>
            <a:br>
              <a:rPr lang="es-ES" altLang="es-ES" smtClean="0">
                <a:ea typeface="ＭＳ Ｐゴシック" pitchFamily="34" charset="-128"/>
              </a:rPr>
            </a:br>
            <a:endParaRPr lang="es-ES" altLang="es-ES" smtClean="0">
              <a:ea typeface="ＭＳ Ｐゴシック" pitchFamily="34" charset="-128"/>
            </a:endParaRPr>
          </a:p>
          <a:p>
            <a:endParaRPr lang="es-ES" altLang="es-ES" smtClean="0">
              <a:ea typeface="ＭＳ Ｐゴシック" pitchFamily="34" charset="-128"/>
            </a:endParaRPr>
          </a:p>
        </p:txBody>
      </p:sp>
      <p:sp>
        <p:nvSpPr>
          <p:cNvPr id="4506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08A6B509-C38B-4365-9D69-50ABDCFA8032}" type="slidenum">
              <a:rPr lang="es-ES" altLang="es-ES" sz="1200" b="0" u="none" smtClean="0">
                <a:solidFill>
                  <a:schemeClr val="tx1"/>
                </a:solidFill>
              </a:rPr>
              <a:pPr eaLnBrk="1" hangingPunct="1"/>
              <a:t>4</a:t>
            </a:fld>
            <a:endParaRPr lang="es-ES" altLang="es-ES" sz="1200" b="0" u="none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altLang="es-ES" smtClean="0">
                <a:ea typeface="ＭＳ Ｐゴシック" pitchFamily="34" charset="-128"/>
              </a:rPr>
              <a:t>Atendiendo a la fecha de inauguración, hay un 21% de CPD-s con 20 años o más. Estos CPD-s están cerca de final de su ciclo de vida. Después hay un 41 % con 8 o más años. Estos CPD-s están en la mitad de su ciclo de vida útil y pronto habrá que tomar decisiones importantes sobre ellos. Y un 37 % son relativamente nuevos, construidos durante los años 2010 a 2016 (los de la crisis).</a:t>
            </a:r>
          </a:p>
          <a:p>
            <a:r>
              <a:rPr lang="es-ES" altLang="es-ES" smtClean="0">
                <a:ea typeface="ＭＳ Ｐゴシック" pitchFamily="34" charset="-128"/>
              </a:rPr>
              <a:t>Curiosamente los datos de PUE aportados se pueden considerar bastante buenos, ya que un 81% declara tener un PUE inferior a 1,9, lo que es mejor que la media que se considera ronda el PUE igual a2.</a:t>
            </a:r>
          </a:p>
          <a:p>
            <a:endParaRPr lang="es-ES" altLang="es-ES" smtClean="0">
              <a:ea typeface="ＭＳ Ｐゴシック" pitchFamily="34" charset="-128"/>
            </a:endParaRPr>
          </a:p>
        </p:txBody>
      </p:sp>
      <p:sp>
        <p:nvSpPr>
          <p:cNvPr id="4608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90E64990-C8DC-4DE6-8552-30E2CDA1FE72}" type="slidenum">
              <a:rPr lang="es-ES" altLang="es-ES" sz="1200" b="0" u="none" smtClean="0">
                <a:solidFill>
                  <a:schemeClr val="tx1"/>
                </a:solidFill>
              </a:rPr>
              <a:pPr eaLnBrk="1" hangingPunct="1"/>
              <a:t>6</a:t>
            </a:fld>
            <a:endParaRPr lang="es-ES" altLang="es-ES" sz="1200" b="0" u="none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altLang="es-ES" smtClean="0">
                <a:ea typeface="ＭＳ Ｐゴシック" pitchFamily="34" charset="-128"/>
              </a:rPr>
              <a:t>Por un lado, hay un importante consenso  en temas como:</a:t>
            </a:r>
          </a:p>
          <a:p>
            <a:r>
              <a:rPr lang="es-ES" altLang="es-ES" smtClean="0">
                <a:ea typeface="ＭＳ Ｐゴシック" pitchFamily="34" charset="-128"/>
              </a:rPr>
              <a:t>-el control de acceso por tarjeta (85%)</a:t>
            </a:r>
          </a:p>
          <a:p>
            <a:r>
              <a:rPr lang="es-ES" altLang="es-ES" smtClean="0">
                <a:ea typeface="ＭＳ Ｐゴシック" pitchFamily="34" charset="-128"/>
              </a:rPr>
              <a:t>-el grupo electrógeno como sistema de contingencia frente a problemas en el suministro eléctrico (78 %)</a:t>
            </a:r>
          </a:p>
          <a:p>
            <a:r>
              <a:rPr lang="es-ES" altLang="es-ES" smtClean="0">
                <a:ea typeface="ＭＳ Ｐゴシック" pitchFamily="34" charset="-128"/>
              </a:rPr>
              <a:t>-El equipamiento informático  se compra con doble fuente de alimentación (75%)</a:t>
            </a:r>
          </a:p>
          <a:p>
            <a:r>
              <a:rPr lang="es-ES" altLang="es-ES" smtClean="0">
                <a:ea typeface="ＭＳ Ｐゴシック" pitchFamily="34" charset="-128"/>
              </a:rPr>
              <a:t>-La distribución de los racks es respetando el esquema de pasillos fríos y calientes (86%), incluso hay un 24% de casos en los que estos pasillos están cerrados.</a:t>
            </a:r>
          </a:p>
          <a:p>
            <a:r>
              <a:rPr lang="es-ES" altLang="es-ES" smtClean="0">
                <a:ea typeface="ＭＳ Ｐゴシック" pitchFamily="34" charset="-128"/>
              </a:rPr>
              <a:t>-En el 80 % no hay instalados  sistemas de FREE-COOLING y este porcentaje aún aumenta  cuando se trata de universidades.</a:t>
            </a:r>
          </a:p>
          <a:p>
            <a:r>
              <a:rPr lang="es-ES" altLang="es-ES" smtClean="0">
                <a:ea typeface="ＭＳ Ｐゴシック" pitchFamily="34" charset="-128"/>
              </a:rPr>
              <a:t>De esto  se puede deducir que hay una aceptación básica de paradigmas bien asentados en la industria: control de acceso, grupo electrógeno, equipos IT con doble fuente,  distribución en pasillos fríos y calientes…., pero que no han calado tendencias ya ampliamente aceptadas como la eficiencia energética y los sistemas para implementarla, por ejemplo el FREE –COOLING o pasillos cerrados, sobre todo en las universidades.</a:t>
            </a:r>
          </a:p>
        </p:txBody>
      </p:sp>
      <p:sp>
        <p:nvSpPr>
          <p:cNvPr id="4710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9F05DD00-1D26-4965-A097-05B9C18AE617}" type="slidenum">
              <a:rPr lang="es-ES" altLang="es-ES" sz="1200" b="0" u="none" smtClean="0">
                <a:solidFill>
                  <a:schemeClr val="tx1"/>
                </a:solidFill>
              </a:rPr>
              <a:pPr eaLnBrk="1" hangingPunct="1"/>
              <a:t>7</a:t>
            </a:fld>
            <a:endParaRPr lang="es-ES" altLang="es-ES" sz="1200" b="0" u="none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altLang="es-ES" smtClean="0">
                <a:ea typeface="ＭＳ Ｐゴシック" pitchFamily="34" charset="-128"/>
              </a:rPr>
              <a:t>-La distribución de los racks es respetando el esquema de pasillos fríos y calientes (86%), incluso hay un 24% de casos en los que estos pasillos están cerrados.</a:t>
            </a:r>
          </a:p>
          <a:p>
            <a:r>
              <a:rPr lang="es-ES" altLang="es-ES" smtClean="0">
                <a:ea typeface="ＭＳ Ｐゴシック" pitchFamily="34" charset="-128"/>
              </a:rPr>
              <a:t>-En el 80 % no hay instalados  sistemas de FREE-COOLING y este porcentaje aún aumenta  cuando se trata de universidades.</a:t>
            </a:r>
          </a:p>
          <a:p>
            <a:endParaRPr lang="es-ES" altLang="es-ES" smtClean="0">
              <a:ea typeface="ＭＳ Ｐゴシック" pitchFamily="34" charset="-128"/>
            </a:endParaRPr>
          </a:p>
          <a:p>
            <a:r>
              <a:rPr lang="es-ES" altLang="es-ES" smtClean="0">
                <a:ea typeface="ＭＳ Ｐゴシック" pitchFamily="34" charset="-128"/>
              </a:rPr>
              <a:t>De esto  se puede deducir que hay una aceptación básica de paradigmas bien asentados en la industria: control de acceso, grupo electrógeno, equipos IT con doble fuente,  distribución en pasillos fríos y calientes…., pero que no han calado tendencias ya ampliamente aceptadas como la eficiencia energética y los sistemas para implementarla, por ejemplo el FREE –COOLING o pasillos cerrados, sobre todo en las universidades.</a:t>
            </a:r>
          </a:p>
        </p:txBody>
      </p:sp>
      <p:sp>
        <p:nvSpPr>
          <p:cNvPr id="481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0742F556-98AD-48DE-8666-E96C36863D53}" type="slidenum">
              <a:rPr lang="es-ES" altLang="es-ES" sz="1200" b="0" u="none" smtClean="0">
                <a:solidFill>
                  <a:schemeClr val="tx1"/>
                </a:solidFill>
              </a:rPr>
              <a:pPr eaLnBrk="1" hangingPunct="1"/>
              <a:t>8</a:t>
            </a:fld>
            <a:endParaRPr lang="es-ES" altLang="es-ES" sz="1200" b="0" u="none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altLang="es-ES" smtClean="0">
                <a:ea typeface="ＭＳ Ｐゴシック" pitchFamily="34" charset="-128"/>
              </a:rPr>
              <a:t>Por otro lado la encuesta confirma muchos datos que son esperables cuando hay instituciones con tamaños tan dispares:</a:t>
            </a:r>
          </a:p>
          <a:p>
            <a:r>
              <a:rPr lang="es-ES" altLang="es-ES" smtClean="0">
                <a:ea typeface="ＭＳ Ｐゴシック" pitchFamily="34" charset="-128"/>
              </a:rPr>
              <a:t>-Hay un 40 % que tienen un único CPD, otro 29% tiene 2 CPD-s y otro 21% tiene 3 o más.</a:t>
            </a:r>
          </a:p>
          <a:p>
            <a:r>
              <a:rPr lang="es-ES" altLang="es-ES" smtClean="0">
                <a:ea typeface="ＭＳ Ｐゴシック" pitchFamily="34" charset="-128"/>
              </a:rPr>
              <a:t>-Hay una distribución bastante homogénea de la potencia máxima de suministro instalada (mínimo entre la red eléctrica y el grupo) que va desde menos de 100 hasta 1000KVA, aunque el rango más significativo es el de 100 a 300 KVA (36%).</a:t>
            </a:r>
          </a:p>
          <a:p>
            <a:r>
              <a:rPr lang="es-ES" altLang="es-ES" smtClean="0">
                <a:ea typeface="ＭＳ Ｐゴシック" pitchFamily="34" charset="-128"/>
              </a:rPr>
              <a:t>-Las potencias del SAI, también tiene una amplia distribución, aunque mayoritariamente la potencia de los equipos están en los rangos de 30 a 69 KVA (21%) y de 110 a 150 KVA (24%).</a:t>
            </a:r>
          </a:p>
          <a:p>
            <a:r>
              <a:rPr lang="es-ES" altLang="es-ES" smtClean="0">
                <a:ea typeface="ＭＳ Ｐゴシック" pitchFamily="34" charset="-128"/>
              </a:rPr>
              <a:t>-La potencia TOTAL media demandada también es bastantes dispersas, aunque mayoritariamente y en coherencia con los demás datos es menor de 100 KVA. (64%)</a:t>
            </a:r>
          </a:p>
          <a:p>
            <a:r>
              <a:rPr lang="es-ES" altLang="es-ES" smtClean="0">
                <a:ea typeface="ＭＳ Ｐゴシック" pitchFamily="34" charset="-128"/>
              </a:rPr>
              <a:t>-La potencia máxima teórica de enfriamiento instalada es también muy amplia desde 10 a 350 KVA, aunque el rango más significativo es  el de 30 a 69 KVA (33%).</a:t>
            </a:r>
          </a:p>
          <a:p>
            <a:r>
              <a:rPr lang="es-ES" altLang="es-ES" smtClean="0">
                <a:ea typeface="ＭＳ Ｐゴシック" pitchFamily="34" charset="-128"/>
              </a:rPr>
              <a:t>-Hay sistemas de climatización tanto perimetrales como “inrow”, aunque mayoritariamente son con distribución del aire frio haciendo uso del suelo técnico (58%)</a:t>
            </a:r>
          </a:p>
          <a:p>
            <a:r>
              <a:rPr lang="es-ES" altLang="es-ES" smtClean="0">
                <a:ea typeface="ＭＳ Ｐゴシック" pitchFamily="34" charset="-128"/>
              </a:rPr>
              <a:t>-En los tipos de extinción también se encuentra de todo, desde extintores de CO</a:t>
            </a:r>
            <a:r>
              <a:rPr lang="es-ES" altLang="es-ES" baseline="-25000" smtClean="0">
                <a:ea typeface="ＭＳ Ｐゴシック" pitchFamily="34" charset="-128"/>
              </a:rPr>
              <a:t>2</a:t>
            </a:r>
            <a:r>
              <a:rPr lang="es-ES" altLang="es-ES" smtClean="0">
                <a:ea typeface="ＭＳ Ｐゴシック" pitchFamily="34" charset="-128"/>
              </a:rPr>
              <a:t> (22%) a agua nebulizada (16%), destacando la utilización de gases (47%) que suele ser la opción más utilizada en salas de menos de 75 m</a:t>
            </a:r>
            <a:r>
              <a:rPr lang="es-ES" altLang="es-ES" baseline="30000" smtClean="0">
                <a:ea typeface="ＭＳ Ｐゴシック" pitchFamily="34" charset="-128"/>
              </a:rPr>
              <a:t>2</a:t>
            </a:r>
            <a:r>
              <a:rPr lang="es-ES" altLang="es-ES" smtClean="0">
                <a:ea typeface="ＭＳ Ｐゴシック" pitchFamily="34" charset="-128"/>
              </a:rPr>
              <a:t>.</a:t>
            </a:r>
          </a:p>
          <a:p>
            <a:r>
              <a:rPr lang="es-ES" altLang="es-ES" smtClean="0">
                <a:ea typeface="ＭＳ Ｐゴシック" pitchFamily="34" charset="-128"/>
              </a:rPr>
              <a:t>-La detección se decanta por detectores convencionales (53%) frente a la detección precoz por aspiración de humos  (39%). </a:t>
            </a:r>
          </a:p>
          <a:p>
            <a:endParaRPr lang="es-ES" altLang="es-ES" smtClean="0">
              <a:ea typeface="ＭＳ Ｐゴシック" pitchFamily="34" charset="-128"/>
            </a:endParaRPr>
          </a:p>
        </p:txBody>
      </p:sp>
      <p:sp>
        <p:nvSpPr>
          <p:cNvPr id="491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F64AF93-F0BB-48ED-AC53-9853BF434571}" type="slidenum">
              <a:rPr lang="es-ES" altLang="es-ES" sz="1200" b="0" u="none" smtClean="0">
                <a:solidFill>
                  <a:schemeClr val="tx1"/>
                </a:solidFill>
              </a:rPr>
              <a:pPr eaLnBrk="1" hangingPunct="1"/>
              <a:t>9</a:t>
            </a:fld>
            <a:endParaRPr lang="es-ES" altLang="es-ES" sz="1200" b="0" u="none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altLang="es-ES" smtClean="0">
                <a:ea typeface="ＭＳ Ｐゴシック" pitchFamily="34" charset="-128"/>
              </a:rPr>
              <a:t>-Las potencias del SAI, también tiene una amplia distribución, aunque mayoritariamente la potencia de los equipos están en los rangos de 30 a 69 KVA (21%) y de 110 a 150 KVA (24%).</a:t>
            </a:r>
          </a:p>
          <a:p>
            <a:r>
              <a:rPr lang="es-ES" altLang="es-ES" smtClean="0">
                <a:ea typeface="ＭＳ Ｐゴシック" pitchFamily="34" charset="-128"/>
              </a:rPr>
              <a:t>-La potencia TOTAL media demandada también es bastantes dispersas, aunque mayoritariamente y en coherencia con los demás datos es menor de 100 KVA. (64%)</a:t>
            </a:r>
          </a:p>
          <a:p>
            <a:r>
              <a:rPr lang="es-ES" altLang="es-ES" smtClean="0">
                <a:ea typeface="ＭＳ Ｐゴシック" pitchFamily="34" charset="-128"/>
              </a:rPr>
              <a:t>-La potencia máxima teórica de enfriamiento instalada es también muy amplia desde 10 a 350 KVA, aunque el rango más significativo es  el de 30 a 69 KVA (33%).</a:t>
            </a:r>
          </a:p>
          <a:p>
            <a:endParaRPr lang="es-ES" altLang="es-ES" smtClean="0">
              <a:ea typeface="ＭＳ Ｐゴシック" pitchFamily="34" charset="-128"/>
            </a:endParaRPr>
          </a:p>
        </p:txBody>
      </p:sp>
      <p:sp>
        <p:nvSpPr>
          <p:cNvPr id="5018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5797CCF-695C-4BA7-9908-99886E628F26}" type="slidenum">
              <a:rPr lang="es-ES" altLang="es-ES" sz="1200" b="0" u="none" smtClean="0">
                <a:solidFill>
                  <a:schemeClr val="tx1"/>
                </a:solidFill>
              </a:rPr>
              <a:pPr eaLnBrk="1" hangingPunct="1"/>
              <a:t>10</a:t>
            </a:fld>
            <a:endParaRPr lang="es-ES" altLang="es-ES" sz="1200" b="0" u="none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altLang="es-ES" smtClean="0">
                <a:ea typeface="ＭＳ Ｐゴシック" pitchFamily="34" charset="-128"/>
              </a:rPr>
              <a:t>-Hay sistemas de climatización tanto perimetrales como “inrow”, aunque mayoritariamente son con distribución del aire frio haciendo uso del suelo técnico (58%)</a:t>
            </a:r>
          </a:p>
          <a:p>
            <a:r>
              <a:rPr lang="es-ES" altLang="es-ES" smtClean="0">
                <a:ea typeface="ＭＳ Ｐゴシック" pitchFamily="34" charset="-128"/>
              </a:rPr>
              <a:t>-En los tipos de extinción también se encuentra de todo, desde extintores de CO</a:t>
            </a:r>
            <a:r>
              <a:rPr lang="es-ES" altLang="es-ES" baseline="-25000" smtClean="0">
                <a:ea typeface="ＭＳ Ｐゴシック" pitchFamily="34" charset="-128"/>
              </a:rPr>
              <a:t>2</a:t>
            </a:r>
            <a:r>
              <a:rPr lang="es-ES" altLang="es-ES" smtClean="0">
                <a:ea typeface="ＭＳ Ｐゴシック" pitchFamily="34" charset="-128"/>
              </a:rPr>
              <a:t> (22%) a agua nebulizada (16%), destacando la utilización de gases (47%) que suele ser la opción más utilizada en salas de menos de 75 m</a:t>
            </a:r>
            <a:r>
              <a:rPr lang="es-ES" altLang="es-ES" baseline="30000" smtClean="0">
                <a:ea typeface="ＭＳ Ｐゴシック" pitchFamily="34" charset="-128"/>
              </a:rPr>
              <a:t>2</a:t>
            </a:r>
            <a:r>
              <a:rPr lang="es-ES" altLang="es-ES" smtClean="0">
                <a:ea typeface="ＭＳ Ｐゴシック" pitchFamily="34" charset="-128"/>
              </a:rPr>
              <a:t>.</a:t>
            </a:r>
          </a:p>
          <a:p>
            <a:r>
              <a:rPr lang="es-ES" altLang="es-ES" smtClean="0">
                <a:ea typeface="ＭＳ Ｐゴシック" pitchFamily="34" charset="-128"/>
              </a:rPr>
              <a:t>-La detección se decanta por detectores convencionales (53%) frente a la detección precoz por aspiración de humos  (39%). </a:t>
            </a:r>
          </a:p>
          <a:p>
            <a:endParaRPr lang="es-ES" altLang="es-ES" smtClean="0">
              <a:ea typeface="ＭＳ Ｐゴシック" pitchFamily="34" charset="-128"/>
            </a:endParaRPr>
          </a:p>
        </p:txBody>
      </p:sp>
      <p:sp>
        <p:nvSpPr>
          <p:cNvPr id="5120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AE2BD90A-F45C-4947-9F0D-650D0A9352EE}" type="slidenum">
              <a:rPr lang="es-ES" altLang="es-ES" sz="1200" b="0" u="none" smtClean="0">
                <a:solidFill>
                  <a:schemeClr val="tx1"/>
                </a:solidFill>
              </a:rPr>
              <a:pPr eaLnBrk="1" hangingPunct="1"/>
              <a:t>11</a:t>
            </a:fld>
            <a:endParaRPr lang="es-ES" altLang="es-ES" sz="1200" b="0" u="none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28900" y="2636838"/>
            <a:ext cx="6264275" cy="1323975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s-ES" noProof="0" smtClean="0"/>
              <a:t>Haga clic para cambiar el estilo de título	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27313" y="4005263"/>
            <a:ext cx="5145087" cy="911225"/>
          </a:xfrm>
        </p:spPr>
        <p:txBody>
          <a:bodyPr/>
          <a:lstStyle>
            <a:lvl1pPr marL="0" indent="0">
              <a:buFontTx/>
              <a:buNone/>
              <a:defRPr sz="1800" b="1"/>
            </a:lvl1pPr>
          </a:lstStyle>
          <a:p>
            <a:pPr lvl="0"/>
            <a:r>
              <a:rPr lang="es-ES" noProof="0" smtClean="0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47004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4660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81075"/>
            <a:ext cx="2057400" cy="410368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81075"/>
            <a:ext cx="6019800" cy="410368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6856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2276475"/>
            <a:ext cx="3814762" cy="503238"/>
          </a:xfrm>
        </p:spPr>
        <p:txBody>
          <a:bodyPr anchor="t"/>
          <a:lstStyle>
            <a:lvl1pPr algn="r">
              <a:defRPr/>
            </a:lvl1pPr>
          </a:lstStyle>
          <a:p>
            <a:pPr lvl="0"/>
            <a:endParaRPr lang="es-ES" noProof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83150" y="2276475"/>
            <a:ext cx="3576638" cy="2520950"/>
          </a:xfrm>
        </p:spPr>
        <p:txBody>
          <a:bodyPr wrap="none" anchor="b"/>
          <a:lstStyle>
            <a:lvl1pPr marL="0" indent="0"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es-ES" noProof="0" smtClean="0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E0C9C-E256-4C0F-80E9-0428F1E5A56C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98102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01817-D253-489C-A620-00AF7F311EE2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14952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EA9CF-063A-4987-A783-53B91E0024E8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9983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E4984-FCAB-4E94-8345-F432D3A297DB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84443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CF6EF-E6F6-4B85-9533-0614DBA9F971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62378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A53A7-2EDA-476C-9AFA-10065A9C95B9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34072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F97CF-8A16-4F42-B79B-F83222EEA820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29623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26B35-7F32-4729-8986-352122F4819F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58705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83735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DF2BF-BFEB-4D48-A43E-8ED00B221EAC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143258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26B8E-A7E2-411D-8D3B-70CAC40DF47E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87771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8F51E-890A-41E6-9EB9-910D73C8D3DC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808324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 userDrawn="1"/>
        </p:nvSpPr>
        <p:spPr bwMode="auto">
          <a:xfrm>
            <a:off x="6011863" y="620713"/>
            <a:ext cx="0" cy="15113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/>
        </p:spPr>
        <p:txBody>
          <a:bodyPr anchor="ctr"/>
          <a:lstStyle/>
          <a:p>
            <a:pPr>
              <a:defRPr/>
            </a:pPr>
            <a:endParaRPr lang="es-ES">
              <a:ea typeface="ＭＳ Ｐゴシック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14650" y="549275"/>
            <a:ext cx="3098800" cy="1800225"/>
          </a:xfrm>
        </p:spPr>
        <p:txBody>
          <a:bodyPr anchor="t"/>
          <a:lstStyle>
            <a:lvl1pPr algn="l">
              <a:defRPr/>
            </a:lvl1pPr>
          </a:lstStyle>
          <a:p>
            <a:pPr lvl="0"/>
            <a:r>
              <a:rPr lang="es-ES" noProof="0" smtClean="0"/>
              <a:t>Haga clic para cambiar el estilo de título	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45200" y="549275"/>
            <a:ext cx="3098800" cy="1800225"/>
          </a:xfrm>
        </p:spPr>
        <p:txBody>
          <a:bodyPr/>
          <a:lstStyle>
            <a:lvl1pPr marL="0" indent="0">
              <a:spcBef>
                <a:spcPct val="0"/>
              </a:spcBef>
              <a:buFontTx/>
              <a:buNone/>
              <a:defRPr sz="2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s-ES" noProof="0" smtClean="0"/>
              <a:t>Haga clic para modificar el estilo de subtítulo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lIns="0" tIns="0"/>
          <a:lstStyle>
            <a:lvl1pPr>
              <a:defRPr/>
            </a:lvl1pPr>
          </a:lstStyle>
          <a:p>
            <a:pPr>
              <a:defRPr/>
            </a:pPr>
            <a:fld id="{9903E3A1-316C-47D6-8A2E-3F2188E2E485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032893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CA5CE-803E-477C-9C6C-EA52ABB80F62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887161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543B9-0DEC-44D7-9197-50095E1F61A0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40142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100E4-2DC6-4618-AA3F-CEBF62ADA368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819255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B69A4-03C4-4AFF-A2C4-50D375BFBB63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486725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90D05-B520-4865-A5D0-C640B0A3FD98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53714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AD53D-353F-4FC5-8C37-F198D115E31F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0606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342899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CE834-E74A-426D-A048-327387C285C3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734315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ECEB4-512B-40BA-A9F4-AF5A9608DBC1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209076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8C7A8-9A8A-434E-BE92-2CCBDF84F208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563227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E2086-EDFD-4B25-8086-8187B379F549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96624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 userDrawn="1"/>
        </p:nvSpPr>
        <p:spPr bwMode="auto">
          <a:xfrm>
            <a:off x="3168650" y="620713"/>
            <a:ext cx="0" cy="15113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/>
        </p:spPr>
        <p:txBody>
          <a:bodyPr anchor="ctr"/>
          <a:lstStyle/>
          <a:p>
            <a:pPr>
              <a:defRPr/>
            </a:pPr>
            <a:endParaRPr lang="es-ES">
              <a:ea typeface="ＭＳ Ｐゴシック" charset="0"/>
            </a:endParaRPr>
          </a:p>
        </p:txBody>
      </p:sp>
      <p:sp>
        <p:nvSpPr>
          <p:cNvPr id="203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8" y="549275"/>
            <a:ext cx="3098800" cy="1800225"/>
          </a:xfrm>
        </p:spPr>
        <p:txBody>
          <a:bodyPr anchor="t"/>
          <a:lstStyle>
            <a:lvl1pPr algn="l">
              <a:defRPr/>
            </a:lvl1pPr>
          </a:lstStyle>
          <a:p>
            <a:pPr lvl="0"/>
            <a:r>
              <a:rPr lang="es-ES" noProof="0" smtClean="0"/>
              <a:t>Haga clic para cambiar el estilo de título	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1988" y="549275"/>
            <a:ext cx="3098800" cy="1800225"/>
          </a:xfrm>
        </p:spPr>
        <p:txBody>
          <a:bodyPr/>
          <a:lstStyle>
            <a:lvl1pPr marL="0" indent="0">
              <a:spcBef>
                <a:spcPct val="0"/>
              </a:spcBef>
              <a:buFontTx/>
              <a:buNone/>
              <a:defRPr sz="2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s-ES" noProof="0" smtClean="0"/>
              <a:t>Haga clic para modificar el estilo de subtítulo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lIns="0" tIns="0"/>
          <a:lstStyle>
            <a:lvl1pPr>
              <a:defRPr/>
            </a:lvl1pPr>
          </a:lstStyle>
          <a:p>
            <a:pPr>
              <a:defRPr/>
            </a:pPr>
            <a:fld id="{40E394C1-A5AC-4950-98A7-7C6E44E8DE76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896843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8D27C-9B9E-455E-94A1-E153E0DD19C2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538595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6877D-2F6D-44DF-955A-B2BB906C6562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318488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D797D-CE53-4DAA-81F1-2A700C74D591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694598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27BFA-EFB0-40C5-9D4B-9E029BA7468F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674761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14779-E3DE-4108-B840-08D34CC2C124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46689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68313" y="1700213"/>
            <a:ext cx="4032250" cy="338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52963" y="1700213"/>
            <a:ext cx="4033837" cy="338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68687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30298-A6FF-47CB-9AD9-AA7D8959AAD9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757366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F6B42-86BB-4AC4-8833-48C15E90ACD6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694815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829DE-A316-438E-A43D-94EF706F0473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401390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8FEAC-CE11-4CC3-A17A-2EAF5C5854A0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3197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90F4F-E966-4D6F-8C02-912EBA75BC60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70578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 userDrawn="1"/>
        </p:nvSpPr>
        <p:spPr bwMode="auto">
          <a:xfrm>
            <a:off x="4789488" y="2779713"/>
            <a:ext cx="0" cy="15113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/>
        </p:spPr>
        <p:txBody>
          <a:bodyPr anchor="ctr"/>
          <a:lstStyle/>
          <a:p>
            <a:pPr>
              <a:defRPr/>
            </a:pPr>
            <a:endParaRPr lang="es-ES">
              <a:ea typeface="ＭＳ Ｐゴシック" charset="0"/>
            </a:endParaRPr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2275" y="2708275"/>
            <a:ext cx="3098800" cy="1800225"/>
          </a:xfrm>
        </p:spPr>
        <p:txBody>
          <a:bodyPr anchor="t"/>
          <a:lstStyle>
            <a:lvl1pPr algn="l">
              <a:defRPr/>
            </a:lvl1pPr>
          </a:lstStyle>
          <a:p>
            <a:pPr lvl="0"/>
            <a:r>
              <a:rPr lang="es-ES" noProof="0" smtClean="0"/>
              <a:t>Haga clic para cambiar el estilo de título	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22825" y="2708275"/>
            <a:ext cx="3098800" cy="1800225"/>
          </a:xfrm>
        </p:spPr>
        <p:txBody>
          <a:bodyPr/>
          <a:lstStyle>
            <a:lvl1pPr marL="0" indent="0">
              <a:spcBef>
                <a:spcPct val="0"/>
              </a:spcBef>
              <a:buFontTx/>
              <a:buNone/>
              <a:defRPr sz="2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s-ES" noProof="0" smtClean="0"/>
              <a:t>Haga clic para modificar el estilo de subtítulo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lIns="0" tIns="0"/>
          <a:lstStyle>
            <a:lvl1pPr>
              <a:defRPr/>
            </a:lvl1pPr>
          </a:lstStyle>
          <a:p>
            <a:pPr>
              <a:defRPr/>
            </a:pPr>
            <a:fld id="{CCEF370B-3681-41F3-8F2C-C56BC57691AC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695376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90C9E-02A5-4E15-A7E7-B35B5660BE65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152311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DE9BB-03FC-42F0-B84C-C4D99881A2D2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954274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7B3C0-6958-43EB-875B-66D229201893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665811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AEC76-83C7-4F27-B4A9-99A89513078A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94121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00496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17A18-2B3B-4DF3-B3DB-863548715587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833116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4D0AE-DD83-4E19-91B2-0A5342A131A6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286420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40ED5-C383-4A9B-9374-DB833E99FBCB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726002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9C189-7D49-4062-8189-C9CF98F75ACB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693804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8B347-86AE-4E44-8529-0697D39FE4E6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498497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80126-F94E-4CC6-977C-3A259DA5604A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465167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"/>
          <p:cNvSpPr>
            <a:spLocks noChangeShapeType="1"/>
          </p:cNvSpPr>
          <p:nvPr userDrawn="1"/>
        </p:nvSpPr>
        <p:spPr bwMode="auto">
          <a:xfrm>
            <a:off x="6011863" y="620713"/>
            <a:ext cx="0" cy="15113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/>
        </p:spPr>
        <p:txBody>
          <a:bodyPr anchor="ctr"/>
          <a:lstStyle/>
          <a:p>
            <a:pPr>
              <a:defRPr/>
            </a:pPr>
            <a:endParaRPr lang="es-ES">
              <a:ea typeface="ＭＳ Ｐゴシック" charset="0"/>
            </a:endParaRPr>
          </a:p>
        </p:txBody>
      </p:sp>
      <p:sp>
        <p:nvSpPr>
          <p:cNvPr id="21197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914650" y="549275"/>
            <a:ext cx="3098800" cy="1800225"/>
          </a:xfrm>
        </p:spPr>
        <p:txBody>
          <a:bodyPr anchor="t"/>
          <a:lstStyle>
            <a:lvl1pPr algn="l">
              <a:defRPr/>
            </a:lvl1pPr>
          </a:lstStyle>
          <a:p>
            <a:pPr lvl="0"/>
            <a:r>
              <a:rPr lang="es-ES" noProof="0" smtClean="0"/>
              <a:t>Haga clic para cambiar el estilo de título	</a:t>
            </a:r>
          </a:p>
        </p:txBody>
      </p:sp>
      <p:sp>
        <p:nvSpPr>
          <p:cNvPr id="21197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045200" y="549275"/>
            <a:ext cx="3098800" cy="1800225"/>
          </a:xfrm>
        </p:spPr>
        <p:txBody>
          <a:bodyPr/>
          <a:lstStyle>
            <a:lvl1pPr marL="0" indent="0">
              <a:spcBef>
                <a:spcPct val="0"/>
              </a:spcBef>
              <a:buFontTx/>
              <a:buNone/>
              <a:defRPr sz="2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s-ES" noProof="0" smtClean="0"/>
              <a:t>Haga clic para modificar el estilo de subtítulo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lIns="0" tIns="0"/>
          <a:lstStyle>
            <a:lvl1pPr>
              <a:defRPr/>
            </a:lvl1pPr>
          </a:lstStyle>
          <a:p>
            <a:pPr>
              <a:defRPr/>
            </a:pPr>
            <a:fld id="{8046F9EB-E6F7-4E2A-96FA-A286DBDC12F6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346658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EE7AD-9CF7-4313-86E0-0EB9D7872D2C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328190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ED136-2EFF-4230-9BF2-3D0C964AD44D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260396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15752-E134-474C-99C8-E4C2E2C4D1DE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93865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72167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0008B-D1FF-4256-8B84-AB06E343B6C5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919995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86ACD-CDAB-4F0C-9497-D577DC22BB4E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029877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E461B-C9D6-41D3-84A7-EBB900669656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133166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E2B74-B220-4F78-8C82-0EFA47E14373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344937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92806-6467-43B3-88CD-A392C809F6E9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487317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930F9-4F53-41BF-935D-F0A0B831AD1C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594586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1173F-B39E-4C6A-B8A3-81949482FB0F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310030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6443663" y="260350"/>
            <a:ext cx="0" cy="431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s-ES">
              <a:ea typeface="ＭＳ Ｐゴシック" charset="0"/>
            </a:endParaRP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92500" y="333375"/>
            <a:ext cx="2878138" cy="3603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 noProof="0" smtClean="0"/>
              <a:t>Haga clic para cambiar el estilo de título	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588125" y="333375"/>
            <a:ext cx="2159000" cy="360363"/>
          </a:xfrm>
        </p:spPr>
        <p:txBody>
          <a:bodyPr/>
          <a:lstStyle>
            <a:lvl1pPr marL="0" indent="0">
              <a:buFontTx/>
              <a:buNone/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s-ES" noProof="0" smtClean="0"/>
              <a:t>Haga clic para modificar el estilo de subtítulo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75688" y="6602413"/>
            <a:ext cx="431800" cy="20796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6CC1DD3E-8BCB-47EC-A35C-143EFB5C56C0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893743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E60C2-A9C4-45B3-8AFE-B5CD4052C5F2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111268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9F5B5-6E0E-4ED6-B595-A60344914B5F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14194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73363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116013" y="1341438"/>
            <a:ext cx="3703637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972050" y="1341438"/>
            <a:ext cx="3703638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7909-E762-432A-BF09-D88728A10F57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507578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932D4-1467-4E89-8E92-B8D5EEFE3AF7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693968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78219-D86D-4058-BE30-8B2EDAEC703E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772474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9337B-EAD2-4D23-8DAF-E475725F5393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844905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6F7F3-C13B-4167-BB5E-E8A50CF65B33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75642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49940-3ED7-412A-BAF5-A2CF0DCB5534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379871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DECCC-CF34-4243-A52E-7ADF2144B1E9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11097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6563" y="333375"/>
            <a:ext cx="1889125" cy="532765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116013" y="333375"/>
            <a:ext cx="5518150" cy="5327650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124F9-150B-4EBE-91ED-BC65295BA003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089684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89325" y="333375"/>
            <a:ext cx="2879725" cy="3603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1116013" y="1341438"/>
            <a:ext cx="3703637" cy="4319587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972050" y="1341438"/>
            <a:ext cx="3703638" cy="4319587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77CFB-F354-405E-8DC5-C13354AFAD7E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9285851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89325" y="333375"/>
            <a:ext cx="2879725" cy="3603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1116013" y="1341438"/>
            <a:ext cx="3703637" cy="4319587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2"/>
          </p:nvPr>
        </p:nvSpPr>
        <p:spPr>
          <a:xfrm>
            <a:off x="4972050" y="1341438"/>
            <a:ext cx="3703638" cy="208280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3"/>
          </p:nvPr>
        </p:nvSpPr>
        <p:spPr>
          <a:xfrm>
            <a:off x="4972050" y="3576638"/>
            <a:ext cx="3703638" cy="2084387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866D1-201C-4349-8133-E5418FFC0113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0440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6244889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ítulo y texto encima de l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89325" y="333375"/>
            <a:ext cx="2879725" cy="3603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1116013" y="1341438"/>
            <a:ext cx="7559675" cy="208280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116013" y="3576638"/>
            <a:ext cx="7559675" cy="2084387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A15E0-E870-4D07-A06F-C3D8D47994B7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710312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ítulo y 2 objetos encima del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89325" y="333375"/>
            <a:ext cx="2879725" cy="3603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1116013" y="1341438"/>
            <a:ext cx="3703637" cy="208280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2"/>
          </p:nvPr>
        </p:nvSpPr>
        <p:spPr>
          <a:xfrm>
            <a:off x="4972050" y="1341438"/>
            <a:ext cx="3703638" cy="208280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half" idx="3"/>
          </p:nvPr>
        </p:nvSpPr>
        <p:spPr>
          <a:xfrm>
            <a:off x="1116013" y="3576638"/>
            <a:ext cx="7559675" cy="2084387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AB395-850B-45BA-89A6-6D6C27F23E29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683119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89325" y="333375"/>
            <a:ext cx="2879725" cy="3603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116013" y="1341438"/>
            <a:ext cx="3703637" cy="4319587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2"/>
          </p:nvPr>
        </p:nvSpPr>
        <p:spPr>
          <a:xfrm>
            <a:off x="4972050" y="1341438"/>
            <a:ext cx="3703638" cy="208280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3"/>
          </p:nvPr>
        </p:nvSpPr>
        <p:spPr>
          <a:xfrm>
            <a:off x="4972050" y="3576638"/>
            <a:ext cx="3703638" cy="2084387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67047-F1FE-4363-9E67-DF06C3B29F9A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453093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3489325" y="333375"/>
            <a:ext cx="2879725" cy="3603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1116013" y="1341438"/>
            <a:ext cx="3703637" cy="208280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2"/>
          </p:nvPr>
        </p:nvSpPr>
        <p:spPr>
          <a:xfrm>
            <a:off x="4972050" y="1341438"/>
            <a:ext cx="3703638" cy="208280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3"/>
          </p:nvPr>
        </p:nvSpPr>
        <p:spPr>
          <a:xfrm>
            <a:off x="1116013" y="3576638"/>
            <a:ext cx="3703637" cy="2084387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972050" y="3576638"/>
            <a:ext cx="3703638" cy="2084387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8FAD7-76D1-4A67-8B5C-1BAE15C60904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7855242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368305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49305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941919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138734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11705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964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145168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288984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6080322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6741521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172910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9538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81075"/>
            <a:ext cx="82296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00213"/>
            <a:ext cx="8218487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37D185C-EA15-47FF-8E14-54275683CA43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4" r:id="rId1"/>
    <p:sldLayoutId id="2147484625" r:id="rId2"/>
    <p:sldLayoutId id="2147484626" r:id="rId3"/>
    <p:sldLayoutId id="2147484627" r:id="rId4"/>
    <p:sldLayoutId id="2147484628" r:id="rId5"/>
    <p:sldLayoutId id="2147484629" r:id="rId6"/>
    <p:sldLayoutId id="2147484630" r:id="rId7"/>
    <p:sldLayoutId id="2147484631" r:id="rId8"/>
    <p:sldLayoutId id="2147484632" r:id="rId9"/>
    <p:sldLayoutId id="2147484633" r:id="rId10"/>
    <p:sldLayoutId id="214748463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u="none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u="none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5688" y="6602413"/>
            <a:ext cx="431800" cy="207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u="none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CB30A7F0-FA7C-4BB2-94C8-285D21BEA2E6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5" r:id="rId1"/>
    <p:sldLayoutId id="2147484547" r:id="rId2"/>
    <p:sldLayoutId id="2147484548" r:id="rId3"/>
    <p:sldLayoutId id="2147484549" r:id="rId4"/>
    <p:sldLayoutId id="2147484550" r:id="rId5"/>
    <p:sldLayoutId id="2147484551" r:id="rId6"/>
    <p:sldLayoutId id="2147484552" r:id="rId7"/>
    <p:sldLayoutId id="2147484553" r:id="rId8"/>
    <p:sldLayoutId id="2147484554" r:id="rId9"/>
    <p:sldLayoutId id="2147484555" r:id="rId10"/>
    <p:sldLayoutId id="214748455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cambiar el estilo de título	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u="none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u="none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5688" y="6602413"/>
            <a:ext cx="431800" cy="207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u="none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CC99ABE-C972-4D49-99F5-0D8FB260156B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6" r:id="rId1"/>
    <p:sldLayoutId id="2147484557" r:id="rId2"/>
    <p:sldLayoutId id="2147484558" r:id="rId3"/>
    <p:sldLayoutId id="2147484559" r:id="rId4"/>
    <p:sldLayoutId id="2147484560" r:id="rId5"/>
    <p:sldLayoutId id="2147484561" r:id="rId6"/>
    <p:sldLayoutId id="2147484562" r:id="rId7"/>
    <p:sldLayoutId id="2147484563" r:id="rId8"/>
    <p:sldLayoutId id="2147484564" r:id="rId9"/>
    <p:sldLayoutId id="2147484565" r:id="rId10"/>
    <p:sldLayoutId id="214748456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cambiar el estilo de título	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u="none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u="none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5688" y="6602413"/>
            <a:ext cx="431800" cy="207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u="none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A35D12F5-63F3-439D-B4F0-C4DA2D9CDEC4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7" r:id="rId1"/>
    <p:sldLayoutId id="2147484567" r:id="rId2"/>
    <p:sldLayoutId id="2147484568" r:id="rId3"/>
    <p:sldLayoutId id="2147484569" r:id="rId4"/>
    <p:sldLayoutId id="2147484570" r:id="rId5"/>
    <p:sldLayoutId id="2147484571" r:id="rId6"/>
    <p:sldLayoutId id="2147484572" r:id="rId7"/>
    <p:sldLayoutId id="2147484573" r:id="rId8"/>
    <p:sldLayoutId id="2147484574" r:id="rId9"/>
    <p:sldLayoutId id="2147484575" r:id="rId10"/>
    <p:sldLayoutId id="214748457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cambiar el estilo de título	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206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u="none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6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u="none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6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5688" y="6602413"/>
            <a:ext cx="431800" cy="207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u="none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1F3939FC-3732-47D1-829A-2E411CFF37F6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8" r:id="rId1"/>
    <p:sldLayoutId id="2147484577" r:id="rId2"/>
    <p:sldLayoutId id="2147484578" r:id="rId3"/>
    <p:sldLayoutId id="2147484579" r:id="rId4"/>
    <p:sldLayoutId id="2147484580" r:id="rId5"/>
    <p:sldLayoutId id="2147484581" r:id="rId6"/>
    <p:sldLayoutId id="2147484582" r:id="rId7"/>
    <p:sldLayoutId id="2147484583" r:id="rId8"/>
    <p:sldLayoutId id="2147484584" r:id="rId9"/>
    <p:sldLayoutId id="2147484585" r:id="rId10"/>
    <p:sldLayoutId id="214748458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cambiar el estilo de título	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210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u="none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u="none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5688" y="6602413"/>
            <a:ext cx="431800" cy="207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u="none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A30E1B1B-A984-47C1-8DB7-18D1DE327DA8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9" r:id="rId1"/>
    <p:sldLayoutId id="2147484587" r:id="rId2"/>
    <p:sldLayoutId id="2147484588" r:id="rId3"/>
    <p:sldLayoutId id="2147484589" r:id="rId4"/>
    <p:sldLayoutId id="2147484590" r:id="rId5"/>
    <p:sldLayoutId id="2147484591" r:id="rId6"/>
    <p:sldLayoutId id="2147484592" r:id="rId7"/>
    <p:sldLayoutId id="2147484593" r:id="rId8"/>
    <p:sldLayoutId id="2147484594" r:id="rId9"/>
    <p:sldLayoutId id="2147484595" r:id="rId10"/>
    <p:sldLayoutId id="21474845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89325" y="333375"/>
            <a:ext cx="28797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cambiar el estilo de título	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341438"/>
            <a:ext cx="7559675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u="none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u="none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7275" y="6605588"/>
            <a:ext cx="431800" cy="207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u="none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F4F096C-7852-42CC-988F-62684EC4404E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6588125" y="333375"/>
            <a:ext cx="2159000" cy="3603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l">
              <a:spcBef>
                <a:spcPct val="20000"/>
              </a:spcBef>
              <a:defRPr/>
            </a:pPr>
            <a:endParaRPr lang="es-ES" sz="1600" u="none">
              <a:solidFill>
                <a:schemeClr val="bg2"/>
              </a:solidFill>
              <a:ea typeface="ＭＳ Ｐゴシック" charset="0"/>
            </a:endParaRPr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>
            <a:off x="6443663" y="260350"/>
            <a:ext cx="0" cy="431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s-ES">
              <a:ea typeface="ＭＳ Ｐゴシック" charset="0"/>
            </a:endParaRP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1116013" y="981075"/>
            <a:ext cx="4176712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s-ES" sz="1800" b="0" u="none">
              <a:solidFill>
                <a:schemeClr val="tx1"/>
              </a:solidFill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0" r:id="rId1"/>
    <p:sldLayoutId id="2147484597" r:id="rId2"/>
    <p:sldLayoutId id="2147484598" r:id="rId3"/>
    <p:sldLayoutId id="2147484599" r:id="rId4"/>
    <p:sldLayoutId id="2147484600" r:id="rId5"/>
    <p:sldLayoutId id="2147484601" r:id="rId6"/>
    <p:sldLayoutId id="2147484602" r:id="rId7"/>
    <p:sldLayoutId id="2147484603" r:id="rId8"/>
    <p:sldLayoutId id="2147484604" r:id="rId9"/>
    <p:sldLayoutId id="2147484605" r:id="rId10"/>
    <p:sldLayoutId id="2147484606" r:id="rId11"/>
    <p:sldLayoutId id="2147484607" r:id="rId12"/>
    <p:sldLayoutId id="2147484608" r:id="rId13"/>
    <p:sldLayoutId id="2147484609" r:id="rId14"/>
    <p:sldLayoutId id="2147484610" r:id="rId15"/>
    <p:sldLayoutId id="2147484611" r:id="rId16"/>
    <p:sldLayoutId id="2147484612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  <a:ea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  <a:ea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  <a:ea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613" r:id="rId1"/>
    <p:sldLayoutId id="2147484614" r:id="rId2"/>
    <p:sldLayoutId id="2147484615" r:id="rId3"/>
    <p:sldLayoutId id="2147484616" r:id="rId4"/>
    <p:sldLayoutId id="2147484617" r:id="rId5"/>
    <p:sldLayoutId id="2147484618" r:id="rId6"/>
    <p:sldLayoutId id="2147484619" r:id="rId7"/>
    <p:sldLayoutId id="2147484620" r:id="rId8"/>
    <p:sldLayoutId id="2147484621" r:id="rId9"/>
    <p:sldLayoutId id="2147484622" r:id="rId10"/>
    <p:sldLayoutId id="214748462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9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9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9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jesus.heras@rediris.e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9.png"/><Relationship Id="rId4" Type="http://schemas.openxmlformats.org/officeDocument/2006/relationships/hyperlink" Target="mailto:jm.terron@ehu.eu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602" name="2 Conector recto"/>
          <p:cNvCxnSpPr>
            <a:cxnSpLocks noChangeShapeType="1"/>
          </p:cNvCxnSpPr>
          <p:nvPr/>
        </p:nvCxnSpPr>
        <p:spPr bwMode="auto">
          <a:xfrm>
            <a:off x="1350963" y="6297613"/>
            <a:ext cx="0" cy="4794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737225"/>
            <a:ext cx="3643313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1 Título"/>
          <p:cNvSpPr>
            <a:spLocks noGrp="1"/>
          </p:cNvSpPr>
          <p:nvPr>
            <p:ph type="ctrTitle"/>
          </p:nvPr>
        </p:nvSpPr>
        <p:spPr>
          <a:xfrm>
            <a:off x="2598738" y="2852738"/>
            <a:ext cx="5645150" cy="2089150"/>
          </a:xfrm>
        </p:spPr>
        <p:txBody>
          <a:bodyPr/>
          <a:lstStyle/>
          <a:p>
            <a:pPr algn="ctr"/>
            <a:r>
              <a:rPr lang="es-ES" altLang="es-ES" sz="4000" b="0" smtClean="0">
                <a:solidFill>
                  <a:srgbClr val="0099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 CPD en las instituciones de </a:t>
            </a:r>
            <a:r>
              <a:rPr lang="es-ES" altLang="es-ES" sz="4000" smtClean="0">
                <a:solidFill>
                  <a:srgbClr val="0099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RedIRIS</a:t>
            </a:r>
            <a:r>
              <a:rPr lang="es-ES" altLang="es-ES" sz="3600" b="0" smtClean="0">
                <a:solidFill>
                  <a:srgbClr val="009999"/>
                </a:solidFill>
              </a:rPr>
              <a:t/>
            </a:r>
            <a:br>
              <a:rPr lang="es-ES" altLang="es-ES" sz="3600" b="0" smtClean="0">
                <a:solidFill>
                  <a:srgbClr val="009999"/>
                </a:solidFill>
              </a:rPr>
            </a:br>
            <a:endParaRPr lang="es-ES" altLang="es-ES" sz="3600" b="0" smtClean="0">
              <a:solidFill>
                <a:srgbClr val="0099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Marcador de número de diapositiva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11AC5B0-2D27-431E-BE89-B203852216C9}" type="slidenum">
              <a:rPr lang="es-ES" altLang="es-ES" sz="1200" b="0" u="none" smtClean="0">
                <a:solidFill>
                  <a:schemeClr val="tx1"/>
                </a:solidFill>
              </a:rPr>
              <a:pPr eaLnBrk="1" hangingPunct="1"/>
              <a:t>10</a:t>
            </a:fld>
            <a:endParaRPr lang="es-ES" altLang="es-ES" sz="1200" b="0" u="none" smtClean="0">
              <a:solidFill>
                <a:schemeClr val="tx1"/>
              </a:solidFill>
            </a:endParaRPr>
          </a:p>
        </p:txBody>
      </p:sp>
      <p:sp>
        <p:nvSpPr>
          <p:cNvPr id="34819" name="1 Marcador de contenido"/>
          <p:cNvSpPr>
            <a:spLocks noGrp="1"/>
          </p:cNvSpPr>
          <p:nvPr>
            <p:ph idx="1"/>
          </p:nvPr>
        </p:nvSpPr>
        <p:spPr>
          <a:xfrm>
            <a:off x="1122363" y="981075"/>
            <a:ext cx="7559675" cy="42465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s-ES" altLang="es-ES" sz="3200" b="1" smtClean="0">
                <a:solidFill>
                  <a:srgbClr val="0099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Dependientes del tamaño</a:t>
            </a: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2689225" y="333375"/>
            <a:ext cx="3679825" cy="360363"/>
          </a:xfrm>
        </p:spPr>
        <p:txBody>
          <a:bodyPr/>
          <a:lstStyle/>
          <a:p>
            <a:pPr eaLnBrk="1" hangingPunct="1"/>
            <a:r>
              <a:rPr lang="es-ES" altLang="es-ES" smtClean="0"/>
              <a:t>El CPD en la comunidad RedIRIS</a:t>
            </a:r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6588125" y="333375"/>
            <a:ext cx="23050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s-ES" altLang="es-ES" sz="1600" u="none">
                <a:solidFill>
                  <a:schemeClr val="bg2"/>
                </a:solidFill>
              </a:rPr>
              <a:t>Análisis</a:t>
            </a:r>
          </a:p>
        </p:txBody>
      </p:sp>
      <p:pic>
        <p:nvPicPr>
          <p:cNvPr id="348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2205038"/>
            <a:ext cx="2808287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5" y="1909763"/>
            <a:ext cx="2735263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1876425"/>
            <a:ext cx="2640012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5989638"/>
            <a:ext cx="2159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7 Grupo"/>
          <p:cNvGrpSpPr>
            <a:grpSpLocks/>
          </p:cNvGrpSpPr>
          <p:nvPr/>
        </p:nvGrpSpPr>
        <p:grpSpPr bwMode="auto">
          <a:xfrm>
            <a:off x="277813" y="2997200"/>
            <a:ext cx="2709862" cy="839788"/>
            <a:chOff x="277145" y="2996953"/>
            <a:chExt cx="2710679" cy="839538"/>
          </a:xfrm>
        </p:grpSpPr>
        <p:sp>
          <p:nvSpPr>
            <p:cNvPr id="34836" name="16 Rectángulo redondeado"/>
            <p:cNvSpPr>
              <a:spLocks noChangeArrowheads="1"/>
            </p:cNvSpPr>
            <p:nvPr/>
          </p:nvSpPr>
          <p:spPr bwMode="auto">
            <a:xfrm>
              <a:off x="277145" y="2996953"/>
              <a:ext cx="1270383" cy="215836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34837" name="17 Llamada rectangular redondeada"/>
            <p:cNvSpPr>
              <a:spLocks noChangeArrowheads="1"/>
            </p:cNvSpPr>
            <p:nvPr/>
          </p:nvSpPr>
          <p:spPr bwMode="auto">
            <a:xfrm>
              <a:off x="1907704" y="3402508"/>
              <a:ext cx="1080120" cy="433983"/>
            </a:xfrm>
            <a:prstGeom prst="wedgeRoundRectCallout">
              <a:avLst>
                <a:gd name="adj1" fmla="val -109963"/>
                <a:gd name="adj2" fmla="val -89255"/>
                <a:gd name="adj3" fmla="val 16667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s-ES" altLang="es-ES" u="none">
                  <a:solidFill>
                    <a:schemeClr val="bg1"/>
                  </a:solidFill>
                </a:rPr>
                <a:t>21%</a:t>
              </a:r>
            </a:p>
          </p:txBody>
        </p:sp>
      </p:grpSp>
      <p:grpSp>
        <p:nvGrpSpPr>
          <p:cNvPr id="4" name="10 Grupo"/>
          <p:cNvGrpSpPr>
            <a:grpSpLocks/>
          </p:cNvGrpSpPr>
          <p:nvPr/>
        </p:nvGrpSpPr>
        <p:grpSpPr bwMode="auto">
          <a:xfrm>
            <a:off x="6319838" y="2924175"/>
            <a:ext cx="2500312" cy="912813"/>
            <a:chOff x="6320562" y="2924943"/>
            <a:chExt cx="2500208" cy="911549"/>
          </a:xfrm>
        </p:grpSpPr>
        <p:sp>
          <p:nvSpPr>
            <p:cNvPr id="34834" name="23 Rectángulo redondeado"/>
            <p:cNvSpPr>
              <a:spLocks noChangeArrowheads="1"/>
            </p:cNvSpPr>
            <p:nvPr/>
          </p:nvSpPr>
          <p:spPr bwMode="auto">
            <a:xfrm>
              <a:off x="6320562" y="2924943"/>
              <a:ext cx="1549336" cy="215601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34835" name="24 Llamada rectangular redondeada"/>
            <p:cNvSpPr>
              <a:spLocks noChangeArrowheads="1"/>
            </p:cNvSpPr>
            <p:nvPr/>
          </p:nvSpPr>
          <p:spPr bwMode="auto">
            <a:xfrm>
              <a:off x="7740650" y="3402509"/>
              <a:ext cx="1080120" cy="433983"/>
            </a:xfrm>
            <a:prstGeom prst="wedgeRoundRectCallout">
              <a:avLst>
                <a:gd name="adj1" fmla="val -63667"/>
                <a:gd name="adj2" fmla="val -110102"/>
                <a:gd name="adj3" fmla="val 16667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s-ES" altLang="es-ES" u="none">
                  <a:solidFill>
                    <a:schemeClr val="bg1"/>
                  </a:solidFill>
                </a:rPr>
                <a:t>33%</a:t>
              </a:r>
            </a:p>
          </p:txBody>
        </p:sp>
      </p:grpSp>
      <p:grpSp>
        <p:nvGrpSpPr>
          <p:cNvPr id="6" name="6 Grupo"/>
          <p:cNvGrpSpPr>
            <a:grpSpLocks/>
          </p:cNvGrpSpPr>
          <p:nvPr/>
        </p:nvGrpSpPr>
        <p:grpSpPr bwMode="auto">
          <a:xfrm>
            <a:off x="249238" y="3511550"/>
            <a:ext cx="2738437" cy="938213"/>
            <a:chOff x="248628" y="3511488"/>
            <a:chExt cx="2739196" cy="938811"/>
          </a:xfrm>
        </p:grpSpPr>
        <p:sp>
          <p:nvSpPr>
            <p:cNvPr id="34832" name="22 Llamada rectangular redondeada"/>
            <p:cNvSpPr>
              <a:spLocks noChangeArrowheads="1"/>
            </p:cNvSpPr>
            <p:nvPr/>
          </p:nvSpPr>
          <p:spPr bwMode="auto">
            <a:xfrm>
              <a:off x="1907704" y="4016316"/>
              <a:ext cx="1080120" cy="433983"/>
            </a:xfrm>
            <a:prstGeom prst="wedgeRoundRectCallout">
              <a:avLst>
                <a:gd name="adj1" fmla="val -110843"/>
                <a:gd name="adj2" fmla="val -119981"/>
                <a:gd name="adj3" fmla="val 16667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s-ES" altLang="es-ES" u="none">
                  <a:solidFill>
                    <a:schemeClr val="bg1"/>
                  </a:solidFill>
                </a:rPr>
                <a:t>24%</a:t>
              </a:r>
            </a:p>
          </p:txBody>
        </p:sp>
        <p:sp>
          <p:nvSpPr>
            <p:cNvPr id="34833" name="25 Rectángulo redondeado"/>
            <p:cNvSpPr>
              <a:spLocks noChangeArrowheads="1"/>
            </p:cNvSpPr>
            <p:nvPr/>
          </p:nvSpPr>
          <p:spPr bwMode="auto">
            <a:xfrm>
              <a:off x="248628" y="3511488"/>
              <a:ext cx="1270352" cy="216038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s-ES"/>
            </a:p>
          </p:txBody>
        </p:sp>
      </p:grpSp>
      <p:grpSp>
        <p:nvGrpSpPr>
          <p:cNvPr id="7" name="9 Grupo"/>
          <p:cNvGrpSpPr>
            <a:grpSpLocks/>
          </p:cNvGrpSpPr>
          <p:nvPr/>
        </p:nvGrpSpPr>
        <p:grpSpPr bwMode="auto">
          <a:xfrm>
            <a:off x="3311525" y="2636838"/>
            <a:ext cx="2628900" cy="1463675"/>
            <a:chOff x="3311511" y="2636911"/>
            <a:chExt cx="2628641" cy="1463254"/>
          </a:xfrm>
        </p:grpSpPr>
        <p:sp>
          <p:nvSpPr>
            <p:cNvPr id="34830" name="20 Rectángulo redondeado"/>
            <p:cNvSpPr>
              <a:spLocks noChangeArrowheads="1"/>
            </p:cNvSpPr>
            <p:nvPr/>
          </p:nvSpPr>
          <p:spPr bwMode="auto">
            <a:xfrm>
              <a:off x="3311511" y="2636911"/>
              <a:ext cx="1260351" cy="982379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34831" name="26 Llamada rectangular redondeada"/>
            <p:cNvSpPr>
              <a:spLocks noChangeArrowheads="1"/>
            </p:cNvSpPr>
            <p:nvPr/>
          </p:nvSpPr>
          <p:spPr bwMode="auto">
            <a:xfrm>
              <a:off x="4860032" y="3666182"/>
              <a:ext cx="1080120" cy="433983"/>
            </a:xfrm>
            <a:prstGeom prst="wedgeRoundRectCallout">
              <a:avLst>
                <a:gd name="adj1" fmla="val -79537"/>
                <a:gd name="adj2" fmla="val -74986"/>
                <a:gd name="adj3" fmla="val 16667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s-ES" altLang="es-ES" u="none">
                  <a:solidFill>
                    <a:schemeClr val="bg1"/>
                  </a:solidFill>
                </a:rPr>
                <a:t>64%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Marcador de número de diapositiva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9B4E25D7-D264-403B-8011-41F7615A5DC7}" type="slidenum">
              <a:rPr lang="es-ES" altLang="es-ES" sz="1200" b="0" u="none" smtClean="0">
                <a:solidFill>
                  <a:schemeClr val="tx1"/>
                </a:solidFill>
              </a:rPr>
              <a:pPr eaLnBrk="1" hangingPunct="1"/>
              <a:t>11</a:t>
            </a:fld>
            <a:endParaRPr lang="es-ES" altLang="es-ES" sz="1200" b="0" u="none" smtClean="0">
              <a:solidFill>
                <a:schemeClr val="tx1"/>
              </a:solidFill>
            </a:endParaRPr>
          </a:p>
        </p:txBody>
      </p:sp>
      <p:sp>
        <p:nvSpPr>
          <p:cNvPr id="35843" name="1 Marcador de contenido"/>
          <p:cNvSpPr>
            <a:spLocks noGrp="1"/>
          </p:cNvSpPr>
          <p:nvPr>
            <p:ph idx="1"/>
          </p:nvPr>
        </p:nvSpPr>
        <p:spPr>
          <a:xfrm>
            <a:off x="1122363" y="765175"/>
            <a:ext cx="7559675" cy="44624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s-ES" altLang="es-ES" sz="3200" b="1" smtClean="0">
                <a:solidFill>
                  <a:srgbClr val="0099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Dependientes del tamaño</a:t>
            </a: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2689225" y="333375"/>
            <a:ext cx="3679825" cy="360363"/>
          </a:xfrm>
        </p:spPr>
        <p:txBody>
          <a:bodyPr/>
          <a:lstStyle/>
          <a:p>
            <a:pPr eaLnBrk="1" hangingPunct="1"/>
            <a:r>
              <a:rPr lang="es-ES" altLang="es-ES" smtClean="0"/>
              <a:t>El CPD en la comunidad RedIRIS</a:t>
            </a:r>
          </a:p>
        </p:txBody>
      </p:sp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6588125" y="333375"/>
            <a:ext cx="23050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s-ES" altLang="es-ES" sz="1600" u="none">
                <a:solidFill>
                  <a:schemeClr val="bg2"/>
                </a:solidFill>
              </a:rPr>
              <a:t>Análisis</a:t>
            </a:r>
          </a:p>
        </p:txBody>
      </p:sp>
      <p:pic>
        <p:nvPicPr>
          <p:cNvPr id="358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1500188"/>
            <a:ext cx="3116263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603375"/>
            <a:ext cx="3317875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863" y="4286250"/>
            <a:ext cx="3352800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5989638"/>
            <a:ext cx="2159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Llamada rectangular redondeada"/>
          <p:cNvSpPr>
            <a:spLocks noChangeArrowheads="1"/>
          </p:cNvSpPr>
          <p:nvPr/>
        </p:nvSpPr>
        <p:spPr bwMode="auto">
          <a:xfrm>
            <a:off x="3095625" y="3424238"/>
            <a:ext cx="1081088" cy="433387"/>
          </a:xfrm>
          <a:prstGeom prst="wedgeRoundRectCallout">
            <a:avLst>
              <a:gd name="adj1" fmla="val -95852"/>
              <a:gd name="adj2" fmla="val -155972"/>
              <a:gd name="adj3" fmla="val 16667"/>
            </a:avLst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" altLang="es-ES" u="none">
                <a:solidFill>
                  <a:schemeClr val="bg1"/>
                </a:solidFill>
              </a:rPr>
              <a:t>58%</a:t>
            </a:r>
          </a:p>
        </p:txBody>
      </p:sp>
      <p:grpSp>
        <p:nvGrpSpPr>
          <p:cNvPr id="3" name="6 Grupo"/>
          <p:cNvGrpSpPr>
            <a:grpSpLocks/>
          </p:cNvGrpSpPr>
          <p:nvPr/>
        </p:nvGrpSpPr>
        <p:grpSpPr bwMode="auto">
          <a:xfrm>
            <a:off x="4937125" y="2932113"/>
            <a:ext cx="3306763" cy="492125"/>
            <a:chOff x="4937152" y="2932337"/>
            <a:chExt cx="3306396" cy="491337"/>
          </a:xfrm>
        </p:grpSpPr>
        <p:sp>
          <p:nvSpPr>
            <p:cNvPr id="35860" name="17 Rectángulo redondeado"/>
            <p:cNvSpPr>
              <a:spLocks noChangeArrowheads="1"/>
            </p:cNvSpPr>
            <p:nvPr/>
          </p:nvSpPr>
          <p:spPr bwMode="auto">
            <a:xfrm>
              <a:off x="4937152" y="2932337"/>
              <a:ext cx="1939710" cy="215554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35861" name="20 Llamada rectangular redondeada"/>
            <p:cNvSpPr>
              <a:spLocks noChangeArrowheads="1"/>
            </p:cNvSpPr>
            <p:nvPr/>
          </p:nvSpPr>
          <p:spPr bwMode="auto">
            <a:xfrm>
              <a:off x="7163428" y="2989691"/>
              <a:ext cx="1080120" cy="433983"/>
            </a:xfrm>
            <a:prstGeom prst="wedgeRoundRectCallout">
              <a:avLst>
                <a:gd name="adj1" fmla="val -75130"/>
                <a:gd name="adj2" fmla="val -32190"/>
                <a:gd name="adj3" fmla="val 16667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s-ES" altLang="es-ES" u="none">
                  <a:solidFill>
                    <a:schemeClr val="bg1"/>
                  </a:solidFill>
                </a:rPr>
                <a:t>16%</a:t>
              </a:r>
            </a:p>
          </p:txBody>
        </p:sp>
      </p:grpSp>
      <p:grpSp>
        <p:nvGrpSpPr>
          <p:cNvPr id="4" name="5 Grupo"/>
          <p:cNvGrpSpPr>
            <a:grpSpLocks/>
          </p:cNvGrpSpPr>
          <p:nvPr/>
        </p:nvGrpSpPr>
        <p:grpSpPr bwMode="auto">
          <a:xfrm>
            <a:off x="4938713" y="3208338"/>
            <a:ext cx="3308350" cy="742950"/>
            <a:chOff x="4939039" y="3207650"/>
            <a:chExt cx="3308741" cy="744110"/>
          </a:xfrm>
        </p:grpSpPr>
        <p:sp>
          <p:nvSpPr>
            <p:cNvPr id="35858" name="15 Rectángulo redondeado"/>
            <p:cNvSpPr>
              <a:spLocks noChangeArrowheads="1"/>
            </p:cNvSpPr>
            <p:nvPr/>
          </p:nvSpPr>
          <p:spPr bwMode="auto">
            <a:xfrm>
              <a:off x="4939039" y="3207650"/>
              <a:ext cx="1936979" cy="216237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35859" name="23 Llamada rectangular redondeada"/>
            <p:cNvSpPr>
              <a:spLocks noChangeArrowheads="1"/>
            </p:cNvSpPr>
            <p:nvPr/>
          </p:nvSpPr>
          <p:spPr bwMode="auto">
            <a:xfrm>
              <a:off x="7167660" y="3517777"/>
              <a:ext cx="1080120" cy="433983"/>
            </a:xfrm>
            <a:prstGeom prst="wedgeRoundRectCallout">
              <a:avLst>
                <a:gd name="adj1" fmla="val -91444"/>
                <a:gd name="adj2" fmla="val -71694"/>
                <a:gd name="adj3" fmla="val 16667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s-ES" altLang="es-ES" u="none">
                  <a:solidFill>
                    <a:schemeClr val="bg1"/>
                  </a:solidFill>
                </a:rPr>
                <a:t>47%</a:t>
              </a:r>
            </a:p>
          </p:txBody>
        </p:sp>
      </p:grpSp>
      <p:sp>
        <p:nvSpPr>
          <p:cNvPr id="26" name="25 Llamada rectangular redondeada"/>
          <p:cNvSpPr>
            <a:spLocks noChangeArrowheads="1"/>
          </p:cNvSpPr>
          <p:nvPr/>
        </p:nvSpPr>
        <p:spPr bwMode="auto">
          <a:xfrm>
            <a:off x="5110163" y="5554663"/>
            <a:ext cx="1079500" cy="434975"/>
          </a:xfrm>
          <a:prstGeom prst="wedgeRoundRectCallout">
            <a:avLst>
              <a:gd name="adj1" fmla="val -109963"/>
              <a:gd name="adj2" fmla="val -89255"/>
              <a:gd name="adj3" fmla="val 16667"/>
            </a:avLst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" altLang="es-ES" u="none">
                <a:solidFill>
                  <a:schemeClr val="bg1"/>
                </a:solidFill>
              </a:rPr>
              <a:t>39%</a:t>
            </a:r>
          </a:p>
        </p:txBody>
      </p:sp>
      <p:sp>
        <p:nvSpPr>
          <p:cNvPr id="27" name="26 Llamada rectangular redondeada"/>
          <p:cNvSpPr>
            <a:spLocks noChangeArrowheads="1"/>
          </p:cNvSpPr>
          <p:nvPr/>
        </p:nvSpPr>
        <p:spPr bwMode="auto">
          <a:xfrm>
            <a:off x="5076825" y="4864100"/>
            <a:ext cx="1079500" cy="433388"/>
          </a:xfrm>
          <a:prstGeom prst="wedgeRoundRectCallout">
            <a:avLst>
              <a:gd name="adj1" fmla="val -69046"/>
              <a:gd name="adj2" fmla="val -36579"/>
              <a:gd name="adj3" fmla="val 16667"/>
            </a:avLst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" altLang="es-ES" u="none">
                <a:solidFill>
                  <a:schemeClr val="bg1"/>
                </a:solidFill>
              </a:rPr>
              <a:t>53%</a:t>
            </a:r>
          </a:p>
        </p:txBody>
      </p:sp>
      <p:grpSp>
        <p:nvGrpSpPr>
          <p:cNvPr id="6" name="2 Grupo"/>
          <p:cNvGrpSpPr>
            <a:grpSpLocks/>
          </p:cNvGrpSpPr>
          <p:nvPr/>
        </p:nvGrpSpPr>
        <p:grpSpPr bwMode="auto">
          <a:xfrm>
            <a:off x="4938713" y="2498725"/>
            <a:ext cx="3305175" cy="434975"/>
            <a:chOff x="4939038" y="2498932"/>
            <a:chExt cx="3304510" cy="433983"/>
          </a:xfrm>
        </p:grpSpPr>
        <p:sp>
          <p:nvSpPr>
            <p:cNvPr id="35856" name="22 Rectángulo redondeado"/>
            <p:cNvSpPr>
              <a:spLocks noChangeArrowheads="1"/>
            </p:cNvSpPr>
            <p:nvPr/>
          </p:nvSpPr>
          <p:spPr bwMode="auto">
            <a:xfrm>
              <a:off x="4939038" y="2631978"/>
              <a:ext cx="1937947" cy="215408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35857" name="27 Llamada rectangular redondeada"/>
            <p:cNvSpPr>
              <a:spLocks noChangeArrowheads="1"/>
            </p:cNvSpPr>
            <p:nvPr/>
          </p:nvSpPr>
          <p:spPr bwMode="auto">
            <a:xfrm>
              <a:off x="7163428" y="2498932"/>
              <a:ext cx="1080120" cy="433983"/>
            </a:xfrm>
            <a:prstGeom prst="wedgeRoundRectCallout">
              <a:avLst>
                <a:gd name="adj1" fmla="val -76894"/>
                <a:gd name="adj2" fmla="val 10611"/>
                <a:gd name="adj3" fmla="val 16667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s-ES" altLang="es-ES" u="none">
                  <a:solidFill>
                    <a:schemeClr val="bg1"/>
                  </a:solidFill>
                </a:rPr>
                <a:t>22%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Marcador de número de diapositiva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554918E-CC5A-4E52-AC23-7092BA7BFFF0}" type="slidenum">
              <a:rPr lang="es-ES" altLang="es-ES" sz="1200" b="0" u="none" smtClean="0">
                <a:solidFill>
                  <a:schemeClr val="tx1"/>
                </a:solidFill>
              </a:rPr>
              <a:pPr eaLnBrk="1" hangingPunct="1"/>
              <a:t>12</a:t>
            </a:fld>
            <a:endParaRPr lang="es-ES" altLang="es-ES" sz="1200" b="0" u="none" smtClean="0">
              <a:solidFill>
                <a:schemeClr val="tx1"/>
              </a:solidFill>
            </a:endParaRPr>
          </a:p>
        </p:txBody>
      </p:sp>
      <p:sp>
        <p:nvSpPr>
          <p:cNvPr id="36867" name="1 Marcador de contenido"/>
          <p:cNvSpPr>
            <a:spLocks noGrp="1"/>
          </p:cNvSpPr>
          <p:nvPr>
            <p:ph idx="1"/>
          </p:nvPr>
        </p:nvSpPr>
        <p:spPr>
          <a:xfrm>
            <a:off x="1008063" y="1123950"/>
            <a:ext cx="7559675" cy="38512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s-ES" altLang="es-ES" sz="3200" b="1" smtClean="0">
                <a:solidFill>
                  <a:srgbClr val="0099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Dependientes del tamaño o no</a:t>
            </a: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xfrm>
            <a:off x="2689225" y="333375"/>
            <a:ext cx="3679825" cy="360363"/>
          </a:xfrm>
        </p:spPr>
        <p:txBody>
          <a:bodyPr/>
          <a:lstStyle/>
          <a:p>
            <a:pPr eaLnBrk="1" hangingPunct="1"/>
            <a:r>
              <a:rPr lang="es-ES" altLang="es-ES" smtClean="0"/>
              <a:t>El CPD en la comunidad RedIRIS</a:t>
            </a:r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6588125" y="333375"/>
            <a:ext cx="23050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s-ES" altLang="es-ES" sz="1600" u="none">
                <a:solidFill>
                  <a:schemeClr val="bg2"/>
                </a:solidFill>
              </a:rPr>
              <a:t>Análisis</a:t>
            </a:r>
          </a:p>
        </p:txBody>
      </p:sp>
      <p:pic>
        <p:nvPicPr>
          <p:cNvPr id="368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525713"/>
            <a:ext cx="3794125" cy="291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25" y="3213100"/>
            <a:ext cx="38036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5989638"/>
            <a:ext cx="2159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2 Grupo"/>
          <p:cNvGrpSpPr>
            <a:grpSpLocks/>
          </p:cNvGrpSpPr>
          <p:nvPr/>
        </p:nvGrpSpPr>
        <p:grpSpPr bwMode="auto">
          <a:xfrm>
            <a:off x="755650" y="3860800"/>
            <a:ext cx="3744913" cy="1298575"/>
            <a:chOff x="755576" y="3861048"/>
            <a:chExt cx="3744416" cy="1298079"/>
          </a:xfrm>
        </p:grpSpPr>
        <p:sp>
          <p:nvSpPr>
            <p:cNvPr id="36877" name="13 Rectángulo redondeado"/>
            <p:cNvSpPr>
              <a:spLocks noChangeArrowheads="1"/>
            </p:cNvSpPr>
            <p:nvPr/>
          </p:nvSpPr>
          <p:spPr bwMode="auto">
            <a:xfrm>
              <a:off x="755576" y="3861048"/>
              <a:ext cx="2592044" cy="576043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36878" name="14 Llamada rectangular redondeada"/>
            <p:cNvSpPr>
              <a:spLocks noChangeArrowheads="1"/>
            </p:cNvSpPr>
            <p:nvPr/>
          </p:nvSpPr>
          <p:spPr bwMode="auto">
            <a:xfrm>
              <a:off x="3419872" y="4725144"/>
              <a:ext cx="1080120" cy="433983"/>
            </a:xfrm>
            <a:prstGeom prst="wedgeRoundRectCallout">
              <a:avLst>
                <a:gd name="adj1" fmla="val -74069"/>
                <a:gd name="adj2" fmla="val -115588"/>
                <a:gd name="adj3" fmla="val 16667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s-ES" altLang="es-ES" u="none">
                  <a:solidFill>
                    <a:schemeClr val="bg1"/>
                  </a:solidFill>
                </a:rPr>
                <a:t>55%</a:t>
              </a:r>
            </a:p>
          </p:txBody>
        </p:sp>
      </p:grpSp>
      <p:grpSp>
        <p:nvGrpSpPr>
          <p:cNvPr id="4" name="3 Grupo"/>
          <p:cNvGrpSpPr>
            <a:grpSpLocks/>
          </p:cNvGrpSpPr>
          <p:nvPr/>
        </p:nvGrpSpPr>
        <p:grpSpPr bwMode="auto">
          <a:xfrm>
            <a:off x="4822825" y="3860800"/>
            <a:ext cx="3925888" cy="1011238"/>
            <a:chOff x="4823313" y="3861048"/>
            <a:chExt cx="3925151" cy="1010220"/>
          </a:xfrm>
        </p:grpSpPr>
        <p:sp>
          <p:nvSpPr>
            <p:cNvPr id="36875" name="15 Rectángulo redondeado"/>
            <p:cNvSpPr>
              <a:spLocks noChangeArrowheads="1"/>
            </p:cNvSpPr>
            <p:nvPr/>
          </p:nvSpPr>
          <p:spPr bwMode="auto">
            <a:xfrm>
              <a:off x="4823313" y="3861048"/>
              <a:ext cx="2591901" cy="575683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36876" name="16 Llamada rectangular redondeada"/>
            <p:cNvSpPr>
              <a:spLocks noChangeArrowheads="1"/>
            </p:cNvSpPr>
            <p:nvPr/>
          </p:nvSpPr>
          <p:spPr bwMode="auto">
            <a:xfrm>
              <a:off x="7668344" y="4437285"/>
              <a:ext cx="1080120" cy="433983"/>
            </a:xfrm>
            <a:prstGeom prst="wedgeRoundRectCallout">
              <a:avLst>
                <a:gd name="adj1" fmla="val -73542"/>
                <a:gd name="adj2" fmla="val -80032"/>
                <a:gd name="adj3" fmla="val 16667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s-ES" altLang="es-ES" u="none">
                  <a:solidFill>
                    <a:schemeClr val="bg1"/>
                  </a:solidFill>
                </a:rPr>
                <a:t>40%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>
            <a:grpSpLocks/>
          </p:cNvGrpSpPr>
          <p:nvPr/>
        </p:nvGrpSpPr>
        <p:grpSpPr bwMode="auto">
          <a:xfrm>
            <a:off x="798513" y="1958975"/>
            <a:ext cx="8121650" cy="2733675"/>
            <a:chOff x="770241" y="1643658"/>
            <a:chExt cx="8121903" cy="2733450"/>
          </a:xfrm>
        </p:grpSpPr>
        <p:pic>
          <p:nvPicPr>
            <p:cNvPr id="3790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719" y="1643658"/>
              <a:ext cx="4162425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816" y="1643658"/>
              <a:ext cx="4010025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4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41" y="2824533"/>
              <a:ext cx="4067175" cy="155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5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1631" y="2824533"/>
              <a:ext cx="4038600" cy="127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891" name="Marcador de número de diapositiva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D1754E2-6647-4CA3-9518-05CDB8A19776}" type="slidenum">
              <a:rPr lang="es-ES" altLang="es-ES" sz="1200" b="0" u="none" smtClean="0">
                <a:solidFill>
                  <a:schemeClr val="tx1"/>
                </a:solidFill>
              </a:rPr>
              <a:pPr eaLnBrk="1" hangingPunct="1"/>
              <a:t>13</a:t>
            </a:fld>
            <a:endParaRPr lang="es-ES" altLang="es-ES" sz="1200" b="0" u="none" smtClean="0">
              <a:solidFill>
                <a:schemeClr val="tx1"/>
              </a:solidFill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122363" y="765175"/>
            <a:ext cx="7559675" cy="48958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s-ES" altLang="es-ES" sz="3200" b="1" smtClean="0">
                <a:solidFill>
                  <a:srgbClr val="0099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¿Preocupante?</a:t>
            </a:r>
          </a:p>
          <a:p>
            <a:pPr marL="0" indent="0">
              <a:buFontTx/>
              <a:buNone/>
            </a:pPr>
            <a:endParaRPr lang="es-ES" altLang="es-ES" sz="3200" b="1" smtClean="0">
              <a:solidFill>
                <a:srgbClr val="00999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FontTx/>
              <a:buNone/>
            </a:pPr>
            <a:endParaRPr lang="es-ES" altLang="es-ES" sz="3200" b="1" smtClean="0">
              <a:solidFill>
                <a:srgbClr val="00999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FontTx/>
              <a:buNone/>
            </a:pPr>
            <a:endParaRPr lang="es-ES" altLang="es-ES" sz="3200" b="1" smtClean="0">
              <a:solidFill>
                <a:srgbClr val="00999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FontTx/>
              <a:buNone/>
            </a:pPr>
            <a:endParaRPr lang="es-ES" altLang="es-ES" sz="3200" b="1" smtClean="0">
              <a:solidFill>
                <a:srgbClr val="00999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FontTx/>
              <a:buNone/>
            </a:pPr>
            <a:endParaRPr lang="es-ES" altLang="es-ES" sz="2000" smtClean="0"/>
          </a:p>
          <a:p>
            <a:pPr marL="0" indent="0"/>
            <a:r>
              <a:rPr lang="es-ES" altLang="es-ES" sz="2000" smtClean="0"/>
              <a:t>¿Simplemente no se disponía del dato en el momento de hacer la encuesta o no es fácil conseguir ese dato ya que no se dispone de él de forma  automatizada?</a:t>
            </a:r>
          </a:p>
          <a:p>
            <a:pPr marL="0" indent="0"/>
            <a:r>
              <a:rPr lang="es-ES" altLang="es-ES" sz="2000" smtClean="0"/>
              <a:t>¿Estamos midiendo?</a:t>
            </a:r>
            <a:endParaRPr lang="es-ES" altLang="es-ES" sz="2000" b="1" smtClean="0">
              <a:solidFill>
                <a:srgbClr val="00999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FontTx/>
              <a:buNone/>
            </a:pPr>
            <a:endParaRPr lang="es-ES" altLang="es-ES" sz="3200" b="1" smtClean="0">
              <a:solidFill>
                <a:srgbClr val="00999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2689225" y="333375"/>
            <a:ext cx="3679825" cy="360363"/>
          </a:xfrm>
        </p:spPr>
        <p:txBody>
          <a:bodyPr/>
          <a:lstStyle/>
          <a:p>
            <a:pPr eaLnBrk="1" hangingPunct="1"/>
            <a:r>
              <a:rPr lang="es-ES" altLang="es-ES" smtClean="0"/>
              <a:t>El CPD en la comunidad RedIRIS</a:t>
            </a:r>
          </a:p>
        </p:txBody>
      </p:sp>
      <p:sp>
        <p:nvSpPr>
          <p:cNvPr id="37894" name="Rectangle 4"/>
          <p:cNvSpPr>
            <a:spLocks noChangeArrowheads="1"/>
          </p:cNvSpPr>
          <p:nvPr/>
        </p:nvSpPr>
        <p:spPr bwMode="auto">
          <a:xfrm>
            <a:off x="6588125" y="333375"/>
            <a:ext cx="23050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s-ES" altLang="es-ES" sz="1600" u="none">
                <a:solidFill>
                  <a:schemeClr val="bg2"/>
                </a:solidFill>
              </a:rPr>
              <a:t>Análisis</a:t>
            </a:r>
          </a:p>
        </p:txBody>
      </p:sp>
      <p:pic>
        <p:nvPicPr>
          <p:cNvPr id="3789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5989638"/>
            <a:ext cx="2159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7 Rectángulo redondeado"/>
          <p:cNvSpPr>
            <a:spLocks noChangeArrowheads="1"/>
          </p:cNvSpPr>
          <p:nvPr/>
        </p:nvSpPr>
        <p:spPr bwMode="auto">
          <a:xfrm>
            <a:off x="1908175" y="2563813"/>
            <a:ext cx="1049338" cy="233362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23" name="22 Rectángulo redondeado"/>
          <p:cNvSpPr>
            <a:spLocks noChangeArrowheads="1"/>
          </p:cNvSpPr>
          <p:nvPr/>
        </p:nvSpPr>
        <p:spPr bwMode="auto">
          <a:xfrm>
            <a:off x="5949950" y="4183063"/>
            <a:ext cx="1049338" cy="233362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27" name="26 Rectángulo redondeado"/>
          <p:cNvSpPr>
            <a:spLocks noChangeArrowheads="1"/>
          </p:cNvSpPr>
          <p:nvPr/>
        </p:nvSpPr>
        <p:spPr bwMode="auto">
          <a:xfrm>
            <a:off x="1979613" y="4413250"/>
            <a:ext cx="1049337" cy="23336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28" name="27 Rectángulo redondeado"/>
          <p:cNvSpPr>
            <a:spLocks noChangeArrowheads="1"/>
          </p:cNvSpPr>
          <p:nvPr/>
        </p:nvSpPr>
        <p:spPr bwMode="auto">
          <a:xfrm>
            <a:off x="5905500" y="2608263"/>
            <a:ext cx="996950" cy="233362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13926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44675"/>
            <a:ext cx="7720013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25 Rectángulo redondeado"/>
          <p:cNvSpPr>
            <a:spLocks noChangeArrowheads="1"/>
          </p:cNvSpPr>
          <p:nvPr/>
        </p:nvSpPr>
        <p:spPr bwMode="auto">
          <a:xfrm>
            <a:off x="3348038" y="3357563"/>
            <a:ext cx="1871662" cy="344487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s-ES" alt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3" grpId="0" animBg="1"/>
      <p:bldP spid="23" grpId="1" animBg="1"/>
      <p:bldP spid="27" grpId="0" animBg="1"/>
      <p:bldP spid="27" grpId="1" animBg="1"/>
      <p:bldP spid="28" grpId="0" animBg="1"/>
      <p:bldP spid="28" grpId="1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Marcador de número de diapositiva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265A835-7D1F-4558-9339-A0AE09AA0D88}" type="slidenum">
              <a:rPr lang="es-ES" altLang="es-ES" sz="1200" b="0" u="none" smtClean="0">
                <a:solidFill>
                  <a:schemeClr val="tx1"/>
                </a:solidFill>
              </a:rPr>
              <a:pPr eaLnBrk="1" hangingPunct="1"/>
              <a:t>14</a:t>
            </a:fld>
            <a:endParaRPr lang="es-ES" altLang="es-ES" sz="1200" b="0" u="none" smtClean="0">
              <a:solidFill>
                <a:schemeClr val="tx1"/>
              </a:solidFill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122363" y="765175"/>
            <a:ext cx="7559675" cy="44624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s-ES" b="1" dirty="0" smtClean="0"/>
          </a:p>
          <a:p>
            <a:pPr>
              <a:defRPr/>
            </a:pPr>
            <a:endParaRPr lang="es-ES" dirty="0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2689225" y="333375"/>
            <a:ext cx="3679825" cy="360363"/>
          </a:xfrm>
        </p:spPr>
        <p:txBody>
          <a:bodyPr/>
          <a:lstStyle/>
          <a:p>
            <a:pPr eaLnBrk="1" hangingPunct="1"/>
            <a:r>
              <a:rPr lang="es-ES" altLang="es-ES" smtClean="0"/>
              <a:t>El CPD en la comunidad RedIRIS</a:t>
            </a:r>
          </a:p>
        </p:txBody>
      </p:sp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6588125" y="333375"/>
            <a:ext cx="23050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s-ES" altLang="es-ES" sz="1600" u="none">
                <a:solidFill>
                  <a:schemeClr val="bg2"/>
                </a:solidFill>
              </a:rPr>
              <a:t>Créditos</a:t>
            </a:r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042988" y="944563"/>
            <a:ext cx="400685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s-ES" altLang="es-ES" sz="1400" b="0" u="none"/>
              <a:t>Fundación Centro de Supercomputación de Castilla y León</a:t>
            </a:r>
          </a:p>
          <a:p>
            <a:pPr>
              <a:buFont typeface="Wingdings" pitchFamily="2" charset="2"/>
              <a:buChar char="Ø"/>
            </a:pPr>
            <a:r>
              <a:rPr lang="es-ES" altLang="es-ES" sz="1400" b="0" u="none"/>
              <a:t>Universidad Complutense de Madrid</a:t>
            </a:r>
          </a:p>
          <a:p>
            <a:pPr>
              <a:buFont typeface="Wingdings" pitchFamily="2" charset="2"/>
              <a:buChar char="Ø"/>
            </a:pPr>
            <a:r>
              <a:rPr lang="es-ES" altLang="es-ES" sz="1400" b="0" u="none"/>
              <a:t>Universidad Alfonso X el Sabio</a:t>
            </a:r>
          </a:p>
          <a:p>
            <a:pPr>
              <a:buFont typeface="Wingdings" pitchFamily="2" charset="2"/>
              <a:buChar char="Ø"/>
            </a:pPr>
            <a:r>
              <a:rPr lang="es-ES" altLang="es-ES" sz="1400" b="0" u="none"/>
              <a:t>Universidad de Alcalá</a:t>
            </a:r>
          </a:p>
          <a:p>
            <a:pPr>
              <a:buFont typeface="Wingdings" pitchFamily="2" charset="2"/>
              <a:buChar char="Ø"/>
            </a:pPr>
            <a:r>
              <a:rPr lang="es-ES" altLang="es-ES" sz="1400" b="0" u="none"/>
              <a:t>Patrimonio Nacional</a:t>
            </a:r>
          </a:p>
          <a:p>
            <a:pPr>
              <a:buFont typeface="Wingdings" pitchFamily="2" charset="2"/>
              <a:buChar char="Ø"/>
            </a:pPr>
            <a:r>
              <a:rPr lang="es-ES" altLang="es-ES" sz="1400" b="0" u="none"/>
              <a:t>Universidad de Vigo</a:t>
            </a:r>
          </a:p>
          <a:p>
            <a:pPr>
              <a:buFont typeface="Wingdings" pitchFamily="2" charset="2"/>
              <a:buChar char="Ø"/>
            </a:pPr>
            <a:r>
              <a:rPr lang="es-ES" altLang="es-ES" sz="1400" b="0" u="none"/>
              <a:t>Centro de Innovación de UNIOVI</a:t>
            </a:r>
          </a:p>
          <a:p>
            <a:pPr>
              <a:buFont typeface="Wingdings" pitchFamily="2" charset="2"/>
              <a:buChar char="Ø"/>
            </a:pPr>
            <a:r>
              <a:rPr lang="es-ES" altLang="es-ES" sz="1400" b="0" u="none"/>
              <a:t>Mondragon Unibertsitatea - Mondragon Goi Eskola Politeknikoa</a:t>
            </a:r>
          </a:p>
          <a:p>
            <a:pPr>
              <a:buFont typeface="Wingdings" pitchFamily="2" charset="2"/>
              <a:buChar char="Ø"/>
            </a:pPr>
            <a:r>
              <a:rPr lang="es-ES" altLang="es-ES" sz="1400" b="0" u="none"/>
              <a:t>Universitat Oberta de Catalunya</a:t>
            </a:r>
          </a:p>
          <a:p>
            <a:pPr>
              <a:buFont typeface="Wingdings" pitchFamily="2" charset="2"/>
              <a:buChar char="Ø"/>
            </a:pPr>
            <a:r>
              <a:rPr lang="es-ES" altLang="es-ES" sz="1400" b="0" u="none"/>
              <a:t>CSUC</a:t>
            </a:r>
          </a:p>
          <a:p>
            <a:pPr>
              <a:buFont typeface="Wingdings" pitchFamily="2" charset="2"/>
              <a:buChar char="Ø"/>
            </a:pPr>
            <a:r>
              <a:rPr lang="es-ES" altLang="es-ES" sz="1400" b="0" u="none"/>
              <a:t>Universidad del País Vasco/ Euskal Herriko Unibertsitatea</a:t>
            </a:r>
          </a:p>
          <a:p>
            <a:pPr>
              <a:buFont typeface="Wingdings" pitchFamily="2" charset="2"/>
              <a:buChar char="Ø"/>
            </a:pPr>
            <a:r>
              <a:rPr lang="es-ES" altLang="es-ES" sz="1400" b="0" u="none"/>
              <a:t>Universidad de Granada</a:t>
            </a:r>
          </a:p>
          <a:p>
            <a:pPr>
              <a:buFont typeface="Wingdings" pitchFamily="2" charset="2"/>
              <a:buChar char="Ø"/>
            </a:pPr>
            <a:r>
              <a:rPr lang="es-ES" altLang="es-ES" sz="1400" b="0" u="none"/>
              <a:t>Institut Cartogràfic i Geològic de Catalunya</a:t>
            </a:r>
          </a:p>
          <a:p>
            <a:pPr>
              <a:buFont typeface="Wingdings" pitchFamily="2" charset="2"/>
              <a:buChar char="Ø"/>
            </a:pPr>
            <a:r>
              <a:rPr lang="es-ES" altLang="es-ES" sz="1400" b="0" u="none"/>
              <a:t>Universidad Autónoma de Madrid</a:t>
            </a:r>
          </a:p>
          <a:p>
            <a:pPr>
              <a:buFont typeface="Wingdings" pitchFamily="2" charset="2"/>
              <a:buChar char="Ø"/>
            </a:pPr>
            <a:r>
              <a:rPr lang="es-ES" altLang="es-ES" sz="1400" b="0" u="none"/>
              <a:t>Universidad de Navarra</a:t>
            </a:r>
          </a:p>
          <a:p>
            <a:pPr>
              <a:buFont typeface="Wingdings" pitchFamily="2" charset="2"/>
              <a:buChar char="Ø"/>
            </a:pPr>
            <a:r>
              <a:rPr lang="es-ES" altLang="es-ES" sz="1400" b="0" u="none"/>
              <a:t>Plataforma Oceánica de Canarias</a:t>
            </a:r>
          </a:p>
          <a:p>
            <a:pPr>
              <a:buFont typeface="Wingdings" pitchFamily="2" charset="2"/>
              <a:buChar char="Ø"/>
            </a:pPr>
            <a:r>
              <a:rPr lang="es-ES" altLang="es-ES" sz="1400" b="0" u="none"/>
              <a:t>Universidad de Valladolid</a:t>
            </a:r>
          </a:p>
          <a:p>
            <a:pPr>
              <a:buFont typeface="Wingdings" pitchFamily="2" charset="2"/>
              <a:buChar char="Ø"/>
            </a:pPr>
            <a:r>
              <a:rPr lang="es-ES" altLang="es-ES" sz="1400" b="0" u="none"/>
              <a:t>IMDEA Software</a:t>
            </a:r>
          </a:p>
          <a:p>
            <a:pPr>
              <a:buFont typeface="Wingdings" pitchFamily="2" charset="2"/>
              <a:buChar char="Ø"/>
            </a:pPr>
            <a:r>
              <a:rPr lang="es-ES" altLang="es-ES" sz="1400" b="0" u="none"/>
              <a:t>Universidad Autónoma de Madrid</a:t>
            </a:r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5049838" y="944563"/>
            <a:ext cx="36449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s-ES" altLang="es-ES" sz="1400" b="0" u="none"/>
              <a:t>Universidad de Salamanca</a:t>
            </a:r>
          </a:p>
          <a:p>
            <a:pPr>
              <a:buFont typeface="Wingdings" pitchFamily="2" charset="2"/>
              <a:buChar char="Ø"/>
            </a:pPr>
            <a:r>
              <a:rPr lang="es-ES" altLang="es-ES" sz="1400" b="0" u="none"/>
              <a:t>Centro de Computación Científica-Universidad Autónoma de Madrid</a:t>
            </a:r>
          </a:p>
          <a:p>
            <a:pPr>
              <a:buFont typeface="Wingdings" pitchFamily="2" charset="2"/>
              <a:buChar char="Ø"/>
            </a:pPr>
            <a:r>
              <a:rPr lang="es-ES" altLang="es-ES" sz="1400" b="0" u="none"/>
              <a:t>Fundacion Cidaut</a:t>
            </a:r>
          </a:p>
          <a:p>
            <a:pPr>
              <a:buFont typeface="Wingdings" pitchFamily="2" charset="2"/>
              <a:buChar char="Ø"/>
            </a:pPr>
            <a:r>
              <a:rPr lang="es-ES" altLang="es-ES" sz="1400" b="0" u="none"/>
              <a:t>BCBL</a:t>
            </a:r>
          </a:p>
          <a:p>
            <a:pPr>
              <a:buFont typeface="Wingdings" pitchFamily="2" charset="2"/>
              <a:buChar char="Ø"/>
            </a:pPr>
            <a:r>
              <a:rPr lang="es-ES" altLang="es-ES" sz="1400" b="0" u="none"/>
              <a:t>Donostia International Physics Center</a:t>
            </a:r>
          </a:p>
          <a:p>
            <a:pPr>
              <a:buFont typeface="Wingdings" pitchFamily="2" charset="2"/>
              <a:buChar char="Ø"/>
            </a:pPr>
            <a:r>
              <a:rPr lang="es-ES" altLang="es-ES" sz="1400" b="0" u="none"/>
              <a:t>Instituto Nacional de Técnica Aeroespacial</a:t>
            </a:r>
          </a:p>
          <a:p>
            <a:pPr>
              <a:buFont typeface="Wingdings" pitchFamily="2" charset="2"/>
              <a:buChar char="Ø"/>
            </a:pPr>
            <a:r>
              <a:rPr lang="es-ES" altLang="es-ES" sz="1400" b="0" u="none"/>
              <a:t>Estación Biológica de Doñana. CSIC</a:t>
            </a:r>
          </a:p>
          <a:p>
            <a:pPr>
              <a:buFont typeface="Wingdings" pitchFamily="2" charset="2"/>
              <a:buChar char="Ø"/>
            </a:pPr>
            <a:r>
              <a:rPr lang="es-ES" altLang="es-ES" sz="1400" b="0" u="none"/>
              <a:t>Diputación de Badajoz</a:t>
            </a:r>
          </a:p>
          <a:p>
            <a:pPr>
              <a:buFont typeface="Wingdings" pitchFamily="2" charset="2"/>
              <a:buChar char="Ø"/>
            </a:pPr>
            <a:r>
              <a:rPr lang="es-ES" altLang="es-ES" sz="1400" b="0" u="none"/>
              <a:t>Real Academia Española</a:t>
            </a:r>
          </a:p>
          <a:p>
            <a:pPr>
              <a:buFont typeface="Wingdings" pitchFamily="2" charset="2"/>
              <a:buChar char="Ø"/>
            </a:pPr>
            <a:r>
              <a:rPr lang="es-ES" altLang="es-ES" sz="1400" b="0" u="none"/>
              <a:t>Universidad Pontificia Comillas</a:t>
            </a:r>
          </a:p>
          <a:p>
            <a:pPr>
              <a:buFont typeface="Wingdings" pitchFamily="2" charset="2"/>
              <a:buChar char="Ø"/>
            </a:pPr>
            <a:r>
              <a:rPr lang="es-ES" altLang="es-ES" sz="1400" b="0" u="none"/>
              <a:t>Universidad de Zaragoza</a:t>
            </a:r>
          </a:p>
          <a:p>
            <a:pPr>
              <a:buFont typeface="Wingdings" pitchFamily="2" charset="2"/>
              <a:buChar char="Ø"/>
            </a:pPr>
            <a:r>
              <a:rPr lang="es-ES" altLang="es-ES" sz="1400" b="0" u="none"/>
              <a:t>PRBB</a:t>
            </a:r>
          </a:p>
          <a:p>
            <a:pPr>
              <a:buFont typeface="Wingdings" pitchFamily="2" charset="2"/>
              <a:buChar char="Ø"/>
            </a:pPr>
            <a:r>
              <a:rPr lang="es-ES" altLang="es-ES" sz="1400" b="0" u="none"/>
              <a:t>Universidad Pablo de Olavide</a:t>
            </a:r>
          </a:p>
          <a:p>
            <a:pPr>
              <a:buFont typeface="Wingdings" pitchFamily="2" charset="2"/>
              <a:buChar char="Ø"/>
            </a:pPr>
            <a:r>
              <a:rPr lang="es-ES" altLang="es-ES" sz="1400" b="0" u="none"/>
              <a:t>IFAE</a:t>
            </a:r>
          </a:p>
          <a:p>
            <a:pPr>
              <a:buFont typeface="Wingdings" pitchFamily="2" charset="2"/>
              <a:buChar char="Ø"/>
            </a:pPr>
            <a:r>
              <a:rPr lang="es-ES" altLang="es-ES" sz="1400" b="0" u="none"/>
              <a:t>Universidad de La Laguna</a:t>
            </a:r>
          </a:p>
          <a:p>
            <a:pPr>
              <a:buFont typeface="Wingdings" pitchFamily="2" charset="2"/>
              <a:buChar char="Ø"/>
            </a:pPr>
            <a:r>
              <a:rPr lang="es-ES" altLang="es-ES" sz="1400" b="0" u="none"/>
              <a:t>cicCartuja (CSIC)</a:t>
            </a:r>
          </a:p>
          <a:p>
            <a:pPr>
              <a:buFont typeface="Wingdings" pitchFamily="2" charset="2"/>
              <a:buChar char="Ø"/>
            </a:pPr>
            <a:r>
              <a:rPr lang="es-ES" altLang="es-ES" sz="1400" b="0" u="none"/>
              <a:t>Universidad de Las Palmas de Gran Canaria</a:t>
            </a:r>
          </a:p>
          <a:p>
            <a:pPr>
              <a:buFont typeface="Wingdings" pitchFamily="2" charset="2"/>
              <a:buChar char="Ø"/>
            </a:pPr>
            <a:r>
              <a:rPr lang="es-ES" altLang="es-ES" sz="1400" b="0" u="none"/>
              <a:t>Universidad de Huelva</a:t>
            </a:r>
          </a:p>
          <a:p>
            <a:pPr>
              <a:buFont typeface="Wingdings" pitchFamily="2" charset="2"/>
              <a:buChar char="Ø"/>
            </a:pPr>
            <a:r>
              <a:rPr lang="es-ES" altLang="es-ES" sz="1400" b="0" u="none"/>
              <a:t>Universidad de Sevilla</a:t>
            </a:r>
          </a:p>
        </p:txBody>
      </p:sp>
      <p:pic>
        <p:nvPicPr>
          <p:cNvPr id="389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5989638"/>
            <a:ext cx="2159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125538"/>
            <a:ext cx="3529012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A1116BC-241B-4621-A9D2-333C40125CDA}" type="slidenum">
              <a:rPr lang="es-ES" altLang="es-ES" sz="1400" b="0" u="none" smtClean="0">
                <a:solidFill>
                  <a:schemeClr val="tx1"/>
                </a:solidFill>
              </a:rPr>
              <a:pPr eaLnBrk="1" hangingPunct="1"/>
              <a:t>16</a:t>
            </a:fld>
            <a:endParaRPr lang="es-ES" altLang="es-ES" sz="1400" b="0" u="none" smtClean="0">
              <a:solidFill>
                <a:schemeClr val="tx1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635375" y="908050"/>
            <a:ext cx="5113338" cy="4033838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s-ES" sz="3200" dirty="0" smtClean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5949950"/>
            <a:ext cx="2159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Marcador de número de diapositiva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C9E2121F-E6AC-41E2-B67E-FF393B945F47}" type="slidenum">
              <a:rPr lang="es-ES" altLang="es-ES" sz="1200" b="0" u="none" smtClean="0">
                <a:solidFill>
                  <a:schemeClr val="tx1"/>
                </a:solidFill>
              </a:rPr>
              <a:pPr eaLnBrk="1" hangingPunct="1"/>
              <a:t>2</a:t>
            </a:fld>
            <a:endParaRPr lang="es-ES" altLang="es-ES" sz="1200" b="0" u="none" smtClean="0">
              <a:solidFill>
                <a:schemeClr val="tx1"/>
              </a:solidFill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122363" y="765175"/>
            <a:ext cx="7559675" cy="44624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s-ES" sz="3200" b="1" dirty="0" smtClean="0">
                <a:solidFill>
                  <a:srgbClr val="0099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Motivaciones</a:t>
            </a:r>
            <a:endParaRPr lang="es-ES" sz="1800" b="1" dirty="0" smtClean="0"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defRPr/>
            </a:pPr>
            <a:r>
              <a:rPr lang="es-ES" sz="1800" b="1" dirty="0" smtClean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Conocer</a:t>
            </a:r>
          </a:p>
          <a:p>
            <a:pPr>
              <a:defRPr/>
            </a:pPr>
            <a:r>
              <a:rPr lang="es-ES" sz="1800" b="1" dirty="0" smtClean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Aprender</a:t>
            </a:r>
          </a:p>
          <a:p>
            <a:pPr>
              <a:defRPr/>
            </a:pPr>
            <a:r>
              <a:rPr lang="es-ES" sz="1800" b="1" dirty="0" smtClean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Compartir</a:t>
            </a:r>
          </a:p>
          <a:p>
            <a:pPr>
              <a:defRPr/>
            </a:pPr>
            <a:r>
              <a:rPr lang="es-ES" sz="1800" b="1" dirty="0" smtClean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Antecedentes en Red-IRIS</a:t>
            </a:r>
          </a:p>
          <a:p>
            <a:pPr lvl="1">
              <a:defRPr/>
            </a:pPr>
            <a:r>
              <a:rPr lang="es-ES" sz="1400" b="1" dirty="0" smtClean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Ponencias y artículos</a:t>
            </a:r>
          </a:p>
          <a:p>
            <a:pPr lvl="2">
              <a:defRPr/>
            </a:pPr>
            <a:r>
              <a:rPr lang="es-ES" sz="1200" dirty="0" smtClean="0"/>
              <a:t>P. </a:t>
            </a:r>
            <a:r>
              <a:rPr lang="es-ES" sz="1200" dirty="0" err="1" smtClean="0"/>
              <a:t>Nuno</a:t>
            </a:r>
            <a:r>
              <a:rPr lang="es-ES" sz="1200" dirty="0" smtClean="0"/>
              <a:t>, J. L. Rivas, J. E. Ares</a:t>
            </a:r>
            <a:r>
              <a:rPr lang="es-ES" sz="1200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;</a:t>
            </a:r>
            <a:r>
              <a:rPr lang="es-ES" sz="1200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" sz="1200" b="1" dirty="0" smtClean="0"/>
              <a:t>“Climatización </a:t>
            </a:r>
            <a:r>
              <a:rPr lang="es-ES" sz="1200" b="1" dirty="0"/>
              <a:t>en los </a:t>
            </a:r>
            <a:r>
              <a:rPr lang="es-ES" sz="1200" b="1" dirty="0" smtClean="0"/>
              <a:t>Centros de </a:t>
            </a:r>
            <a:r>
              <a:rPr lang="es-ES" sz="1200" b="1" dirty="0"/>
              <a:t>Proceso de </a:t>
            </a:r>
            <a:r>
              <a:rPr lang="es-ES" sz="1200" b="1" dirty="0" smtClean="0"/>
              <a:t>Datos”; </a:t>
            </a:r>
            <a:r>
              <a:rPr lang="pt-BR" sz="1200" dirty="0" err="1"/>
              <a:t>Boletín</a:t>
            </a:r>
            <a:r>
              <a:rPr lang="pt-BR" sz="1200" dirty="0"/>
              <a:t> de </a:t>
            </a:r>
            <a:r>
              <a:rPr lang="pt-BR" sz="1200" dirty="0" err="1"/>
              <a:t>RedIRIS</a:t>
            </a:r>
            <a:r>
              <a:rPr lang="pt-BR" sz="1200" dirty="0"/>
              <a:t>, </a:t>
            </a:r>
            <a:r>
              <a:rPr lang="pt-BR" sz="1200" dirty="0" smtClean="0"/>
              <a:t>nº76, 2006</a:t>
            </a:r>
            <a:endParaRPr lang="es-ES" sz="1200" b="1" dirty="0" smtClean="0"/>
          </a:p>
          <a:p>
            <a:pPr lvl="2">
              <a:defRPr/>
            </a:pPr>
            <a:r>
              <a:rPr lang="es-ES" sz="1200" dirty="0" smtClean="0"/>
              <a:t>J. López </a:t>
            </a:r>
            <a:r>
              <a:rPr lang="es-ES" sz="1200" dirty="0" err="1" smtClean="0"/>
              <a:t>Cacheiro</a:t>
            </a:r>
            <a:r>
              <a:rPr lang="es-ES" sz="1200" dirty="0" smtClean="0"/>
              <a:t>, C. Fernández Sánchez, J.I. López, P. Rey, A. Feijoo, S. Díaz; </a:t>
            </a:r>
            <a:r>
              <a:rPr lang="es-ES" sz="1200" b="1" dirty="0" smtClean="0"/>
              <a:t>“Eficiencia </a:t>
            </a:r>
            <a:r>
              <a:rPr lang="es-ES" sz="1200" b="1" dirty="0" err="1" smtClean="0"/>
              <a:t>energéticaen</a:t>
            </a:r>
            <a:r>
              <a:rPr lang="es-ES" sz="1200" b="1" dirty="0" smtClean="0"/>
              <a:t> un centro de supercomputación”</a:t>
            </a:r>
            <a:r>
              <a:rPr lang="es-ES" sz="1200" dirty="0" smtClean="0"/>
              <a:t>; </a:t>
            </a:r>
            <a:r>
              <a:rPr lang="pt-BR" sz="1200" dirty="0" err="1" smtClean="0"/>
              <a:t>Boletín</a:t>
            </a:r>
            <a:r>
              <a:rPr lang="pt-BR" sz="1200" dirty="0" smtClean="0"/>
              <a:t> de </a:t>
            </a:r>
            <a:r>
              <a:rPr lang="pt-BR" sz="1200" dirty="0" err="1" smtClean="0"/>
              <a:t>RedIRIS</a:t>
            </a:r>
            <a:r>
              <a:rPr lang="pt-BR" sz="1200" dirty="0" smtClean="0"/>
              <a:t> nº 88-89, </a:t>
            </a:r>
            <a:r>
              <a:rPr lang="es-ES" sz="1200" dirty="0" smtClean="0"/>
              <a:t>2010</a:t>
            </a:r>
          </a:p>
          <a:p>
            <a:pPr lvl="2">
              <a:defRPr/>
            </a:pPr>
            <a:r>
              <a:rPr lang="es-ES" sz="1200" dirty="0" smtClean="0"/>
              <a:t>Jordi Guijarro, Caterina </a:t>
            </a:r>
            <a:r>
              <a:rPr lang="es-ES" sz="1200" dirty="0" err="1" smtClean="0"/>
              <a:t>Parals</a:t>
            </a:r>
            <a:r>
              <a:rPr lang="es-ES" sz="1200" dirty="0" smtClean="0"/>
              <a:t>,; “</a:t>
            </a:r>
            <a:r>
              <a:rPr lang="es-ES" sz="1200" b="1" dirty="0" smtClean="0"/>
              <a:t>Crecimiento sostenible en los centros de datos”; </a:t>
            </a:r>
            <a:r>
              <a:rPr lang="pt-BR" sz="1200" dirty="0" err="1" smtClean="0"/>
              <a:t>Boletín</a:t>
            </a:r>
            <a:r>
              <a:rPr lang="pt-BR" sz="1200" dirty="0" smtClean="0"/>
              <a:t> de </a:t>
            </a:r>
            <a:r>
              <a:rPr lang="pt-BR" sz="1200" dirty="0" err="1" smtClean="0"/>
              <a:t>RedIRIS</a:t>
            </a:r>
            <a:r>
              <a:rPr lang="pt-BR" sz="1200" dirty="0" smtClean="0"/>
              <a:t> nº 90, 2011</a:t>
            </a:r>
          </a:p>
          <a:p>
            <a:pPr lvl="2">
              <a:defRPr/>
            </a:pPr>
            <a:r>
              <a:rPr lang="es-ES" sz="1200" dirty="0"/>
              <a:t>Antonio Ruiz-Falcó </a:t>
            </a:r>
            <a:r>
              <a:rPr lang="es-ES" sz="1200" dirty="0" smtClean="0"/>
              <a:t>Rojas; “</a:t>
            </a:r>
            <a:r>
              <a:rPr lang="es-ES" sz="1200" b="1" dirty="0"/>
              <a:t>Diseño de un </a:t>
            </a:r>
            <a:r>
              <a:rPr lang="es-ES" sz="1200" b="1" dirty="0" err="1"/>
              <a:t>Datacenter</a:t>
            </a:r>
            <a:r>
              <a:rPr lang="es-ES" sz="1200" b="1" dirty="0"/>
              <a:t> Ultra Denso para </a:t>
            </a:r>
            <a:r>
              <a:rPr lang="es-ES" sz="1200" b="1" dirty="0" smtClean="0"/>
              <a:t>HPC con muy alta </a:t>
            </a:r>
            <a:r>
              <a:rPr lang="es-ES" sz="1200" b="1" dirty="0" err="1" smtClean="0"/>
              <a:t>eficienci</a:t>
            </a:r>
            <a:r>
              <a:rPr lang="es-ES" sz="1200" b="1" dirty="0" smtClean="0"/>
              <a:t> energética”; </a:t>
            </a:r>
            <a:r>
              <a:rPr lang="pt-BR" sz="1200" dirty="0" err="1" smtClean="0"/>
              <a:t>Boletín</a:t>
            </a:r>
            <a:r>
              <a:rPr lang="pt-BR" sz="1200" dirty="0" smtClean="0"/>
              <a:t> de </a:t>
            </a:r>
            <a:r>
              <a:rPr lang="pt-BR" sz="1200" dirty="0" err="1" smtClean="0"/>
              <a:t>RedIRIS</a:t>
            </a:r>
            <a:r>
              <a:rPr lang="pt-BR" sz="1200" dirty="0" smtClean="0"/>
              <a:t> nº 90, 2011</a:t>
            </a:r>
          </a:p>
          <a:p>
            <a:pPr lvl="2">
              <a:defRPr/>
            </a:pPr>
            <a:r>
              <a:rPr lang="es-ES" sz="1200" dirty="0" smtClean="0"/>
              <a:t>J. Hernández V. </a:t>
            </a:r>
            <a:r>
              <a:rPr lang="es-ES" sz="1200" dirty="0" err="1" smtClean="0"/>
              <a:t>Acín</a:t>
            </a:r>
            <a:r>
              <a:rPr lang="es-ES" sz="1200" dirty="0" smtClean="0"/>
              <a:t>; </a:t>
            </a:r>
            <a:r>
              <a:rPr lang="es-ES" sz="1200" b="1" dirty="0" smtClean="0"/>
              <a:t>“Nuevas </a:t>
            </a:r>
            <a:r>
              <a:rPr lang="es-ES" sz="1200" b="1" dirty="0"/>
              <a:t>soluciones para la mejora de la eficiencia energética en el centro </a:t>
            </a:r>
            <a:r>
              <a:rPr lang="es-ES" sz="1200" b="1" dirty="0" smtClean="0"/>
              <a:t>de datos UAB PIC” ; </a:t>
            </a:r>
            <a:r>
              <a:rPr lang="es-ES" sz="1200" dirty="0" smtClean="0"/>
              <a:t>JT-RedIris2010</a:t>
            </a:r>
            <a:endParaRPr lang="es-ES" sz="1200" dirty="0"/>
          </a:p>
          <a:p>
            <a:pPr lvl="1">
              <a:defRPr/>
            </a:pPr>
            <a:r>
              <a:rPr lang="es-ES" sz="1400" b="1" dirty="0" smtClean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Grupo IRIS-</a:t>
            </a:r>
            <a:r>
              <a:rPr lang="es-ES" sz="1400" b="1" dirty="0" err="1" smtClean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IaaS</a:t>
            </a:r>
            <a:endParaRPr lang="es-ES" sz="1400" b="1" dirty="0"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defRPr/>
            </a:pPr>
            <a:r>
              <a:rPr lang="es-ES" sz="1800" b="1" dirty="0" smtClean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Grupo IRIS-CPDS</a:t>
            </a:r>
          </a:p>
          <a:p>
            <a:pPr>
              <a:defRPr/>
            </a:pPr>
            <a:endParaRPr lang="es-ES" sz="1800" b="1" dirty="0" smtClean="0"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defRPr/>
            </a:pPr>
            <a:endParaRPr lang="es-ES" sz="1800" b="1" dirty="0"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defRPr/>
            </a:pPr>
            <a:endParaRPr lang="es-ES" sz="1800" b="1" dirty="0" smtClean="0"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FontTx/>
              <a:buNone/>
              <a:defRPr/>
            </a:pPr>
            <a:endParaRPr lang="es-ES" sz="1800" b="1" dirty="0" smtClean="0"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FontTx/>
              <a:buNone/>
              <a:defRPr/>
            </a:pPr>
            <a:endParaRPr lang="es-ES" sz="18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FontTx/>
              <a:buNone/>
              <a:defRPr/>
            </a:pPr>
            <a:endParaRPr lang="es-ES" sz="16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FontTx/>
              <a:buNone/>
              <a:defRPr/>
            </a:pPr>
            <a:endParaRPr lang="es-ES" sz="16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buFontTx/>
              <a:buNone/>
              <a:defRPr/>
            </a:pPr>
            <a:endParaRPr lang="es-ES" sz="16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2689225" y="333375"/>
            <a:ext cx="3679825" cy="360363"/>
          </a:xfrm>
        </p:spPr>
        <p:txBody>
          <a:bodyPr/>
          <a:lstStyle/>
          <a:p>
            <a:pPr eaLnBrk="1" hangingPunct="1"/>
            <a:r>
              <a:rPr lang="es-ES" altLang="es-ES" smtClean="0"/>
              <a:t>El CPD en la comunidad RedIRIS</a:t>
            </a:r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6588125" y="333375"/>
            <a:ext cx="23050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s-ES" altLang="es-ES" sz="1600" u="none">
                <a:solidFill>
                  <a:schemeClr val="bg2"/>
                </a:solidFill>
              </a:rPr>
              <a:t>Motivaciones</a:t>
            </a:r>
          </a:p>
        </p:txBody>
      </p:sp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5989638"/>
            <a:ext cx="2159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Marcador de número de diapositiva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6E5A9066-6E5A-4EF8-A6E8-968A367BD63A}" type="slidenum">
              <a:rPr lang="es-ES" altLang="es-ES" sz="1200" b="0" u="none" smtClean="0">
                <a:solidFill>
                  <a:schemeClr val="tx1"/>
                </a:solidFill>
              </a:rPr>
              <a:pPr eaLnBrk="1" hangingPunct="1"/>
              <a:t>3</a:t>
            </a:fld>
            <a:endParaRPr lang="es-ES" altLang="es-ES" sz="1200" b="0" u="none" smtClean="0">
              <a:solidFill>
                <a:schemeClr val="tx1"/>
              </a:solidFill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122363" y="765175"/>
            <a:ext cx="7559675" cy="482441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s-ES" sz="3200" b="1" dirty="0" smtClean="0">
                <a:solidFill>
                  <a:srgbClr val="0099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IRIS-CPDS</a:t>
            </a:r>
          </a:p>
          <a:p>
            <a:pPr marL="0" indent="0">
              <a:buFontTx/>
              <a:buNone/>
              <a:defRPr/>
            </a:pPr>
            <a:r>
              <a:rPr lang="es-ES" sz="1600" b="1" dirty="0" smtClean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OBJETIVOS</a:t>
            </a:r>
            <a:endParaRPr lang="es-ES" sz="1600" b="1" dirty="0"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defRPr/>
            </a:pPr>
            <a:r>
              <a:rPr lang="es-ES" sz="1800" b="1" dirty="0" smtClean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Hacer una red </a:t>
            </a:r>
            <a:r>
              <a:rPr lang="es-ES" sz="1800" b="1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de </a:t>
            </a:r>
            <a:r>
              <a:rPr lang="es-ES" sz="1800" b="1" dirty="0" smtClean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contactos de responsables de </a:t>
            </a:r>
            <a:r>
              <a:rPr lang="es-ES" sz="1800" b="1" dirty="0" err="1" smtClean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CPDs</a:t>
            </a:r>
            <a:r>
              <a:rPr lang="es-ES" sz="1800" b="1" dirty="0" smtClean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>
              <a:defRPr/>
            </a:pPr>
            <a:r>
              <a:rPr lang="es-ES" sz="1800" b="1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Compartir información y “</a:t>
            </a:r>
            <a:r>
              <a:rPr lang="es-ES" sz="1800" b="1" dirty="0" err="1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Know</a:t>
            </a:r>
            <a:r>
              <a:rPr lang="es-ES" sz="1800" b="1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" sz="1800" b="1" dirty="0" err="1" smtClean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how</a:t>
            </a:r>
            <a:r>
              <a:rPr lang="es-ES" sz="1800" b="1" dirty="0" smtClean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”</a:t>
            </a:r>
          </a:p>
          <a:p>
            <a:pPr lvl="1">
              <a:defRPr/>
            </a:pPr>
            <a:r>
              <a:rPr lang="es-ES" sz="1400" dirty="0" smtClean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Indicadores, productos, proveedores</a:t>
            </a:r>
            <a:r>
              <a:rPr lang="es-ES" sz="1000" dirty="0" smtClean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,…</a:t>
            </a:r>
            <a:endParaRPr lang="es-ES" sz="1000" dirty="0"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defRPr/>
            </a:pPr>
            <a:r>
              <a:rPr lang="es-ES" sz="1800" b="1" dirty="0" smtClean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Discutir y valorar </a:t>
            </a:r>
          </a:p>
          <a:p>
            <a:pPr lvl="1">
              <a:defRPr/>
            </a:pPr>
            <a:r>
              <a:rPr lang="es-ES" sz="1400" dirty="0" smtClean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Tendencias</a:t>
            </a:r>
          </a:p>
          <a:p>
            <a:pPr lvl="1">
              <a:defRPr/>
            </a:pPr>
            <a:r>
              <a:rPr lang="es-ES" sz="1400" dirty="0" smtClean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Casos de éxito</a:t>
            </a:r>
          </a:p>
          <a:p>
            <a:pPr lvl="1">
              <a:defRPr/>
            </a:pPr>
            <a:r>
              <a:rPr lang="es-ES" sz="1400" dirty="0" smtClean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Características mínimas</a:t>
            </a:r>
          </a:p>
          <a:p>
            <a:pPr lvl="1">
              <a:defRPr/>
            </a:pPr>
            <a:r>
              <a:rPr lang="es-ES" sz="1400" dirty="0" smtClean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Consolidación / externalización</a:t>
            </a:r>
            <a:endParaRPr lang="es-ES" sz="1400" b="1" dirty="0" smtClean="0"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defRPr/>
            </a:pPr>
            <a:r>
              <a:rPr lang="es-ES" sz="1800" b="1" dirty="0" smtClean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Ser </a:t>
            </a:r>
            <a:r>
              <a:rPr lang="es-ES" sz="1800" b="1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un foro de </a:t>
            </a:r>
            <a:r>
              <a:rPr lang="es-ES" sz="1800" b="1" dirty="0" smtClean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divulgación </a:t>
            </a:r>
            <a:r>
              <a:rPr lang="es-ES" sz="1800" b="1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y </a:t>
            </a:r>
            <a:r>
              <a:rPr lang="es-ES" sz="1800" b="1" dirty="0" smtClean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formación</a:t>
            </a:r>
          </a:p>
          <a:p>
            <a:pPr lvl="1">
              <a:defRPr/>
            </a:pPr>
            <a:r>
              <a:rPr lang="es-ES" sz="14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Climatización /Free </a:t>
            </a:r>
            <a:r>
              <a:rPr lang="es-ES" sz="1400" dirty="0" err="1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Cooling</a:t>
            </a:r>
            <a:endParaRPr lang="es-ES" sz="14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defRPr/>
            </a:pPr>
            <a:r>
              <a:rPr lang="es-ES" sz="14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Eficiencia </a:t>
            </a:r>
            <a:r>
              <a:rPr lang="es-ES" sz="14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energética</a:t>
            </a:r>
            <a:endParaRPr lang="es-ES" sz="14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defRPr/>
            </a:pPr>
            <a:r>
              <a:rPr lang="es-ES" sz="1400" dirty="0" smtClean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Resiliencia y Seguridad</a:t>
            </a:r>
          </a:p>
          <a:p>
            <a:pPr lvl="1">
              <a:defRPr/>
            </a:pPr>
            <a:r>
              <a:rPr lang="es-ES" sz="1400" dirty="0" smtClean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PCI</a:t>
            </a:r>
          </a:p>
          <a:p>
            <a:pPr lvl="1">
              <a:defRPr/>
            </a:pPr>
            <a:r>
              <a:rPr lang="es-ES" sz="1400" dirty="0" smtClean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….</a:t>
            </a:r>
          </a:p>
          <a:p>
            <a:pPr lvl="1">
              <a:defRPr/>
            </a:pPr>
            <a:endParaRPr lang="es-ES" sz="1400" b="1" dirty="0"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FontTx/>
              <a:buNone/>
              <a:defRPr/>
            </a:pPr>
            <a:r>
              <a:rPr lang="es-ES" sz="16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  <a:endParaRPr lang="es-ES" b="1" dirty="0" smtClean="0"/>
          </a:p>
          <a:p>
            <a:pPr>
              <a:defRPr/>
            </a:pPr>
            <a:endParaRPr lang="es-ES" dirty="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2689225" y="333375"/>
            <a:ext cx="3679825" cy="360363"/>
          </a:xfrm>
        </p:spPr>
        <p:txBody>
          <a:bodyPr/>
          <a:lstStyle/>
          <a:p>
            <a:pPr eaLnBrk="1" hangingPunct="1"/>
            <a:r>
              <a:rPr lang="es-ES" altLang="es-ES" smtClean="0"/>
              <a:t>El CPD en la comunidad RedIRIS</a:t>
            </a:r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6588125" y="333375"/>
            <a:ext cx="23050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s-ES" altLang="es-ES" sz="1600" u="none">
                <a:solidFill>
                  <a:schemeClr val="bg2"/>
                </a:solidFill>
              </a:rPr>
              <a:t>IRIS-CPDS</a:t>
            </a:r>
          </a:p>
        </p:txBody>
      </p:sp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5989638"/>
            <a:ext cx="2159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Marcador de número de diapositiva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AC24FE49-3587-4EBD-B015-DD65E0AB3A23}" type="slidenum">
              <a:rPr lang="es-ES" altLang="es-ES" sz="1200" b="0" u="none" smtClean="0">
                <a:solidFill>
                  <a:schemeClr val="tx1"/>
                </a:solidFill>
              </a:rPr>
              <a:pPr eaLnBrk="1" hangingPunct="1"/>
              <a:t>4</a:t>
            </a:fld>
            <a:endParaRPr lang="es-ES" altLang="es-ES" sz="1200" b="0" u="none" smtClean="0">
              <a:solidFill>
                <a:schemeClr val="tx1"/>
              </a:solidFill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116013" y="614363"/>
            <a:ext cx="7559675" cy="446246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s-ES" sz="3200" b="1" dirty="0" smtClean="0">
                <a:solidFill>
                  <a:srgbClr val="0099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IRIS-CPDS</a:t>
            </a:r>
            <a:endParaRPr lang="es-ES" sz="1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defRPr/>
            </a:pPr>
            <a:r>
              <a:rPr lang="es-ES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Personas </a:t>
            </a:r>
            <a:r>
              <a:rPr lang="es-ES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 contacto: </a:t>
            </a:r>
          </a:p>
          <a:p>
            <a:pPr marL="685800" lvl="1">
              <a:defRPr/>
            </a:pPr>
            <a:r>
              <a:rPr lang="es-ES" sz="1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Jesús Sanz de las Heras: </a:t>
            </a:r>
            <a:r>
              <a:rPr lang="es-ES" sz="1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3"/>
              </a:rPr>
              <a:t>jesus.heras@rediris.es</a:t>
            </a:r>
            <a:endParaRPr lang="es-ES" sz="14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685800" lvl="1">
              <a:defRPr/>
            </a:pPr>
            <a:r>
              <a:rPr lang="es-ES" sz="1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Jose</a:t>
            </a:r>
            <a:r>
              <a:rPr lang="es-ES" sz="1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</a:t>
            </a:r>
            <a:r>
              <a:rPr lang="es-ES" sz="1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anuel </a:t>
            </a:r>
            <a:r>
              <a:rPr lang="es-ES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</a:t>
            </a:r>
            <a:r>
              <a:rPr lang="es-ES" sz="1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errón:  </a:t>
            </a:r>
            <a:r>
              <a:rPr lang="es-ES" sz="1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4"/>
              </a:rPr>
              <a:t>jm.terron@ehu.eus</a:t>
            </a:r>
            <a:endParaRPr lang="es-ES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>
              <a:defRPr/>
            </a:pPr>
            <a:r>
              <a:rPr lang="es-ES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Grupo de trabajo</a:t>
            </a:r>
          </a:p>
          <a:p>
            <a:pPr marL="685800" lvl="1">
              <a:defRPr/>
            </a:pPr>
            <a:r>
              <a:rPr lang="es-ES" sz="1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Inténtatenos ser unos 4 o 5 </a:t>
            </a:r>
          </a:p>
          <a:p>
            <a:pPr marL="285750">
              <a:defRPr/>
            </a:pPr>
            <a:r>
              <a:rPr lang="es-ES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Lista de correo IRIS-CPDS</a:t>
            </a:r>
          </a:p>
          <a:p>
            <a:pPr marL="285750">
              <a:defRPr/>
            </a:pPr>
            <a:r>
              <a:rPr lang="es-ES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Reunión anual</a:t>
            </a:r>
          </a:p>
          <a:p>
            <a:pPr marL="685800" lvl="1">
              <a:defRPr/>
            </a:pPr>
            <a:r>
              <a:rPr lang="es-ES" sz="1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Mesas redondas</a:t>
            </a:r>
          </a:p>
          <a:p>
            <a:pPr marL="685800" lvl="1">
              <a:defRPr/>
            </a:pPr>
            <a:r>
              <a:rPr lang="es-ES" sz="1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Cursos o charlas sobre temas específicos</a:t>
            </a:r>
          </a:p>
          <a:p>
            <a:pPr marL="685800" lvl="1">
              <a:defRPr/>
            </a:pPr>
            <a:r>
              <a:rPr lang="es-ES" sz="1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…</a:t>
            </a:r>
          </a:p>
          <a:p>
            <a:pPr marL="285750" lvl="1" indent="-342900">
              <a:buFontTx/>
              <a:buChar char="•"/>
              <a:defRPr/>
            </a:pPr>
            <a:r>
              <a:rPr lang="es-ES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Video sesiones </a:t>
            </a:r>
            <a:endParaRPr lang="es-ES" sz="1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defRPr/>
            </a:pPr>
            <a:r>
              <a:rPr lang="es-ES" sz="1400" dirty="0"/>
              <a:t>29 Noviembre 2016  - </a:t>
            </a:r>
            <a:r>
              <a:rPr lang="es-ES" sz="1400" u="sng" dirty="0"/>
              <a:t>CPD del Port </a:t>
            </a:r>
            <a:r>
              <a:rPr lang="es-ES" sz="1400" u="sng" dirty="0" err="1"/>
              <a:t>d’Informació</a:t>
            </a:r>
            <a:r>
              <a:rPr lang="es-ES" sz="1400" u="sng" dirty="0"/>
              <a:t> Científica (PIC)  con tecnología de inmersión líquida </a:t>
            </a:r>
            <a:r>
              <a:rPr lang="es-ES" sz="1400" dirty="0"/>
              <a:t>         </a:t>
            </a:r>
          </a:p>
          <a:p>
            <a:pPr lvl="1">
              <a:defRPr/>
            </a:pPr>
            <a:r>
              <a:rPr lang="es-ES" sz="1400" dirty="0"/>
              <a:t>19 Diciembre  2016  - </a:t>
            </a:r>
            <a:r>
              <a:rPr lang="es-ES" sz="1400" u="sng" dirty="0"/>
              <a:t>Nuevas métricas de eficiencia y disponibilidad en </a:t>
            </a:r>
            <a:r>
              <a:rPr lang="es-ES" sz="1400" u="sng" dirty="0" err="1"/>
              <a:t>CPD’s</a:t>
            </a:r>
            <a:r>
              <a:rPr lang="es-ES" dirty="0"/>
              <a:t> </a:t>
            </a:r>
            <a:endParaRPr lang="es-ES" dirty="0" smtClean="0"/>
          </a:p>
          <a:p>
            <a:pPr>
              <a:defRPr/>
            </a:pPr>
            <a:r>
              <a:rPr lang="es-ES" sz="1800" dirty="0" smtClean="0"/>
              <a:t>Encuestas</a:t>
            </a:r>
          </a:p>
          <a:p>
            <a:pPr lvl="1">
              <a:defRPr/>
            </a:pPr>
            <a:r>
              <a:rPr lang="es-ES" sz="1400" dirty="0" smtClean="0"/>
              <a:t>Instantánea de la situación de los CPD-s de la comunidad Red-IRIS</a:t>
            </a:r>
            <a:endParaRPr lang="es-ES" sz="1400" dirty="0"/>
          </a:p>
          <a:p>
            <a:pPr marL="685800" lvl="2" indent="-342900">
              <a:defRPr/>
            </a:pPr>
            <a:endParaRPr lang="es-ES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FontTx/>
              <a:buNone/>
              <a:defRPr/>
            </a:pPr>
            <a:endParaRPr lang="es-ES" sz="2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FontTx/>
              <a:buNone/>
              <a:defRPr/>
            </a:pPr>
            <a:endParaRPr lang="es-ES" b="1" dirty="0" smtClean="0"/>
          </a:p>
          <a:p>
            <a:pPr>
              <a:defRPr/>
            </a:pPr>
            <a:endParaRPr lang="es-ES" dirty="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2689225" y="333375"/>
            <a:ext cx="3679825" cy="360363"/>
          </a:xfrm>
        </p:spPr>
        <p:txBody>
          <a:bodyPr/>
          <a:lstStyle/>
          <a:p>
            <a:pPr eaLnBrk="1" hangingPunct="1"/>
            <a:r>
              <a:rPr lang="es-ES" altLang="es-ES" smtClean="0"/>
              <a:t>El CPD en la comunidad RedIRIS</a:t>
            </a:r>
          </a:p>
        </p:txBody>
      </p:sp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6588125" y="333375"/>
            <a:ext cx="23050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s-ES" altLang="es-ES" sz="1600" u="none">
                <a:solidFill>
                  <a:schemeClr val="bg2"/>
                </a:solidFill>
              </a:rPr>
              <a:t>IRIS-CPDS</a:t>
            </a:r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5989638"/>
            <a:ext cx="2159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Marcador de número de diapositiva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4BAA53B-E2F5-4FE9-9502-1B59FFBE50E8}" type="slidenum">
              <a:rPr lang="es-ES" altLang="es-ES" sz="1200" b="0" u="none" smtClean="0">
                <a:solidFill>
                  <a:schemeClr val="tx1"/>
                </a:solidFill>
              </a:rPr>
              <a:pPr eaLnBrk="1" hangingPunct="1"/>
              <a:t>5</a:t>
            </a:fld>
            <a:endParaRPr lang="es-ES" altLang="es-ES" sz="1200" b="0" u="none" smtClean="0">
              <a:solidFill>
                <a:schemeClr val="tx1"/>
              </a:solidFill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122363" y="765175"/>
            <a:ext cx="7559675" cy="44624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s-ES" sz="3200" b="1" dirty="0" smtClean="0">
                <a:solidFill>
                  <a:srgbClr val="0099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Definición</a:t>
            </a:r>
          </a:p>
          <a:p>
            <a:pPr marL="0" indent="0">
              <a:buFontTx/>
              <a:buNone/>
              <a:defRPr/>
            </a:pPr>
            <a:r>
              <a:rPr lang="es-ES" sz="1800" dirty="0" smtClean="0"/>
              <a:t>Espacio </a:t>
            </a:r>
            <a:r>
              <a:rPr lang="es-ES" sz="1800" dirty="0"/>
              <a:t>con un mínimo de características físicas especiales de climatización, protección y redundancia, cuyo objetivo es alojar la infraestructura tecnológica (IT) fundamental de la institución brindando la seguridad y la confiabilidad que permitan asegurar la disponibilidad de los servicios de red.</a:t>
            </a:r>
          </a:p>
          <a:p>
            <a:pPr marL="0" indent="0">
              <a:buFontTx/>
              <a:buNone/>
              <a:defRPr/>
            </a:pPr>
            <a:r>
              <a:rPr lang="es-ES" sz="1800" dirty="0"/>
              <a:t>Características mínimas:</a:t>
            </a:r>
          </a:p>
          <a:p>
            <a:pPr>
              <a:defRPr/>
            </a:pPr>
            <a:r>
              <a:rPr lang="es-ES" sz="1400" dirty="0"/>
              <a:t>Que el equipamiento informático y de red este alojado mayoritariamente en racks</a:t>
            </a:r>
          </a:p>
          <a:p>
            <a:pPr>
              <a:defRPr/>
            </a:pPr>
            <a:r>
              <a:rPr lang="es-ES" sz="1400" dirty="0"/>
              <a:t>Contar con climatización de precisión con control de temperatura y humedad.</a:t>
            </a:r>
          </a:p>
          <a:p>
            <a:pPr>
              <a:defRPr/>
            </a:pPr>
            <a:r>
              <a:rPr lang="es-ES" sz="1400" dirty="0"/>
              <a:t>Contar para la contingencia del suministro eléctrico con al menos un grupo electrógeno o con suministro eléctrico desde dos líneas de red provenientes de subestaciones diferentes</a:t>
            </a:r>
          </a:p>
          <a:p>
            <a:pPr>
              <a:defRPr/>
            </a:pPr>
            <a:r>
              <a:rPr lang="es-ES" sz="1400" dirty="0"/>
              <a:t>Contar con algún sistema de alimentación ininterrumpido (SAI) que permita una conmutación sin paso por cero</a:t>
            </a:r>
          </a:p>
          <a:p>
            <a:pPr>
              <a:defRPr/>
            </a:pPr>
            <a:r>
              <a:rPr lang="es-ES" sz="1400" dirty="0"/>
              <a:t>Que mayoritariamente el equipamiento informático y de red tenga al menos doble fuente de alimentación</a:t>
            </a:r>
          </a:p>
          <a:p>
            <a:pPr>
              <a:defRPr/>
            </a:pPr>
            <a:r>
              <a:rPr lang="es-ES" sz="1400" dirty="0"/>
              <a:t>Contar con sistema de protección contra incendios (PCI)</a:t>
            </a:r>
          </a:p>
          <a:p>
            <a:pPr>
              <a:defRPr/>
            </a:pPr>
            <a:r>
              <a:rPr lang="es-ES" sz="1400" dirty="0"/>
              <a:t>Contar con control de acceso</a:t>
            </a:r>
          </a:p>
          <a:p>
            <a:pPr>
              <a:defRPr/>
            </a:pPr>
            <a:endParaRPr lang="es-ES" dirty="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2689225" y="333375"/>
            <a:ext cx="3679825" cy="360363"/>
          </a:xfrm>
        </p:spPr>
        <p:txBody>
          <a:bodyPr/>
          <a:lstStyle/>
          <a:p>
            <a:pPr eaLnBrk="1" hangingPunct="1"/>
            <a:r>
              <a:rPr lang="es-ES" altLang="es-ES" smtClean="0"/>
              <a:t>El CPD en la comunidad RedIRIS</a:t>
            </a:r>
          </a:p>
        </p:txBody>
      </p:sp>
      <p:sp>
        <p:nvSpPr>
          <p:cNvPr id="29701" name="Rectangle 4"/>
          <p:cNvSpPr>
            <a:spLocks noChangeArrowheads="1"/>
          </p:cNvSpPr>
          <p:nvPr/>
        </p:nvSpPr>
        <p:spPr bwMode="auto">
          <a:xfrm>
            <a:off x="6588125" y="333375"/>
            <a:ext cx="23050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s-ES" altLang="es-ES" sz="1600" u="none">
                <a:solidFill>
                  <a:schemeClr val="bg2"/>
                </a:solidFill>
              </a:rPr>
              <a:t>Definición</a:t>
            </a:r>
          </a:p>
        </p:txBody>
      </p:sp>
      <p:pic>
        <p:nvPicPr>
          <p:cNvPr id="297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5989638"/>
            <a:ext cx="2159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número de diapositiva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5EF9E13-E142-4B6A-AE44-52A21BD700AA}" type="slidenum">
              <a:rPr lang="es-ES" altLang="es-ES" sz="1200" b="0" u="none" smtClean="0">
                <a:solidFill>
                  <a:schemeClr val="tx1"/>
                </a:solidFill>
              </a:rPr>
              <a:pPr eaLnBrk="1" hangingPunct="1"/>
              <a:t>6</a:t>
            </a:fld>
            <a:endParaRPr lang="es-ES" altLang="es-ES" sz="1200" b="0" u="none" smtClean="0">
              <a:solidFill>
                <a:schemeClr val="tx1"/>
              </a:solidFill>
            </a:endParaRPr>
          </a:p>
        </p:txBody>
      </p:sp>
      <p:sp>
        <p:nvSpPr>
          <p:cNvPr id="30723" name="1 Marcador de contenido"/>
          <p:cNvSpPr>
            <a:spLocks noGrp="1"/>
          </p:cNvSpPr>
          <p:nvPr>
            <p:ph idx="1"/>
          </p:nvPr>
        </p:nvSpPr>
        <p:spPr>
          <a:xfrm>
            <a:off x="1122363" y="1125538"/>
            <a:ext cx="7559675" cy="41021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s-ES" altLang="es-ES" sz="3200" b="1" smtClean="0">
                <a:solidFill>
                  <a:srgbClr val="0099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Antigüedad</a:t>
            </a:r>
          </a:p>
          <a:p>
            <a:pPr marL="0" indent="0">
              <a:buFontTx/>
              <a:buNone/>
            </a:pPr>
            <a:endParaRPr lang="es-ES" altLang="es-ES" sz="1800" smtClean="0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2689225" y="333375"/>
            <a:ext cx="3679825" cy="360363"/>
          </a:xfrm>
        </p:spPr>
        <p:txBody>
          <a:bodyPr/>
          <a:lstStyle/>
          <a:p>
            <a:pPr eaLnBrk="1" hangingPunct="1"/>
            <a:r>
              <a:rPr lang="es-ES" altLang="es-ES" smtClean="0"/>
              <a:t>El CPD en la comunidad RedIRIS</a:t>
            </a:r>
          </a:p>
        </p:txBody>
      </p:sp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6588125" y="333375"/>
            <a:ext cx="23050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s-ES" altLang="es-ES" sz="1600" u="none">
                <a:solidFill>
                  <a:schemeClr val="bg2"/>
                </a:solidFill>
              </a:rPr>
              <a:t>Análisis</a:t>
            </a:r>
          </a:p>
        </p:txBody>
      </p:sp>
      <p:pic>
        <p:nvPicPr>
          <p:cNvPr id="307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265363"/>
            <a:ext cx="3852862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5989638"/>
            <a:ext cx="2159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38" y="1949450"/>
            <a:ext cx="3600450" cy="356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17 Grupo"/>
          <p:cNvGrpSpPr>
            <a:grpSpLocks/>
          </p:cNvGrpSpPr>
          <p:nvPr/>
        </p:nvGrpSpPr>
        <p:grpSpPr bwMode="auto">
          <a:xfrm>
            <a:off x="796925" y="4160838"/>
            <a:ext cx="3036888" cy="576262"/>
            <a:chOff x="797521" y="4160291"/>
            <a:chExt cx="3036204" cy="577032"/>
          </a:xfrm>
        </p:grpSpPr>
        <p:sp>
          <p:nvSpPr>
            <p:cNvPr id="30739" name="2 Rectángulo redondeado"/>
            <p:cNvSpPr>
              <a:spLocks noChangeArrowheads="1"/>
            </p:cNvSpPr>
            <p:nvPr/>
          </p:nvSpPr>
          <p:spPr bwMode="auto">
            <a:xfrm>
              <a:off x="797521" y="4378069"/>
              <a:ext cx="1568097" cy="359254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30740" name="3 Llamada rectangular redondeada"/>
            <p:cNvSpPr>
              <a:spLocks noChangeArrowheads="1"/>
            </p:cNvSpPr>
            <p:nvPr/>
          </p:nvSpPr>
          <p:spPr bwMode="auto">
            <a:xfrm>
              <a:off x="2753605" y="4160291"/>
              <a:ext cx="1080120" cy="433983"/>
            </a:xfrm>
            <a:prstGeom prst="wedgeRoundRectCallout">
              <a:avLst>
                <a:gd name="adj1" fmla="val -87852"/>
                <a:gd name="adj2" fmla="val 64694"/>
                <a:gd name="adj3" fmla="val 16667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s-ES" altLang="es-ES" u="none">
                  <a:solidFill>
                    <a:schemeClr val="bg1"/>
                  </a:solidFill>
                </a:rPr>
                <a:t>20%</a:t>
              </a:r>
            </a:p>
          </p:txBody>
        </p:sp>
      </p:grpSp>
      <p:grpSp>
        <p:nvGrpSpPr>
          <p:cNvPr id="6" name="24 Grupo"/>
          <p:cNvGrpSpPr>
            <a:grpSpLocks/>
          </p:cNvGrpSpPr>
          <p:nvPr/>
        </p:nvGrpSpPr>
        <p:grpSpPr bwMode="auto">
          <a:xfrm>
            <a:off x="792163" y="3567113"/>
            <a:ext cx="3041650" cy="725487"/>
            <a:chOff x="791841" y="3567311"/>
            <a:chExt cx="3041884" cy="725785"/>
          </a:xfrm>
        </p:grpSpPr>
        <p:sp>
          <p:nvSpPr>
            <p:cNvPr id="30737" name="14 Rectángulo redondeado"/>
            <p:cNvSpPr>
              <a:spLocks noChangeArrowheads="1"/>
            </p:cNvSpPr>
            <p:nvPr/>
          </p:nvSpPr>
          <p:spPr bwMode="auto">
            <a:xfrm>
              <a:off x="791841" y="3573664"/>
              <a:ext cx="1573333" cy="719432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30738" name="20 Llamada rectangular redondeada"/>
            <p:cNvSpPr>
              <a:spLocks noChangeArrowheads="1"/>
            </p:cNvSpPr>
            <p:nvPr/>
          </p:nvSpPr>
          <p:spPr bwMode="auto">
            <a:xfrm>
              <a:off x="2753605" y="3567311"/>
              <a:ext cx="1080120" cy="433983"/>
            </a:xfrm>
            <a:prstGeom prst="wedgeRoundRectCallout">
              <a:avLst>
                <a:gd name="adj1" fmla="val -87852"/>
                <a:gd name="adj2" fmla="val 64694"/>
                <a:gd name="adj3" fmla="val 16667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s-ES" altLang="es-ES" u="none">
                  <a:solidFill>
                    <a:schemeClr val="bg1"/>
                  </a:solidFill>
                </a:rPr>
                <a:t>41%</a:t>
              </a:r>
            </a:p>
          </p:txBody>
        </p:sp>
      </p:grpSp>
      <p:grpSp>
        <p:nvGrpSpPr>
          <p:cNvPr id="7" name="27 Grupo"/>
          <p:cNvGrpSpPr>
            <a:grpSpLocks/>
          </p:cNvGrpSpPr>
          <p:nvPr/>
        </p:nvGrpSpPr>
        <p:grpSpPr bwMode="auto">
          <a:xfrm>
            <a:off x="796925" y="2781300"/>
            <a:ext cx="3035300" cy="719138"/>
            <a:chOff x="797521" y="2780928"/>
            <a:chExt cx="3034319" cy="720080"/>
          </a:xfrm>
        </p:grpSpPr>
        <p:sp>
          <p:nvSpPr>
            <p:cNvPr id="30735" name="15 Rectángulo redondeado"/>
            <p:cNvSpPr>
              <a:spLocks noChangeArrowheads="1"/>
            </p:cNvSpPr>
            <p:nvPr/>
          </p:nvSpPr>
          <p:spPr bwMode="auto">
            <a:xfrm>
              <a:off x="797521" y="2780928"/>
              <a:ext cx="1574291" cy="720080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30736" name="22 Llamada rectangular redondeada"/>
            <p:cNvSpPr>
              <a:spLocks noChangeArrowheads="1"/>
            </p:cNvSpPr>
            <p:nvPr/>
          </p:nvSpPr>
          <p:spPr bwMode="auto">
            <a:xfrm>
              <a:off x="2751720" y="2923976"/>
              <a:ext cx="1080120" cy="433983"/>
            </a:xfrm>
            <a:prstGeom prst="wedgeRoundRectCallout">
              <a:avLst>
                <a:gd name="adj1" fmla="val -87852"/>
                <a:gd name="adj2" fmla="val 64694"/>
                <a:gd name="adj3" fmla="val 16667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s-ES" altLang="es-ES" u="none">
                  <a:solidFill>
                    <a:schemeClr val="bg1"/>
                  </a:solidFill>
                </a:rPr>
                <a:t>37%</a:t>
              </a:r>
            </a:p>
          </p:txBody>
        </p:sp>
      </p:grpSp>
      <p:grpSp>
        <p:nvGrpSpPr>
          <p:cNvPr id="8" name="26 Grupo"/>
          <p:cNvGrpSpPr>
            <a:grpSpLocks/>
          </p:cNvGrpSpPr>
          <p:nvPr/>
        </p:nvGrpSpPr>
        <p:grpSpPr bwMode="auto">
          <a:xfrm>
            <a:off x="5127625" y="2774950"/>
            <a:ext cx="2757488" cy="1584325"/>
            <a:chOff x="5127422" y="2775222"/>
            <a:chExt cx="2756946" cy="1584178"/>
          </a:xfrm>
        </p:grpSpPr>
        <p:sp>
          <p:nvSpPr>
            <p:cNvPr id="30733" name="16 Rectángulo redondeado"/>
            <p:cNvSpPr>
              <a:spLocks noChangeArrowheads="1"/>
            </p:cNvSpPr>
            <p:nvPr/>
          </p:nvSpPr>
          <p:spPr bwMode="auto">
            <a:xfrm>
              <a:off x="5127422" y="2775222"/>
              <a:ext cx="1285622" cy="1584178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30734" name="23 Llamada rectangular redondeada"/>
            <p:cNvSpPr>
              <a:spLocks noChangeArrowheads="1"/>
            </p:cNvSpPr>
            <p:nvPr/>
          </p:nvSpPr>
          <p:spPr bwMode="auto">
            <a:xfrm>
              <a:off x="6804248" y="3308632"/>
              <a:ext cx="1080120" cy="433983"/>
            </a:xfrm>
            <a:prstGeom prst="wedgeRoundRectCallout">
              <a:avLst>
                <a:gd name="adj1" fmla="val -87852"/>
                <a:gd name="adj2" fmla="val 64694"/>
                <a:gd name="adj3" fmla="val 16667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s-ES" altLang="es-ES" u="none">
                  <a:solidFill>
                    <a:schemeClr val="bg1"/>
                  </a:solidFill>
                </a:rPr>
                <a:t>81%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Marcador de número de diapositiva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FC2F091-9BFE-4911-8BF9-B104A847CECE}" type="slidenum">
              <a:rPr lang="es-ES" altLang="es-ES" sz="1200" b="0" u="none" smtClean="0">
                <a:solidFill>
                  <a:schemeClr val="tx1"/>
                </a:solidFill>
              </a:rPr>
              <a:pPr eaLnBrk="1" hangingPunct="1"/>
              <a:t>7</a:t>
            </a:fld>
            <a:endParaRPr lang="es-ES" altLang="es-ES" sz="1200" b="0" u="none" smtClean="0">
              <a:solidFill>
                <a:schemeClr val="tx1"/>
              </a:solidFill>
            </a:endParaRPr>
          </a:p>
        </p:txBody>
      </p:sp>
      <p:sp>
        <p:nvSpPr>
          <p:cNvPr id="31747" name="1 Marcador de contenido"/>
          <p:cNvSpPr>
            <a:spLocks noGrp="1"/>
          </p:cNvSpPr>
          <p:nvPr>
            <p:ph idx="1"/>
          </p:nvPr>
        </p:nvSpPr>
        <p:spPr>
          <a:xfrm>
            <a:off x="1122363" y="1125538"/>
            <a:ext cx="7559675" cy="10080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s-ES" altLang="es-ES" sz="3200" b="1" smtClean="0">
                <a:solidFill>
                  <a:srgbClr val="0099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Similitudes</a:t>
            </a: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2689225" y="333375"/>
            <a:ext cx="3679825" cy="360363"/>
          </a:xfrm>
        </p:spPr>
        <p:txBody>
          <a:bodyPr/>
          <a:lstStyle/>
          <a:p>
            <a:pPr eaLnBrk="1" hangingPunct="1"/>
            <a:r>
              <a:rPr lang="es-ES" altLang="es-ES" smtClean="0"/>
              <a:t>El CPD en la comunidad RedIRIS</a:t>
            </a:r>
          </a:p>
        </p:txBody>
      </p:sp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6588125" y="333375"/>
            <a:ext cx="23050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s-ES" altLang="es-ES" sz="1600" u="none">
                <a:solidFill>
                  <a:schemeClr val="bg2"/>
                </a:solidFill>
              </a:rPr>
              <a:t>Análisis</a:t>
            </a:r>
          </a:p>
        </p:txBody>
      </p:sp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2794000"/>
            <a:ext cx="2995612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700338"/>
            <a:ext cx="2776537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2517775"/>
            <a:ext cx="26543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5989638"/>
            <a:ext cx="2159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Llamada rectangular redondeada"/>
          <p:cNvSpPr>
            <a:spLocks noChangeArrowheads="1"/>
          </p:cNvSpPr>
          <p:nvPr/>
        </p:nvSpPr>
        <p:spPr bwMode="auto">
          <a:xfrm>
            <a:off x="2111375" y="3273425"/>
            <a:ext cx="1081088" cy="433388"/>
          </a:xfrm>
          <a:prstGeom prst="wedgeRoundRectCallout">
            <a:avLst>
              <a:gd name="adj1" fmla="val -84324"/>
              <a:gd name="adj2" fmla="val 80060"/>
              <a:gd name="adj3" fmla="val 16667"/>
            </a:avLst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" altLang="es-ES" u="none">
                <a:solidFill>
                  <a:schemeClr val="bg1"/>
                </a:solidFill>
              </a:rPr>
              <a:t>85%</a:t>
            </a:r>
          </a:p>
        </p:txBody>
      </p:sp>
      <p:sp>
        <p:nvSpPr>
          <p:cNvPr id="17" name="16 Llamada rectangular redondeada"/>
          <p:cNvSpPr>
            <a:spLocks noChangeArrowheads="1"/>
          </p:cNvSpPr>
          <p:nvPr/>
        </p:nvSpPr>
        <p:spPr bwMode="auto">
          <a:xfrm>
            <a:off x="4859338" y="3859213"/>
            <a:ext cx="1081087" cy="433387"/>
          </a:xfrm>
          <a:prstGeom prst="wedgeRoundRectCallout">
            <a:avLst>
              <a:gd name="adj1" fmla="val -77273"/>
              <a:gd name="adj2" fmla="val -130639"/>
              <a:gd name="adj3" fmla="val 16667"/>
            </a:avLst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" altLang="es-ES" u="none">
                <a:solidFill>
                  <a:schemeClr val="bg1"/>
                </a:solidFill>
              </a:rPr>
              <a:t>78%</a:t>
            </a:r>
          </a:p>
        </p:txBody>
      </p:sp>
      <p:grpSp>
        <p:nvGrpSpPr>
          <p:cNvPr id="3" name="2 Grupo"/>
          <p:cNvGrpSpPr>
            <a:grpSpLocks/>
          </p:cNvGrpSpPr>
          <p:nvPr/>
        </p:nvGrpSpPr>
        <p:grpSpPr bwMode="auto">
          <a:xfrm>
            <a:off x="6267450" y="3365500"/>
            <a:ext cx="2424113" cy="1358900"/>
            <a:chOff x="6267225" y="3366089"/>
            <a:chExt cx="2424061" cy="1359054"/>
          </a:xfrm>
        </p:grpSpPr>
        <p:sp>
          <p:nvSpPr>
            <p:cNvPr id="31757" name="17 Llamada rectangular redondeada"/>
            <p:cNvSpPr>
              <a:spLocks noChangeArrowheads="1"/>
            </p:cNvSpPr>
            <p:nvPr/>
          </p:nvSpPr>
          <p:spPr bwMode="auto">
            <a:xfrm>
              <a:off x="7611166" y="3366089"/>
              <a:ext cx="1080120" cy="433983"/>
            </a:xfrm>
            <a:prstGeom prst="wedgeRoundRectCallout">
              <a:avLst>
                <a:gd name="adj1" fmla="val -77273"/>
                <a:gd name="adj2" fmla="val 76769"/>
                <a:gd name="adj3" fmla="val 16667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s-ES" altLang="es-ES" u="none">
                  <a:solidFill>
                    <a:schemeClr val="bg1"/>
                  </a:solidFill>
                </a:rPr>
                <a:t>75%</a:t>
              </a:r>
            </a:p>
          </p:txBody>
        </p:sp>
        <p:sp>
          <p:nvSpPr>
            <p:cNvPr id="31758" name="20 Rectángulo redondeado"/>
            <p:cNvSpPr>
              <a:spLocks noChangeArrowheads="1"/>
            </p:cNvSpPr>
            <p:nvPr/>
          </p:nvSpPr>
          <p:spPr bwMode="auto">
            <a:xfrm>
              <a:off x="6267225" y="3932891"/>
              <a:ext cx="1573179" cy="792252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arcador de número de diapositiva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C56E4411-605B-4812-9ADB-27B30FF62D7D}" type="slidenum">
              <a:rPr lang="es-ES" altLang="es-ES" sz="1200" b="0" u="none" smtClean="0">
                <a:solidFill>
                  <a:schemeClr val="tx1"/>
                </a:solidFill>
              </a:rPr>
              <a:pPr eaLnBrk="1" hangingPunct="1"/>
              <a:t>8</a:t>
            </a:fld>
            <a:endParaRPr lang="es-ES" altLang="es-ES" sz="1200" b="0" u="none" smtClean="0">
              <a:solidFill>
                <a:schemeClr val="tx1"/>
              </a:solidFill>
            </a:endParaRPr>
          </a:p>
        </p:txBody>
      </p:sp>
      <p:sp>
        <p:nvSpPr>
          <p:cNvPr id="32771" name="1 Marcador de contenido"/>
          <p:cNvSpPr>
            <a:spLocks noGrp="1"/>
          </p:cNvSpPr>
          <p:nvPr>
            <p:ph idx="1"/>
          </p:nvPr>
        </p:nvSpPr>
        <p:spPr>
          <a:xfrm>
            <a:off x="1122363" y="765175"/>
            <a:ext cx="7559675" cy="93503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s-ES" altLang="es-ES" sz="3200" b="1" smtClean="0">
                <a:solidFill>
                  <a:srgbClr val="0099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Similitudes</a:t>
            </a: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2689225" y="333375"/>
            <a:ext cx="3679825" cy="360363"/>
          </a:xfrm>
        </p:spPr>
        <p:txBody>
          <a:bodyPr/>
          <a:lstStyle/>
          <a:p>
            <a:pPr eaLnBrk="1" hangingPunct="1"/>
            <a:r>
              <a:rPr lang="es-ES" altLang="es-ES" smtClean="0"/>
              <a:t>El CPD en la comunidad RedIRIS</a:t>
            </a:r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6588125" y="333375"/>
            <a:ext cx="23050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s-ES" altLang="es-ES" sz="1600" u="none">
                <a:solidFill>
                  <a:schemeClr val="bg2"/>
                </a:solidFill>
              </a:rPr>
              <a:t>Análisis</a:t>
            </a:r>
          </a:p>
        </p:txBody>
      </p:sp>
      <p:pic>
        <p:nvPicPr>
          <p:cNvPr id="327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947863"/>
            <a:ext cx="4360862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1938338"/>
            <a:ext cx="4084638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5989638"/>
            <a:ext cx="2159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Rectángulo redondeado"/>
          <p:cNvSpPr>
            <a:spLocks noChangeArrowheads="1"/>
          </p:cNvSpPr>
          <p:nvPr/>
        </p:nvSpPr>
        <p:spPr bwMode="auto">
          <a:xfrm>
            <a:off x="214313" y="2452688"/>
            <a:ext cx="3141662" cy="1223962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21" name="20 Llamada rectangular redondeada"/>
          <p:cNvSpPr>
            <a:spLocks noChangeArrowheads="1"/>
          </p:cNvSpPr>
          <p:nvPr/>
        </p:nvSpPr>
        <p:spPr bwMode="auto">
          <a:xfrm>
            <a:off x="3340100" y="3821113"/>
            <a:ext cx="1079500" cy="433387"/>
          </a:xfrm>
          <a:prstGeom prst="wedgeRoundRectCallout">
            <a:avLst>
              <a:gd name="adj1" fmla="val -88356"/>
              <a:gd name="adj2" fmla="val -80472"/>
              <a:gd name="adj3" fmla="val 16667"/>
            </a:avLst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" altLang="es-ES" u="none">
                <a:solidFill>
                  <a:schemeClr val="bg1"/>
                </a:solidFill>
              </a:rPr>
              <a:t>86%</a:t>
            </a:r>
          </a:p>
        </p:txBody>
      </p:sp>
      <p:sp>
        <p:nvSpPr>
          <p:cNvPr id="23" name="22 Llamada rectangular redondeada"/>
          <p:cNvSpPr>
            <a:spLocks noChangeArrowheads="1"/>
          </p:cNvSpPr>
          <p:nvPr/>
        </p:nvSpPr>
        <p:spPr bwMode="auto">
          <a:xfrm>
            <a:off x="7604125" y="3063875"/>
            <a:ext cx="1079500" cy="434975"/>
          </a:xfrm>
          <a:prstGeom prst="wedgeRoundRectCallout">
            <a:avLst>
              <a:gd name="adj1" fmla="val -91046"/>
              <a:gd name="adj2" fmla="val 106815"/>
              <a:gd name="adj3" fmla="val 16667"/>
            </a:avLst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" altLang="es-ES" u="none">
                <a:solidFill>
                  <a:schemeClr val="bg1"/>
                </a:solidFill>
              </a:rPr>
              <a:t>80%</a:t>
            </a:r>
          </a:p>
        </p:txBody>
      </p:sp>
      <p:sp>
        <p:nvSpPr>
          <p:cNvPr id="24" name="23 Llamada rectangular redondeada"/>
          <p:cNvSpPr>
            <a:spLocks noChangeArrowheads="1"/>
          </p:cNvSpPr>
          <p:nvPr/>
        </p:nvSpPr>
        <p:spPr bwMode="auto">
          <a:xfrm>
            <a:off x="2203450" y="3171825"/>
            <a:ext cx="1081088" cy="434975"/>
          </a:xfrm>
          <a:prstGeom prst="wedgeRoundRectCallout">
            <a:avLst>
              <a:gd name="adj1" fmla="val -85671"/>
              <a:gd name="adj2" fmla="val 6481"/>
              <a:gd name="adj3" fmla="val 16667"/>
            </a:avLst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" altLang="es-ES" u="none">
                <a:solidFill>
                  <a:schemeClr val="bg1"/>
                </a:solidFill>
              </a:rPr>
              <a:t>24%</a:t>
            </a:r>
          </a:p>
        </p:txBody>
      </p:sp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827088" y="4797425"/>
            <a:ext cx="78565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" altLang="es-ES" sz="1400" b="0" u="none"/>
              <a:t>De esto  se puede deducir que hay una aceptación básica de paradigmas bien asentados en la industria: control de acceso, grupo electrógeno, equipos IT con doble fuente,  distribución en pasillos fríos y calientes…., pero que no han calado tendencias ya ampliamente aceptadas como la eficiencia energética y los sistemas para implementarla, por ejemplo el FREE –COOLING o pasillos cerrados, sobre todo en las universidades.</a:t>
            </a:r>
          </a:p>
          <a:p>
            <a:pPr eaLnBrk="1" hangingPunct="1"/>
            <a:endParaRPr lang="es-ES" alt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1" grpId="0" animBg="1"/>
      <p:bldP spid="21" grpId="1" animBg="1"/>
      <p:bldP spid="23" grpId="0" animBg="1"/>
      <p:bldP spid="24" grpId="0" animBg="1"/>
      <p:bldP spid="24" grpId="1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Marcador de número de diapositiva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CD1B958E-B0C6-45FD-AF2D-EFDEDA27F1F3}" type="slidenum">
              <a:rPr lang="es-ES" altLang="es-ES" sz="1200" b="0" u="none" smtClean="0">
                <a:solidFill>
                  <a:schemeClr val="tx1"/>
                </a:solidFill>
              </a:rPr>
              <a:pPr eaLnBrk="1" hangingPunct="1"/>
              <a:t>9</a:t>
            </a:fld>
            <a:endParaRPr lang="es-ES" altLang="es-ES" sz="1200" b="0" u="none" smtClean="0">
              <a:solidFill>
                <a:schemeClr val="tx1"/>
              </a:solidFill>
            </a:endParaRPr>
          </a:p>
        </p:txBody>
      </p:sp>
      <p:sp>
        <p:nvSpPr>
          <p:cNvPr id="33795" name="1 Marcador de contenido"/>
          <p:cNvSpPr>
            <a:spLocks noGrp="1"/>
          </p:cNvSpPr>
          <p:nvPr>
            <p:ph idx="1"/>
          </p:nvPr>
        </p:nvSpPr>
        <p:spPr>
          <a:xfrm>
            <a:off x="1122363" y="1052513"/>
            <a:ext cx="7559675" cy="41751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s-ES" altLang="es-ES" sz="3200" b="1" smtClean="0">
                <a:solidFill>
                  <a:srgbClr val="0099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Dependientes del tamaño</a:t>
            </a: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2689225" y="333375"/>
            <a:ext cx="3679825" cy="360363"/>
          </a:xfrm>
        </p:spPr>
        <p:txBody>
          <a:bodyPr/>
          <a:lstStyle/>
          <a:p>
            <a:pPr eaLnBrk="1" hangingPunct="1"/>
            <a:r>
              <a:rPr lang="es-ES" altLang="es-ES" smtClean="0"/>
              <a:t>El CPD en la comunidad RedIRIS</a:t>
            </a:r>
          </a:p>
        </p:txBody>
      </p:sp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6588125" y="333375"/>
            <a:ext cx="23050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s-ES" altLang="es-ES" sz="1600" u="none">
                <a:solidFill>
                  <a:schemeClr val="bg2"/>
                </a:solidFill>
              </a:rPr>
              <a:t>Análisis</a:t>
            </a:r>
          </a:p>
        </p:txBody>
      </p:sp>
      <p:pic>
        <p:nvPicPr>
          <p:cNvPr id="337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509838"/>
            <a:ext cx="3965575" cy="330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2097088"/>
            <a:ext cx="4260850" cy="37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5989638"/>
            <a:ext cx="2159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6 Grupo"/>
          <p:cNvGrpSpPr>
            <a:grpSpLocks/>
          </p:cNvGrpSpPr>
          <p:nvPr/>
        </p:nvGrpSpPr>
        <p:grpSpPr bwMode="auto">
          <a:xfrm>
            <a:off x="539750" y="4175125"/>
            <a:ext cx="3816350" cy="1414463"/>
            <a:chOff x="539552" y="4174975"/>
            <a:chExt cx="3816424" cy="1414265"/>
          </a:xfrm>
        </p:grpSpPr>
        <p:sp>
          <p:nvSpPr>
            <p:cNvPr id="33811" name="15 Rectángulo redondeado"/>
            <p:cNvSpPr>
              <a:spLocks noChangeArrowheads="1"/>
            </p:cNvSpPr>
            <p:nvPr/>
          </p:nvSpPr>
          <p:spPr bwMode="auto">
            <a:xfrm>
              <a:off x="539552" y="4174975"/>
              <a:ext cx="2087603" cy="1414265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33812" name="16 Llamada rectangular redondeada"/>
            <p:cNvSpPr>
              <a:spLocks noChangeArrowheads="1"/>
            </p:cNvSpPr>
            <p:nvPr/>
          </p:nvSpPr>
          <p:spPr bwMode="auto">
            <a:xfrm>
              <a:off x="3275856" y="4989895"/>
              <a:ext cx="1080120" cy="433983"/>
            </a:xfrm>
            <a:prstGeom prst="wedgeRoundRectCallout">
              <a:avLst>
                <a:gd name="adj1" fmla="val -109963"/>
                <a:gd name="adj2" fmla="val -89255"/>
                <a:gd name="adj3" fmla="val 16667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s-ES" altLang="es-ES" u="none">
                  <a:solidFill>
                    <a:schemeClr val="bg1"/>
                  </a:solidFill>
                </a:rPr>
                <a:t>21%</a:t>
              </a:r>
            </a:p>
          </p:txBody>
        </p:sp>
      </p:grpSp>
      <p:grpSp>
        <p:nvGrpSpPr>
          <p:cNvPr id="4" name="3 Grupo"/>
          <p:cNvGrpSpPr>
            <a:grpSpLocks/>
          </p:cNvGrpSpPr>
          <p:nvPr/>
        </p:nvGrpSpPr>
        <p:grpSpPr bwMode="auto">
          <a:xfrm>
            <a:off x="539750" y="3768725"/>
            <a:ext cx="3816350" cy="854075"/>
            <a:chOff x="539552" y="3769350"/>
            <a:chExt cx="3817007" cy="852690"/>
          </a:xfrm>
        </p:grpSpPr>
        <p:sp>
          <p:nvSpPr>
            <p:cNvPr id="33809" name="17 Rectángulo redondeado"/>
            <p:cNvSpPr>
              <a:spLocks noChangeArrowheads="1"/>
            </p:cNvSpPr>
            <p:nvPr/>
          </p:nvSpPr>
          <p:spPr bwMode="auto">
            <a:xfrm>
              <a:off x="539552" y="3769350"/>
              <a:ext cx="2087922" cy="372458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33810" name="22 Llamada rectangular redondeada"/>
            <p:cNvSpPr>
              <a:spLocks noChangeArrowheads="1"/>
            </p:cNvSpPr>
            <p:nvPr/>
          </p:nvSpPr>
          <p:spPr bwMode="auto">
            <a:xfrm>
              <a:off x="3276439" y="4188057"/>
              <a:ext cx="1080120" cy="433983"/>
            </a:xfrm>
            <a:prstGeom prst="wedgeRoundRectCallout">
              <a:avLst>
                <a:gd name="adj1" fmla="val -109963"/>
                <a:gd name="adj2" fmla="val -89255"/>
                <a:gd name="adj3" fmla="val 16667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s-ES" altLang="es-ES" u="none">
                  <a:solidFill>
                    <a:schemeClr val="bg1"/>
                  </a:solidFill>
                </a:rPr>
                <a:t>29%</a:t>
              </a:r>
            </a:p>
          </p:txBody>
        </p:sp>
      </p:grpSp>
      <p:grpSp>
        <p:nvGrpSpPr>
          <p:cNvPr id="6" name="2 Grupo"/>
          <p:cNvGrpSpPr>
            <a:grpSpLocks/>
          </p:cNvGrpSpPr>
          <p:nvPr/>
        </p:nvGrpSpPr>
        <p:grpSpPr bwMode="auto">
          <a:xfrm>
            <a:off x="539750" y="3284538"/>
            <a:ext cx="3816350" cy="701675"/>
            <a:chOff x="539552" y="3284984"/>
            <a:chExt cx="3817007" cy="701357"/>
          </a:xfrm>
        </p:grpSpPr>
        <p:sp>
          <p:nvSpPr>
            <p:cNvPr id="33807" name="20 Rectángulo redondeado"/>
            <p:cNvSpPr>
              <a:spLocks noChangeArrowheads="1"/>
            </p:cNvSpPr>
            <p:nvPr/>
          </p:nvSpPr>
          <p:spPr bwMode="auto">
            <a:xfrm>
              <a:off x="539552" y="3284984"/>
              <a:ext cx="2087922" cy="431604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33808" name="23 Llamada rectangular redondeada"/>
            <p:cNvSpPr>
              <a:spLocks noChangeArrowheads="1"/>
            </p:cNvSpPr>
            <p:nvPr/>
          </p:nvSpPr>
          <p:spPr bwMode="auto">
            <a:xfrm>
              <a:off x="3276439" y="3552358"/>
              <a:ext cx="1080120" cy="433983"/>
            </a:xfrm>
            <a:prstGeom prst="wedgeRoundRectCallout">
              <a:avLst>
                <a:gd name="adj1" fmla="val -109963"/>
                <a:gd name="adj2" fmla="val -89255"/>
                <a:gd name="adj3" fmla="val 16667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s-ES" altLang="es-ES" u="none">
                  <a:solidFill>
                    <a:schemeClr val="bg1"/>
                  </a:solidFill>
                </a:rPr>
                <a:t>40%</a:t>
              </a:r>
            </a:p>
          </p:txBody>
        </p:sp>
      </p:grpSp>
      <p:grpSp>
        <p:nvGrpSpPr>
          <p:cNvPr id="7" name="5 Grupo"/>
          <p:cNvGrpSpPr>
            <a:grpSpLocks/>
          </p:cNvGrpSpPr>
          <p:nvPr/>
        </p:nvGrpSpPr>
        <p:grpSpPr bwMode="auto">
          <a:xfrm>
            <a:off x="4713288" y="3279775"/>
            <a:ext cx="3675062" cy="987425"/>
            <a:chOff x="4712940" y="3279080"/>
            <a:chExt cx="3675484" cy="987504"/>
          </a:xfrm>
        </p:grpSpPr>
        <p:sp>
          <p:nvSpPr>
            <p:cNvPr id="33805" name="24 Llamada rectangular redondeada"/>
            <p:cNvSpPr>
              <a:spLocks noChangeArrowheads="1"/>
            </p:cNvSpPr>
            <p:nvPr/>
          </p:nvSpPr>
          <p:spPr bwMode="auto">
            <a:xfrm>
              <a:off x="7308304" y="3832601"/>
              <a:ext cx="1080120" cy="433983"/>
            </a:xfrm>
            <a:prstGeom prst="wedgeRoundRectCallout">
              <a:avLst>
                <a:gd name="adj1" fmla="val -109963"/>
                <a:gd name="adj2" fmla="val -89255"/>
                <a:gd name="adj3" fmla="val 16667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s-ES" altLang="es-ES" u="none">
                  <a:solidFill>
                    <a:schemeClr val="bg1"/>
                  </a:solidFill>
                </a:rPr>
                <a:t>36%</a:t>
              </a:r>
            </a:p>
          </p:txBody>
        </p:sp>
        <p:sp>
          <p:nvSpPr>
            <p:cNvPr id="33806" name="25 Rectángulo redondeado"/>
            <p:cNvSpPr>
              <a:spLocks noChangeArrowheads="1"/>
            </p:cNvSpPr>
            <p:nvPr/>
          </p:nvSpPr>
          <p:spPr bwMode="auto">
            <a:xfrm>
              <a:off x="4712940" y="3279080"/>
              <a:ext cx="2448206" cy="360392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 u="sng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RTADA">
  <a:themeElements>
    <a:clrScheme name="PORTAD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RTAD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800" b="1" i="0" u="sng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800" b="1" i="0" u="sng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PORTAD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AD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AD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AD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AD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AD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NDICE">
  <a:themeElements>
    <a:clrScheme name="IND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DIC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800" b="1" i="0" u="sng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800" b="1" i="0" u="sng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IND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ULO-CAPITULO">
  <a:themeElements>
    <a:clrScheme name="TITULO-CAPITUL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ULO-CAPITUL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800" b="1" i="0" u="sng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800" b="1" i="0" u="sng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TITULO-CAPITU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ULO-CAPITUL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ULO-CAPITUL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ULO-CAPITUL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ULO-CAPITUL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ULO-CAPITUL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ULO-CAPITUL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ULO-CAPITUL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ULO-CAPITUL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ULO-CAPITUL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ULO-CAPITUL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ULO-CAPITUL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ULO-CAPITULO_2">
  <a:themeElements>
    <a:clrScheme name="TITULO-CAPITULO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ULO-CAPITULO_2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800" b="1" i="0" u="sng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800" b="1" i="0" u="sng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TITULO-CAPITULO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ULO-CAPITULO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ULO-CAPITULO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ULO-CAPITULO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ULO-CAPITULO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ULO-CAPITULO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ULO-CAPITULO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ULO-CAPITULO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ULO-CAPITULO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ULO-CAPITULO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ULO-CAPITULO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ULO-CAPITULO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ULO-CAPITULO_3">
  <a:themeElements>
    <a:clrScheme name="TITULO-CAPITULO_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ULO-CAPITULO_3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800" b="1" i="0" u="sng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800" b="1" i="0" u="sng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TITULO-CAPITULO_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ULO-CAPITULO_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ULO-CAPITULO_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ULO-CAPITULO_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ULO-CAPITULO_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ULO-CAPITULO_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ULO-CAPITULO_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ULO-CAPITULO_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ULO-CAPITULO_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ULO-CAPITULO_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ULO-CAPITULO_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ULO-CAPITULO_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ULO-CAPITULO_4">
  <a:themeElements>
    <a:clrScheme name="TITULO-CAPITULO_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ULO-CAPITULO_4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800" b="1" i="0" u="sng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800" b="1" i="0" u="sng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TITULO-CAPITULO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ULO-CAPITULO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ULO-CAPITULO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ULO-CAPITULO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ULO-CAPITULO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ULO-CAPITULO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ULO-CAPITULO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ULO-CAPITULO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ULO-CAPITULO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ULO-CAPITULO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ULO-CAPITULO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ULO-CAPITULO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INTERIORES">
  <a:themeElements>
    <a:clrScheme name="INTERIOR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TERIORE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800" b="1" i="0" u="sng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800" b="1" i="0" u="sng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INTERIOR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IOR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IOR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IOR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IOR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IOR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IOR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IOR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IOR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IOR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IOR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IOR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CONTRA">
  <a:themeElements>
    <a:clrScheme name="CONT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TR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800" b="1" i="0" u="sng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800" b="1" i="0" u="sng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CONT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66266</TotalTime>
  <Words>2086</Words>
  <Application>Microsoft Office PowerPoint</Application>
  <PresentationFormat>On-screen Show (4:3)</PresentationFormat>
  <Paragraphs>237</Paragraphs>
  <Slides>16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ＭＳ Ｐゴシック</vt:lpstr>
      <vt:lpstr>Arial Unicode MS</vt:lpstr>
      <vt:lpstr>Wingdings</vt:lpstr>
      <vt:lpstr>PORTADA</vt:lpstr>
      <vt:lpstr>INDICE</vt:lpstr>
      <vt:lpstr>TITULO-CAPITULO</vt:lpstr>
      <vt:lpstr>TITULO-CAPITULO_2</vt:lpstr>
      <vt:lpstr>TITULO-CAPITULO_3</vt:lpstr>
      <vt:lpstr>TITULO-CAPITULO_4</vt:lpstr>
      <vt:lpstr>INTERIORES</vt:lpstr>
      <vt:lpstr>CONTRA</vt:lpstr>
      <vt:lpstr>El CPD en las instituciones de RedIRIS </vt:lpstr>
      <vt:lpstr>El CPD en la comunidad RedIRIS</vt:lpstr>
      <vt:lpstr>El CPD en la comunidad RedIRIS</vt:lpstr>
      <vt:lpstr>El CPD en la comunidad RedIRIS</vt:lpstr>
      <vt:lpstr>El CPD en la comunidad RedIRIS</vt:lpstr>
      <vt:lpstr>El CPD en la comunidad RedIRIS</vt:lpstr>
      <vt:lpstr>El CPD en la comunidad RedIRIS</vt:lpstr>
      <vt:lpstr>El CPD en la comunidad RedIRIS</vt:lpstr>
      <vt:lpstr>El CPD en la comunidad RedIRIS</vt:lpstr>
      <vt:lpstr>El CPD en la comunidad RedIRIS</vt:lpstr>
      <vt:lpstr>El CPD en la comunidad RedIRIS</vt:lpstr>
      <vt:lpstr>El CPD en la comunidad RedIRIS</vt:lpstr>
      <vt:lpstr>El CPD en la comunidad RedIRIS</vt:lpstr>
      <vt:lpstr>El CPD en la comunidad RedIRIS</vt:lpstr>
      <vt:lpstr>PowerPoint Presentation</vt:lpstr>
      <vt:lpstr>PowerPoint Presentation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.</dc:creator>
  <cp:lastModifiedBy>Donjo</cp:lastModifiedBy>
  <cp:revision>203</cp:revision>
  <dcterms:created xsi:type="dcterms:W3CDTF">2006-07-21T10:32:42Z</dcterms:created>
  <dcterms:modified xsi:type="dcterms:W3CDTF">2016-11-16T07:54:05Z</dcterms:modified>
</cp:coreProperties>
</file>