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506" r:id="rId2"/>
    <p:sldId id="529" r:id="rId3"/>
    <p:sldId id="357" r:id="rId4"/>
    <p:sldId id="523" r:id="rId5"/>
    <p:sldId id="363" r:id="rId6"/>
    <p:sldId id="346" r:id="rId7"/>
    <p:sldId id="525" r:id="rId8"/>
    <p:sldId id="413" r:id="rId9"/>
    <p:sldId id="518" r:id="rId10"/>
    <p:sldId id="488" r:id="rId11"/>
    <p:sldId id="519" r:id="rId12"/>
    <p:sldId id="495" r:id="rId13"/>
    <p:sldId id="492" r:id="rId14"/>
    <p:sldId id="526" r:id="rId15"/>
    <p:sldId id="531" r:id="rId16"/>
    <p:sldId id="449" r:id="rId17"/>
    <p:sldId id="482" r:id="rId18"/>
    <p:sldId id="468" r:id="rId19"/>
    <p:sldId id="520" r:id="rId20"/>
    <p:sldId id="484" r:id="rId21"/>
    <p:sldId id="521" r:id="rId22"/>
    <p:sldId id="522" r:id="rId23"/>
    <p:sldId id="516" r:id="rId24"/>
    <p:sldId id="530" r:id="rId25"/>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ción" id="{8E56A4C3-53C3-4C17-938F-72AA82B9F429}">
          <p14:sldIdLst>
            <p14:sldId id="506"/>
            <p14:sldId id="529"/>
            <p14:sldId id="357"/>
          </p14:sldIdLst>
        </p14:section>
        <p14:section name="Modelo de Conectividad" id="{5B1B5C81-B0B1-4316-8577-554528151191}">
          <p14:sldIdLst>
            <p14:sldId id="523"/>
            <p14:sldId id="363"/>
            <p14:sldId id="346"/>
          </p14:sldIdLst>
        </p14:section>
        <p14:section name="WiFi plataforma educativa" id="{6D63C1BF-389F-43EA-A769-58FB8BF31829}">
          <p14:sldIdLst>
            <p14:sldId id="525"/>
            <p14:sldId id="413"/>
            <p14:sldId id="518"/>
            <p14:sldId id="488"/>
            <p14:sldId id="519"/>
            <p14:sldId id="495"/>
            <p14:sldId id="492"/>
          </p14:sldIdLst>
        </p14:section>
        <p14:section name="CAMPUS 3.0" id="{0F920400-E319-417E-B976-72E0DA3DACF1}">
          <p14:sldIdLst>
            <p14:sldId id="526"/>
            <p14:sldId id="531"/>
            <p14:sldId id="449"/>
            <p14:sldId id="482"/>
            <p14:sldId id="468"/>
            <p14:sldId id="520"/>
          </p14:sldIdLst>
        </p14:section>
        <p14:section name="Conclusiones" id="{42B89377-93A5-434D-9394-D5402698881F}">
          <p14:sldIdLst>
            <p14:sldId id="484"/>
            <p14:sldId id="521"/>
            <p14:sldId id="522"/>
            <p14:sldId id="516"/>
            <p14:sldId id="530"/>
          </p14:sldIdLst>
        </p14:section>
      </p14:sectionLst>
    </p:ext>
    <p:ext uri="{EFAFB233-063F-42B5-8137-9DF3F51BA10A}">
      <p15:sldGuideLst xmlns:p15="http://schemas.microsoft.com/office/powerpoint/2012/main">
        <p15:guide id="1" orient="horz" pos="2160">
          <p15:clr>
            <a:srgbClr val="A4A3A4"/>
          </p15:clr>
        </p15:guide>
        <p15:guide id="4" orient="horz" pos="3840">
          <p15:clr>
            <a:srgbClr val="A4A3A4"/>
          </p15:clr>
        </p15:guide>
        <p15:guide id="5" pos="3840">
          <p15:clr>
            <a:srgbClr val="A4A3A4"/>
          </p15:clr>
        </p15:guide>
        <p15:guide id="6" pos="384">
          <p15:clr>
            <a:srgbClr val="A4A3A4"/>
          </p15:clr>
        </p15:guide>
        <p15:guide id="7" pos="7296">
          <p15:clr>
            <a:srgbClr val="A4A3A4"/>
          </p15:clr>
        </p15:guide>
        <p15:guide id="8" orient="horz" pos="96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FFF99"/>
    <a:srgbClr val="FF9966"/>
    <a:srgbClr val="99FF33"/>
    <a:srgbClr val="9FD4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912C8C85-51F0-491E-9774-3900AFEF0FD7}">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69" autoAdjust="0"/>
    <p:restoredTop sz="69957" autoAdjust="0"/>
  </p:normalViewPr>
  <p:slideViewPr>
    <p:cSldViewPr>
      <p:cViewPr varScale="1">
        <p:scale>
          <a:sx n="64" d="100"/>
          <a:sy n="64" d="100"/>
        </p:scale>
        <p:origin x="738" y="72"/>
      </p:cViewPr>
      <p:guideLst>
        <p:guide orient="horz" pos="2160"/>
        <p:guide orient="horz" pos="3840"/>
        <p:guide pos="3840"/>
        <p:guide pos="384"/>
        <p:guide pos="7296"/>
        <p:guide orient="horz" pos="960"/>
      </p:guideLst>
    </p:cSldViewPr>
  </p:slideViewPr>
  <p:notesTextViewPr>
    <p:cViewPr>
      <p:scale>
        <a:sx n="1" d="1"/>
        <a:sy n="1" d="1"/>
      </p:scale>
      <p:origin x="0" y="0"/>
    </p:cViewPr>
  </p:notesTextViewPr>
  <p:sorterViewPr>
    <p:cViewPr>
      <p:scale>
        <a:sx n="70" d="100"/>
        <a:sy n="70" d="100"/>
      </p:scale>
      <p:origin x="0" y="-3222"/>
    </p:cViewPr>
  </p:sorterViewPr>
  <p:notesViewPr>
    <p:cSldViewPr>
      <p:cViewPr varScale="1">
        <p:scale>
          <a:sx n="70" d="100"/>
          <a:sy n="70" d="100"/>
        </p:scale>
        <p:origin x="276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t>11/30/2017</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t>‹#›</a:t>
            </a:fld>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vl1pPr>
          </a:lstStyle>
          <a:p>
            <a:endParaRPr/>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vl1pPr>
          </a:lstStyle>
          <a:p>
            <a:fld id="{5BFEAE42-E3FE-4405-B7FC-4425D05B92A0}" type="slidenum">
              <a:rPr/>
              <a:pPr/>
              <a:t>‹#›</a:t>
            </a:fld>
            <a:endParaRPr/>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Arial" panose="020B0604020202020204" pitchFamily="34" charset="0"/>
      <a:buChar char=" "/>
      <a:defRPr sz="1100" kern="1200">
        <a:solidFill>
          <a:schemeClr val="tx1"/>
        </a:solidFill>
        <a:latin typeface="+mn-lt"/>
        <a:ea typeface="+mn-ea"/>
        <a:cs typeface="+mn-cs"/>
      </a:defRPr>
    </a:lvl1pPr>
    <a:lvl2pPr marL="228600" indent="-13716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365760" indent="-109728" algn="l" defTabSz="914400" rtl="0" eaLnBrk="1" latinLnBrk="0" hangingPunct="1">
      <a:spcBef>
        <a:spcPts val="600"/>
      </a:spcBef>
      <a:buFont typeface="Arial" panose="020B0604020202020204" pitchFamily="34" charset="0"/>
      <a:buChar char="–"/>
      <a:defRPr sz="1000" kern="1200">
        <a:solidFill>
          <a:schemeClr val="tx1"/>
        </a:solidFill>
        <a:latin typeface="+mn-lt"/>
        <a:ea typeface="+mn-ea"/>
        <a:cs typeface="+mn-cs"/>
      </a:defRPr>
    </a:lvl3pPr>
    <a:lvl4pPr marL="548640" indent="-109728"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31520" indent="-109728"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srgbClr val="000000"/>
                </a:solidFill>
              </a:rPr>
              <a:pPr>
                <a:defRPr/>
              </a:pPr>
              <a:t>1</a:t>
            </a:fld>
            <a:endParaRPr lang="en-US" altLang="ja-JP" dirty="0">
              <a:solidFill>
                <a:srgbClr val="000000"/>
              </a:solidFill>
            </a:endParaRPr>
          </a:p>
        </p:txBody>
      </p:sp>
    </p:spTree>
    <p:extLst>
      <p:ext uri="{BB962C8B-B14F-4D97-AF65-F5344CB8AC3E}">
        <p14:creationId xmlns:p14="http://schemas.microsoft.com/office/powerpoint/2010/main" val="3912816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srgbClr val="000000"/>
                </a:solidFill>
              </a:rPr>
              <a:pPr>
                <a:defRPr/>
              </a:pPr>
              <a:t>13</a:t>
            </a:fld>
            <a:endParaRPr lang="en-US" altLang="ja-JP" dirty="0">
              <a:solidFill>
                <a:srgbClr val="000000"/>
              </a:solidFill>
            </a:endParaRPr>
          </a:p>
        </p:txBody>
      </p:sp>
    </p:spTree>
    <p:extLst>
      <p:ext uri="{BB962C8B-B14F-4D97-AF65-F5344CB8AC3E}">
        <p14:creationId xmlns:p14="http://schemas.microsoft.com/office/powerpoint/2010/main" val="153081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prstClr val="black"/>
                </a:solidFill>
              </a:rPr>
              <a:pPr>
                <a:defRPr/>
              </a:pPr>
              <a:t>14</a:t>
            </a:fld>
            <a:endParaRPr lang="en-US" altLang="ja-JP" dirty="0">
              <a:solidFill>
                <a:prstClr val="black"/>
              </a:solidFill>
            </a:endParaRPr>
          </a:p>
        </p:txBody>
      </p:sp>
    </p:spTree>
    <p:extLst>
      <p:ext uri="{BB962C8B-B14F-4D97-AF65-F5344CB8AC3E}">
        <p14:creationId xmlns:p14="http://schemas.microsoft.com/office/powerpoint/2010/main" val="2973993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C44077-F789-47F9-B39A-AE7CD34044CC}" type="slidenum">
              <a:rPr lang="en-US" altLang="en-US" smtClean="0"/>
              <a:pPr/>
              <a:t>15</a:t>
            </a:fld>
            <a:endParaRPr lang="en-US" altLang="en-US"/>
          </a:p>
        </p:txBody>
      </p:sp>
    </p:spTree>
    <p:extLst>
      <p:ext uri="{BB962C8B-B14F-4D97-AF65-F5344CB8AC3E}">
        <p14:creationId xmlns:p14="http://schemas.microsoft.com/office/powerpoint/2010/main" val="242317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srgbClr val="000000"/>
                </a:solidFill>
              </a:rPr>
              <a:pPr>
                <a:defRPr/>
              </a:pPr>
              <a:t>18</a:t>
            </a:fld>
            <a:endParaRPr lang="en-US" altLang="ja-JP" dirty="0">
              <a:solidFill>
                <a:srgbClr val="000000"/>
              </a:solidFill>
            </a:endParaRPr>
          </a:p>
        </p:txBody>
      </p:sp>
    </p:spTree>
    <p:extLst>
      <p:ext uri="{BB962C8B-B14F-4D97-AF65-F5344CB8AC3E}">
        <p14:creationId xmlns:p14="http://schemas.microsoft.com/office/powerpoint/2010/main" val="3206482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381000"/>
            <a:ext cx="4572000" cy="2573338"/>
          </a:xfrm>
        </p:spPr>
      </p:sp>
      <p:sp>
        <p:nvSpPr>
          <p:cNvPr id="3" name="Notizenplatzhalter 2"/>
          <p:cNvSpPr>
            <a:spLocks noGrp="1"/>
          </p:cNvSpPr>
          <p:nvPr>
            <p:ph type="body" idx="1"/>
          </p:nvPr>
        </p:nvSpPr>
        <p:spPr/>
        <p:txBody>
          <a:bodyPr/>
          <a:lstStyle/>
          <a:p>
            <a:pPr marL="237744" marR="0" lvl="0" indent="-228600" algn="l" defTabSz="914400" rtl="0" eaLnBrk="1" fontAlgn="auto" latinLnBrk="0" hangingPunct="1">
              <a:lnSpc>
                <a:spcPct val="100000"/>
              </a:lnSpc>
              <a:spcBef>
                <a:spcPts val="600"/>
              </a:spcBef>
              <a:spcAft>
                <a:spcPts val="0"/>
              </a:spcAft>
              <a:buClrTx/>
              <a:buSzPct val="25000"/>
              <a:buFont typeface="+mj-lt"/>
              <a:buAutoNum type="arabicPeriod"/>
              <a:tabLst/>
              <a:defRPr/>
            </a:pPr>
            <a:endParaRPr lang="en-US" dirty="0" smtClean="0">
              <a:effectLst/>
            </a:endParaRPr>
          </a:p>
        </p:txBody>
      </p:sp>
      <p:sp>
        <p:nvSpPr>
          <p:cNvPr id="4" name="Foliennummernplatzhalter 3"/>
          <p:cNvSpPr>
            <a:spLocks noGrp="1"/>
          </p:cNvSpPr>
          <p:nvPr>
            <p:ph type="sldNum" sz="quarter" idx="10"/>
          </p:nvPr>
        </p:nvSpPr>
        <p:spPr>
          <a:xfrm>
            <a:off x="5867400" y="8686800"/>
            <a:ext cx="609600" cy="227013"/>
          </a:xfrm>
          <a:prstGeom prst="rect">
            <a:avLst/>
          </a:prstGeom>
        </p:spPr>
        <p:txBody>
          <a:bodyPr/>
          <a:lstStyle/>
          <a:p>
            <a:pPr fontAlgn="base">
              <a:spcBef>
                <a:spcPct val="0"/>
              </a:spcBef>
              <a:spcAft>
                <a:spcPct val="0"/>
              </a:spcAft>
            </a:pPr>
            <a:fld id="{5BFEAE42-E3FE-4405-B7FC-4425D05B92A0}" type="slidenum">
              <a:rPr lang="en-US" smtClean="0">
                <a:solidFill>
                  <a:prstClr val="black"/>
                </a:solidFill>
                <a:ea typeface="MS PGothic" panose="020B0600070205080204" pitchFamily="34" charset="-128"/>
              </a:rPr>
              <a:pPr fontAlgn="base">
                <a:spcBef>
                  <a:spcPct val="0"/>
                </a:spcBef>
                <a:spcAft>
                  <a:spcPct val="0"/>
                </a:spcAft>
              </a:pPr>
              <a:t>19</a:t>
            </a:fld>
            <a:endParaRPr lang="en-US" dirty="0">
              <a:solidFill>
                <a:prstClr val="black"/>
              </a:solidFill>
              <a:ea typeface="MS PGothic" panose="020B0600070205080204" pitchFamily="34" charset="-128"/>
            </a:endParaRPr>
          </a:p>
        </p:txBody>
      </p:sp>
    </p:spTree>
    <p:extLst>
      <p:ext uri="{BB962C8B-B14F-4D97-AF65-F5344CB8AC3E}">
        <p14:creationId xmlns:p14="http://schemas.microsoft.com/office/powerpoint/2010/main" val="3727754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20</a:t>
            </a:fld>
            <a:endParaRPr lang="en-US"/>
          </a:p>
        </p:txBody>
      </p:sp>
    </p:spTree>
    <p:extLst>
      <p:ext uri="{BB962C8B-B14F-4D97-AF65-F5344CB8AC3E}">
        <p14:creationId xmlns:p14="http://schemas.microsoft.com/office/powerpoint/2010/main" val="3895731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21</a:t>
            </a:fld>
            <a:endParaRPr lang="en-US"/>
          </a:p>
        </p:txBody>
      </p:sp>
    </p:spTree>
    <p:extLst>
      <p:ext uri="{BB962C8B-B14F-4D97-AF65-F5344CB8AC3E}">
        <p14:creationId xmlns:p14="http://schemas.microsoft.com/office/powerpoint/2010/main" val="20619848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Arial" panose="020B0604020202020204" pitchFamily="34" charset="0"/>
              <a:buNone/>
              <a:tabLst/>
              <a:defRPr/>
            </a:pPr>
            <a:endParaRPr lang="en-US" dirty="0"/>
          </a:p>
        </p:txBody>
      </p:sp>
      <p:sp>
        <p:nvSpPr>
          <p:cNvPr id="4" name="Slide Number Placeholder 3"/>
          <p:cNvSpPr>
            <a:spLocks noGrp="1"/>
          </p:cNvSpPr>
          <p:nvPr>
            <p:ph type="sldNum" sz="quarter" idx="10"/>
          </p:nvPr>
        </p:nvSpPr>
        <p:spPr>
          <a:xfrm>
            <a:off x="5867400" y="8686800"/>
            <a:ext cx="609600" cy="227013"/>
          </a:xfrm>
          <a:prstGeom prst="rect">
            <a:avLst/>
          </a:prstGeom>
        </p:spPr>
        <p:txBody>
          <a:bodyPr/>
          <a:lstStyle/>
          <a:p>
            <a:pPr fontAlgn="base">
              <a:spcBef>
                <a:spcPct val="0"/>
              </a:spcBef>
              <a:spcAft>
                <a:spcPct val="0"/>
              </a:spcAft>
              <a:defRPr/>
            </a:pPr>
            <a:fld id="{889879CF-E47E-4467-AEB5-1ADB23627458}" type="slidenum">
              <a:rPr lang="en-US" altLang="ja-JP">
                <a:solidFill>
                  <a:srgbClr val="000000"/>
                </a:solidFill>
                <a:latin typeface="MetricHPE"/>
                <a:ea typeface="Yu Gothic" charset="-128"/>
              </a:rPr>
              <a:pPr fontAlgn="base">
                <a:spcBef>
                  <a:spcPct val="0"/>
                </a:spcBef>
                <a:spcAft>
                  <a:spcPct val="0"/>
                </a:spcAft>
                <a:defRPr/>
              </a:pPr>
              <a:t>23</a:t>
            </a:fld>
            <a:endParaRPr lang="en-US" altLang="ja-JP" dirty="0">
              <a:solidFill>
                <a:srgbClr val="000000"/>
              </a:solidFill>
              <a:latin typeface="MetricHPE"/>
              <a:ea typeface="Yu Gothic" charset="-128"/>
            </a:endParaRPr>
          </a:p>
        </p:txBody>
      </p:sp>
    </p:spTree>
    <p:extLst>
      <p:ext uri="{BB962C8B-B14F-4D97-AF65-F5344CB8AC3E}">
        <p14:creationId xmlns:p14="http://schemas.microsoft.com/office/powerpoint/2010/main" val="3354940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24</a:t>
            </a:fld>
            <a:endParaRPr lang="en-US"/>
          </a:p>
        </p:txBody>
      </p:sp>
    </p:spTree>
    <p:extLst>
      <p:ext uri="{BB962C8B-B14F-4D97-AF65-F5344CB8AC3E}">
        <p14:creationId xmlns:p14="http://schemas.microsoft.com/office/powerpoint/2010/main" val="1199227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0" dirty="0" smtClean="0"/>
              <a:t>-</a:t>
            </a:r>
            <a:endParaRPr lang="en-US" baseline="0" dirty="0"/>
          </a:p>
        </p:txBody>
      </p:sp>
      <p:sp>
        <p:nvSpPr>
          <p:cNvPr id="4" name="Slide Number Placeholder 3"/>
          <p:cNvSpPr>
            <a:spLocks noGrp="1"/>
          </p:cNvSpPr>
          <p:nvPr>
            <p:ph type="sldNum" sz="quarter" idx="10"/>
          </p:nvPr>
        </p:nvSpPr>
        <p:spPr/>
        <p:txBody>
          <a:bodyPr/>
          <a:lstStyle/>
          <a:p>
            <a:fld id="{5BFEAE42-E3FE-4405-B7FC-4425D05B92A0}" type="slidenum">
              <a:rPr lang="uk-UA" smtClean="0">
                <a:solidFill>
                  <a:prstClr val="black"/>
                </a:solidFill>
                <a:latin typeface="MetricHPE"/>
              </a:rPr>
              <a:pPr/>
              <a:t>2</a:t>
            </a:fld>
            <a:endParaRPr lang="uk-UA">
              <a:solidFill>
                <a:prstClr val="black"/>
              </a:solidFill>
              <a:latin typeface="MetricHPE"/>
            </a:endParaRPr>
          </a:p>
        </p:txBody>
      </p:sp>
    </p:spTree>
    <p:extLst>
      <p:ext uri="{BB962C8B-B14F-4D97-AF65-F5344CB8AC3E}">
        <p14:creationId xmlns:p14="http://schemas.microsoft.com/office/powerpoint/2010/main" val="166760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prstClr val="black"/>
                </a:solidFill>
              </a:rPr>
              <a:pPr>
                <a:defRPr/>
              </a:pPr>
              <a:t>3</a:t>
            </a:fld>
            <a:endParaRPr lang="en-US" altLang="ja-JP" dirty="0">
              <a:solidFill>
                <a:prstClr val="black"/>
              </a:solidFill>
            </a:endParaRPr>
          </a:p>
        </p:txBody>
      </p:sp>
    </p:spTree>
    <p:extLst>
      <p:ext uri="{BB962C8B-B14F-4D97-AF65-F5344CB8AC3E}">
        <p14:creationId xmlns:p14="http://schemas.microsoft.com/office/powerpoint/2010/main" val="1714394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prstClr val="black"/>
                </a:solidFill>
              </a:rPr>
              <a:pPr>
                <a:defRPr/>
              </a:pPr>
              <a:t>4</a:t>
            </a:fld>
            <a:endParaRPr lang="en-US" altLang="ja-JP" dirty="0">
              <a:solidFill>
                <a:prstClr val="black"/>
              </a:solidFill>
            </a:endParaRPr>
          </a:p>
        </p:txBody>
      </p:sp>
    </p:spTree>
    <p:extLst>
      <p:ext uri="{BB962C8B-B14F-4D97-AF65-F5344CB8AC3E}">
        <p14:creationId xmlns:p14="http://schemas.microsoft.com/office/powerpoint/2010/main" val="367668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5</a:t>
            </a:fld>
            <a:endParaRPr lang="en-US"/>
          </a:p>
        </p:txBody>
      </p:sp>
    </p:spTree>
    <p:extLst>
      <p:ext uri="{BB962C8B-B14F-4D97-AF65-F5344CB8AC3E}">
        <p14:creationId xmlns:p14="http://schemas.microsoft.com/office/powerpoint/2010/main" val="1135106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6</a:t>
            </a:fld>
            <a:endParaRPr lang="en-US"/>
          </a:p>
        </p:txBody>
      </p:sp>
    </p:spTree>
    <p:extLst>
      <p:ext uri="{BB962C8B-B14F-4D97-AF65-F5344CB8AC3E}">
        <p14:creationId xmlns:p14="http://schemas.microsoft.com/office/powerpoint/2010/main" val="425539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b="0" baseline="0" dirty="0" smtClean="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prstClr val="black"/>
                </a:solidFill>
              </a:rPr>
              <a:pPr>
                <a:defRPr/>
              </a:pPr>
              <a:t>7</a:t>
            </a:fld>
            <a:endParaRPr lang="en-US" altLang="ja-JP" dirty="0">
              <a:solidFill>
                <a:prstClr val="black"/>
              </a:solidFill>
            </a:endParaRPr>
          </a:p>
        </p:txBody>
      </p:sp>
    </p:spTree>
    <p:extLst>
      <p:ext uri="{BB962C8B-B14F-4D97-AF65-F5344CB8AC3E}">
        <p14:creationId xmlns:p14="http://schemas.microsoft.com/office/powerpoint/2010/main" val="779894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889879CF-E47E-4467-AEB5-1ADB23627458}" type="slidenum">
              <a:rPr lang="en-US" altLang="ja-JP">
                <a:solidFill>
                  <a:srgbClr val="000000"/>
                </a:solidFill>
              </a:rPr>
              <a:pPr>
                <a:defRPr/>
              </a:pPr>
              <a:t>8</a:t>
            </a:fld>
            <a:endParaRPr lang="en-US" altLang="ja-JP" dirty="0">
              <a:solidFill>
                <a:srgbClr val="000000"/>
              </a:solidFill>
            </a:endParaRPr>
          </a:p>
        </p:txBody>
      </p:sp>
    </p:spTree>
    <p:extLst>
      <p:ext uri="{BB962C8B-B14F-4D97-AF65-F5344CB8AC3E}">
        <p14:creationId xmlns:p14="http://schemas.microsoft.com/office/powerpoint/2010/main" val="709683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FEAE42-E3FE-4405-B7FC-4425D05B92A0}" type="slidenum">
              <a:rPr lang="en-US" smtClean="0"/>
              <a:pPr/>
              <a:t>12</a:t>
            </a:fld>
            <a:endParaRPr lang="en-US"/>
          </a:p>
        </p:txBody>
      </p:sp>
    </p:spTree>
    <p:extLst>
      <p:ext uri="{BB962C8B-B14F-4D97-AF65-F5344CB8AC3E}">
        <p14:creationId xmlns:p14="http://schemas.microsoft.com/office/powerpoint/2010/main" val="4268117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8228011" cy="1936016"/>
          </a:xfrm>
        </p:spPr>
        <p:txBody>
          <a:bodyPr anchor="t">
            <a:noAutofit/>
          </a:bodyPr>
          <a:lstStyle>
            <a:lvl1pPr>
              <a:lnSpc>
                <a:spcPct val="80000"/>
              </a:lnSpc>
              <a:defRPr sz="7200"/>
            </a:lvl1pPr>
          </a:lstStyle>
          <a:p>
            <a:r>
              <a:rPr lang="en-US" smtClean="0"/>
              <a:t>Click to edit Master title style</a:t>
            </a:r>
            <a:endParaRPr/>
          </a:p>
        </p:txBody>
      </p:sp>
      <p:sp>
        <p:nvSpPr>
          <p:cNvPr id="3" name="Text Placeholder 2"/>
          <p:cNvSpPr>
            <a:spLocks noGrp="1"/>
          </p:cNvSpPr>
          <p:nvPr>
            <p:ph type="body" idx="1"/>
          </p:nvPr>
        </p:nvSpPr>
        <p:spPr>
          <a:xfrm>
            <a:off x="609601" y="2545616"/>
            <a:ext cx="8228011" cy="608426"/>
          </a:xfrm>
        </p:spPr>
        <p:txBody>
          <a:bodyPr>
            <a:noAutofit/>
          </a:bodyPr>
          <a:lstStyle>
            <a:lvl1pPr marL="0" indent="0">
              <a:spcBef>
                <a:spcPts val="600"/>
              </a:spcBef>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24666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755291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521208"/>
            <a:ext cx="10969943" cy="411480"/>
          </a:xfrm>
        </p:spPr>
        <p:txBody>
          <a:bodyPr wrap="square">
            <a:noAutofit/>
          </a:bodyPr>
          <a:lstStyle>
            <a:lvl1pPr>
              <a:defRPr baseline="0"/>
            </a:lvl1pPr>
          </a:lstStyle>
          <a:p>
            <a:r>
              <a:rPr/>
              <a:t>Click to add one-line title</a:t>
            </a:r>
          </a:p>
        </p:txBody>
      </p:sp>
      <p:sp>
        <p:nvSpPr>
          <p:cNvPr id="8" name="Text Placeholder 7"/>
          <p:cNvSpPr>
            <a:spLocks noGrp="1"/>
          </p:cNvSpPr>
          <p:nvPr>
            <p:ph type="body" sz="quarter" idx="13" hasCustomPrompt="1"/>
          </p:nvPr>
        </p:nvSpPr>
        <p:spPr>
          <a:xfrm>
            <a:off x="609440" y="934240"/>
            <a:ext cx="10969943" cy="381000"/>
          </a:xfrm>
        </p:spPr>
        <p:txBody>
          <a:bodyPr>
            <a:noAutofit/>
          </a:bodyPr>
          <a:lstStyle>
            <a:lvl1pPr marL="0" indent="0">
              <a:spcBef>
                <a:spcPts val="0"/>
              </a:spcBef>
              <a:buNone/>
              <a:defRPr sz="2400" baseline="0"/>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a:t>Click to add one-line subtitle</a:t>
            </a:r>
          </a:p>
        </p:txBody>
      </p:sp>
      <p:sp>
        <p:nvSpPr>
          <p:cNvPr id="3" name="Content Placeholder 2"/>
          <p:cNvSpPr>
            <a:spLocks noGrp="1"/>
          </p:cNvSpPr>
          <p:nvPr>
            <p:ph idx="1"/>
          </p:nvPr>
        </p:nvSpPr>
        <p:spPr>
          <a:xfrm>
            <a:off x="609600" y="1524000"/>
            <a:ext cx="10969784" cy="45719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10489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Content page_dark_one colum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538327" y="238083"/>
            <a:ext cx="9821333" cy="819536"/>
          </a:xfrm>
          <a:prstGeom prst="rect">
            <a:avLst/>
          </a:prstGeom>
        </p:spPr>
        <p:txBody>
          <a:bodyPr anchor="ctr" anchorCtr="0"/>
          <a:lstStyle>
            <a:lvl1pPr>
              <a:defRPr b="1"/>
            </a:lvl1pPr>
          </a:lstStyle>
          <a:p>
            <a:r>
              <a:rPr lang="en-US" dirty="0" smtClean="0"/>
              <a:t>Click to edit Master title style</a:t>
            </a:r>
            <a:endParaRPr lang="en-US" dirty="0"/>
          </a:p>
        </p:txBody>
      </p:sp>
      <p:sp>
        <p:nvSpPr>
          <p:cNvPr id="20" name="Text Placeholder 3"/>
          <p:cNvSpPr>
            <a:spLocks noGrp="1"/>
          </p:cNvSpPr>
          <p:nvPr>
            <p:ph type="body" sz="quarter" idx="11" hasCustomPrompt="1"/>
          </p:nvPr>
        </p:nvSpPr>
        <p:spPr>
          <a:xfrm>
            <a:off x="666044" y="1399433"/>
            <a:ext cx="10058400" cy="4330700"/>
          </a:xfrm>
          <a:prstGeom prst="rect">
            <a:avLst/>
          </a:prstGeom>
        </p:spPr>
        <p:txBody>
          <a:bodyPr vert="horz"/>
          <a:lstStyle>
            <a:lvl1pPr>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Sub headline is 24pt Arial bold, Text 1</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756015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6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8357513"/>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Content page_dark_one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8413105"/>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519236"/>
            <a:ext cx="10969943" cy="852364"/>
          </a:xfrm>
          <a:prstGeom prst="rect">
            <a:avLst/>
          </a:prstGeom>
        </p:spPr>
        <p:txBody>
          <a:bodyPr vert="horz" lIns="0" tIns="0" rIns="0" bIns="0" rtlCol="0" anchor="t" anchorCtr="0">
            <a:noAutofit/>
          </a:bodyPr>
          <a:lstStyle/>
          <a:p>
            <a:r>
              <a:rPr lang="en-US" smtClean="0"/>
              <a:t>Click to edit Master title style</a:t>
            </a:r>
            <a:endParaRPr dirty="0"/>
          </a:p>
        </p:txBody>
      </p:sp>
      <p:sp>
        <p:nvSpPr>
          <p:cNvPr id="3" name="Text Placeholder 2"/>
          <p:cNvSpPr>
            <a:spLocks noGrp="1"/>
          </p:cNvSpPr>
          <p:nvPr>
            <p:ph type="body" idx="1"/>
          </p:nvPr>
        </p:nvSpPr>
        <p:spPr>
          <a:xfrm>
            <a:off x="609600" y="1524000"/>
            <a:ext cx="10969784" cy="4571999"/>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9600" y="6260591"/>
            <a:ext cx="847346" cy="445009"/>
          </a:xfrm>
          <a:prstGeom prst="rect">
            <a:avLst/>
          </a:prstGeom>
        </p:spPr>
      </p:pic>
      <p:grpSp>
        <p:nvGrpSpPr>
          <p:cNvPr id="4" name="Group 3"/>
          <p:cNvGrpSpPr/>
          <p:nvPr/>
        </p:nvGrpSpPr>
        <p:grpSpPr>
          <a:xfrm>
            <a:off x="0" y="-1"/>
            <a:ext cx="12192000" cy="182880"/>
            <a:chOff x="0" y="-1"/>
            <a:chExt cx="12192000" cy="182880"/>
          </a:xfrm>
        </p:grpSpPr>
        <p:sp>
          <p:nvSpPr>
            <p:cNvPr id="9" name="Rectangle 8"/>
            <p:cNvSpPr/>
            <p:nvPr userDrawn="1"/>
          </p:nvSpPr>
          <p:spPr bwMode="ltGray">
            <a:xfrm>
              <a:off x="0" y="-1"/>
              <a:ext cx="12192000" cy="182880"/>
            </a:xfrm>
            <a:prstGeom prst="rect">
              <a:avLst/>
            </a:prstGeom>
            <a:solidFill>
              <a:schemeClr val="accent3">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10" name="Rectangle 10"/>
            <p:cNvSpPr/>
            <p:nvPr userDrawn="1"/>
          </p:nvSpPr>
          <p:spPr bwMode="ltGray">
            <a:xfrm>
              <a:off x="1456946" y="-1"/>
              <a:ext cx="10735054" cy="182880"/>
            </a:xfrm>
            <a:custGeom>
              <a:avLst/>
              <a:gdLst>
                <a:gd name="connsiteX0" fmla="*/ 0 w 10735054"/>
                <a:gd name="connsiteY0" fmla="*/ 0 h 182880"/>
                <a:gd name="connsiteX1" fmla="*/ 10735054 w 10735054"/>
                <a:gd name="connsiteY1" fmla="*/ 0 h 182880"/>
                <a:gd name="connsiteX2" fmla="*/ 10735054 w 10735054"/>
                <a:gd name="connsiteY2" fmla="*/ 182880 h 182880"/>
                <a:gd name="connsiteX3" fmla="*/ 0 w 10735054"/>
                <a:gd name="connsiteY3" fmla="*/ 182880 h 182880"/>
                <a:gd name="connsiteX4" fmla="*/ 0 w 10735054"/>
                <a:gd name="connsiteY4" fmla="*/ 0 h 182880"/>
                <a:gd name="connsiteX0" fmla="*/ 969264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9692640 w 10735054"/>
                <a:gd name="connsiteY4" fmla="*/ 9144 h 182880"/>
                <a:gd name="connsiteX0" fmla="*/ 7452360 w 10735054"/>
                <a:gd name="connsiteY0" fmla="*/ 9144 h 182880"/>
                <a:gd name="connsiteX1" fmla="*/ 10735054 w 10735054"/>
                <a:gd name="connsiteY1" fmla="*/ 0 h 182880"/>
                <a:gd name="connsiteX2" fmla="*/ 10735054 w 10735054"/>
                <a:gd name="connsiteY2" fmla="*/ 182880 h 182880"/>
                <a:gd name="connsiteX3" fmla="*/ 0 w 10735054"/>
                <a:gd name="connsiteY3" fmla="*/ 182880 h 182880"/>
                <a:gd name="connsiteX4" fmla="*/ 7452360 w 10735054"/>
                <a:gd name="connsiteY4" fmla="*/ 9144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5054" h="182880">
                  <a:moveTo>
                    <a:pt x="7452360" y="9144"/>
                  </a:moveTo>
                  <a:lnTo>
                    <a:pt x="10735054" y="0"/>
                  </a:lnTo>
                  <a:lnTo>
                    <a:pt x="10735054" y="182880"/>
                  </a:lnTo>
                  <a:lnTo>
                    <a:pt x="0" y="182880"/>
                  </a:lnTo>
                  <a:lnTo>
                    <a:pt x="7452360" y="9144"/>
                  </a:lnTo>
                  <a:close/>
                </a:path>
              </a:pathLst>
            </a:custGeom>
            <a:solidFill>
              <a:schemeClr val="accent3">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gr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68" r:id="rId3"/>
    <p:sldLayoutId id="2147483654" r:id="rId4"/>
    <p:sldLayoutId id="2147483877" r:id="rId5"/>
    <p:sldLayoutId id="2147483878" r:id="rId6"/>
    <p:sldLayoutId id="2147483879" r:id="rId7"/>
    <p:sldLayoutId id="2147483880"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84">
          <p15:clr>
            <a:srgbClr val="F26B43"/>
          </p15:clr>
        </p15:guide>
        <p15:guide id="4" pos="7296">
          <p15:clr>
            <a:srgbClr val="F26B43"/>
          </p15:clr>
        </p15:guide>
        <p15:guide id="5" orient="horz" pos="960" userDrawn="1">
          <p15:clr>
            <a:srgbClr val="F26B43"/>
          </p15:clr>
        </p15:guide>
        <p15:guide id="6" orient="horz"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3.xml"/><Relationship Id="rId7" Type="http://schemas.openxmlformats.org/officeDocument/2006/relationships/image" Target="../media/image54.png"/><Relationship Id="rId2" Type="http://schemas.openxmlformats.org/officeDocument/2006/relationships/slideLayout" Target="../slideLayouts/slideLayout5.xml"/><Relationship Id="rId1" Type="http://schemas.openxmlformats.org/officeDocument/2006/relationships/themeOverride" Target="../theme/themeOverride1.xml"/><Relationship Id="rId6" Type="http://schemas.openxmlformats.org/officeDocument/2006/relationships/image" Target="../media/image53.png"/><Relationship Id="rId5" Type="http://schemas.openxmlformats.org/officeDocument/2006/relationships/image" Target="../media/image52.png"/><Relationship Id="rId10" Type="http://schemas.microsoft.com/office/2007/relationships/hdphoto" Target="../media/hdphoto5.wdp"/><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2.jpeg"/><Relationship Id="rId18" Type="http://schemas.openxmlformats.org/officeDocument/2006/relationships/image" Target="../media/image77.png"/><Relationship Id="rId3" Type="http://schemas.openxmlformats.org/officeDocument/2006/relationships/image" Target="../media/image63.jpeg"/><Relationship Id="rId21" Type="http://schemas.openxmlformats.org/officeDocument/2006/relationships/image" Target="../media/image80.png"/><Relationship Id="rId7" Type="http://schemas.openxmlformats.org/officeDocument/2006/relationships/image" Target="../media/image67.png"/><Relationship Id="rId12" Type="http://schemas.openxmlformats.org/officeDocument/2006/relationships/image" Target="../media/image71.gif"/><Relationship Id="rId17" Type="http://schemas.openxmlformats.org/officeDocument/2006/relationships/image" Target="../media/image76.png"/><Relationship Id="rId2" Type="http://schemas.openxmlformats.org/officeDocument/2006/relationships/notesSlide" Target="../notesSlides/notesSlide16.xml"/><Relationship Id="rId16" Type="http://schemas.openxmlformats.org/officeDocument/2006/relationships/image" Target="../media/image75.png"/><Relationship Id="rId20" Type="http://schemas.openxmlformats.org/officeDocument/2006/relationships/image" Target="../media/image79.gif"/><Relationship Id="rId1" Type="http://schemas.openxmlformats.org/officeDocument/2006/relationships/slideLayout" Target="../slideLayouts/slideLayout4.xml"/><Relationship Id="rId6" Type="http://schemas.openxmlformats.org/officeDocument/2006/relationships/image" Target="../media/image66.png"/><Relationship Id="rId11" Type="http://schemas.openxmlformats.org/officeDocument/2006/relationships/image" Target="../media/image70.jpeg"/><Relationship Id="rId5" Type="http://schemas.openxmlformats.org/officeDocument/2006/relationships/image" Target="../media/image65.png"/><Relationship Id="rId15" Type="http://schemas.openxmlformats.org/officeDocument/2006/relationships/image" Target="../media/image74.gif"/><Relationship Id="rId10" Type="http://schemas.openxmlformats.org/officeDocument/2006/relationships/image" Target="../media/image69.jpeg"/><Relationship Id="rId19" Type="http://schemas.openxmlformats.org/officeDocument/2006/relationships/image" Target="../media/image78.gif"/><Relationship Id="rId4" Type="http://schemas.openxmlformats.org/officeDocument/2006/relationships/image" Target="../media/image64.jpeg"/><Relationship Id="rId9" Type="http://schemas.openxmlformats.org/officeDocument/2006/relationships/hyperlink" Target="http://www.google.es/imgres?imgurl=https://arco.esi.uclm.es/svn/public/doc/logos/logouclm_3_bn.jpg&amp;imgrefurl=http://arco.esi.uclm.es/&amp;usg=__yNs1fyGL9S6u5LXiCad71cT2yFk=&amp;h=707&amp;w=1132&amp;sz=124&amp;hl=es&amp;start=5&amp;um=1&amp;itbs=1&amp;tbnid=MzgBoGAQrC3_pM:&amp;tbnh=94&amp;tbnw=150&amp;prev=/images?q=universidad+castilla+la+mancha&amp;um=1&amp;hl=es&amp;sa=N&amp;rls=com.microsoft:en-us:IE-SearchBox&amp;rlz=1I7SKPB_en&amp;tbs=isch:1" TargetMode="External"/><Relationship Id="rId14" Type="http://schemas.openxmlformats.org/officeDocument/2006/relationships/image" Target="../media/image73.png"/><Relationship Id="rId22"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63.jpeg"/><Relationship Id="rId1" Type="http://schemas.openxmlformats.org/officeDocument/2006/relationships/slideLayout" Target="../slideLayouts/slideLayout4.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97.png"/><Relationship Id="rId18" Type="http://schemas.openxmlformats.org/officeDocument/2006/relationships/image" Target="../media/image102.pn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24.png"/><Relationship Id="rId17" Type="http://schemas.openxmlformats.org/officeDocument/2006/relationships/image" Target="../media/image101.png"/><Relationship Id="rId2" Type="http://schemas.openxmlformats.org/officeDocument/2006/relationships/notesSlide" Target="../notesSlides/notesSlide17.xml"/><Relationship Id="rId16"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22.png"/><Relationship Id="rId5" Type="http://schemas.openxmlformats.org/officeDocument/2006/relationships/image" Target="../media/image92.png"/><Relationship Id="rId15" Type="http://schemas.openxmlformats.org/officeDocument/2006/relationships/image" Target="../media/image99.png"/><Relationship Id="rId10" Type="http://schemas.openxmlformats.org/officeDocument/2006/relationships/image" Target="../media/image96.png"/><Relationship Id="rId19" Type="http://schemas.openxmlformats.org/officeDocument/2006/relationships/image" Target="../media/image25.png"/><Relationship Id="rId4" Type="http://schemas.openxmlformats.org/officeDocument/2006/relationships/image" Target="../media/image91.png"/><Relationship Id="rId9" Type="http://schemas.openxmlformats.org/officeDocument/2006/relationships/image" Target="../media/image95.jpeg"/><Relationship Id="rId14" Type="http://schemas.openxmlformats.org/officeDocument/2006/relationships/image" Target="../media/image9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1.png"/><Relationship Id="rId21" Type="http://schemas.microsoft.com/office/2007/relationships/hdphoto" Target="../media/hdphoto2.wdp"/><Relationship Id="rId7" Type="http://schemas.openxmlformats.org/officeDocument/2006/relationships/image" Target="../media/image15.png"/><Relationship Id="rId12" Type="http://schemas.microsoft.com/office/2007/relationships/hdphoto" Target="../media/hdphoto1.wdp"/><Relationship Id="rId17" Type="http://schemas.openxmlformats.org/officeDocument/2006/relationships/image" Target="../media/image24.png"/><Relationship Id="rId2" Type="http://schemas.openxmlformats.org/officeDocument/2006/relationships/notesSlide" Target="../notesSlides/notesSlide5.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2.png"/><Relationship Id="rId10" Type="http://schemas.openxmlformats.org/officeDocument/2006/relationships/image" Target="../media/image18.png"/><Relationship Id="rId19" Type="http://schemas.openxmlformats.org/officeDocument/2006/relationships/image" Target="../media/image26.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28.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a:xfrm>
            <a:off x="0" y="2348880"/>
            <a:ext cx="12192000" cy="648072"/>
          </a:xfrm>
          <a:prstGeom prst="rect">
            <a:avLst/>
          </a:prstGeom>
        </p:spPr>
        <p:txBody>
          <a:bodyPr/>
          <a:lstStyle>
            <a:lvl1pPr algn="l" rtl="0" eaLnBrk="1" fontAlgn="base" hangingPunct="1">
              <a:lnSpc>
                <a:spcPct val="90000"/>
              </a:lnSpc>
              <a:spcBef>
                <a:spcPct val="0"/>
              </a:spcBef>
              <a:spcAft>
                <a:spcPts val="400"/>
              </a:spcAft>
              <a:defRPr sz="375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167"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167"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167"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167" b="1">
                <a:solidFill>
                  <a:schemeClr val="tx1"/>
                </a:solidFill>
                <a:latin typeface="Arial" charset="0"/>
                <a:ea typeface="ＭＳ Ｐゴシック" pitchFamily="34" charset="-128"/>
                <a:cs typeface="Arial" charset="0"/>
              </a:defRPr>
            </a:lvl5pPr>
            <a:lvl6pPr marL="60844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689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535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380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a:lstStyle>
          <a:p>
            <a:pPr algn="ctr">
              <a:spcBef>
                <a:spcPts val="500"/>
              </a:spcBef>
              <a:spcAft>
                <a:spcPts val="500"/>
              </a:spcAft>
            </a:pPr>
            <a:r>
              <a:rPr lang="es-ES_tradnl" sz="4800" dirty="0" smtClean="0"/>
              <a:t>Claves para optimizar la experiencia móvil en una Universidad</a:t>
            </a:r>
            <a:endParaRPr lang="en-US" sz="4800" kern="0" dirty="0">
              <a:solidFill>
                <a:srgbClr val="F8981E"/>
              </a:solidFill>
            </a:endParaRPr>
          </a:p>
        </p:txBody>
      </p:sp>
      <p:sp>
        <p:nvSpPr>
          <p:cNvPr id="3" name="Subtitle 6"/>
          <p:cNvSpPr txBox="1">
            <a:spLocks/>
          </p:cNvSpPr>
          <p:nvPr/>
        </p:nvSpPr>
        <p:spPr>
          <a:xfrm>
            <a:off x="3939614" y="3861048"/>
            <a:ext cx="8229600" cy="914400"/>
          </a:xfrm>
          <a:prstGeom prst="rect">
            <a:avLst/>
          </a:prstGeom>
        </p:spPr>
        <p:txBody>
          <a:bodyPr/>
          <a:lstStyle>
            <a:lvl1pPr marL="457062" indent="-457062" algn="l" rtl="0" eaLnBrk="1" fontAlgn="base" hangingPunct="1">
              <a:lnSpc>
                <a:spcPct val="95000"/>
              </a:lnSpc>
              <a:spcBef>
                <a:spcPts val="1333"/>
              </a:spcBef>
              <a:spcAft>
                <a:spcPct val="0"/>
              </a:spcAft>
              <a:buClr>
                <a:srgbClr val="FF9933"/>
              </a:buClr>
              <a:defRPr sz="3167" b="1">
                <a:solidFill>
                  <a:srgbClr val="1C1C1C"/>
                </a:solidFill>
                <a:latin typeface="Arial" pitchFamily="34" charset="0"/>
                <a:ea typeface="Arial"/>
                <a:cs typeface="Arial" pitchFamily="34" charset="0"/>
              </a:defRPr>
            </a:lvl1pPr>
            <a:lvl2pPr marL="630576" indent="-302592" algn="l" rtl="0" eaLnBrk="1" fontAlgn="base" hangingPunct="1">
              <a:lnSpc>
                <a:spcPct val="95000"/>
              </a:lnSpc>
              <a:spcBef>
                <a:spcPts val="400"/>
              </a:spcBef>
              <a:spcAft>
                <a:spcPct val="0"/>
              </a:spcAft>
              <a:buClr>
                <a:srgbClr val="FF9933"/>
              </a:buClr>
              <a:buFont typeface="Lucida Grande" charset="0"/>
              <a:buChar char="–"/>
              <a:defRPr sz="2667">
                <a:solidFill>
                  <a:srgbClr val="595959"/>
                </a:solidFill>
                <a:latin typeface="Arial" pitchFamily="34" charset="0"/>
                <a:ea typeface="Arial"/>
                <a:cs typeface="Arial" pitchFamily="34" charset="0"/>
              </a:defRPr>
            </a:lvl2pPr>
            <a:lvl3pPr marL="937400" indent="-302592" algn="l" rtl="0" eaLnBrk="1" fontAlgn="base" hangingPunct="1">
              <a:lnSpc>
                <a:spcPct val="95000"/>
              </a:lnSpc>
              <a:spcBef>
                <a:spcPts val="4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525651" indent="-226415"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4pPr>
            <a:lvl5pPr marL="1826127" indent="-148121" algn="l" rtl="0" eaLnBrk="1" fontAlgn="base" hangingPunct="1">
              <a:lnSpc>
                <a:spcPct val="95000"/>
              </a:lnSpc>
              <a:spcBef>
                <a:spcPts val="400"/>
              </a:spcBef>
              <a:spcAft>
                <a:spcPct val="0"/>
              </a:spcAft>
              <a:buClr>
                <a:srgbClr val="FF9933"/>
              </a:buClr>
              <a:buFont typeface="Times" charset="0"/>
              <a:buChar char="•"/>
              <a:defRPr sz="2167">
                <a:solidFill>
                  <a:srgbClr val="595959"/>
                </a:solidFill>
                <a:latin typeface="Arial" pitchFamily="34" charset="0"/>
                <a:ea typeface="Arial"/>
                <a:cs typeface="Arial" pitchFamily="34" charset="0"/>
              </a:defRPr>
            </a:lvl5pPr>
            <a:lvl6pPr marL="3349894" indent="-304532" algn="l" rtl="0" eaLnBrk="1" fontAlgn="base" hangingPunct="1">
              <a:spcBef>
                <a:spcPct val="20000"/>
              </a:spcBef>
              <a:spcAft>
                <a:spcPct val="0"/>
              </a:spcAft>
              <a:buChar char="»"/>
              <a:defRPr sz="2917">
                <a:solidFill>
                  <a:schemeClr val="tx1"/>
                </a:solidFill>
                <a:latin typeface="+mn-lt"/>
                <a:ea typeface="+mn-ea"/>
              </a:defRPr>
            </a:lvl6pPr>
            <a:lvl7pPr marL="3958963" indent="-304532" algn="l" rtl="0" eaLnBrk="1" fontAlgn="base" hangingPunct="1">
              <a:spcBef>
                <a:spcPct val="20000"/>
              </a:spcBef>
              <a:spcAft>
                <a:spcPct val="0"/>
              </a:spcAft>
              <a:buChar char="»"/>
              <a:defRPr sz="2917">
                <a:solidFill>
                  <a:schemeClr val="tx1"/>
                </a:solidFill>
                <a:latin typeface="+mn-lt"/>
                <a:ea typeface="+mn-ea"/>
              </a:defRPr>
            </a:lvl7pPr>
            <a:lvl8pPr marL="4568039" indent="-304532" algn="l" rtl="0" eaLnBrk="1" fontAlgn="base" hangingPunct="1">
              <a:spcBef>
                <a:spcPct val="20000"/>
              </a:spcBef>
              <a:spcAft>
                <a:spcPct val="0"/>
              </a:spcAft>
              <a:buChar char="»"/>
              <a:defRPr sz="2917">
                <a:solidFill>
                  <a:schemeClr val="tx1"/>
                </a:solidFill>
                <a:latin typeface="+mn-lt"/>
                <a:ea typeface="+mn-ea"/>
              </a:defRPr>
            </a:lvl8pPr>
            <a:lvl9pPr marL="5177104" indent="-304532" algn="l" rtl="0" eaLnBrk="1" fontAlgn="base" hangingPunct="1">
              <a:spcBef>
                <a:spcPct val="20000"/>
              </a:spcBef>
              <a:spcAft>
                <a:spcPct val="0"/>
              </a:spcAft>
              <a:buChar char="»"/>
              <a:defRPr sz="2917">
                <a:solidFill>
                  <a:schemeClr val="tx1"/>
                </a:solidFill>
                <a:latin typeface="+mn-lt"/>
                <a:ea typeface="+mn-ea"/>
              </a:defRPr>
            </a:lvl9pPr>
          </a:lstStyle>
          <a:p>
            <a:pPr algn="r"/>
            <a:r>
              <a:rPr lang="en-US" kern="0" dirty="0" smtClean="0">
                <a:solidFill>
                  <a:schemeClr val="bg1"/>
                </a:solidFill>
              </a:rPr>
              <a:t>HPE Aruba</a:t>
            </a:r>
            <a:endParaRPr lang="en-US" kern="0" dirty="0">
              <a:solidFill>
                <a:schemeClr val="bg1"/>
              </a:solidFill>
            </a:endParaRPr>
          </a:p>
        </p:txBody>
      </p:sp>
    </p:spTree>
    <p:extLst>
      <p:ext uri="{BB962C8B-B14F-4D97-AF65-F5344CB8AC3E}">
        <p14:creationId xmlns:p14="http://schemas.microsoft.com/office/powerpoint/2010/main" val="701654621"/>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eatur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9456" y="198105"/>
            <a:ext cx="9806232" cy="2784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1656" y="4248880"/>
            <a:ext cx="1745912" cy="1157878"/>
          </a:xfrm>
          <a:prstGeom prst="rect">
            <a:avLst/>
          </a:prstGeom>
          <a:effectLst>
            <a:reflection blurRad="6350" stA="52000" endA="300" endPos="35000" dir="5400000" sy="-100000" algn="bl" rotWithShape="0"/>
          </a:effectLst>
        </p:spPr>
      </p:pic>
      <p:sp>
        <p:nvSpPr>
          <p:cNvPr id="4" name="TextBox 3"/>
          <p:cNvSpPr txBox="1"/>
          <p:nvPr/>
        </p:nvSpPr>
        <p:spPr>
          <a:xfrm>
            <a:off x="895595" y="5500064"/>
            <a:ext cx="2473247" cy="753924"/>
          </a:xfrm>
          <a:prstGeom prst="rect">
            <a:avLst/>
          </a:prstGeom>
          <a:noFill/>
        </p:spPr>
        <p:txBody>
          <a:bodyPr wrap="square" lIns="121920" tIns="60960" rIns="121920" bIns="60960" rtlCol="0">
            <a:spAutoFit/>
          </a:bodyPr>
          <a:lstStyle/>
          <a:p>
            <a:pPr algn="ctr">
              <a:lnSpc>
                <a:spcPct val="120000"/>
              </a:lnSpc>
              <a:buClr>
                <a:srgbClr val="F8981E"/>
              </a:buClr>
            </a:pPr>
            <a:r>
              <a:rPr lang="en-US" sz="1833" b="1" dirty="0" smtClean="0">
                <a:solidFill>
                  <a:srgbClr val="F8981E"/>
                </a:solidFill>
                <a:effectLst>
                  <a:outerShdw blurRad="38100" dist="38100" dir="2700000" algn="tl">
                    <a:srgbClr val="000000">
                      <a:alpha val="43137"/>
                    </a:srgbClr>
                  </a:outerShdw>
                </a:effectLst>
                <a:ea typeface="ＭＳ Ｐゴシック" charset="-128"/>
                <a:cs typeface="Arial"/>
              </a:rPr>
              <a:t>ON-BOARD DPI</a:t>
            </a:r>
            <a:r>
              <a:rPr lang="en-US" sz="1833" b="1" dirty="0" smtClean="0">
                <a:solidFill>
                  <a:srgbClr val="FFFFFF"/>
                </a:solidFill>
                <a:effectLst>
                  <a:outerShdw blurRad="38100" dist="38100" dir="2700000" algn="tl">
                    <a:srgbClr val="000000">
                      <a:alpha val="43137"/>
                    </a:srgbClr>
                  </a:outerShdw>
                </a:effectLst>
                <a:ea typeface="ＭＳ Ｐゴシック" charset="-128"/>
                <a:cs typeface="Arial"/>
              </a:rPr>
              <a:t/>
            </a:r>
            <a:br>
              <a:rPr lang="en-US" sz="1833" b="1" dirty="0" smtClean="0">
                <a:solidFill>
                  <a:srgbClr val="FFFFFF"/>
                </a:solidFill>
                <a:effectLst>
                  <a:outerShdw blurRad="38100" dist="38100" dir="2700000" algn="tl">
                    <a:srgbClr val="000000">
                      <a:alpha val="43137"/>
                    </a:srgbClr>
                  </a:outerShdw>
                </a:effectLst>
                <a:ea typeface="ＭＳ Ｐゴシック" charset="-128"/>
                <a:cs typeface="Arial"/>
              </a:rPr>
            </a:b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Filtrado</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de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aplicaciones</a:t>
            </a:r>
            <a:endParaRPr lang="en-US" sz="1583" dirty="0">
              <a:solidFill>
                <a:srgbClr val="FFFFFF"/>
              </a:solidFill>
              <a:effectLst>
                <a:outerShdw blurRad="38100" dist="38100" dir="2700000" algn="tl">
                  <a:srgbClr val="000000">
                    <a:alpha val="43137"/>
                  </a:srgbClr>
                </a:outerShdw>
              </a:effectLst>
              <a:ea typeface="ＭＳ Ｐゴシック" charset="-128"/>
              <a:cs typeface="Arial"/>
            </a:endParaRPr>
          </a:p>
        </p:txBody>
      </p:sp>
      <p:sp>
        <p:nvSpPr>
          <p:cNvPr id="5" name="Plus 4"/>
          <p:cNvSpPr>
            <a:spLocks noChangeAspect="1"/>
          </p:cNvSpPr>
          <p:nvPr/>
        </p:nvSpPr>
        <p:spPr bwMode="auto">
          <a:xfrm>
            <a:off x="3042269" y="4401099"/>
            <a:ext cx="853440" cy="853440"/>
          </a:xfrm>
          <a:prstGeom prst="mathPlus">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3167">
              <a:solidFill>
                <a:srgbClr val="000000"/>
              </a:solidFill>
              <a:ea typeface="ＭＳ Ｐゴシック" pitchFamily="34" charset="-128"/>
            </a:endParaRPr>
          </a:p>
        </p:txBody>
      </p:sp>
      <p:sp>
        <p:nvSpPr>
          <p:cNvPr id="6" name="TextBox 5"/>
          <p:cNvSpPr txBox="1"/>
          <p:nvPr/>
        </p:nvSpPr>
        <p:spPr>
          <a:xfrm>
            <a:off x="3480565" y="5500064"/>
            <a:ext cx="3828095" cy="1357936"/>
          </a:xfrm>
          <a:prstGeom prst="rect">
            <a:avLst/>
          </a:prstGeom>
          <a:noFill/>
        </p:spPr>
        <p:txBody>
          <a:bodyPr wrap="square" lIns="121920" tIns="60960" rIns="121920" bIns="60960" rtlCol="0">
            <a:spAutoFit/>
          </a:bodyPr>
          <a:lstStyle/>
          <a:p>
            <a:pPr algn="ctr">
              <a:lnSpc>
                <a:spcPct val="120000"/>
              </a:lnSpc>
              <a:buClr>
                <a:srgbClr val="F8981E"/>
              </a:buClr>
            </a:pPr>
            <a:r>
              <a:rPr lang="en-US" sz="1833" b="1" dirty="0" smtClean="0">
                <a:solidFill>
                  <a:srgbClr val="F8981E"/>
                </a:solidFill>
                <a:effectLst>
                  <a:outerShdw blurRad="38100" dist="38100" dir="2700000" algn="tl">
                    <a:srgbClr val="000000">
                      <a:alpha val="43137"/>
                    </a:srgbClr>
                  </a:outerShdw>
                </a:effectLst>
                <a:ea typeface="ＭＳ Ｐゴシック" charset="-128"/>
                <a:cs typeface="Arial"/>
              </a:rPr>
              <a:t>FILTRADO DE CONTENIDOS</a:t>
            </a:r>
            <a:r>
              <a:rPr lang="en-US" sz="1833" b="1" dirty="0">
                <a:solidFill>
                  <a:srgbClr val="F8981E"/>
                </a:solidFill>
                <a:effectLst>
                  <a:outerShdw blurRad="38100" dist="38100" dir="2700000" algn="tl">
                    <a:srgbClr val="000000">
                      <a:alpha val="43137"/>
                    </a:srgbClr>
                  </a:outerShdw>
                </a:effectLst>
                <a:ea typeface="ＭＳ Ｐゴシック" charset="-128"/>
                <a:cs typeface="Arial"/>
              </a:rPr>
              <a:t/>
            </a:r>
            <a:br>
              <a:rPr lang="en-US" sz="1833" b="1" dirty="0">
                <a:solidFill>
                  <a:srgbClr val="F8981E"/>
                </a:solidFill>
                <a:effectLst>
                  <a:outerShdw blurRad="38100" dist="38100" dir="2700000" algn="tl">
                    <a:srgbClr val="000000">
                      <a:alpha val="43137"/>
                    </a:srgbClr>
                  </a:outerShdw>
                </a:effectLst>
                <a:ea typeface="ＭＳ Ｐゴシック" charset="-128"/>
                <a:cs typeface="Arial"/>
              </a:rPr>
            </a:br>
            <a:r>
              <a:rPr lang="en-US" sz="1833" b="1" dirty="0" smtClean="0">
                <a:solidFill>
                  <a:srgbClr val="F8981E"/>
                </a:solidFill>
                <a:effectLst>
                  <a:outerShdw blurRad="38100" dist="38100" dir="2700000" algn="tl">
                    <a:srgbClr val="000000">
                      <a:alpha val="43137"/>
                    </a:srgbClr>
                  </a:outerShdw>
                </a:effectLst>
                <a:ea typeface="ＭＳ Ｐゴシック" charset="-128"/>
                <a:cs typeface="Arial"/>
              </a:rPr>
              <a:t>Y REPUTACION WEB </a:t>
            </a:r>
          </a:p>
          <a:p>
            <a:pPr algn="ctr">
              <a:lnSpc>
                <a:spcPct val="120000"/>
              </a:lnSpc>
              <a:buClr>
                <a:srgbClr val="F8981E"/>
              </a:buClr>
            </a:pP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Control de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navegación</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por</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reputación</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y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listas</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permitidas</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y/o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denegadas</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a:t>
            </a:r>
            <a:endParaRPr lang="en-US" sz="1583" dirty="0">
              <a:solidFill>
                <a:srgbClr val="FFFFFF"/>
              </a:solidFill>
              <a:effectLst>
                <a:outerShdw blurRad="38100" dist="38100" dir="2700000" algn="tl">
                  <a:srgbClr val="000000">
                    <a:alpha val="43137"/>
                  </a:srgbClr>
                </a:outerShdw>
              </a:effectLst>
              <a:ea typeface="ＭＳ Ｐゴシック" charset="-128"/>
              <a:cs typeface="Arial"/>
            </a:endParaRPr>
          </a:p>
        </p:txBody>
      </p:sp>
      <p:sp>
        <p:nvSpPr>
          <p:cNvPr id="7" name="Plus 6"/>
          <p:cNvSpPr>
            <a:spLocks noChangeAspect="1"/>
          </p:cNvSpPr>
          <p:nvPr/>
        </p:nvSpPr>
        <p:spPr bwMode="auto">
          <a:xfrm>
            <a:off x="6745652" y="4405652"/>
            <a:ext cx="853440" cy="853440"/>
          </a:xfrm>
          <a:prstGeom prst="mathPlus">
            <a:avLst/>
          </a:prstGeom>
          <a:solidFill>
            <a:schemeClr val="bg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3167">
              <a:solidFill>
                <a:srgbClr val="000000"/>
              </a:solidFill>
              <a:ea typeface="ＭＳ Ｐゴシック" pitchFamily="34" charset="-128"/>
            </a:endParaRPr>
          </a:p>
        </p:txBody>
      </p:sp>
      <p:sp>
        <p:nvSpPr>
          <p:cNvPr id="2" name="TextBox 1"/>
          <p:cNvSpPr txBox="1"/>
          <p:nvPr/>
        </p:nvSpPr>
        <p:spPr>
          <a:xfrm>
            <a:off x="8438347" y="4361418"/>
            <a:ext cx="1914307" cy="1015663"/>
          </a:xfrm>
          <a:prstGeom prst="rect">
            <a:avLst/>
          </a:prstGeom>
          <a:noFill/>
        </p:spPr>
        <p:txBody>
          <a:bodyPr wrap="none" rtlCol="0">
            <a:spAutoFit/>
          </a:bodyPr>
          <a:lstStyle/>
          <a:p>
            <a:r>
              <a:rPr lang="en-US" sz="60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QoS</a:t>
            </a:r>
            <a:endParaRPr lang="en-US" sz="60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TextBox 9"/>
          <p:cNvSpPr txBox="1"/>
          <p:nvPr/>
        </p:nvSpPr>
        <p:spPr>
          <a:xfrm>
            <a:off x="7481454" y="5547196"/>
            <a:ext cx="3828095" cy="1046248"/>
          </a:xfrm>
          <a:prstGeom prst="rect">
            <a:avLst/>
          </a:prstGeom>
          <a:noFill/>
        </p:spPr>
        <p:txBody>
          <a:bodyPr wrap="square" lIns="121920" tIns="60960" rIns="121920" bIns="60960" rtlCol="0">
            <a:spAutoFit/>
          </a:bodyPr>
          <a:lstStyle/>
          <a:p>
            <a:pPr algn="ctr">
              <a:lnSpc>
                <a:spcPct val="120000"/>
              </a:lnSpc>
              <a:buClr>
                <a:srgbClr val="F8981E"/>
              </a:buClr>
            </a:pPr>
            <a:r>
              <a:rPr lang="en-US" sz="1833" b="1" dirty="0" smtClean="0">
                <a:solidFill>
                  <a:srgbClr val="F8981E"/>
                </a:solidFill>
                <a:effectLst>
                  <a:outerShdw blurRad="38100" dist="38100" dir="2700000" algn="tl">
                    <a:srgbClr val="000000">
                      <a:alpha val="43137"/>
                    </a:srgbClr>
                  </a:outerShdw>
                </a:effectLst>
                <a:ea typeface="ＭＳ Ｐゴシック" charset="-128"/>
                <a:cs typeface="Arial"/>
              </a:rPr>
              <a:t>CALIDAD DE SERVICIO</a:t>
            </a:r>
          </a:p>
          <a:p>
            <a:pPr algn="ctr">
              <a:lnSpc>
                <a:spcPct val="120000"/>
              </a:lnSpc>
              <a:buClr>
                <a:srgbClr val="F8981E"/>
              </a:buClr>
            </a:pP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Garantias</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mínimas</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maximas</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para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aplicaciones</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tráficos</a:t>
            </a:r>
            <a:r>
              <a:rPr lang="en-US" sz="1583" dirty="0" smtClean="0">
                <a:solidFill>
                  <a:srgbClr val="FFFFFF"/>
                </a:solidFill>
                <a:effectLst>
                  <a:outerShdw blurRad="38100" dist="38100" dir="2700000" algn="tl">
                    <a:srgbClr val="000000">
                      <a:alpha val="43137"/>
                    </a:srgbClr>
                  </a:outerShdw>
                </a:effectLst>
                <a:ea typeface="ＭＳ Ｐゴシック" charset="-128"/>
                <a:cs typeface="Arial"/>
              </a:rPr>
              <a:t> </a:t>
            </a:r>
            <a:r>
              <a:rPr lang="en-US" sz="1583" dirty="0" err="1" smtClean="0">
                <a:solidFill>
                  <a:srgbClr val="FFFFFF"/>
                </a:solidFill>
                <a:effectLst>
                  <a:outerShdw blurRad="38100" dist="38100" dir="2700000" algn="tl">
                    <a:srgbClr val="000000">
                      <a:alpha val="43137"/>
                    </a:srgbClr>
                  </a:outerShdw>
                </a:effectLst>
                <a:ea typeface="ＭＳ Ｐゴシック" charset="-128"/>
                <a:cs typeface="Arial"/>
              </a:rPr>
              <a:t>seleecionadas</a:t>
            </a:r>
            <a:endParaRPr lang="en-US" sz="1583" dirty="0">
              <a:solidFill>
                <a:srgbClr val="FFFFFF"/>
              </a:solidFill>
              <a:effectLst>
                <a:outerShdw blurRad="38100" dist="38100" dir="2700000" algn="tl">
                  <a:srgbClr val="000000">
                    <a:alpha val="43137"/>
                  </a:srgbClr>
                </a:outerShdw>
              </a:effectLst>
              <a:ea typeface="ＭＳ Ｐゴシック" charset="-128"/>
              <a:cs typeface="Arial"/>
            </a:endParaRPr>
          </a:p>
        </p:txBody>
      </p:sp>
      <p:pic>
        <p:nvPicPr>
          <p:cNvPr id="14" name="Picture 13"/>
          <p:cNvPicPr>
            <a:picLocks noChangeAspect="1"/>
          </p:cNvPicPr>
          <p:nvPr/>
        </p:nvPicPr>
        <p:blipFill>
          <a:blip r:embed="rId4"/>
          <a:stretch>
            <a:fillRect/>
          </a:stretch>
        </p:blipFill>
        <p:spPr>
          <a:xfrm>
            <a:off x="3010141" y="3291924"/>
            <a:ext cx="2848631" cy="495569"/>
          </a:xfrm>
          <a:prstGeom prst="rect">
            <a:avLst/>
          </a:prstGeom>
        </p:spPr>
      </p:pic>
      <p:pic>
        <p:nvPicPr>
          <p:cNvPr id="15" name="Picture 14" descr="320_Family_Front_1024_tri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47236" y="3028713"/>
            <a:ext cx="1034218" cy="1018015"/>
          </a:xfrm>
          <a:prstGeom prst="rect">
            <a:avLst/>
          </a:prstGeom>
          <a:noFill/>
          <a:ln>
            <a:noFill/>
          </a:ln>
          <a:effectLst>
            <a:outerShdw blurRad="190500" algn="tl" rotWithShape="0">
              <a:srgbClr val="000000">
                <a:alpha val="70000"/>
              </a:srgbClr>
            </a:outerShdw>
          </a:effectLst>
        </p:spPr>
      </p:pic>
      <p:pic>
        <p:nvPicPr>
          <p:cNvPr id="11" name="Picture 10"/>
          <p:cNvPicPr>
            <a:picLocks noChangeAspect="1"/>
          </p:cNvPicPr>
          <p:nvPr/>
        </p:nvPicPr>
        <p:blipFill>
          <a:blip r:embed="rId6"/>
          <a:stretch>
            <a:fillRect/>
          </a:stretch>
        </p:blipFill>
        <p:spPr>
          <a:xfrm>
            <a:off x="1059923" y="3903212"/>
            <a:ext cx="1584229" cy="1584229"/>
          </a:xfrm>
          <a:prstGeom prst="rect">
            <a:avLst/>
          </a:prstGeom>
        </p:spPr>
      </p:pic>
    </p:spTree>
    <p:extLst>
      <p:ext uri="{BB962C8B-B14F-4D97-AF65-F5344CB8AC3E}">
        <p14:creationId xmlns:p14="http://schemas.microsoft.com/office/powerpoint/2010/main" val="19320181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2"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7855" y="2352554"/>
            <a:ext cx="2641600" cy="2540000"/>
          </a:xfrm>
        </p:spPr>
      </p:pic>
      <p:sp>
        <p:nvSpPr>
          <p:cNvPr id="5" name="Rectangle 4"/>
          <p:cNvSpPr/>
          <p:nvPr/>
        </p:nvSpPr>
        <p:spPr>
          <a:xfrm>
            <a:off x="1356792" y="5026046"/>
            <a:ext cx="1402948" cy="369332"/>
          </a:xfrm>
          <a:prstGeom prst="rect">
            <a:avLst/>
          </a:prstGeom>
          <a:noFill/>
        </p:spPr>
        <p:txBody>
          <a:bodyPr wrap="none" lIns="91440" tIns="45720" rIns="91440" bIns="45720">
            <a:spAutoFit/>
          </a:bodyPr>
          <a:lstStyle/>
          <a:p>
            <a:pPr algn="ctr"/>
            <a:r>
              <a:rPr lang="en-US" dirty="0" smtClean="0">
                <a:ln w="0"/>
                <a:solidFill>
                  <a:prstClr val="black"/>
                </a:solidFill>
                <a:effectLst>
                  <a:outerShdw blurRad="38100" dist="19050" dir="2700000" algn="tl" rotWithShape="0">
                    <a:prstClr val="black">
                      <a:alpha val="40000"/>
                    </a:prstClr>
                  </a:outerShdw>
                </a:effectLst>
                <a:ea typeface="MS PGothic" panose="020B0600070205080204" pitchFamily="34" charset="-128"/>
              </a:rPr>
              <a:t>ClientMatch</a:t>
            </a:r>
            <a:endParaRPr lang="en-US" dirty="0">
              <a:ln w="0"/>
              <a:solidFill>
                <a:prstClr val="black"/>
              </a:solidFill>
              <a:effectLst>
                <a:outerShdw blurRad="38100" dist="19050" dir="2700000" algn="tl" rotWithShape="0">
                  <a:prstClr val="black">
                    <a:alpha val="40000"/>
                  </a:prstClr>
                </a:outerShdw>
              </a:effectLst>
              <a:ea typeface="MS PGothic" panose="020B0600070205080204" pitchFamily="34" charset="-128"/>
            </a:endParaRPr>
          </a:p>
        </p:txBody>
      </p:sp>
      <p:pic>
        <p:nvPicPr>
          <p:cNvPr id="23" name="Picture 22"/>
          <p:cNvPicPr>
            <a:picLocks noChangeAspect="1"/>
          </p:cNvPicPr>
          <p:nvPr/>
        </p:nvPicPr>
        <p:blipFill>
          <a:blip r:embed="rId3"/>
          <a:stretch>
            <a:fillRect/>
          </a:stretch>
        </p:blipFill>
        <p:spPr>
          <a:xfrm>
            <a:off x="5373751" y="851383"/>
            <a:ext cx="6677269" cy="3399670"/>
          </a:xfrm>
          <a:prstGeom prst="rect">
            <a:avLst/>
          </a:prstGeom>
        </p:spPr>
      </p:pic>
      <p:sp>
        <p:nvSpPr>
          <p:cNvPr id="24" name="Rectangle 23"/>
          <p:cNvSpPr/>
          <p:nvPr/>
        </p:nvSpPr>
        <p:spPr>
          <a:xfrm>
            <a:off x="5648005" y="2307715"/>
            <a:ext cx="243706" cy="255728"/>
          </a:xfrm>
          <a:prstGeom prst="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sz="1333" dirty="0">
              <a:solidFill>
                <a:srgbClr val="FFFFFF"/>
              </a:solidFill>
              <a:cs typeface="Arial" panose="020B0604020202020204" pitchFamily="34" charset="0"/>
            </a:endParaRPr>
          </a:p>
        </p:txBody>
      </p:sp>
      <p:cxnSp>
        <p:nvCxnSpPr>
          <p:cNvPr id="25" name="Straight Connector 24"/>
          <p:cNvCxnSpPr/>
          <p:nvPr/>
        </p:nvCxnSpPr>
        <p:spPr>
          <a:xfrm flipV="1">
            <a:off x="5891711" y="1826335"/>
            <a:ext cx="1105989" cy="504608"/>
          </a:xfrm>
          <a:prstGeom prst="line">
            <a:avLst/>
          </a:prstGeom>
        </p:spPr>
        <p:style>
          <a:lnRef idx="2">
            <a:schemeClr val="accent4"/>
          </a:lnRef>
          <a:fillRef idx="0">
            <a:schemeClr val="accent4"/>
          </a:fillRef>
          <a:effectRef idx="1">
            <a:schemeClr val="accent4"/>
          </a:effectRef>
          <a:fontRef idx="minor">
            <a:schemeClr val="tx1"/>
          </a:fontRef>
        </p:style>
      </p:cxnSp>
      <p:cxnSp>
        <p:nvCxnSpPr>
          <p:cNvPr id="26" name="Straight Connector 25"/>
          <p:cNvCxnSpPr/>
          <p:nvPr/>
        </p:nvCxnSpPr>
        <p:spPr>
          <a:xfrm flipH="1" flipV="1">
            <a:off x="7185269" y="1878358"/>
            <a:ext cx="1239763" cy="452585"/>
          </a:xfrm>
          <a:prstGeom prst="line">
            <a:avLst/>
          </a:prstGeom>
        </p:spPr>
        <p:style>
          <a:lnRef idx="2">
            <a:schemeClr val="accent4"/>
          </a:lnRef>
          <a:fillRef idx="0">
            <a:schemeClr val="accent4"/>
          </a:fillRef>
          <a:effectRef idx="1">
            <a:schemeClr val="accent4"/>
          </a:effectRef>
          <a:fontRef idx="minor">
            <a:schemeClr val="tx1"/>
          </a:fontRef>
        </p:style>
      </p:cxnSp>
      <p:cxnSp>
        <p:nvCxnSpPr>
          <p:cNvPr id="27" name="Straight Connector 26"/>
          <p:cNvCxnSpPr/>
          <p:nvPr/>
        </p:nvCxnSpPr>
        <p:spPr>
          <a:xfrm flipH="1" flipV="1">
            <a:off x="7185268" y="1826335"/>
            <a:ext cx="1984132" cy="141872"/>
          </a:xfrm>
          <a:prstGeom prst="line">
            <a:avLst/>
          </a:prstGeom>
        </p:spPr>
        <p:style>
          <a:lnRef idx="2">
            <a:schemeClr val="accent4"/>
          </a:lnRef>
          <a:fillRef idx="0">
            <a:schemeClr val="accent4"/>
          </a:fillRef>
          <a:effectRef idx="1">
            <a:schemeClr val="accent4"/>
          </a:effectRef>
          <a:fontRef idx="minor">
            <a:schemeClr val="tx1"/>
          </a:fontRef>
        </p:style>
      </p:cxnSp>
      <p:sp>
        <p:nvSpPr>
          <p:cNvPr id="28" name="TextBox 27"/>
          <p:cNvSpPr txBox="1"/>
          <p:nvPr/>
        </p:nvSpPr>
        <p:spPr>
          <a:xfrm flipH="1">
            <a:off x="8237818" y="1512482"/>
            <a:ext cx="374781" cy="666786"/>
          </a:xfrm>
          <a:prstGeom prst="rect">
            <a:avLst/>
          </a:prstGeom>
          <a:noFill/>
        </p:spPr>
        <p:txBody>
          <a:bodyPr wrap="square" rtlCol="0">
            <a:spAutoFit/>
          </a:bodyPr>
          <a:lstStyle/>
          <a:p>
            <a:r>
              <a:rPr lang="en-US" sz="3733" b="1" dirty="0">
                <a:solidFill>
                  <a:srgbClr val="FF0000"/>
                </a:solidFill>
                <a:ea typeface="MS PGothic" panose="020B0600070205080204" pitchFamily="34" charset="-128"/>
                <a:cs typeface="Arial" panose="020B0604020202020204" pitchFamily="34" charset="0"/>
              </a:rPr>
              <a:t>X</a:t>
            </a:r>
          </a:p>
        </p:txBody>
      </p:sp>
      <p:cxnSp>
        <p:nvCxnSpPr>
          <p:cNvPr id="29" name="Straight Connector 28"/>
          <p:cNvCxnSpPr/>
          <p:nvPr/>
        </p:nvCxnSpPr>
        <p:spPr>
          <a:xfrm flipV="1">
            <a:off x="9599011" y="1845875"/>
            <a:ext cx="512515" cy="32482"/>
          </a:xfrm>
          <a:prstGeom prst="line">
            <a:avLst/>
          </a:prstGeom>
          <a:ln>
            <a:solidFill>
              <a:srgbClr val="00B050"/>
            </a:solidFill>
          </a:ln>
        </p:spPr>
        <p:style>
          <a:lnRef idx="3">
            <a:schemeClr val="accent6"/>
          </a:lnRef>
          <a:fillRef idx="0">
            <a:schemeClr val="accent6"/>
          </a:fillRef>
          <a:effectRef idx="2">
            <a:schemeClr val="accent6"/>
          </a:effectRef>
          <a:fontRef idx="minor">
            <a:schemeClr val="tx1"/>
          </a:fontRef>
        </p:style>
      </p:cxnSp>
      <p:sp>
        <p:nvSpPr>
          <p:cNvPr id="44" name="TextBox 43"/>
          <p:cNvSpPr txBox="1"/>
          <p:nvPr/>
        </p:nvSpPr>
        <p:spPr>
          <a:xfrm>
            <a:off x="5508090" y="4435719"/>
            <a:ext cx="2916942" cy="476433"/>
          </a:xfrm>
          <a:prstGeom prst="rect">
            <a:avLst/>
          </a:prstGeom>
          <a:noFill/>
        </p:spPr>
        <p:txBody>
          <a:bodyPr wrap="none" lIns="0" tIns="0" rIns="0" bIns="0" rtlCol="0">
            <a:noAutofit/>
          </a:bodyPr>
          <a:lstStyle/>
          <a:p>
            <a:pPr>
              <a:lnSpc>
                <a:spcPct val="90000"/>
              </a:lnSpc>
            </a:pPr>
            <a:r>
              <a:rPr lang="en-US" dirty="0" err="1" smtClean="0">
                <a:solidFill>
                  <a:prstClr val="black"/>
                </a:solidFill>
                <a:ea typeface="MS PGothic" panose="020B0600070205080204" pitchFamily="34" charset="-128"/>
              </a:rPr>
              <a:t>Cliente</a:t>
            </a:r>
            <a:r>
              <a:rPr lang="en-US" dirty="0" smtClean="0">
                <a:solidFill>
                  <a:prstClr val="black"/>
                </a:solidFill>
                <a:ea typeface="MS PGothic" panose="020B0600070205080204" pitchFamily="34" charset="-128"/>
              </a:rPr>
              <a:t> </a:t>
            </a:r>
            <a:r>
              <a:rPr lang="en-US" dirty="0" err="1" smtClean="0">
                <a:solidFill>
                  <a:prstClr val="black"/>
                </a:solidFill>
                <a:ea typeface="MS PGothic" panose="020B0600070205080204" pitchFamily="34" charset="-128"/>
              </a:rPr>
              <a:t>asociado</a:t>
            </a:r>
            <a:r>
              <a:rPr lang="en-US" dirty="0" smtClean="0">
                <a:solidFill>
                  <a:prstClr val="black"/>
                </a:solidFill>
                <a:ea typeface="MS PGothic" panose="020B0600070205080204" pitchFamily="34" charset="-128"/>
              </a:rPr>
              <a:t>: 833Mbps</a:t>
            </a:r>
            <a:endParaRPr lang="en-US" dirty="0">
              <a:solidFill>
                <a:prstClr val="black"/>
              </a:solidFill>
              <a:ea typeface="MS PGothic" panose="020B0600070205080204" pitchFamily="34" charset="-128"/>
            </a:endParaRPr>
          </a:p>
        </p:txBody>
      </p:sp>
      <p:sp>
        <p:nvSpPr>
          <p:cNvPr id="45" name="TextBox 44"/>
          <p:cNvSpPr txBox="1"/>
          <p:nvPr/>
        </p:nvSpPr>
        <p:spPr>
          <a:xfrm>
            <a:off x="8399632" y="4417223"/>
            <a:ext cx="1015815" cy="406323"/>
          </a:xfrm>
          <a:prstGeom prst="rect">
            <a:avLst/>
          </a:prstGeom>
          <a:noFill/>
        </p:spPr>
        <p:txBody>
          <a:bodyPr wrap="none" lIns="0" tIns="0" rIns="0" bIns="0" rtlCol="0">
            <a:noAutofit/>
          </a:bodyPr>
          <a:lstStyle/>
          <a:p>
            <a:pPr>
              <a:lnSpc>
                <a:spcPct val="90000"/>
              </a:lnSpc>
            </a:pPr>
            <a:r>
              <a:rPr lang="en-US" dirty="0" smtClean="0">
                <a:solidFill>
                  <a:prstClr val="black"/>
                </a:solidFill>
                <a:ea typeface="MS PGothic" panose="020B0600070205080204" pitchFamily="34" charset="-128"/>
              </a:rPr>
              <a:t>300Mbps</a:t>
            </a:r>
            <a:endParaRPr lang="en-US" dirty="0">
              <a:solidFill>
                <a:prstClr val="black"/>
              </a:solidFill>
              <a:ea typeface="MS PGothic" panose="020B0600070205080204" pitchFamily="34" charset="-128"/>
            </a:endParaRPr>
          </a:p>
        </p:txBody>
      </p:sp>
      <p:sp>
        <p:nvSpPr>
          <p:cNvPr id="46" name="TextBox 45"/>
          <p:cNvSpPr txBox="1"/>
          <p:nvPr/>
        </p:nvSpPr>
        <p:spPr>
          <a:xfrm>
            <a:off x="9603618" y="4435719"/>
            <a:ext cx="1015815" cy="406323"/>
          </a:xfrm>
          <a:prstGeom prst="rect">
            <a:avLst/>
          </a:prstGeom>
          <a:noFill/>
        </p:spPr>
        <p:txBody>
          <a:bodyPr wrap="none" lIns="0" tIns="0" rIns="0" bIns="0" rtlCol="0">
            <a:noAutofit/>
          </a:bodyPr>
          <a:lstStyle/>
          <a:p>
            <a:pPr>
              <a:lnSpc>
                <a:spcPct val="90000"/>
              </a:lnSpc>
            </a:pPr>
            <a:r>
              <a:rPr lang="en-US" dirty="0" smtClean="0">
                <a:solidFill>
                  <a:prstClr val="black"/>
                </a:solidFill>
                <a:ea typeface="MS PGothic" panose="020B0600070205080204" pitchFamily="34" charset="-128"/>
              </a:rPr>
              <a:t>54Mbps</a:t>
            </a:r>
            <a:endParaRPr lang="en-US" dirty="0">
              <a:solidFill>
                <a:prstClr val="black"/>
              </a:solidFill>
              <a:ea typeface="MS PGothic" panose="020B0600070205080204" pitchFamily="34" charset="-128"/>
            </a:endParaRPr>
          </a:p>
        </p:txBody>
      </p:sp>
      <p:sp>
        <p:nvSpPr>
          <p:cNvPr id="49" name="TextBox 48"/>
          <p:cNvSpPr txBox="1"/>
          <p:nvPr/>
        </p:nvSpPr>
        <p:spPr>
          <a:xfrm rot="16200000" flipH="1">
            <a:off x="7555220" y="4289717"/>
            <a:ext cx="374781" cy="666786"/>
          </a:xfrm>
          <a:prstGeom prst="rect">
            <a:avLst/>
          </a:prstGeom>
          <a:noFill/>
        </p:spPr>
        <p:txBody>
          <a:bodyPr wrap="square" rtlCol="0">
            <a:spAutoFit/>
          </a:bodyPr>
          <a:lstStyle/>
          <a:p>
            <a:r>
              <a:rPr lang="en-US" sz="3733" b="1" dirty="0" smtClean="0">
                <a:solidFill>
                  <a:srgbClr val="FF0000"/>
                </a:solidFill>
                <a:ea typeface="MS PGothic" panose="020B0600070205080204" pitchFamily="34" charset="-128"/>
                <a:cs typeface="Arial" panose="020B0604020202020204" pitchFamily="34" charset="0"/>
              </a:rPr>
              <a:t>X</a:t>
            </a:r>
            <a:endParaRPr lang="en-US" sz="3733" b="1" dirty="0">
              <a:solidFill>
                <a:srgbClr val="FF0000"/>
              </a:solidFill>
              <a:ea typeface="MS PGothic" panose="020B0600070205080204" pitchFamily="34" charset="-128"/>
              <a:cs typeface="Arial" panose="020B0604020202020204" pitchFamily="34" charset="0"/>
            </a:endParaRPr>
          </a:p>
        </p:txBody>
      </p:sp>
      <p:sp>
        <p:nvSpPr>
          <p:cNvPr id="50" name="TextBox 49"/>
          <p:cNvSpPr txBox="1"/>
          <p:nvPr/>
        </p:nvSpPr>
        <p:spPr>
          <a:xfrm rot="16200000" flipH="1">
            <a:off x="8655357" y="4286991"/>
            <a:ext cx="374781" cy="666786"/>
          </a:xfrm>
          <a:prstGeom prst="rect">
            <a:avLst/>
          </a:prstGeom>
          <a:noFill/>
        </p:spPr>
        <p:txBody>
          <a:bodyPr wrap="square" rtlCol="0">
            <a:spAutoFit/>
          </a:bodyPr>
          <a:lstStyle/>
          <a:p>
            <a:r>
              <a:rPr lang="en-US" sz="3733" b="1" dirty="0">
                <a:solidFill>
                  <a:srgbClr val="FF0000"/>
                </a:solidFill>
                <a:ea typeface="MS PGothic" panose="020B0600070205080204" pitchFamily="34" charset="-128"/>
                <a:cs typeface="Arial" panose="020B0604020202020204" pitchFamily="34" charset="0"/>
              </a:rPr>
              <a:t>X</a:t>
            </a:r>
          </a:p>
        </p:txBody>
      </p:sp>
      <p:sp>
        <p:nvSpPr>
          <p:cNvPr id="51" name="TextBox 50"/>
          <p:cNvSpPr txBox="1"/>
          <p:nvPr/>
        </p:nvSpPr>
        <p:spPr>
          <a:xfrm>
            <a:off x="4173312" y="4884933"/>
            <a:ext cx="7805383" cy="405662"/>
          </a:xfrm>
          <a:prstGeom prst="rect">
            <a:avLst/>
          </a:prstGeom>
          <a:noFill/>
        </p:spPr>
        <p:txBody>
          <a:bodyPr wrap="none" lIns="0" tIns="0" rIns="0" bIns="0" rtlCol="0">
            <a:noAutofit/>
          </a:bodyPr>
          <a:lstStyle/>
          <a:p>
            <a:pPr>
              <a:lnSpc>
                <a:spcPct val="90000"/>
              </a:lnSpc>
            </a:pPr>
            <a:r>
              <a:rPr lang="en-US" dirty="0" smtClean="0">
                <a:solidFill>
                  <a:srgbClr val="FF0000"/>
                </a:solidFill>
                <a:ea typeface="MS PGothic" panose="020B0600070205080204" pitchFamily="34" charset="-128"/>
              </a:rPr>
              <a:t>Ese </a:t>
            </a:r>
            <a:r>
              <a:rPr lang="en-US" dirty="0" err="1" smtClean="0">
                <a:solidFill>
                  <a:srgbClr val="FF0000"/>
                </a:solidFill>
                <a:ea typeface="MS PGothic" panose="020B0600070205080204" pitchFamily="34" charset="-128"/>
              </a:rPr>
              <a:t>dispositivo</a:t>
            </a:r>
            <a:r>
              <a:rPr lang="en-US" dirty="0" smtClean="0">
                <a:solidFill>
                  <a:srgbClr val="FF0000"/>
                </a:solidFill>
                <a:ea typeface="MS PGothic" panose="020B0600070205080204" pitchFamily="34" charset="-128"/>
              </a:rPr>
              <a:t> </a:t>
            </a:r>
            <a:r>
              <a:rPr lang="en-US" dirty="0" err="1" smtClean="0">
                <a:solidFill>
                  <a:srgbClr val="FF0000"/>
                </a:solidFill>
                <a:ea typeface="MS PGothic" panose="020B0600070205080204" pitchFamily="34" charset="-128"/>
              </a:rPr>
              <a:t>WiFI</a:t>
            </a:r>
            <a:r>
              <a:rPr lang="en-US" dirty="0" smtClean="0">
                <a:solidFill>
                  <a:srgbClr val="FF0000"/>
                </a:solidFill>
                <a:ea typeface="MS PGothic" panose="020B0600070205080204" pitchFamily="34" charset="-128"/>
              </a:rPr>
              <a:t> </a:t>
            </a:r>
            <a:r>
              <a:rPr lang="en-US" dirty="0" err="1" smtClean="0">
                <a:solidFill>
                  <a:srgbClr val="FF0000"/>
                </a:solidFill>
                <a:ea typeface="MS PGothic" panose="020B0600070205080204" pitchFamily="34" charset="-128"/>
              </a:rPr>
              <a:t>necesita</a:t>
            </a:r>
            <a:r>
              <a:rPr lang="en-US" dirty="0" smtClean="0">
                <a:solidFill>
                  <a:srgbClr val="FF0000"/>
                </a:solidFill>
                <a:ea typeface="MS PGothic" panose="020B0600070205080204" pitchFamily="34" charset="-128"/>
              </a:rPr>
              <a:t> &gt;10x </a:t>
            </a:r>
            <a:r>
              <a:rPr lang="en-US" dirty="0" err="1" smtClean="0">
                <a:solidFill>
                  <a:srgbClr val="FF0000"/>
                </a:solidFill>
                <a:ea typeface="MS PGothic" panose="020B0600070205080204" pitchFamily="34" charset="-128"/>
              </a:rPr>
              <a:t>más</a:t>
            </a:r>
            <a:r>
              <a:rPr lang="en-US" dirty="0" smtClean="0">
                <a:solidFill>
                  <a:srgbClr val="FF0000"/>
                </a:solidFill>
                <a:ea typeface="MS PGothic" panose="020B0600070205080204" pitchFamily="34" charset="-128"/>
              </a:rPr>
              <a:t> </a:t>
            </a:r>
            <a:r>
              <a:rPr lang="en-US" dirty="0" err="1" smtClean="0">
                <a:solidFill>
                  <a:srgbClr val="FF0000"/>
                </a:solidFill>
                <a:ea typeface="MS PGothic" panose="020B0600070205080204" pitchFamily="34" charset="-128"/>
              </a:rPr>
              <a:t>tiempo</a:t>
            </a:r>
            <a:r>
              <a:rPr lang="en-US" dirty="0" smtClean="0">
                <a:solidFill>
                  <a:srgbClr val="FF0000"/>
                </a:solidFill>
                <a:ea typeface="MS PGothic" panose="020B0600070205080204" pitchFamily="34" charset="-128"/>
              </a:rPr>
              <a:t> para </a:t>
            </a:r>
            <a:r>
              <a:rPr lang="en-US" dirty="0" err="1" smtClean="0">
                <a:solidFill>
                  <a:srgbClr val="FF0000"/>
                </a:solidFill>
                <a:ea typeface="MS PGothic" panose="020B0600070205080204" pitchFamily="34" charset="-128"/>
              </a:rPr>
              <a:t>transmitir</a:t>
            </a:r>
            <a:r>
              <a:rPr lang="en-US" dirty="0">
                <a:solidFill>
                  <a:srgbClr val="FF0000"/>
                </a:solidFill>
                <a:ea typeface="MS PGothic" panose="020B0600070205080204" pitchFamily="34" charset="-128"/>
              </a:rPr>
              <a:t> </a:t>
            </a:r>
            <a:r>
              <a:rPr lang="en-US" dirty="0" smtClean="0">
                <a:solidFill>
                  <a:srgbClr val="FF0000"/>
                </a:solidFill>
                <a:ea typeface="MS PGothic" panose="020B0600070205080204" pitchFamily="34" charset="-128"/>
              </a:rPr>
              <a:t>lo </a:t>
            </a:r>
            <a:r>
              <a:rPr lang="en-US" dirty="0" err="1" smtClean="0">
                <a:solidFill>
                  <a:srgbClr val="FF0000"/>
                </a:solidFill>
                <a:ea typeface="MS PGothic" panose="020B0600070205080204" pitchFamily="34" charset="-128"/>
              </a:rPr>
              <a:t>mismo</a:t>
            </a:r>
            <a:r>
              <a:rPr lang="en-US" dirty="0" smtClean="0">
                <a:solidFill>
                  <a:srgbClr val="FF0000"/>
                </a:solidFill>
                <a:ea typeface="MS PGothic" panose="020B0600070205080204" pitchFamily="34" charset="-128"/>
              </a:rPr>
              <a:t> </a:t>
            </a:r>
            <a:endParaRPr lang="en-US" dirty="0">
              <a:solidFill>
                <a:srgbClr val="FF0000"/>
              </a:solidFill>
              <a:ea typeface="MS PGothic" panose="020B0600070205080204" pitchFamily="34" charset="-128"/>
            </a:endParaRPr>
          </a:p>
        </p:txBody>
      </p:sp>
      <p:sp>
        <p:nvSpPr>
          <p:cNvPr id="54" name="TextBox 53"/>
          <p:cNvSpPr txBox="1"/>
          <p:nvPr/>
        </p:nvSpPr>
        <p:spPr>
          <a:xfrm rot="16200000" flipH="1">
            <a:off x="9789740" y="4269785"/>
            <a:ext cx="374781" cy="666786"/>
          </a:xfrm>
          <a:prstGeom prst="rect">
            <a:avLst/>
          </a:prstGeom>
          <a:noFill/>
        </p:spPr>
        <p:txBody>
          <a:bodyPr wrap="square" rtlCol="0">
            <a:spAutoFit/>
          </a:bodyPr>
          <a:lstStyle/>
          <a:p>
            <a:r>
              <a:rPr lang="en-US" sz="3733" b="1" dirty="0">
                <a:solidFill>
                  <a:srgbClr val="FF0000"/>
                </a:solidFill>
                <a:ea typeface="MS PGothic" panose="020B0600070205080204" pitchFamily="34" charset="-128"/>
                <a:cs typeface="Arial" panose="020B0604020202020204" pitchFamily="34" charset="0"/>
              </a:rPr>
              <a:t>X</a:t>
            </a:r>
          </a:p>
        </p:txBody>
      </p:sp>
      <p:sp>
        <p:nvSpPr>
          <p:cNvPr id="55" name="TextBox 54"/>
          <p:cNvSpPr txBox="1"/>
          <p:nvPr/>
        </p:nvSpPr>
        <p:spPr>
          <a:xfrm>
            <a:off x="10659552" y="4416247"/>
            <a:ext cx="1094537" cy="214582"/>
          </a:xfrm>
          <a:prstGeom prst="rect">
            <a:avLst/>
          </a:prstGeom>
          <a:noFill/>
        </p:spPr>
        <p:txBody>
          <a:bodyPr wrap="none" lIns="0" tIns="0" rIns="0" bIns="0" rtlCol="0">
            <a:noAutofit/>
          </a:bodyPr>
          <a:lstStyle/>
          <a:p>
            <a:pPr>
              <a:lnSpc>
                <a:spcPct val="90000"/>
              </a:lnSpc>
            </a:pPr>
            <a:r>
              <a:rPr lang="en-US" smtClean="0">
                <a:solidFill>
                  <a:prstClr val="black"/>
                </a:solidFill>
                <a:ea typeface="MS PGothic" panose="020B0600070205080204" pitchFamily="34" charset="-128"/>
              </a:rPr>
              <a:t>833Mbps</a:t>
            </a:r>
            <a:endParaRPr lang="en-US">
              <a:solidFill>
                <a:prstClr val="black"/>
              </a:solidFill>
              <a:ea typeface="MS PGothic" panose="020B0600070205080204" pitchFamily="34" charset="-128"/>
            </a:endParaRPr>
          </a:p>
        </p:txBody>
      </p:sp>
      <p:sp>
        <p:nvSpPr>
          <p:cNvPr id="105" name="TextBox 104"/>
          <p:cNvSpPr txBox="1"/>
          <p:nvPr/>
        </p:nvSpPr>
        <p:spPr>
          <a:xfrm>
            <a:off x="2995011" y="5430133"/>
            <a:ext cx="6604000" cy="330141"/>
          </a:xfrm>
          <a:prstGeom prst="rect">
            <a:avLst/>
          </a:prstGeom>
          <a:noFill/>
        </p:spPr>
        <p:txBody>
          <a:bodyPr wrap="none" lIns="0" tIns="0" rIns="0" bIns="0" rtlCol="0">
            <a:noAutofit/>
          </a:bodyPr>
          <a:lstStyle/>
          <a:p>
            <a:pPr>
              <a:lnSpc>
                <a:spcPct val="90000"/>
              </a:lnSpc>
            </a:pPr>
            <a:r>
              <a:rPr lang="en-US" sz="2400" b="1" dirty="0" smtClean="0">
                <a:solidFill>
                  <a:prstClr val="black"/>
                </a:solidFill>
                <a:ea typeface="MS PGothic" panose="020B0600070205080204" pitchFamily="34" charset="-128"/>
              </a:rPr>
              <a:t>Con Aruba ClientMatch™ </a:t>
            </a:r>
            <a:r>
              <a:rPr lang="en-US" sz="2400" b="1" dirty="0" err="1" smtClean="0">
                <a:solidFill>
                  <a:prstClr val="black"/>
                </a:solidFill>
                <a:ea typeface="MS PGothic" panose="020B0600070205080204" pitchFamily="34" charset="-128"/>
              </a:rPr>
              <a:t>mejoramos</a:t>
            </a:r>
            <a:r>
              <a:rPr lang="en-US" sz="2400" b="1" dirty="0" smtClean="0">
                <a:solidFill>
                  <a:prstClr val="black"/>
                </a:solidFill>
                <a:ea typeface="MS PGothic" panose="020B0600070205080204" pitchFamily="34" charset="-128"/>
              </a:rPr>
              <a:t> el </a:t>
            </a:r>
            <a:r>
              <a:rPr lang="en-US" sz="2400" b="1" dirty="0" err="1" smtClean="0">
                <a:solidFill>
                  <a:prstClr val="black"/>
                </a:solidFill>
                <a:ea typeface="MS PGothic" panose="020B0600070205080204" pitchFamily="34" charset="-128"/>
              </a:rPr>
              <a:t>rendimiento</a:t>
            </a:r>
            <a:r>
              <a:rPr lang="en-US" sz="2400" b="1" dirty="0" smtClean="0">
                <a:solidFill>
                  <a:prstClr val="black"/>
                </a:solidFill>
                <a:ea typeface="MS PGothic" panose="020B0600070205080204" pitchFamily="34" charset="-128"/>
              </a:rPr>
              <a:t> de la red</a:t>
            </a:r>
            <a:endParaRPr lang="en-US" sz="2400" b="1" dirty="0">
              <a:solidFill>
                <a:prstClr val="black"/>
              </a:solidFill>
              <a:ea typeface="MS PGothic" panose="020B0600070205080204" pitchFamily="34" charset="-128"/>
            </a:endParaRPr>
          </a:p>
        </p:txBody>
      </p:sp>
      <p:pic>
        <p:nvPicPr>
          <p:cNvPr id="106" name="Picture 105"/>
          <p:cNvPicPr>
            <a:picLocks noChangeAspect="1"/>
          </p:cNvPicPr>
          <p:nvPr/>
        </p:nvPicPr>
        <p:blipFill>
          <a:blip r:embed="rId4"/>
          <a:stretch>
            <a:fillRect/>
          </a:stretch>
        </p:blipFill>
        <p:spPr>
          <a:xfrm>
            <a:off x="7257022" y="6112866"/>
            <a:ext cx="521423" cy="731821"/>
          </a:xfrm>
          <a:prstGeom prst="rect">
            <a:avLst/>
          </a:prstGeom>
        </p:spPr>
      </p:pic>
      <p:pic>
        <p:nvPicPr>
          <p:cNvPr id="107" name="Picture 106"/>
          <p:cNvPicPr>
            <a:picLocks noChangeAspect="1"/>
          </p:cNvPicPr>
          <p:nvPr/>
        </p:nvPicPr>
        <p:blipFill>
          <a:blip r:embed="rId5"/>
          <a:stretch>
            <a:fillRect/>
          </a:stretch>
        </p:blipFill>
        <p:spPr>
          <a:xfrm>
            <a:off x="7805150" y="6073390"/>
            <a:ext cx="1107871" cy="702893"/>
          </a:xfrm>
          <a:prstGeom prst="rect">
            <a:avLst/>
          </a:prstGeom>
        </p:spPr>
      </p:pic>
      <p:pic>
        <p:nvPicPr>
          <p:cNvPr id="108" name="Picture 107"/>
          <p:cNvPicPr>
            <a:picLocks noChangeAspect="1"/>
          </p:cNvPicPr>
          <p:nvPr/>
        </p:nvPicPr>
        <p:blipFill>
          <a:blip r:embed="rId6"/>
          <a:stretch>
            <a:fillRect/>
          </a:stretch>
        </p:blipFill>
        <p:spPr>
          <a:xfrm>
            <a:off x="9184359" y="6110343"/>
            <a:ext cx="621168" cy="871321"/>
          </a:xfrm>
          <a:prstGeom prst="rect">
            <a:avLst/>
          </a:prstGeom>
        </p:spPr>
      </p:pic>
      <p:pic>
        <p:nvPicPr>
          <p:cNvPr id="109" name="Picture 108"/>
          <p:cNvPicPr>
            <a:picLocks noChangeAspect="1"/>
          </p:cNvPicPr>
          <p:nvPr/>
        </p:nvPicPr>
        <p:blipFill>
          <a:blip r:embed="rId7"/>
          <a:stretch>
            <a:fillRect/>
          </a:stretch>
        </p:blipFill>
        <p:spPr>
          <a:xfrm>
            <a:off x="10966171" y="6113886"/>
            <a:ext cx="481298" cy="838215"/>
          </a:xfrm>
          <a:prstGeom prst="rect">
            <a:avLst/>
          </a:prstGeom>
        </p:spPr>
      </p:pic>
      <p:pic>
        <p:nvPicPr>
          <p:cNvPr id="111" name="Picture 110"/>
          <p:cNvPicPr>
            <a:picLocks noChangeAspect="1"/>
          </p:cNvPicPr>
          <p:nvPr/>
        </p:nvPicPr>
        <p:blipFill>
          <a:blip r:embed="rId8"/>
          <a:stretch>
            <a:fillRect/>
          </a:stretch>
        </p:blipFill>
        <p:spPr>
          <a:xfrm>
            <a:off x="10092943" y="6149790"/>
            <a:ext cx="526490" cy="626493"/>
          </a:xfrm>
          <a:prstGeom prst="rect">
            <a:avLst/>
          </a:prstGeom>
        </p:spPr>
      </p:pic>
      <p:sp>
        <p:nvSpPr>
          <p:cNvPr id="30" name="Title 1"/>
          <p:cNvSpPr txBox="1">
            <a:spLocks/>
          </p:cNvSpPr>
          <p:nvPr/>
        </p:nvSpPr>
        <p:spPr>
          <a:xfrm>
            <a:off x="845259" y="221382"/>
            <a:ext cx="10969943" cy="85236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mtClean="0"/>
              <a:t>Problema del cliente pegajoso: Ejemplo aulas</a:t>
            </a:r>
            <a:endParaRPr lang="en-US" dirty="0"/>
          </a:p>
        </p:txBody>
      </p:sp>
    </p:spTree>
    <p:extLst>
      <p:ext uri="{BB962C8B-B14F-4D97-AF65-F5344CB8AC3E}">
        <p14:creationId xmlns:p14="http://schemas.microsoft.com/office/powerpoint/2010/main" val="167243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5"/>
                                        </p:tgtEl>
                                      </p:cBhvr>
                                    </p:animEffect>
                                    <p:set>
                                      <p:cBhvr>
                                        <p:cTn id="19" dur="1" fill="hold">
                                          <p:stCondLst>
                                            <p:cond delay="499"/>
                                          </p:stCondLst>
                                        </p:cTn>
                                        <p:tgtEl>
                                          <p:spTgt spid="25"/>
                                        </p:tgtEl>
                                        <p:attrNameLst>
                                          <p:attrName>style.visibility</p:attrName>
                                        </p:attrNameLst>
                                      </p:cBhvr>
                                      <p:to>
                                        <p:strVal val="hidden"/>
                                      </p:to>
                                    </p:set>
                                  </p:childTnLst>
                                </p:cTn>
                              </p:par>
                              <p:par>
                                <p:cTn id="20" presetID="42" presetClass="path" presetSubtype="0" accel="50000" decel="50000" fill="hold" grpId="0" nodeType="withEffect">
                                  <p:stCondLst>
                                    <p:cond delay="0"/>
                                  </p:stCondLst>
                                  <p:childTnLst>
                                    <p:animMotion origin="layout" path="M 2.91667E-6 -2.59259E-6 L 0.23203 -0.00764 " pathEditMode="relative" rAng="0" ptsTypes="AA">
                                      <p:cBhvr>
                                        <p:cTn id="21" dur="2000" fill="hold"/>
                                        <p:tgtEl>
                                          <p:spTgt spid="24"/>
                                        </p:tgtEl>
                                        <p:attrNameLst>
                                          <p:attrName>ppt_x</p:attrName>
                                          <p:attrName>ppt_y</p:attrName>
                                        </p:attrNameLst>
                                      </p:cBhvr>
                                      <p:rCtr x="11602" y="-394"/>
                                    </p:animMotion>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3500"/>
                            </p:stCondLst>
                            <p:childTnLst>
                              <p:par>
                                <p:cTn id="27" presetID="38" presetClass="entr" presetSubtype="0" accel="50000" fill="hold" grpId="0" nodeType="afterEffect">
                                  <p:stCondLst>
                                    <p:cond delay="0"/>
                                  </p:stCondLst>
                                  <p:iterate type="lt">
                                    <p:tmPct val="50000"/>
                                  </p:iterate>
                                  <p:childTnLst>
                                    <p:set>
                                      <p:cBhvr>
                                        <p:cTn id="28" dur="1" fill="hold">
                                          <p:stCondLst>
                                            <p:cond delay="0"/>
                                          </p:stCondLst>
                                        </p:cTn>
                                        <p:tgtEl>
                                          <p:spTgt spid="49"/>
                                        </p:tgtEl>
                                        <p:attrNameLst>
                                          <p:attrName>style.visibility</p:attrName>
                                        </p:attrNameLst>
                                      </p:cBhvr>
                                      <p:to>
                                        <p:strVal val="visible"/>
                                      </p:to>
                                    </p:set>
                                    <p:set>
                                      <p:cBhvr>
                                        <p:cTn id="29" dur="455" fill="hold">
                                          <p:stCondLst>
                                            <p:cond delay="0"/>
                                          </p:stCondLst>
                                        </p:cTn>
                                        <p:tgtEl>
                                          <p:spTgt spid="49"/>
                                        </p:tgtEl>
                                        <p:attrNameLst>
                                          <p:attrName>style.rotation</p:attrName>
                                        </p:attrNameLst>
                                      </p:cBhvr>
                                      <p:to>
                                        <p:strVal val="-45.0"/>
                                      </p:to>
                                    </p:set>
                                    <p:anim calcmode="lin" valueType="num">
                                      <p:cBhvr>
                                        <p:cTn id="30" dur="455" fill="hold">
                                          <p:stCondLst>
                                            <p:cond delay="455"/>
                                          </p:stCondLst>
                                        </p:cTn>
                                        <p:tgtEl>
                                          <p:spTgt spid="49"/>
                                        </p:tgtEl>
                                        <p:attrNameLst>
                                          <p:attrName>style.rotation</p:attrName>
                                        </p:attrNameLst>
                                      </p:cBhvr>
                                      <p:tavLst>
                                        <p:tav tm="0">
                                          <p:val>
                                            <p:fltVal val="-45"/>
                                          </p:val>
                                        </p:tav>
                                        <p:tav tm="69900">
                                          <p:val>
                                            <p:fltVal val="45"/>
                                          </p:val>
                                        </p:tav>
                                        <p:tav tm="100000">
                                          <p:val>
                                            <p:fltVal val="0"/>
                                          </p:val>
                                        </p:tav>
                                      </p:tavLst>
                                    </p:anim>
                                    <p:anim calcmode="lin" valueType="num">
                                      <p:cBhvr>
                                        <p:cTn id="31" dur="455" fill="hold">
                                          <p:stCondLst>
                                            <p:cond delay="0"/>
                                          </p:stCondLst>
                                        </p:cTn>
                                        <p:tgtEl>
                                          <p:spTgt spid="49"/>
                                        </p:tgtEl>
                                        <p:attrNameLst>
                                          <p:attrName>ppt_y</p:attrName>
                                        </p:attrNameLst>
                                      </p:cBhvr>
                                      <p:tavLst>
                                        <p:tav tm="0">
                                          <p:val>
                                            <p:strVal val="#ppt_y-1"/>
                                          </p:val>
                                        </p:tav>
                                        <p:tav tm="100000">
                                          <p:val>
                                            <p:strVal val="#ppt_y-(0.354*#ppt_w-0.172*#ppt_h)"/>
                                          </p:val>
                                        </p:tav>
                                      </p:tavLst>
                                    </p:anim>
                                    <p:anim calcmode="lin" valueType="num">
                                      <p:cBhvr>
                                        <p:cTn id="32" dur="156" decel="50000" autoRev="1" fill="hold">
                                          <p:stCondLst>
                                            <p:cond delay="455"/>
                                          </p:stCondLst>
                                        </p:cTn>
                                        <p:tgtEl>
                                          <p:spTgt spid="49"/>
                                        </p:tgtEl>
                                        <p:attrNameLst>
                                          <p:attrName>ppt_y</p:attrName>
                                        </p:attrNameLst>
                                      </p:cBhvr>
                                      <p:tavLst>
                                        <p:tav tm="0">
                                          <p:val>
                                            <p:strVal val="#ppt_y-(0.354*#ppt_w-0.172*#ppt_h)"/>
                                          </p:val>
                                        </p:tav>
                                        <p:tav tm="100000">
                                          <p:val>
                                            <p:strVal val="#ppt_y-(0.354*#ppt_w-0.172*#ppt_h)-#ppt_h/2"/>
                                          </p:val>
                                        </p:tav>
                                      </p:tavLst>
                                    </p:anim>
                                    <p:anim calcmode="lin" valueType="num">
                                      <p:cBhvr>
                                        <p:cTn id="33" dur="136" fill="hold">
                                          <p:stCondLst>
                                            <p:cond delay="864"/>
                                          </p:stCondLst>
                                        </p:cTn>
                                        <p:tgtEl>
                                          <p:spTgt spid="49"/>
                                        </p:tgtEl>
                                        <p:attrNameLst>
                                          <p:attrName>ppt_y</p:attrName>
                                        </p:attrNameLst>
                                      </p:cBhvr>
                                      <p:tavLst>
                                        <p:tav tm="0">
                                          <p:val>
                                            <p:strVal val="#ppt_y-(0.354*#ppt_w-0.172*#ppt_h)"/>
                                          </p:val>
                                        </p:tav>
                                        <p:tav tm="100000">
                                          <p:val>
                                            <p:strVal val="#ppt_y"/>
                                          </p:val>
                                        </p:tav>
                                      </p:tavLst>
                                    </p:anim>
                                  </p:childTnLst>
                                </p:cTn>
                              </p:par>
                            </p:childTnLst>
                          </p:cTn>
                        </p:par>
                        <p:par>
                          <p:cTn id="34" fill="hold">
                            <p:stCondLst>
                              <p:cond delay="4500"/>
                            </p:stCondLst>
                            <p:childTnLst>
                              <p:par>
                                <p:cTn id="35" presetID="1" presetClass="entr" presetSubtype="0"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50" presetClass="path" presetSubtype="0" accel="50000" decel="50000" fill="hold" grpId="1" nodeType="withEffect">
                                  <p:stCondLst>
                                    <p:cond delay="0"/>
                                  </p:stCondLst>
                                  <p:childTnLst>
                                    <p:animMotion origin="layout" path="M 0.23203 -0.00764 L 0.26471 -0.00764 C 0.27916 -0.00764 0.29739 -0.02963 0.29739 -0.04722 L 0.29739 -0.08588 " pathEditMode="relative" rAng="0" ptsTypes="AAAA">
                                      <p:cBhvr>
                                        <p:cTn id="43" dur="2000" fill="hold"/>
                                        <p:tgtEl>
                                          <p:spTgt spid="24"/>
                                        </p:tgtEl>
                                        <p:attrNameLst>
                                          <p:attrName>ppt_x</p:attrName>
                                          <p:attrName>ppt_y</p:attrName>
                                        </p:attrNameLst>
                                      </p:cBhvr>
                                      <p:rCtr x="3268" y="-3912"/>
                                    </p:animMotion>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par>
                          <p:cTn id="52" fill="hold">
                            <p:stCondLst>
                              <p:cond delay="3000"/>
                            </p:stCondLst>
                            <p:childTnLst>
                              <p:par>
                                <p:cTn id="53" presetID="1" presetClass="entr" presetSubtype="0" fill="hold" grpId="0" nodeType="after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par>
                          <p:cTn id="55" fill="hold">
                            <p:stCondLst>
                              <p:cond delay="3000"/>
                            </p:stCondLst>
                            <p:childTnLst>
                              <p:par>
                                <p:cTn id="56" presetID="1" presetClass="entr" presetSubtype="0" fill="hold" grpId="0" nodeType="afterEffect">
                                  <p:stCondLst>
                                    <p:cond delay="0"/>
                                  </p:stCondLst>
                                  <p:childTnLst>
                                    <p:set>
                                      <p:cBhvr>
                                        <p:cTn id="57" dur="1" fill="hold">
                                          <p:stCondLst>
                                            <p:cond delay="0"/>
                                          </p:stCondLst>
                                        </p:cTn>
                                        <p:tgtEl>
                                          <p:spTgt spid="4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38" presetClass="entr" presetSubtype="0" accel="50000" fill="hold" grpId="0" nodeType="clickEffect">
                                  <p:stCondLst>
                                    <p:cond delay="0"/>
                                  </p:stCondLst>
                                  <p:iterate type="lt">
                                    <p:tmPct val="50000"/>
                                  </p:iterate>
                                  <p:childTnLst>
                                    <p:set>
                                      <p:cBhvr>
                                        <p:cTn id="65" dur="1" fill="hold">
                                          <p:stCondLst>
                                            <p:cond delay="0"/>
                                          </p:stCondLst>
                                        </p:cTn>
                                        <p:tgtEl>
                                          <p:spTgt spid="28"/>
                                        </p:tgtEl>
                                        <p:attrNameLst>
                                          <p:attrName>style.visibility</p:attrName>
                                        </p:attrNameLst>
                                      </p:cBhvr>
                                      <p:to>
                                        <p:strVal val="visible"/>
                                      </p:to>
                                    </p:set>
                                    <p:set>
                                      <p:cBhvr>
                                        <p:cTn id="66" dur="455" fill="hold">
                                          <p:stCondLst>
                                            <p:cond delay="0"/>
                                          </p:stCondLst>
                                        </p:cTn>
                                        <p:tgtEl>
                                          <p:spTgt spid="28"/>
                                        </p:tgtEl>
                                        <p:attrNameLst>
                                          <p:attrName>style.rotation</p:attrName>
                                        </p:attrNameLst>
                                      </p:cBhvr>
                                      <p:to>
                                        <p:strVal val="-45.0"/>
                                      </p:to>
                                    </p:set>
                                    <p:anim calcmode="lin" valueType="num">
                                      <p:cBhvr>
                                        <p:cTn id="67" dur="455" fill="hold">
                                          <p:stCondLst>
                                            <p:cond delay="455"/>
                                          </p:stCondLst>
                                        </p:cTn>
                                        <p:tgtEl>
                                          <p:spTgt spid="28"/>
                                        </p:tgtEl>
                                        <p:attrNameLst>
                                          <p:attrName>style.rotation</p:attrName>
                                        </p:attrNameLst>
                                      </p:cBhvr>
                                      <p:tavLst>
                                        <p:tav tm="0">
                                          <p:val>
                                            <p:fltVal val="-45"/>
                                          </p:val>
                                        </p:tav>
                                        <p:tav tm="69900">
                                          <p:val>
                                            <p:fltVal val="45"/>
                                          </p:val>
                                        </p:tav>
                                        <p:tav tm="100000">
                                          <p:val>
                                            <p:fltVal val="0"/>
                                          </p:val>
                                        </p:tav>
                                      </p:tavLst>
                                    </p:anim>
                                    <p:anim calcmode="lin" valueType="num">
                                      <p:cBhvr>
                                        <p:cTn id="68" dur="455" fill="hold">
                                          <p:stCondLst>
                                            <p:cond delay="0"/>
                                          </p:stCondLst>
                                        </p:cTn>
                                        <p:tgtEl>
                                          <p:spTgt spid="28"/>
                                        </p:tgtEl>
                                        <p:attrNameLst>
                                          <p:attrName>ppt_y</p:attrName>
                                        </p:attrNameLst>
                                      </p:cBhvr>
                                      <p:tavLst>
                                        <p:tav tm="0">
                                          <p:val>
                                            <p:strVal val="#ppt_y-1"/>
                                          </p:val>
                                        </p:tav>
                                        <p:tav tm="100000">
                                          <p:val>
                                            <p:strVal val="#ppt_y-(0.354*#ppt_w-0.172*#ppt_h)"/>
                                          </p:val>
                                        </p:tav>
                                      </p:tavLst>
                                    </p:anim>
                                    <p:anim calcmode="lin" valueType="num">
                                      <p:cBhvr>
                                        <p:cTn id="69" dur="156" decel="50000" autoRev="1" fill="hold">
                                          <p:stCondLst>
                                            <p:cond delay="455"/>
                                          </p:stCondLst>
                                        </p:cTn>
                                        <p:tgtEl>
                                          <p:spTgt spid="28"/>
                                        </p:tgtEl>
                                        <p:attrNameLst>
                                          <p:attrName>ppt_y</p:attrName>
                                        </p:attrNameLst>
                                      </p:cBhvr>
                                      <p:tavLst>
                                        <p:tav tm="0">
                                          <p:val>
                                            <p:strVal val="#ppt_y-(0.354*#ppt_w-0.172*#ppt_h)"/>
                                          </p:val>
                                        </p:tav>
                                        <p:tav tm="100000">
                                          <p:val>
                                            <p:strVal val="#ppt_y-(0.354*#ppt_w-0.172*#ppt_h)-#ppt_h/2"/>
                                          </p:val>
                                        </p:tav>
                                      </p:tavLst>
                                    </p:anim>
                                    <p:anim calcmode="lin" valueType="num">
                                      <p:cBhvr>
                                        <p:cTn id="70" dur="136" fill="hold">
                                          <p:stCondLst>
                                            <p:cond delay="864"/>
                                          </p:stCondLst>
                                        </p:cTn>
                                        <p:tgtEl>
                                          <p:spTgt spid="28"/>
                                        </p:tgtEl>
                                        <p:attrNameLst>
                                          <p:attrName>ppt_y</p:attrName>
                                        </p:attrNameLst>
                                      </p:cBhvr>
                                      <p:tavLst>
                                        <p:tav tm="0">
                                          <p:val>
                                            <p:strVal val="#ppt_y-(0.354*#ppt_w-0.172*#ppt_h)"/>
                                          </p:val>
                                        </p:tav>
                                        <p:tav tm="100000">
                                          <p:val>
                                            <p:strVal val="#ppt_y"/>
                                          </p:val>
                                        </p:tav>
                                      </p:tavLst>
                                    </p:anim>
                                  </p:childTnLst>
                                </p:cTn>
                              </p:par>
                            </p:childTnLst>
                          </p:cTn>
                        </p:par>
                        <p:par>
                          <p:cTn id="71" fill="hold">
                            <p:stCondLst>
                              <p:cond delay="1000"/>
                            </p:stCondLst>
                            <p:childTnLst>
                              <p:par>
                                <p:cTn id="72" presetID="10" presetClass="exit" presetSubtype="0" fill="hold" nodeType="afterEffect">
                                  <p:stCondLst>
                                    <p:cond delay="0"/>
                                  </p:stCondLst>
                                  <p:childTnLst>
                                    <p:animEffect transition="out" filter="fade">
                                      <p:cBhvr>
                                        <p:cTn id="73" dur="500"/>
                                        <p:tgtEl>
                                          <p:spTgt spid="27"/>
                                        </p:tgtEl>
                                      </p:cBhvr>
                                    </p:animEffect>
                                    <p:set>
                                      <p:cBhvr>
                                        <p:cTn id="74" dur="1" fill="hold">
                                          <p:stCondLst>
                                            <p:cond delay="499"/>
                                          </p:stCondLst>
                                        </p:cTn>
                                        <p:tgtEl>
                                          <p:spTgt spid="27"/>
                                        </p:tgtEl>
                                        <p:attrNameLst>
                                          <p:attrName>style.visibility</p:attrName>
                                        </p:attrNameLst>
                                      </p:cBhvr>
                                      <p:to>
                                        <p:strVal val="hidden"/>
                                      </p:to>
                                    </p:set>
                                  </p:childTnLst>
                                </p:cTn>
                              </p:par>
                            </p:childTnLst>
                          </p:cTn>
                        </p:par>
                        <p:par>
                          <p:cTn id="75" fill="hold">
                            <p:stCondLst>
                              <p:cond delay="1500"/>
                            </p:stCondLst>
                            <p:childTnLst>
                              <p:par>
                                <p:cTn id="76" presetID="10" presetClass="exit" presetSubtype="0" fill="hold" grpId="1" nodeType="afterEffect">
                                  <p:stCondLst>
                                    <p:cond delay="0"/>
                                  </p:stCondLst>
                                  <p:iterate type="lt">
                                    <p:tmPct val="0"/>
                                  </p:iterate>
                                  <p:childTnLst>
                                    <p:animEffect transition="out" filter="fade">
                                      <p:cBhvr>
                                        <p:cTn id="77" dur="500"/>
                                        <p:tgtEl>
                                          <p:spTgt spid="28"/>
                                        </p:tgtEl>
                                      </p:cBhvr>
                                    </p:animEffect>
                                    <p:set>
                                      <p:cBhvr>
                                        <p:cTn id="78" dur="1" fill="hold">
                                          <p:stCondLst>
                                            <p:cond delay="499"/>
                                          </p:stCondLst>
                                        </p:cTn>
                                        <p:tgtEl>
                                          <p:spTgt spid="28"/>
                                        </p:tgtEl>
                                        <p:attrNameLst>
                                          <p:attrName>style.visibility</p:attrName>
                                        </p:attrNameLst>
                                      </p:cBhvr>
                                      <p:to>
                                        <p:strVal val="hidden"/>
                                      </p:to>
                                    </p:set>
                                  </p:childTnLst>
                                </p:cTn>
                              </p:par>
                            </p:childTnLst>
                          </p:cTn>
                        </p:par>
                        <p:par>
                          <p:cTn id="79" fill="hold">
                            <p:stCondLst>
                              <p:cond delay="2000"/>
                            </p:stCondLst>
                            <p:childTnLst>
                              <p:par>
                                <p:cTn id="80" presetID="10" presetClass="entr" presetSubtype="0" fill="hold" nodeType="afterEffect">
                                  <p:stCondLst>
                                    <p:cond delay="0"/>
                                  </p:stCondLst>
                                  <p:childTnLst>
                                    <p:set>
                                      <p:cBhvr>
                                        <p:cTn id="81" dur="1" fill="hold">
                                          <p:stCondLst>
                                            <p:cond delay="0"/>
                                          </p:stCondLst>
                                        </p:cTn>
                                        <p:tgtEl>
                                          <p:spTgt spid="29"/>
                                        </p:tgtEl>
                                        <p:attrNameLst>
                                          <p:attrName>style.visibility</p:attrName>
                                        </p:attrNameLst>
                                      </p:cBhvr>
                                      <p:to>
                                        <p:strVal val="visible"/>
                                      </p:to>
                                    </p:set>
                                    <p:animEffect transition="in" filter="fade">
                                      <p:cBhvr>
                                        <p:cTn id="82" dur="500"/>
                                        <p:tgtEl>
                                          <p:spTgt spid="29"/>
                                        </p:tgtEl>
                                      </p:cBhvr>
                                    </p:animEffect>
                                  </p:childTnLst>
                                </p:cTn>
                              </p:par>
                            </p:childTnLst>
                          </p:cTn>
                        </p:par>
                        <p:par>
                          <p:cTn id="83" fill="hold">
                            <p:stCondLst>
                              <p:cond delay="2500"/>
                            </p:stCondLst>
                            <p:childTnLst>
                              <p:par>
                                <p:cTn id="84" presetID="38" presetClass="entr" presetSubtype="0" accel="50000" fill="hold" grpId="0" nodeType="afterEffect">
                                  <p:stCondLst>
                                    <p:cond delay="0"/>
                                  </p:stCondLst>
                                  <p:iterate type="lt">
                                    <p:tmPct val="50000"/>
                                  </p:iterate>
                                  <p:childTnLst>
                                    <p:set>
                                      <p:cBhvr>
                                        <p:cTn id="85" dur="1" fill="hold">
                                          <p:stCondLst>
                                            <p:cond delay="0"/>
                                          </p:stCondLst>
                                        </p:cTn>
                                        <p:tgtEl>
                                          <p:spTgt spid="54"/>
                                        </p:tgtEl>
                                        <p:attrNameLst>
                                          <p:attrName>style.visibility</p:attrName>
                                        </p:attrNameLst>
                                      </p:cBhvr>
                                      <p:to>
                                        <p:strVal val="visible"/>
                                      </p:to>
                                    </p:set>
                                    <p:set>
                                      <p:cBhvr>
                                        <p:cTn id="86" dur="455" fill="hold">
                                          <p:stCondLst>
                                            <p:cond delay="0"/>
                                          </p:stCondLst>
                                        </p:cTn>
                                        <p:tgtEl>
                                          <p:spTgt spid="54"/>
                                        </p:tgtEl>
                                        <p:attrNameLst>
                                          <p:attrName>style.rotation</p:attrName>
                                        </p:attrNameLst>
                                      </p:cBhvr>
                                      <p:to>
                                        <p:strVal val="-45.0"/>
                                      </p:to>
                                    </p:set>
                                    <p:anim calcmode="lin" valueType="num">
                                      <p:cBhvr>
                                        <p:cTn id="87" dur="455" fill="hold">
                                          <p:stCondLst>
                                            <p:cond delay="455"/>
                                          </p:stCondLst>
                                        </p:cTn>
                                        <p:tgtEl>
                                          <p:spTgt spid="54"/>
                                        </p:tgtEl>
                                        <p:attrNameLst>
                                          <p:attrName>style.rotation</p:attrName>
                                        </p:attrNameLst>
                                      </p:cBhvr>
                                      <p:tavLst>
                                        <p:tav tm="0">
                                          <p:val>
                                            <p:fltVal val="-45"/>
                                          </p:val>
                                        </p:tav>
                                        <p:tav tm="69900">
                                          <p:val>
                                            <p:fltVal val="45"/>
                                          </p:val>
                                        </p:tav>
                                        <p:tav tm="100000">
                                          <p:val>
                                            <p:fltVal val="0"/>
                                          </p:val>
                                        </p:tav>
                                      </p:tavLst>
                                    </p:anim>
                                    <p:anim calcmode="lin" valueType="num">
                                      <p:cBhvr>
                                        <p:cTn id="88" dur="455" fill="hold">
                                          <p:stCondLst>
                                            <p:cond delay="0"/>
                                          </p:stCondLst>
                                        </p:cTn>
                                        <p:tgtEl>
                                          <p:spTgt spid="54"/>
                                        </p:tgtEl>
                                        <p:attrNameLst>
                                          <p:attrName>ppt_y</p:attrName>
                                        </p:attrNameLst>
                                      </p:cBhvr>
                                      <p:tavLst>
                                        <p:tav tm="0">
                                          <p:val>
                                            <p:strVal val="#ppt_y-1"/>
                                          </p:val>
                                        </p:tav>
                                        <p:tav tm="100000">
                                          <p:val>
                                            <p:strVal val="#ppt_y-(0.354*#ppt_w-0.172*#ppt_h)"/>
                                          </p:val>
                                        </p:tav>
                                      </p:tavLst>
                                    </p:anim>
                                    <p:anim calcmode="lin" valueType="num">
                                      <p:cBhvr>
                                        <p:cTn id="89" dur="156" decel="50000" autoRev="1" fill="hold">
                                          <p:stCondLst>
                                            <p:cond delay="455"/>
                                          </p:stCondLst>
                                        </p:cTn>
                                        <p:tgtEl>
                                          <p:spTgt spid="54"/>
                                        </p:tgtEl>
                                        <p:attrNameLst>
                                          <p:attrName>ppt_y</p:attrName>
                                        </p:attrNameLst>
                                      </p:cBhvr>
                                      <p:tavLst>
                                        <p:tav tm="0">
                                          <p:val>
                                            <p:strVal val="#ppt_y-(0.354*#ppt_w-0.172*#ppt_h)"/>
                                          </p:val>
                                        </p:tav>
                                        <p:tav tm="100000">
                                          <p:val>
                                            <p:strVal val="#ppt_y-(0.354*#ppt_w-0.172*#ppt_h)-#ppt_h/2"/>
                                          </p:val>
                                        </p:tav>
                                      </p:tavLst>
                                    </p:anim>
                                    <p:anim calcmode="lin" valueType="num">
                                      <p:cBhvr>
                                        <p:cTn id="90" dur="136" fill="hold">
                                          <p:stCondLst>
                                            <p:cond delay="864"/>
                                          </p:stCondLst>
                                        </p:cTn>
                                        <p:tgtEl>
                                          <p:spTgt spid="54"/>
                                        </p:tgtEl>
                                        <p:attrNameLst>
                                          <p:attrName>ppt_y</p:attrName>
                                        </p:attrNameLst>
                                      </p:cBhvr>
                                      <p:tavLst>
                                        <p:tav tm="0">
                                          <p:val>
                                            <p:strVal val="#ppt_y-(0.354*#ppt_w-0.172*#ppt_h)"/>
                                          </p:val>
                                        </p:tav>
                                        <p:tav tm="100000">
                                          <p:val>
                                            <p:strVal val="#ppt_y"/>
                                          </p:val>
                                        </p:tav>
                                      </p:tavLst>
                                    </p:anim>
                                  </p:childTnLst>
                                </p:cTn>
                              </p:par>
                            </p:childTnLst>
                          </p:cTn>
                        </p:par>
                        <p:par>
                          <p:cTn id="91" fill="hold">
                            <p:stCondLst>
                              <p:cond delay="3500"/>
                            </p:stCondLst>
                            <p:childTnLst>
                              <p:par>
                                <p:cTn id="92" presetID="10" presetClass="entr" presetSubtype="0" fill="hold" grpId="1" nodeType="afterEffect">
                                  <p:stCondLst>
                                    <p:cond delay="0"/>
                                  </p:stCondLst>
                                  <p:iterate type="lt">
                                    <p:tmPct val="0"/>
                                  </p:iterate>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childTnLst>
                                </p:cTn>
                              </p:par>
                            </p:childTnLst>
                          </p:cTn>
                        </p:par>
                        <p:par>
                          <p:cTn id="95" fill="hold">
                            <p:stCondLst>
                              <p:cond delay="4000"/>
                            </p:stCondLst>
                            <p:childTnLst>
                              <p:par>
                                <p:cTn id="96" presetID="1" presetClass="entr" presetSubtype="0" fill="hold" grpId="0" nodeType="afterEffect">
                                  <p:stCondLst>
                                    <p:cond delay="0"/>
                                  </p:stCondLst>
                                  <p:childTnLst>
                                    <p:set>
                                      <p:cBhvr>
                                        <p:cTn id="97" dur="1" fill="hold">
                                          <p:stCondLst>
                                            <p:cond delay="0"/>
                                          </p:stCondLst>
                                        </p:cTn>
                                        <p:tgtEl>
                                          <p:spTgt spid="55"/>
                                        </p:tgtEl>
                                        <p:attrNameLst>
                                          <p:attrName>style.visibility</p:attrName>
                                        </p:attrNameLst>
                                      </p:cBhvr>
                                      <p:to>
                                        <p:strVal val="visible"/>
                                      </p:to>
                                    </p:set>
                                  </p:childTnLst>
                                </p:cTn>
                              </p:par>
                            </p:childTnLst>
                          </p:cTn>
                        </p:par>
                        <p:par>
                          <p:cTn id="98" fill="hold">
                            <p:stCondLst>
                              <p:cond delay="4000"/>
                            </p:stCondLst>
                            <p:childTnLst>
                              <p:par>
                                <p:cTn id="99" presetID="9" presetClass="exit" presetSubtype="0" fill="hold" grpId="1" nodeType="afterEffect">
                                  <p:stCondLst>
                                    <p:cond delay="0"/>
                                  </p:stCondLst>
                                  <p:childTnLst>
                                    <p:animEffect transition="out" filter="dissolve">
                                      <p:cBhvr>
                                        <p:cTn id="100" dur="500"/>
                                        <p:tgtEl>
                                          <p:spTgt spid="51"/>
                                        </p:tgtEl>
                                      </p:cBhvr>
                                    </p:animEffect>
                                    <p:set>
                                      <p:cBhvr>
                                        <p:cTn id="101" dur="1" fill="hold">
                                          <p:stCondLst>
                                            <p:cond delay="499"/>
                                          </p:stCondLst>
                                        </p:cTn>
                                        <p:tgtEl>
                                          <p:spTgt spid="51"/>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5"/>
                                        </p:tgtEl>
                                        <p:attrNameLst>
                                          <p:attrName>style.visibility</p:attrName>
                                        </p:attrNameLst>
                                      </p:cBhvr>
                                      <p:to>
                                        <p:strVal val="visible"/>
                                      </p:to>
                                    </p:set>
                                  </p:childTnLst>
                                </p:cTn>
                              </p:par>
                            </p:childTnLst>
                          </p:cTn>
                        </p:par>
                        <p:par>
                          <p:cTn id="106" fill="hold">
                            <p:stCondLst>
                              <p:cond delay="0"/>
                            </p:stCondLst>
                            <p:childTnLst>
                              <p:par>
                                <p:cTn id="107" presetID="1" presetClass="entr" presetSubtype="0" fill="hold" nodeType="afterEffect">
                                  <p:stCondLst>
                                    <p:cond delay="1000"/>
                                  </p:stCondLst>
                                  <p:childTnLst>
                                    <p:set>
                                      <p:cBhvr>
                                        <p:cTn id="108" dur="1" fill="hold">
                                          <p:stCondLst>
                                            <p:cond delay="0"/>
                                          </p:stCondLst>
                                        </p:cTn>
                                        <p:tgtEl>
                                          <p:spTgt spid="10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107"/>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10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09"/>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4" grpId="2" animBg="1"/>
      <p:bldP spid="28" grpId="0"/>
      <p:bldP spid="28" grpId="1"/>
      <p:bldP spid="44" grpId="0"/>
      <p:bldP spid="45" grpId="0"/>
      <p:bldP spid="46" grpId="0"/>
      <p:bldP spid="49" grpId="0"/>
      <p:bldP spid="50" grpId="0"/>
      <p:bldP spid="51" grpId="0"/>
      <p:bldP spid="51" grpId="1"/>
      <p:bldP spid="54" grpId="0"/>
      <p:bldP spid="54" grpId="1"/>
      <p:bldP spid="55" grpId="0"/>
      <p:bldP spid="10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933" y="106123"/>
            <a:ext cx="9821333" cy="819536"/>
          </a:xfrm>
        </p:spPr>
        <p:txBody>
          <a:bodyPr/>
          <a:lstStyle/>
          <a:p>
            <a:r>
              <a:rPr lang="en-US" sz="4000" dirty="0" err="1" smtClean="0">
                <a:solidFill>
                  <a:schemeClr val="bg1"/>
                </a:solidFill>
              </a:rPr>
              <a:t>Conexión</a:t>
            </a:r>
            <a:r>
              <a:rPr lang="en-US" sz="4000" dirty="0" smtClean="0">
                <a:solidFill>
                  <a:schemeClr val="bg1"/>
                </a:solidFill>
              </a:rPr>
              <a:t> para </a:t>
            </a:r>
            <a:r>
              <a:rPr lang="en-US" sz="4000" dirty="0" err="1" smtClean="0">
                <a:solidFill>
                  <a:schemeClr val="bg1"/>
                </a:solidFill>
              </a:rPr>
              <a:t>todos</a:t>
            </a:r>
            <a:endParaRPr lang="en-US" dirty="0">
              <a:solidFill>
                <a:schemeClr val="bg1"/>
              </a:solidFill>
            </a:endParaRPr>
          </a:p>
        </p:txBody>
      </p:sp>
      <p:sp>
        <p:nvSpPr>
          <p:cNvPr id="4" name="Title 1"/>
          <p:cNvSpPr txBox="1">
            <a:spLocks/>
          </p:cNvSpPr>
          <p:nvPr/>
        </p:nvSpPr>
        <p:spPr>
          <a:xfrm>
            <a:off x="609441" y="519236"/>
            <a:ext cx="10969943" cy="852364"/>
          </a:xfrm>
          <a:prstGeom prst="rect">
            <a:avLst/>
          </a:prstGeom>
        </p:spPr>
        <p:txBody>
          <a:bodyPr anchor="ctr" anchorCtr="0"/>
          <a:lstStyle>
            <a:lvl1pPr algn="l" rtl="0" eaLnBrk="1" fontAlgn="base" hangingPunct="1">
              <a:lnSpc>
                <a:spcPct val="90000"/>
              </a:lnSpc>
              <a:spcBef>
                <a:spcPct val="0"/>
              </a:spcBef>
              <a:spcAft>
                <a:spcPts val="400"/>
              </a:spcAft>
              <a:defRPr sz="375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00"/>
              </a:spcAft>
              <a:defRPr sz="4167"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00"/>
              </a:spcAft>
              <a:defRPr sz="4167"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00"/>
              </a:spcAft>
              <a:defRPr sz="4167"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00"/>
              </a:spcAft>
              <a:defRPr sz="4167" b="1">
                <a:solidFill>
                  <a:schemeClr val="tx1"/>
                </a:solidFill>
                <a:latin typeface="Arial" charset="0"/>
                <a:ea typeface="ＭＳ Ｐゴシック" pitchFamily="34" charset="-128"/>
                <a:cs typeface="Arial" charset="0"/>
              </a:defRPr>
            </a:lvl5pPr>
            <a:lvl6pPr marL="60844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6pPr>
            <a:lvl7pPr marL="1216896"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7pPr>
            <a:lvl8pPr marL="1825355"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8pPr>
            <a:lvl9pPr marL="2433801" algn="l" rtl="0" eaLnBrk="1" fontAlgn="base" hangingPunct="1">
              <a:spcBef>
                <a:spcPct val="0"/>
              </a:spcBef>
              <a:spcAft>
                <a:spcPct val="0"/>
              </a:spcAft>
              <a:defRPr sz="3500" b="1">
                <a:solidFill>
                  <a:srgbClr val="F58719"/>
                </a:solidFill>
                <a:latin typeface="Verdana" pitchFamily="34" charset="0"/>
                <a:ea typeface="ＭＳ Ｐゴシック" pitchFamily="34" charset="-128"/>
              </a:defRPr>
            </a:lvl9pPr>
          </a:lstStyle>
          <a:p>
            <a:endParaRPr lang="en-US" kern="0" dirty="0"/>
          </a:p>
        </p:txBody>
      </p:sp>
      <p:pic>
        <p:nvPicPr>
          <p:cNvPr id="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143002"/>
            <a:ext cx="7010400" cy="253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2" y="3789700"/>
            <a:ext cx="7010399" cy="253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9067801" y="6096002"/>
            <a:ext cx="514885" cy="261610"/>
          </a:xfrm>
          <a:prstGeom prst="rect">
            <a:avLst/>
          </a:prstGeom>
          <a:noFill/>
        </p:spPr>
        <p:txBody>
          <a:bodyPr wrap="none" rtlCol="0">
            <a:spAutoFit/>
          </a:bodyPr>
          <a:lstStyle/>
          <a:p>
            <a:r>
              <a:rPr lang="en-US" sz="1100" b="1" dirty="0">
                <a:solidFill>
                  <a:srgbClr val="000000"/>
                </a:solidFill>
                <a:latin typeface="Calibri"/>
              </a:rPr>
              <a:t>Mbps</a:t>
            </a:r>
            <a:endParaRPr lang="en-US" sz="1400" b="1" dirty="0">
              <a:solidFill>
                <a:srgbClr val="000000"/>
              </a:solidFill>
              <a:latin typeface="Calibri"/>
            </a:endParaRPr>
          </a:p>
        </p:txBody>
      </p:sp>
      <p:sp>
        <p:nvSpPr>
          <p:cNvPr id="8" name="TextBox 7"/>
          <p:cNvSpPr txBox="1"/>
          <p:nvPr/>
        </p:nvSpPr>
        <p:spPr>
          <a:xfrm>
            <a:off x="9067801" y="3455562"/>
            <a:ext cx="514885" cy="261610"/>
          </a:xfrm>
          <a:prstGeom prst="rect">
            <a:avLst/>
          </a:prstGeom>
          <a:noFill/>
        </p:spPr>
        <p:txBody>
          <a:bodyPr wrap="none" rtlCol="0">
            <a:spAutoFit/>
          </a:bodyPr>
          <a:lstStyle/>
          <a:p>
            <a:r>
              <a:rPr lang="en-US" sz="1100" b="1" dirty="0">
                <a:solidFill>
                  <a:srgbClr val="000000"/>
                </a:solidFill>
                <a:latin typeface="Calibri"/>
              </a:rPr>
              <a:t>Mbps</a:t>
            </a:r>
            <a:endParaRPr lang="en-US" sz="1400" b="1" dirty="0">
              <a:solidFill>
                <a:srgbClr val="000000"/>
              </a:solidFill>
              <a:latin typeface="Calibri"/>
            </a:endParaRPr>
          </a:p>
        </p:txBody>
      </p:sp>
      <p:sp>
        <p:nvSpPr>
          <p:cNvPr id="9" name="TextBox 8"/>
          <p:cNvSpPr txBox="1"/>
          <p:nvPr/>
        </p:nvSpPr>
        <p:spPr>
          <a:xfrm rot="16200000">
            <a:off x="1870081" y="2370527"/>
            <a:ext cx="1245854" cy="261610"/>
          </a:xfrm>
          <a:prstGeom prst="rect">
            <a:avLst/>
          </a:prstGeom>
          <a:noFill/>
        </p:spPr>
        <p:txBody>
          <a:bodyPr wrap="none" rtlCol="0">
            <a:spAutoFit/>
          </a:bodyPr>
          <a:lstStyle/>
          <a:p>
            <a:r>
              <a:rPr lang="en-US" sz="1100" b="1" dirty="0">
                <a:solidFill>
                  <a:srgbClr val="000000"/>
                </a:solidFill>
                <a:latin typeface="Calibri"/>
              </a:rPr>
              <a:t>Number of Clients</a:t>
            </a:r>
            <a:endParaRPr lang="en-US" sz="1400" b="1" dirty="0">
              <a:solidFill>
                <a:srgbClr val="000000"/>
              </a:solidFill>
              <a:latin typeface="Calibri"/>
            </a:endParaRPr>
          </a:p>
        </p:txBody>
      </p:sp>
      <p:sp>
        <p:nvSpPr>
          <p:cNvPr id="10" name="TextBox 9"/>
          <p:cNvSpPr txBox="1"/>
          <p:nvPr/>
        </p:nvSpPr>
        <p:spPr>
          <a:xfrm rot="16200000">
            <a:off x="1870079" y="4961327"/>
            <a:ext cx="1245854" cy="261610"/>
          </a:xfrm>
          <a:prstGeom prst="rect">
            <a:avLst/>
          </a:prstGeom>
          <a:noFill/>
        </p:spPr>
        <p:txBody>
          <a:bodyPr wrap="none" rtlCol="0">
            <a:spAutoFit/>
          </a:bodyPr>
          <a:lstStyle/>
          <a:p>
            <a:r>
              <a:rPr lang="en-US" sz="1100" b="1" dirty="0">
                <a:solidFill>
                  <a:srgbClr val="000000"/>
                </a:solidFill>
                <a:latin typeface="Calibri"/>
              </a:rPr>
              <a:t>Number of Clients</a:t>
            </a:r>
            <a:endParaRPr lang="en-US" sz="1400" b="1" dirty="0">
              <a:solidFill>
                <a:srgbClr val="000000"/>
              </a:solidFill>
              <a:latin typeface="Calibri"/>
            </a:endParaRPr>
          </a:p>
        </p:txBody>
      </p:sp>
      <p:sp>
        <p:nvSpPr>
          <p:cNvPr id="11" name="TextBox 10"/>
          <p:cNvSpPr txBox="1"/>
          <p:nvPr/>
        </p:nvSpPr>
        <p:spPr>
          <a:xfrm>
            <a:off x="6008414" y="5092131"/>
            <a:ext cx="3389069" cy="276999"/>
          </a:xfrm>
          <a:prstGeom prst="rect">
            <a:avLst/>
          </a:prstGeom>
          <a:noFill/>
        </p:spPr>
        <p:txBody>
          <a:bodyPr wrap="none" rtlCol="0">
            <a:spAutoFit/>
          </a:bodyPr>
          <a:lstStyle/>
          <a:p>
            <a:r>
              <a:rPr lang="en-US" sz="1200" dirty="0">
                <a:solidFill>
                  <a:srgbClr val="000000"/>
                </a:solidFill>
                <a:latin typeface="Calibri"/>
              </a:rPr>
              <a:t>Note: One client got 43Mbps, not included in graph</a:t>
            </a:r>
          </a:p>
        </p:txBody>
      </p:sp>
      <p:sp>
        <p:nvSpPr>
          <p:cNvPr id="12" name="TextBox 11"/>
          <p:cNvSpPr txBox="1"/>
          <p:nvPr/>
        </p:nvSpPr>
        <p:spPr>
          <a:xfrm>
            <a:off x="4724401" y="1219201"/>
            <a:ext cx="4026936" cy="307777"/>
          </a:xfrm>
          <a:prstGeom prst="rect">
            <a:avLst/>
          </a:prstGeom>
          <a:noFill/>
        </p:spPr>
        <p:txBody>
          <a:bodyPr wrap="none" rtlCol="0">
            <a:spAutoFit/>
          </a:bodyPr>
          <a:lstStyle/>
          <a:p>
            <a:r>
              <a:rPr lang="en-US" sz="1400" b="1" dirty="0">
                <a:solidFill>
                  <a:srgbClr val="000000"/>
                </a:solidFill>
                <a:latin typeface="Calibri"/>
              </a:rPr>
              <a:t>Aruba AP-205, number of clients/ throughput range</a:t>
            </a:r>
          </a:p>
        </p:txBody>
      </p:sp>
      <p:sp>
        <p:nvSpPr>
          <p:cNvPr id="13" name="TextBox 12"/>
          <p:cNvSpPr txBox="1"/>
          <p:nvPr/>
        </p:nvSpPr>
        <p:spPr>
          <a:xfrm>
            <a:off x="4859066" y="3886201"/>
            <a:ext cx="4028795" cy="307777"/>
          </a:xfrm>
          <a:prstGeom prst="rect">
            <a:avLst/>
          </a:prstGeom>
          <a:noFill/>
        </p:spPr>
        <p:txBody>
          <a:bodyPr wrap="none" rtlCol="0">
            <a:spAutoFit/>
          </a:bodyPr>
          <a:lstStyle/>
          <a:p>
            <a:r>
              <a:rPr lang="en-US" sz="1400" b="1" dirty="0" smtClean="0">
                <a:solidFill>
                  <a:srgbClr val="000000"/>
                </a:solidFill>
                <a:latin typeface="Calibri"/>
              </a:rPr>
              <a:t>COMPETIDOR, </a:t>
            </a:r>
            <a:r>
              <a:rPr lang="en-US" sz="1400" b="1" dirty="0">
                <a:solidFill>
                  <a:srgbClr val="000000"/>
                </a:solidFill>
                <a:latin typeface="Calibri"/>
              </a:rPr>
              <a:t>number of clients/ throughput range</a:t>
            </a:r>
          </a:p>
        </p:txBody>
      </p:sp>
      <p:sp>
        <p:nvSpPr>
          <p:cNvPr id="14" name="TextBox 13"/>
          <p:cNvSpPr txBox="1"/>
          <p:nvPr/>
        </p:nvSpPr>
        <p:spPr>
          <a:xfrm>
            <a:off x="5115799" y="1830638"/>
            <a:ext cx="2674835" cy="307777"/>
          </a:xfrm>
          <a:prstGeom prst="rect">
            <a:avLst/>
          </a:prstGeom>
          <a:noFill/>
        </p:spPr>
        <p:txBody>
          <a:bodyPr wrap="none" rtlCol="0">
            <a:spAutoFit/>
          </a:bodyPr>
          <a:lstStyle/>
          <a:p>
            <a:r>
              <a:rPr lang="en-US" sz="1400" b="1" dirty="0">
                <a:solidFill>
                  <a:srgbClr val="000000"/>
                </a:solidFill>
                <a:latin typeface="Calibri"/>
              </a:rPr>
              <a:t>Aggregate Throughput: 263Mbps </a:t>
            </a:r>
          </a:p>
        </p:txBody>
      </p:sp>
      <p:sp>
        <p:nvSpPr>
          <p:cNvPr id="15" name="TextBox 14"/>
          <p:cNvSpPr txBox="1"/>
          <p:nvPr/>
        </p:nvSpPr>
        <p:spPr>
          <a:xfrm>
            <a:off x="5115799" y="4457701"/>
            <a:ext cx="2674835" cy="307777"/>
          </a:xfrm>
          <a:prstGeom prst="rect">
            <a:avLst/>
          </a:prstGeom>
          <a:noFill/>
        </p:spPr>
        <p:txBody>
          <a:bodyPr wrap="none" rtlCol="0">
            <a:spAutoFit/>
          </a:bodyPr>
          <a:lstStyle/>
          <a:p>
            <a:r>
              <a:rPr lang="en-US" sz="1400" b="1" dirty="0">
                <a:solidFill>
                  <a:srgbClr val="000000"/>
                </a:solidFill>
                <a:latin typeface="Calibri"/>
              </a:rPr>
              <a:t>Aggregate Throughput: 181Mbps </a:t>
            </a:r>
          </a:p>
        </p:txBody>
      </p:sp>
      <p:sp>
        <p:nvSpPr>
          <p:cNvPr id="17" name="Rounded Rectangle 16"/>
          <p:cNvSpPr/>
          <p:nvPr/>
        </p:nvSpPr>
        <p:spPr bwMode="auto">
          <a:xfrm>
            <a:off x="2383801" y="3815186"/>
            <a:ext cx="1073831" cy="2553890"/>
          </a:xfrm>
          <a:prstGeom prst="roundRect">
            <a:avLst/>
          </a:prstGeom>
          <a:noFill/>
          <a:ln w="76200">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34" charset="-128"/>
            </a:endParaRPr>
          </a:p>
        </p:txBody>
      </p:sp>
      <p:sp>
        <p:nvSpPr>
          <p:cNvPr id="18" name="Rounded Rectangle 17"/>
          <p:cNvSpPr/>
          <p:nvPr/>
        </p:nvSpPr>
        <p:spPr bwMode="auto">
          <a:xfrm>
            <a:off x="5957096" y="4994859"/>
            <a:ext cx="3440387" cy="403680"/>
          </a:xfrm>
          <a:prstGeom prst="roundRect">
            <a:avLst/>
          </a:prstGeom>
          <a:noFill/>
          <a:ln w="57150">
            <a:solidFill>
              <a:srgbClr val="FF0000"/>
            </a:solidFill>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latin typeface="Arial" charset="0"/>
              <a:ea typeface="ＭＳ Ｐゴシック" pitchFamily="34" charset="-128"/>
            </a:endParaRPr>
          </a:p>
        </p:txBody>
      </p:sp>
    </p:spTree>
    <p:extLst>
      <p:ext uri="{BB962C8B-B14F-4D97-AF65-F5344CB8AC3E}">
        <p14:creationId xmlns:p14="http://schemas.microsoft.com/office/powerpoint/2010/main" val="28532406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084380" y="2084700"/>
            <a:ext cx="9836156" cy="1278149"/>
          </a:xfrm>
          <a:prstGeom prst="roundRect">
            <a:avLst>
              <a:gd name="adj" fmla="val 0"/>
            </a:avLst>
          </a:prstGeom>
          <a:noFill/>
          <a:ln w="19050" cmpd="sng">
            <a:noFill/>
            <a:round/>
            <a:headEnd/>
            <a:tailEnd/>
          </a:ln>
        </p:spPr>
        <p:txBody>
          <a:bodyPr vert="horz" wrap="square" lIns="91440" tIns="48768" rIns="91440" bIns="45720" numCol="1" anchor="t" anchorCtr="1" compatLnSpc="1">
            <a:prstTxWarp prst="textNoShape">
              <a:avLst/>
            </a:prstTxWarp>
          </a:bodyPr>
          <a:lstStyle/>
          <a:p>
            <a:pPr algn="ctr" defTabSz="1950300">
              <a:spcBef>
                <a:spcPts val="427"/>
              </a:spcBef>
            </a:pPr>
            <a:endParaRPr lang="en-US" sz="2667"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endParaRPr>
          </a:p>
        </p:txBody>
      </p:sp>
      <p:sp>
        <p:nvSpPr>
          <p:cNvPr id="4" name="Rounded Rectangle 3"/>
          <p:cNvSpPr/>
          <p:nvPr/>
        </p:nvSpPr>
        <p:spPr>
          <a:xfrm>
            <a:off x="277273" y="1604566"/>
            <a:ext cx="10859287" cy="4992786"/>
          </a:xfrm>
          <a:prstGeom prst="roundRect">
            <a:avLst>
              <a:gd name="adj" fmla="val 0"/>
            </a:avLst>
          </a:prstGeom>
          <a:noFill/>
          <a:ln w="19050" cmpd="sng">
            <a:noFill/>
            <a:round/>
            <a:headEnd/>
            <a:tailEnd/>
          </a:ln>
        </p:spPr>
        <p:txBody>
          <a:bodyPr vert="horz" wrap="square" lIns="91440" tIns="48768" rIns="91440" bIns="45720" numCol="1" anchor="t" anchorCtr="1" compatLnSpc="1">
            <a:prstTxWarp prst="textNoShape">
              <a:avLst/>
            </a:prstTxWarp>
          </a:bodyPr>
          <a:lstStyle/>
          <a:p>
            <a:pPr defTabSz="1950300">
              <a:spcBef>
                <a:spcPts val="427"/>
              </a:spcBef>
            </a:pP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Todos</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los</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que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están</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conectados</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tienen</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una</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velocidad</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aceptable</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t>
            </a:r>
          </a:p>
          <a:p>
            <a:pPr defTabSz="1950300">
              <a:spcBef>
                <a:spcPts val="427"/>
              </a:spcBef>
            </a:pP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SI, </a:t>
            </a:r>
            <a:r>
              <a:rPr lang="en-US" sz="2400" b="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reparto</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homogeneo</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de la </a:t>
            </a:r>
            <a:r>
              <a:rPr lang="en-US" sz="2400" b="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capacidad</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total</a:t>
            </a:r>
          </a:p>
          <a:p>
            <a:pPr defTabSz="1950300">
              <a:spcBef>
                <a:spcPts val="427"/>
              </a:spcBef>
            </a:pP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Qué</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dispositivos</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se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conectan</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                                                                            </a:t>
            </a:r>
            <a:r>
              <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Con </a:t>
            </a:r>
            <a:r>
              <a:rPr lang="en-US" sz="2400" b="1" kern="0" dirty="0" err="1">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Clearpass</a:t>
            </a:r>
            <a:r>
              <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podemos</a:t>
            </a:r>
            <a:r>
              <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establecer</a:t>
            </a:r>
            <a:r>
              <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políticas</a:t>
            </a:r>
            <a:r>
              <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complejas</a:t>
            </a:r>
            <a:r>
              <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de </a:t>
            </a:r>
            <a:r>
              <a:rPr lang="en-US" sz="2400" b="1" kern="0" dirty="0" err="1">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acceso</a:t>
            </a:r>
            <a:endPar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endParaRPr>
          </a:p>
          <a:p>
            <a:pPr defTabSz="1950300">
              <a:spcBef>
                <a:spcPts val="427"/>
              </a:spcBef>
            </a:pP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Qué</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pueden</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hacer</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lo que se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conectan</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p>
          <a:p>
            <a:pPr lvl="1" defTabSz="1950300">
              <a:spcBef>
                <a:spcPts val="427"/>
              </a:spcBef>
            </a:pP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ROLE </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sym typeface="Wingdings" panose="05000000000000000000" pitchFamily="2" charset="2"/>
              </a:rPr>
              <a:t></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Reconocimiento</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Apps + </a:t>
            </a:r>
            <a:r>
              <a:rPr lang="en-US" sz="2400" b="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Filtro</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Contenido</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 </a:t>
            </a:r>
            <a:r>
              <a:rPr lang="en-US" sz="2400" b="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QoS</a:t>
            </a:r>
            <a:endPar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endParaRPr>
          </a:p>
          <a:p>
            <a:pPr defTabSz="1950300">
              <a:spcBef>
                <a:spcPts val="427"/>
              </a:spcBef>
            </a:pP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Impacta</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lo que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pasa</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fuera</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del aula </a:t>
            </a:r>
            <a:r>
              <a:rPr lang="en-US" sz="2400" b="1" kern="0" dirty="0" err="1">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dentro</a:t>
            </a:r>
            <a:r>
              <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del aula</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t>
            </a:r>
          </a:p>
          <a:p>
            <a:pPr lvl="1" defTabSz="1950300">
              <a:spcBef>
                <a:spcPts val="427"/>
              </a:spcBef>
            </a:pPr>
            <a:r>
              <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ClientMatch</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ROLE</a:t>
            </a:r>
            <a:endParaRPr lang="en-US" sz="2400" b="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endParaRPr>
          </a:p>
          <a:p>
            <a:pPr defTabSz="1950300">
              <a:spcBef>
                <a:spcPts val="427"/>
              </a:spcBef>
            </a:pP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Podemos</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hacer</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un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exámen</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400"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WiFi</a:t>
            </a:r>
            <a:r>
              <a:rPr lang="en-US" sz="2400"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p>
          <a:p>
            <a:pPr lvl="1" defTabSz="1950300">
              <a:spcBef>
                <a:spcPts val="427"/>
              </a:spcBef>
            </a:pPr>
            <a:r>
              <a:rPr lang="en-US" sz="3200" b="1" i="1" kern="0" dirty="0" err="1">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Todos</a:t>
            </a:r>
            <a:r>
              <a:rPr lang="en-US" sz="3200" b="1" i="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3200" b="1" i="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acceden</a:t>
            </a:r>
            <a:r>
              <a:rPr lang="en-US" sz="3200" b="1" i="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3200" b="1" i="1" kern="0" dirty="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a la </a:t>
            </a:r>
            <a:r>
              <a:rPr lang="en-US" sz="3200" b="1" i="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red</a:t>
            </a:r>
          </a:p>
          <a:p>
            <a:pPr lvl="1" defTabSz="1950300">
              <a:spcBef>
                <a:spcPts val="427"/>
              </a:spcBef>
            </a:pPr>
            <a:r>
              <a:rPr lang="en-US" sz="3200" b="1" i="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Rendimiento</a:t>
            </a:r>
            <a:r>
              <a:rPr lang="en-US" sz="3200" b="1" i="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a:t>
            </a:r>
            <a:r>
              <a:rPr lang="en-US" sz="3200" b="1" i="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Garantizado</a:t>
            </a:r>
            <a:r>
              <a:rPr lang="en-US" sz="3200" b="1" i="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y Control </a:t>
            </a:r>
            <a:r>
              <a:rPr lang="en-US" sz="3200" b="1" i="1" kern="0" dirty="0" err="1"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por</a:t>
            </a:r>
            <a:r>
              <a:rPr lang="en-US" sz="3200" b="1" i="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rPr>
              <a:t> ROLEs</a:t>
            </a:r>
            <a:endParaRPr lang="en-US" sz="2400" b="1" kern="0" dirty="0" smtClean="0">
              <a:solidFill>
                <a:srgbClr val="FF9900"/>
              </a:solidFill>
              <a:effectLst>
                <a:outerShdw blurRad="38100" dist="38100" dir="2700000" algn="tl">
                  <a:srgbClr val="000000">
                    <a:alpha val="43137"/>
                  </a:srgbClr>
                </a:outerShdw>
              </a:effectLst>
              <a:ea typeface="HP Simplified" charset="0"/>
              <a:cs typeface="Arial" panose="020B0604020202020204" pitchFamily="34" charset="0"/>
            </a:endParaRPr>
          </a:p>
          <a:p>
            <a:pPr defTabSz="1950300">
              <a:spcBef>
                <a:spcPts val="427"/>
              </a:spcBef>
            </a:pPr>
            <a:endParaRPr lang="en-US" sz="2400"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endParaRPr>
          </a:p>
        </p:txBody>
      </p:sp>
      <p:grpSp>
        <p:nvGrpSpPr>
          <p:cNvPr id="6" name="Group 5"/>
          <p:cNvGrpSpPr/>
          <p:nvPr/>
        </p:nvGrpSpPr>
        <p:grpSpPr>
          <a:xfrm>
            <a:off x="149696" y="84002"/>
            <a:ext cx="955118" cy="961099"/>
            <a:chOff x="249342" y="2141884"/>
            <a:chExt cx="919983" cy="876076"/>
          </a:xfrm>
        </p:grpSpPr>
        <p:grpSp>
          <p:nvGrpSpPr>
            <p:cNvPr id="7" name="Group 6"/>
            <p:cNvGrpSpPr/>
            <p:nvPr/>
          </p:nvGrpSpPr>
          <p:grpSpPr>
            <a:xfrm>
              <a:off x="249342" y="2141884"/>
              <a:ext cx="919983" cy="876076"/>
              <a:chOff x="-1448066" y="2380806"/>
              <a:chExt cx="1532468" cy="1532466"/>
            </a:xfrm>
          </p:grpSpPr>
          <p:sp>
            <p:nvSpPr>
              <p:cNvPr id="9" name="Oval 8"/>
              <p:cNvSpPr/>
              <p:nvPr/>
            </p:nvSpPr>
            <p:spPr bwMode="auto">
              <a:xfrm>
                <a:off x="-1448066" y="2380806"/>
                <a:ext cx="1532468" cy="1532466"/>
              </a:xfrm>
              <a:prstGeom prst="ellipse">
                <a:avLst/>
              </a:prstGeom>
              <a:solidFill>
                <a:schemeClr val="bg1"/>
              </a:solidFill>
              <a:ln w="76200" cap="flat" cmpd="sng" algn="ctr">
                <a:solidFill>
                  <a:schemeClr val="accent1">
                    <a:lumMod val="60000"/>
                    <a:lumOff val="40000"/>
                  </a:schemeClr>
                </a:solidFill>
                <a:prstDash val="solid"/>
                <a:miter lim="800000"/>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090" eaLnBrk="0" fontAlgn="base" hangingPunct="0">
                  <a:spcBef>
                    <a:spcPct val="0"/>
                  </a:spcBef>
                  <a:spcAft>
                    <a:spcPct val="0"/>
                  </a:spcAft>
                </a:pPr>
                <a:endParaRPr lang="en-US" sz="2400" dirty="0">
                  <a:solidFill>
                    <a:srgbClr val="000000"/>
                  </a:solidFill>
                  <a:ea typeface="ＭＳ Ｐゴシック" pitchFamily="34" charset="-128"/>
                  <a:cs typeface="ＭＳ Ｐゴシック" pitchFamily="1" charset="-128"/>
                </a:endParaRPr>
              </a:p>
            </p:txBody>
          </p:sp>
          <p:sp>
            <p:nvSpPr>
              <p:cNvPr id="10" name="Oval 9"/>
              <p:cNvSpPr/>
              <p:nvPr/>
            </p:nvSpPr>
            <p:spPr bwMode="auto">
              <a:xfrm>
                <a:off x="-1363663" y="2465208"/>
                <a:ext cx="1363663" cy="1363663"/>
              </a:xfrm>
              <a:prstGeom prst="ellipse">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090" eaLnBrk="0" fontAlgn="base" hangingPunct="0">
                  <a:spcBef>
                    <a:spcPct val="0"/>
                  </a:spcBef>
                  <a:spcAft>
                    <a:spcPct val="0"/>
                  </a:spcAft>
                </a:pPr>
                <a:endParaRPr lang="en-US" sz="2400" dirty="0">
                  <a:solidFill>
                    <a:srgbClr val="000000"/>
                  </a:solidFill>
                  <a:ea typeface="ＭＳ Ｐゴシック" pitchFamily="34" charset="-128"/>
                  <a:cs typeface="ＭＳ Ｐゴシック" pitchFamily="1" charset="-128"/>
                </a:endParaRPr>
              </a:p>
            </p:txBody>
          </p:sp>
        </p:gr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5630"/>
                      </a14:imgEffect>
                      <a14:imgEffect>
                        <a14:saturation sat="243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372226" y="2355623"/>
              <a:ext cx="664710" cy="524013"/>
            </a:xfrm>
            <a:prstGeom prst="rect">
              <a:avLst/>
            </a:prstGeom>
          </p:spPr>
        </p:pic>
      </p:grpSp>
      <p:grpSp>
        <p:nvGrpSpPr>
          <p:cNvPr id="11" name="Group 10"/>
          <p:cNvGrpSpPr/>
          <p:nvPr/>
        </p:nvGrpSpPr>
        <p:grpSpPr>
          <a:xfrm>
            <a:off x="10801744" y="135901"/>
            <a:ext cx="955118" cy="961098"/>
            <a:chOff x="561349" y="4089302"/>
            <a:chExt cx="1146142" cy="1153317"/>
          </a:xfrm>
        </p:grpSpPr>
        <p:grpSp>
          <p:nvGrpSpPr>
            <p:cNvPr id="12" name="Group 11"/>
            <p:cNvGrpSpPr/>
            <p:nvPr/>
          </p:nvGrpSpPr>
          <p:grpSpPr>
            <a:xfrm>
              <a:off x="561349" y="4089302"/>
              <a:ext cx="1146142" cy="1153317"/>
              <a:chOff x="-1448066" y="2380806"/>
              <a:chExt cx="1532468" cy="1532466"/>
            </a:xfrm>
          </p:grpSpPr>
          <p:sp>
            <p:nvSpPr>
              <p:cNvPr id="14" name="Oval 13"/>
              <p:cNvSpPr/>
              <p:nvPr/>
            </p:nvSpPr>
            <p:spPr bwMode="auto">
              <a:xfrm>
                <a:off x="-1448066" y="2380806"/>
                <a:ext cx="1532468" cy="1532466"/>
              </a:xfrm>
              <a:prstGeom prst="ellipse">
                <a:avLst/>
              </a:prstGeom>
              <a:solidFill>
                <a:schemeClr val="bg1"/>
              </a:solidFill>
              <a:ln w="76200" cap="flat" cmpd="sng" algn="ctr">
                <a:solidFill>
                  <a:schemeClr val="accent1">
                    <a:lumMod val="60000"/>
                    <a:lumOff val="40000"/>
                  </a:schemeClr>
                </a:solidFill>
                <a:prstDash val="solid"/>
                <a:miter lim="800000"/>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090" eaLnBrk="0" fontAlgn="base" hangingPunct="0">
                  <a:spcBef>
                    <a:spcPct val="0"/>
                  </a:spcBef>
                  <a:spcAft>
                    <a:spcPct val="0"/>
                  </a:spcAft>
                </a:pPr>
                <a:endParaRPr lang="en-US" sz="2400" dirty="0">
                  <a:solidFill>
                    <a:srgbClr val="000000"/>
                  </a:solidFill>
                  <a:ea typeface="ＭＳ Ｐゴシック" pitchFamily="34" charset="-128"/>
                  <a:cs typeface="ＭＳ Ｐゴシック" pitchFamily="1" charset="-128"/>
                </a:endParaRPr>
              </a:p>
            </p:txBody>
          </p:sp>
          <p:sp>
            <p:nvSpPr>
              <p:cNvPr id="15" name="Oval 14"/>
              <p:cNvSpPr/>
              <p:nvPr/>
            </p:nvSpPr>
            <p:spPr bwMode="auto">
              <a:xfrm>
                <a:off x="-1363663" y="2465208"/>
                <a:ext cx="1363663" cy="1363663"/>
              </a:xfrm>
              <a:prstGeom prst="ellipse">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090" eaLnBrk="0" fontAlgn="base" hangingPunct="0">
                  <a:spcBef>
                    <a:spcPct val="0"/>
                  </a:spcBef>
                  <a:spcAft>
                    <a:spcPct val="0"/>
                  </a:spcAft>
                </a:pPr>
                <a:endParaRPr lang="en-US" sz="2400" dirty="0">
                  <a:solidFill>
                    <a:srgbClr val="000000"/>
                  </a:solidFill>
                  <a:ea typeface="ＭＳ Ｐゴシック" pitchFamily="34" charset="-128"/>
                  <a:cs typeface="ＭＳ Ｐゴシック" pitchFamily="1" charset="-128"/>
                </a:endParaRPr>
              </a:p>
            </p:txBody>
          </p:sp>
        </p:grpSp>
        <p:pic>
          <p:nvPicPr>
            <p:cNvPr id="13" name="Picture 1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94837" y="4184970"/>
              <a:ext cx="1079166" cy="961981"/>
            </a:xfrm>
            <a:prstGeom prst="rect">
              <a:avLst/>
            </a:prstGeom>
          </p:spPr>
        </p:pic>
      </p:grpSp>
      <p:sp>
        <p:nvSpPr>
          <p:cNvPr id="16" name="Title 1"/>
          <p:cNvSpPr txBox="1">
            <a:spLocks/>
          </p:cNvSpPr>
          <p:nvPr/>
        </p:nvSpPr>
        <p:spPr>
          <a:xfrm>
            <a:off x="1" y="404664"/>
            <a:ext cx="12191999" cy="792991"/>
          </a:xfrm>
          <a:prstGeom prst="rect">
            <a:avLst/>
          </a:prstGeom>
        </p:spPr>
        <p:txBody>
          <a:bodyPr anchor="ctr" anchorCtr="1"/>
          <a:lstStyle>
            <a:lvl1pPr algn="l" rtl="0" eaLnBrk="1" fontAlgn="base" hangingPunct="1">
              <a:lnSpc>
                <a:spcPct val="90000"/>
              </a:lnSpc>
              <a:spcBef>
                <a:spcPct val="0"/>
              </a:spcBef>
              <a:spcAft>
                <a:spcPts val="480"/>
              </a:spcAft>
              <a:defRPr sz="450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0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0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0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000" b="1">
                <a:solidFill>
                  <a:schemeClr val="tx1"/>
                </a:solidFill>
                <a:latin typeface="Arial" charset="0"/>
                <a:ea typeface="ＭＳ Ｐゴシック" pitchFamily="34" charset="-128"/>
                <a:cs typeface="Arial" charset="0"/>
              </a:defRPr>
            </a:lvl5pPr>
            <a:lvl6pPr marL="730163"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033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051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067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a:r>
              <a:rPr lang="en-US" sz="3750" kern="0" dirty="0" err="1" smtClean="0">
                <a:solidFill>
                  <a:srgbClr val="FFFFFF"/>
                </a:solidFill>
              </a:rPr>
              <a:t>WiFi</a:t>
            </a:r>
            <a:r>
              <a:rPr lang="en-US" sz="3750" kern="0" dirty="0" smtClean="0">
                <a:solidFill>
                  <a:srgbClr val="FFFFFF"/>
                </a:solidFill>
              </a:rPr>
              <a:t> </a:t>
            </a:r>
            <a:r>
              <a:rPr lang="en-US" sz="3750" kern="0" dirty="0" err="1" smtClean="0">
                <a:solidFill>
                  <a:srgbClr val="FFFFFF"/>
                </a:solidFill>
              </a:rPr>
              <a:t>como</a:t>
            </a:r>
            <a:r>
              <a:rPr lang="en-US" sz="3750" kern="0" dirty="0" smtClean="0">
                <a:solidFill>
                  <a:srgbClr val="FFFFFF"/>
                </a:solidFill>
              </a:rPr>
              <a:t> </a:t>
            </a:r>
            <a:r>
              <a:rPr lang="en-US" sz="3750" kern="0" dirty="0" err="1" smtClean="0">
                <a:solidFill>
                  <a:srgbClr val="FFFFFF"/>
                </a:solidFill>
              </a:rPr>
              <a:t>Plataforma</a:t>
            </a:r>
            <a:r>
              <a:rPr lang="en-US" sz="3750" kern="0" dirty="0" smtClean="0">
                <a:solidFill>
                  <a:srgbClr val="FFFFFF"/>
                </a:solidFill>
              </a:rPr>
              <a:t> </a:t>
            </a:r>
            <a:r>
              <a:rPr lang="en-US" sz="3750" kern="0" dirty="0" err="1" smtClean="0">
                <a:solidFill>
                  <a:srgbClr val="FFFFFF"/>
                </a:solidFill>
              </a:rPr>
              <a:t>Educativa</a:t>
            </a:r>
            <a:r>
              <a:rPr lang="en-US" sz="3750" kern="0" dirty="0" smtClean="0">
                <a:solidFill>
                  <a:srgbClr val="FFFFFF"/>
                </a:solidFill>
              </a:rPr>
              <a:t> </a:t>
            </a:r>
          </a:p>
          <a:p>
            <a:pPr algn="ctr"/>
            <a:r>
              <a:rPr lang="en-US" sz="3750" kern="0" dirty="0" err="1" smtClean="0">
                <a:solidFill>
                  <a:srgbClr val="F8981E"/>
                </a:solidFill>
              </a:rPr>
              <a:t>Necesidad</a:t>
            </a:r>
            <a:r>
              <a:rPr lang="en-US" sz="3750" kern="0" dirty="0" smtClean="0">
                <a:solidFill>
                  <a:srgbClr val="F8981E"/>
                </a:solidFill>
              </a:rPr>
              <a:t> de </a:t>
            </a:r>
            <a:r>
              <a:rPr lang="en-US" sz="3750" kern="0" dirty="0" err="1" smtClean="0">
                <a:solidFill>
                  <a:srgbClr val="F8981E"/>
                </a:solidFill>
              </a:rPr>
              <a:t>una</a:t>
            </a:r>
            <a:r>
              <a:rPr lang="en-US" sz="3750" kern="0" dirty="0" smtClean="0">
                <a:solidFill>
                  <a:srgbClr val="F8981E"/>
                </a:solidFill>
              </a:rPr>
              <a:t> red </a:t>
            </a:r>
            <a:r>
              <a:rPr lang="en-US" sz="3750" kern="0" dirty="0" err="1" smtClean="0">
                <a:solidFill>
                  <a:srgbClr val="F8981E"/>
                </a:solidFill>
              </a:rPr>
              <a:t>segura</a:t>
            </a:r>
            <a:r>
              <a:rPr lang="en-US" sz="3750" kern="0" dirty="0" smtClean="0">
                <a:solidFill>
                  <a:srgbClr val="F8981E"/>
                </a:solidFill>
              </a:rPr>
              <a:t> y </a:t>
            </a:r>
            <a:r>
              <a:rPr lang="en-US" sz="3750" kern="0" dirty="0" err="1" smtClean="0">
                <a:solidFill>
                  <a:srgbClr val="F8981E"/>
                </a:solidFill>
              </a:rPr>
              <a:t>fiable</a:t>
            </a:r>
            <a:endParaRPr lang="en-US" sz="3750" kern="0" dirty="0">
              <a:solidFill>
                <a:srgbClr val="F8981E"/>
              </a:solidFill>
            </a:endParaRPr>
          </a:p>
        </p:txBody>
      </p:sp>
    </p:spTree>
    <p:extLst>
      <p:ext uri="{BB962C8B-B14F-4D97-AF65-F5344CB8AC3E}">
        <p14:creationId xmlns:p14="http://schemas.microsoft.com/office/powerpoint/2010/main" val="31536032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xEl>
                                              <p:pRg st="5" end="5"/>
                                            </p:txEl>
                                          </p:spTgt>
                                        </p:tgtEl>
                                        <p:attrNameLst>
                                          <p:attrName>style.visibility</p:attrName>
                                        </p:attrNameLst>
                                      </p:cBhvr>
                                      <p:to>
                                        <p:strVal val="visible"/>
                                      </p:to>
                                    </p:set>
                                    <p:animEffect transition="in" filter="fade">
                                      <p:cBhvr>
                                        <p:cTn id="30" dur="500"/>
                                        <p:tgtEl>
                                          <p:spTgt spid="4">
                                            <p:txEl>
                                              <p:pRg st="5" end="5"/>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5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500"/>
                                        <p:tgtEl>
                                          <p:spTgt spid="4">
                                            <p:txEl>
                                              <p:pRg st="7" end="7"/>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4">
                                            <p:txEl>
                                              <p:pRg st="8" end="8"/>
                                            </p:txEl>
                                          </p:spTgt>
                                        </p:tgtEl>
                                        <p:attrNameLst>
                                          <p:attrName>style.visibility</p:attrName>
                                        </p:attrNameLst>
                                      </p:cBhvr>
                                      <p:to>
                                        <p:strVal val="visible"/>
                                      </p:to>
                                    </p:set>
                                    <p:animEffect transition="in" filter="fade">
                                      <p:cBhvr>
                                        <p:cTn id="41" dur="500"/>
                                        <p:tgtEl>
                                          <p:spTgt spid="4">
                                            <p:txEl>
                                              <p:pRg st="8" end="8"/>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99856" y="1196752"/>
            <a:ext cx="2774071" cy="4248472"/>
            <a:chOff x="4759960" y="1562182"/>
            <a:chExt cx="3430135" cy="2553508"/>
          </a:xfrm>
        </p:grpSpPr>
        <p:sp>
          <p:nvSpPr>
            <p:cNvPr id="22" name="Freeform 21"/>
            <p:cNvSpPr/>
            <p:nvPr/>
          </p:nvSpPr>
          <p:spPr bwMode="auto">
            <a:xfrm>
              <a:off x="4759960" y="1562182"/>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3" name="Text Placeholder 4"/>
            <p:cNvSpPr txBox="1">
              <a:spLocks/>
            </p:cNvSpPr>
            <p:nvPr/>
          </p:nvSpPr>
          <p:spPr>
            <a:xfrm>
              <a:off x="5212363" y="2171061"/>
              <a:ext cx="2977732" cy="1944629"/>
            </a:xfrm>
            <a:prstGeom prst="rect">
              <a:avLst/>
            </a:prstGeom>
            <a:no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defPPr>
                <a:defRPr lang="en-US"/>
              </a:defPPr>
              <a:lvl1pPr eaLnBrk="0" fontAlgn="base" hangingPunct="0">
                <a:spcBef>
                  <a:spcPct val="0"/>
                </a:spcBef>
                <a:spcAft>
                  <a:spcPct val="0"/>
                </a:spcAft>
                <a:defRPr sz="3167">
                  <a:solidFill>
                    <a:srgbClr val="000000"/>
                  </a:solidFill>
                  <a:ea typeface="ＭＳ Ｐゴシック" pitchFamily="34" charset="-128"/>
                </a:defRPr>
              </a:lvl1pPr>
            </a:lstStyle>
            <a:p>
              <a:r>
                <a:rPr lang="en-US" sz="2417" i="1" kern="0" dirty="0" err="1">
                  <a:solidFill>
                    <a:srgbClr val="FFFFFF"/>
                  </a:solidFill>
                  <a:effectLst>
                    <a:outerShdw blurRad="38100" dist="38100" dir="2700000" algn="tl">
                      <a:srgbClr val="000000">
                        <a:alpha val="43137"/>
                      </a:srgbClr>
                    </a:outerShdw>
                  </a:effectLst>
                  <a:latin typeface="Arial" pitchFamily="34" charset="0"/>
                  <a:ea typeface="Arial"/>
                  <a:cs typeface="Arial" pitchFamily="34" charset="0"/>
                </a:rPr>
                <a:t>WiFi</a:t>
              </a:r>
              <a:r>
                <a:rPr lang="en-US" sz="2417" i="1" kern="0" dirty="0">
                  <a:solidFill>
                    <a:srgbClr val="FFFFFF"/>
                  </a:solidFill>
                  <a:effectLst>
                    <a:outerShdw blurRad="38100" dist="38100" dir="2700000" algn="tl">
                      <a:srgbClr val="000000">
                        <a:alpha val="43137"/>
                      </a:srgbClr>
                    </a:outerShdw>
                  </a:effectLst>
                  <a:latin typeface="Arial" pitchFamily="34" charset="0"/>
                  <a:ea typeface="Arial"/>
                  <a:cs typeface="Arial" pitchFamily="34" charset="0"/>
                </a:rPr>
                <a:t> </a:t>
              </a:r>
              <a:r>
                <a:rPr lang="en-US" sz="2417" i="1" kern="0" dirty="0" err="1">
                  <a:solidFill>
                    <a:srgbClr val="FFFFFF"/>
                  </a:solidFill>
                  <a:effectLst>
                    <a:outerShdw blurRad="38100" dist="38100" dir="2700000" algn="tl">
                      <a:srgbClr val="000000">
                        <a:alpha val="43137"/>
                      </a:srgbClr>
                    </a:outerShdw>
                  </a:effectLst>
                  <a:latin typeface="Arial" pitchFamily="34" charset="0"/>
                  <a:ea typeface="Arial"/>
                  <a:cs typeface="Arial" pitchFamily="34" charset="0"/>
                </a:rPr>
                <a:t>como</a:t>
              </a:r>
              <a:r>
                <a:rPr lang="en-US" sz="2417" i="1" kern="0" dirty="0">
                  <a:solidFill>
                    <a:srgbClr val="FFFFFF"/>
                  </a:solidFill>
                  <a:effectLst>
                    <a:outerShdw blurRad="38100" dist="38100" dir="2700000" algn="tl">
                      <a:srgbClr val="000000">
                        <a:alpha val="43137"/>
                      </a:srgbClr>
                    </a:outerShdw>
                  </a:effectLst>
                  <a:latin typeface="Arial" pitchFamily="34" charset="0"/>
                  <a:ea typeface="Arial"/>
                  <a:cs typeface="Arial" pitchFamily="34" charset="0"/>
                </a:rPr>
                <a:t> </a:t>
              </a:r>
              <a:r>
                <a:rPr lang="en-US" sz="2417" i="1" kern="0" dirty="0" err="1">
                  <a:solidFill>
                    <a:srgbClr val="FFFFFF"/>
                  </a:solidFill>
                  <a:effectLst>
                    <a:outerShdw blurRad="38100" dist="38100" dir="2700000" algn="tl">
                      <a:srgbClr val="000000">
                        <a:alpha val="43137"/>
                      </a:srgbClr>
                    </a:outerShdw>
                  </a:effectLst>
                  <a:latin typeface="Arial" pitchFamily="34" charset="0"/>
                  <a:ea typeface="Arial"/>
                  <a:cs typeface="Arial" pitchFamily="34" charset="0"/>
                </a:rPr>
                <a:t>Plataforma</a:t>
              </a:r>
              <a:r>
                <a:rPr lang="en-US" sz="2417" i="1" kern="0" dirty="0">
                  <a:solidFill>
                    <a:srgbClr val="FFFFFF"/>
                  </a:solidFill>
                  <a:effectLst>
                    <a:outerShdw blurRad="38100" dist="38100" dir="2700000" algn="tl">
                      <a:srgbClr val="000000">
                        <a:alpha val="43137"/>
                      </a:srgbClr>
                    </a:outerShdw>
                  </a:effectLst>
                  <a:latin typeface="Arial" pitchFamily="34" charset="0"/>
                  <a:ea typeface="Arial"/>
                  <a:cs typeface="Arial" pitchFamily="34" charset="0"/>
                </a:rPr>
                <a:t> </a:t>
              </a:r>
              <a:r>
                <a:rPr lang="en-US" sz="2417" i="1" kern="0" dirty="0" err="1">
                  <a:solidFill>
                    <a:srgbClr val="FFFFFF"/>
                  </a:solidFill>
                  <a:effectLst>
                    <a:outerShdw blurRad="38100" dist="38100" dir="2700000" algn="tl">
                      <a:srgbClr val="000000">
                        <a:alpha val="43137"/>
                      </a:srgbClr>
                    </a:outerShdw>
                  </a:effectLst>
                  <a:latin typeface="Arial" pitchFamily="34" charset="0"/>
                  <a:ea typeface="Arial"/>
                  <a:cs typeface="Arial" pitchFamily="34" charset="0"/>
                </a:rPr>
                <a:t>Educativa</a:t>
              </a:r>
              <a:endParaRPr lang="en-US" sz="2417" i="1" kern="0" dirty="0">
                <a:solidFill>
                  <a:srgbClr val="FFFFFF"/>
                </a:solidFill>
                <a:effectLst>
                  <a:outerShdw blurRad="38100" dist="38100" dir="2700000" algn="tl">
                    <a:srgbClr val="000000">
                      <a:alpha val="43137"/>
                    </a:srgbClr>
                  </a:outerShdw>
                </a:effectLst>
                <a:latin typeface="Arial" pitchFamily="34" charset="0"/>
                <a:ea typeface="Arial"/>
                <a:cs typeface="Arial" pitchFamily="34" charset="0"/>
              </a:endParaRPr>
            </a:p>
          </p:txBody>
        </p:sp>
      </p:grpSp>
      <p:grpSp>
        <p:nvGrpSpPr>
          <p:cNvPr id="18" name="Group 17"/>
          <p:cNvGrpSpPr/>
          <p:nvPr/>
        </p:nvGrpSpPr>
        <p:grpSpPr>
          <a:xfrm>
            <a:off x="7814138" y="1218679"/>
            <a:ext cx="2467578" cy="4251294"/>
            <a:chOff x="4759960" y="1562182"/>
            <a:chExt cx="3051157" cy="2555204"/>
          </a:xfrm>
        </p:grpSpPr>
        <p:sp>
          <p:nvSpPr>
            <p:cNvPr id="20" name="Freeform 19"/>
            <p:cNvSpPr/>
            <p:nvPr/>
          </p:nvSpPr>
          <p:spPr bwMode="auto">
            <a:xfrm>
              <a:off x="4759960" y="1563878"/>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1">
                <a:lumMod val="60000"/>
                <a:lumOff val="40000"/>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1"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800" b="1" kern="0" dirty="0">
                  <a:solidFill>
                    <a:srgbClr val="FFFFFF"/>
                  </a:solidFill>
                  <a:effectLst>
                    <a:outerShdw blurRad="38100" dist="38100" dir="2700000" algn="tl">
                      <a:srgbClr val="000000">
                        <a:alpha val="43137"/>
                      </a:srgbClr>
                    </a:outerShdw>
                  </a:effectLst>
                </a:rPr>
                <a:t>Campus 3.0 </a:t>
              </a:r>
            </a:p>
            <a:p>
              <a:pPr marL="0" indent="0">
                <a:lnSpc>
                  <a:spcPct val="110000"/>
                </a:lnSpc>
                <a:spcBef>
                  <a:spcPts val="0"/>
                </a:spcBef>
              </a:pPr>
              <a:r>
                <a:rPr lang="en-US" sz="2800" b="1" kern="0" dirty="0" err="1">
                  <a:solidFill>
                    <a:srgbClr val="FFFFFF"/>
                  </a:solidFill>
                  <a:effectLst>
                    <a:outerShdw blurRad="38100" dist="38100" dir="2700000" algn="tl">
                      <a:srgbClr val="000000">
                        <a:alpha val="43137"/>
                      </a:srgbClr>
                    </a:outerShdw>
                  </a:effectLst>
                </a:rPr>
                <a:t>Propuesta</a:t>
              </a:r>
              <a:r>
                <a:rPr lang="en-US" sz="2800" b="1" kern="0" dirty="0">
                  <a:solidFill>
                    <a:srgbClr val="FFFFFF"/>
                  </a:solidFill>
                  <a:effectLst>
                    <a:outerShdw blurRad="38100" dist="38100" dir="2700000" algn="tl">
                      <a:srgbClr val="000000">
                        <a:alpha val="43137"/>
                      </a:srgbClr>
                    </a:outerShdw>
                  </a:effectLst>
                </a:rPr>
                <a:t> de </a:t>
              </a:r>
              <a:r>
                <a:rPr lang="en-US" sz="2800" b="1" kern="0" dirty="0" err="1">
                  <a:solidFill>
                    <a:srgbClr val="FFFFFF"/>
                  </a:solidFill>
                  <a:effectLst>
                    <a:outerShdw blurRad="38100" dist="38100" dir="2700000" algn="tl">
                      <a:srgbClr val="000000">
                        <a:alpha val="43137"/>
                      </a:srgbClr>
                    </a:outerShdw>
                  </a:effectLst>
                </a:rPr>
                <a:t>evolución</a:t>
              </a:r>
              <a:r>
                <a:rPr lang="en-US" sz="2800" b="1" kern="0" dirty="0">
                  <a:solidFill>
                    <a:srgbClr val="FFFFFF"/>
                  </a:solidFill>
                  <a:effectLst>
                    <a:outerShdw blurRad="38100" dist="38100" dir="2700000" algn="tl">
                      <a:srgbClr val="000000">
                        <a:alpha val="43137"/>
                      </a:srgbClr>
                    </a:outerShdw>
                  </a:effectLst>
                </a:rPr>
                <a:t> del Campus</a:t>
              </a:r>
            </a:p>
          </p:txBody>
        </p:sp>
      </p:grpSp>
      <p:grpSp>
        <p:nvGrpSpPr>
          <p:cNvPr id="14" name="Group 13"/>
          <p:cNvGrpSpPr/>
          <p:nvPr/>
        </p:nvGrpSpPr>
        <p:grpSpPr>
          <a:xfrm>
            <a:off x="1918718" y="1201224"/>
            <a:ext cx="2467578" cy="4251294"/>
            <a:chOff x="4759960" y="1562182"/>
            <a:chExt cx="3051157" cy="2555204"/>
          </a:xfrm>
        </p:grpSpPr>
        <p:sp>
          <p:nvSpPr>
            <p:cNvPr id="17" name="Freeform 16"/>
            <p:cNvSpPr/>
            <p:nvPr/>
          </p:nvSpPr>
          <p:spPr bwMode="auto">
            <a:xfrm>
              <a:off x="4759960" y="1563878"/>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19"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417" i="1" kern="0" dirty="0" err="1" smtClean="0">
                  <a:solidFill>
                    <a:srgbClr val="FFFFFF"/>
                  </a:solidFill>
                  <a:effectLst>
                    <a:outerShdw blurRad="38100" dist="38100" dir="2700000" algn="tl">
                      <a:srgbClr val="000000">
                        <a:alpha val="43137"/>
                      </a:srgbClr>
                    </a:outerShdw>
                  </a:effectLst>
                </a:rPr>
                <a:t>Modelo</a:t>
              </a:r>
              <a:r>
                <a:rPr lang="en-US" sz="2417" i="1" kern="0" dirty="0" smtClean="0">
                  <a:solidFill>
                    <a:srgbClr val="FFFFFF"/>
                  </a:solidFill>
                  <a:effectLst>
                    <a:outerShdw blurRad="38100" dist="38100" dir="2700000" algn="tl">
                      <a:srgbClr val="000000">
                        <a:alpha val="43137"/>
                      </a:srgbClr>
                    </a:outerShdw>
                  </a:effectLst>
                </a:rPr>
                <a:t> de </a:t>
              </a:r>
              <a:r>
                <a:rPr lang="en-US" sz="2417" i="1" kern="0" dirty="0" err="1" smtClean="0">
                  <a:solidFill>
                    <a:srgbClr val="FFFFFF"/>
                  </a:solidFill>
                  <a:effectLst>
                    <a:outerShdw blurRad="38100" dist="38100" dir="2700000" algn="tl">
                      <a:srgbClr val="000000">
                        <a:alpha val="43137"/>
                      </a:srgbClr>
                    </a:outerShdw>
                  </a:effectLst>
                </a:rPr>
                <a:t>Movilidad</a:t>
              </a:r>
              <a:endParaRPr lang="en-US" sz="2417" i="1" kern="0" dirty="0">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863125841"/>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a:xfrm>
            <a:off x="152400" y="240324"/>
            <a:ext cx="10789085" cy="535376"/>
          </a:xfrm>
        </p:spPr>
        <p:txBody>
          <a:bodyPr/>
          <a:lstStyle/>
          <a:p>
            <a:pPr algn="ctr"/>
            <a:r>
              <a:rPr lang="en-US" dirty="0" err="1"/>
              <a:t>Análisis</a:t>
            </a:r>
            <a:r>
              <a:rPr lang="en-US" dirty="0"/>
              <a:t> </a:t>
            </a:r>
            <a:r>
              <a:rPr lang="en-US" dirty="0" err="1"/>
              <a:t>WiFi</a:t>
            </a:r>
            <a:r>
              <a:rPr lang="en-US" dirty="0"/>
              <a:t> para la </a:t>
            </a:r>
            <a:r>
              <a:rPr lang="en-US" dirty="0" err="1"/>
              <a:t>toma</a:t>
            </a:r>
            <a:r>
              <a:rPr lang="en-US" dirty="0"/>
              <a:t> de </a:t>
            </a:r>
            <a:r>
              <a:rPr lang="en-US" dirty="0" err="1"/>
              <a:t>decisiones</a:t>
            </a:r>
            <a:endParaRPr lang="es-ES" dirty="0"/>
          </a:p>
        </p:txBody>
      </p:sp>
      <p:sp>
        <p:nvSpPr>
          <p:cNvPr id="57" name="Rectangle 56"/>
          <p:cNvSpPr/>
          <p:nvPr/>
        </p:nvSpPr>
        <p:spPr>
          <a:xfrm>
            <a:off x="288666" y="1164834"/>
            <a:ext cx="4498319" cy="4322631"/>
          </a:xfrm>
          <a:prstGeom prst="rect">
            <a:avLst/>
          </a:prstGeom>
        </p:spPr>
        <p:txBody>
          <a:bodyPr lIns="76200" tIns="38100" rIns="76200" bIns="38100" anchor="ctr" anchorCtr="1">
            <a:noAutofit/>
          </a:bodyPr>
          <a:lstStyle/>
          <a:p>
            <a:pPr defTabSz="358502">
              <a:spcAft>
                <a:spcPts val="333"/>
              </a:spcAft>
              <a:buSzPct val="100000"/>
            </a:pPr>
            <a:endParaRPr lang="en-US" sz="2000" dirty="0">
              <a:ea typeface="HP Simplified" charset="0"/>
              <a:cs typeface="Arial" panose="020B0604020202020204" pitchFamily="34" charset="0"/>
            </a:endParaRPr>
          </a:p>
        </p:txBody>
      </p:sp>
      <p:sp>
        <p:nvSpPr>
          <p:cNvPr id="109" name="Rectangle 108"/>
          <p:cNvSpPr/>
          <p:nvPr/>
        </p:nvSpPr>
        <p:spPr>
          <a:xfrm>
            <a:off x="897331" y="1700808"/>
            <a:ext cx="5410605" cy="2267416"/>
          </a:xfrm>
          <a:prstGeom prst="rect">
            <a:avLst/>
          </a:prstGeom>
        </p:spPr>
        <p:txBody>
          <a:bodyPr wrap="square">
            <a:spAutoFit/>
          </a:bodyPr>
          <a:lstStyle/>
          <a:p>
            <a:pPr marL="457189" indent="-457189">
              <a:buFont typeface="Wingdings" panose="05000000000000000000" pitchFamily="2" charset="2"/>
              <a:buChar char="ü"/>
            </a:pPr>
            <a:r>
              <a:rPr lang="en-US" sz="2200" dirty="0">
                <a:solidFill>
                  <a:srgbClr val="000000"/>
                </a:solidFill>
                <a:cs typeface="Arial" panose="020B0604020202020204" pitchFamily="34" charset="0"/>
              </a:rPr>
              <a:t>Flujo del </a:t>
            </a:r>
            <a:r>
              <a:rPr lang="en-US" sz="2200" dirty="0" err="1">
                <a:solidFill>
                  <a:srgbClr val="000000"/>
                </a:solidFill>
                <a:cs typeface="Arial" panose="020B0604020202020204" pitchFamily="34" charset="0"/>
              </a:rPr>
              <a:t>tráfico</a:t>
            </a:r>
            <a:r>
              <a:rPr lang="en-US" sz="2200" dirty="0">
                <a:solidFill>
                  <a:srgbClr val="000000"/>
                </a:solidFill>
                <a:cs typeface="Arial" panose="020B0604020202020204" pitchFamily="34" charset="0"/>
              </a:rPr>
              <a:t> de personas</a:t>
            </a:r>
          </a:p>
          <a:p>
            <a:pPr marL="457189" indent="-457189">
              <a:buFont typeface="Wingdings" panose="05000000000000000000" pitchFamily="2" charset="2"/>
              <a:buChar char="ü"/>
            </a:pPr>
            <a:r>
              <a:rPr lang="en-US" sz="2200" dirty="0">
                <a:solidFill>
                  <a:srgbClr val="000000"/>
                </a:solidFill>
                <a:cs typeface="Arial" panose="020B0604020202020204" pitchFamily="34" charset="0"/>
              </a:rPr>
              <a:t>Tiempo de permanencia</a:t>
            </a:r>
          </a:p>
          <a:p>
            <a:pPr marL="457189" indent="-457189">
              <a:buFont typeface="Wingdings" panose="05000000000000000000" pitchFamily="2" charset="2"/>
              <a:buChar char="ü"/>
            </a:pPr>
            <a:r>
              <a:rPr lang="en-US" sz="2200" dirty="0" err="1">
                <a:solidFill>
                  <a:srgbClr val="000000"/>
                </a:solidFill>
                <a:cs typeface="Arial" panose="020B0604020202020204" pitchFamily="34" charset="0"/>
              </a:rPr>
              <a:t>Mapas</a:t>
            </a:r>
            <a:r>
              <a:rPr lang="en-US" sz="2200" dirty="0">
                <a:solidFill>
                  <a:srgbClr val="000000"/>
                </a:solidFill>
                <a:cs typeface="Arial" panose="020B0604020202020204" pitchFamily="34" charset="0"/>
              </a:rPr>
              <a:t> de </a:t>
            </a:r>
            <a:r>
              <a:rPr lang="en-US" sz="2200" dirty="0" err="1" smtClean="0">
                <a:solidFill>
                  <a:srgbClr val="000000"/>
                </a:solidFill>
                <a:cs typeface="Arial" panose="020B0604020202020204" pitchFamily="34" charset="0"/>
              </a:rPr>
              <a:t>calor</a:t>
            </a:r>
            <a:endParaRPr lang="en-US" sz="2200" dirty="0" smtClean="0">
              <a:solidFill>
                <a:srgbClr val="000000"/>
              </a:solidFill>
              <a:cs typeface="Arial" panose="020B0604020202020204" pitchFamily="34" charset="0"/>
            </a:endParaRPr>
          </a:p>
          <a:p>
            <a:pPr marL="457189" indent="-457189">
              <a:buFont typeface="Wingdings" panose="05000000000000000000" pitchFamily="2" charset="2"/>
              <a:buChar char="ü"/>
            </a:pPr>
            <a:r>
              <a:rPr lang="es-ES_tradnl" sz="2200" dirty="0" smtClean="0">
                <a:solidFill>
                  <a:srgbClr val="000000"/>
                </a:solidFill>
                <a:cs typeface="Arial" panose="020B0604020202020204" pitchFamily="34" charset="0"/>
              </a:rPr>
              <a:t>Patrones de navegación (</a:t>
            </a:r>
            <a:r>
              <a:rPr lang="es-ES_tradnl" sz="2200" dirty="0" err="1" smtClean="0">
                <a:solidFill>
                  <a:srgbClr val="000000"/>
                </a:solidFill>
                <a:cs typeface="Arial" panose="020B0604020202020204" pitchFamily="34" charset="0"/>
              </a:rPr>
              <a:t>URLs</a:t>
            </a:r>
            <a:r>
              <a:rPr lang="es-ES_tradnl" sz="2200" dirty="0" smtClean="0">
                <a:solidFill>
                  <a:srgbClr val="000000"/>
                </a:solidFill>
                <a:cs typeface="Arial" panose="020B0604020202020204" pitchFamily="34" charset="0"/>
              </a:rPr>
              <a:t>)</a:t>
            </a:r>
            <a:endParaRPr lang="en-US" sz="2200" dirty="0">
              <a:solidFill>
                <a:srgbClr val="000000"/>
              </a:solidFill>
              <a:cs typeface="Arial" panose="020B0604020202020204" pitchFamily="34" charset="0"/>
            </a:endParaRPr>
          </a:p>
          <a:p>
            <a:endParaRPr lang="en-US" sz="2667" dirty="0">
              <a:cs typeface="Arial" panose="020B0604020202020204" pitchFamily="34" charset="0"/>
            </a:endParaRPr>
          </a:p>
          <a:p>
            <a:pPr marL="457189" indent="-457189">
              <a:buFont typeface="Wingdings" panose="05000000000000000000" pitchFamily="2" charset="2"/>
              <a:buChar char="ü"/>
            </a:pPr>
            <a:endParaRPr lang="es-ES" sz="2667" dirty="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7320136" y="1690623"/>
            <a:ext cx="2591286" cy="1938282"/>
          </a:xfrm>
          <a:prstGeom prst="rect">
            <a:avLst/>
          </a:prstGeom>
        </p:spPr>
      </p:pic>
      <p:sp>
        <p:nvSpPr>
          <p:cNvPr id="4" name="TextBox 3"/>
          <p:cNvSpPr txBox="1"/>
          <p:nvPr/>
        </p:nvSpPr>
        <p:spPr>
          <a:xfrm>
            <a:off x="10130422" y="1855306"/>
            <a:ext cx="1379519" cy="1080289"/>
          </a:xfrm>
          <a:prstGeom prst="rect">
            <a:avLst/>
          </a:prstGeom>
          <a:noFill/>
        </p:spPr>
        <p:txBody>
          <a:bodyPr wrap="none" lIns="0" tIns="0" rIns="0" bIns="0" rtlCol="0">
            <a:noAutofit/>
          </a:bodyPr>
          <a:lstStyle/>
          <a:p>
            <a:pPr>
              <a:lnSpc>
                <a:spcPct val="90000"/>
              </a:lnSpc>
            </a:pPr>
            <a:r>
              <a:rPr lang="es-ES_tradnl" sz="3600" b="1" dirty="0" err="1" smtClean="0">
                <a:solidFill>
                  <a:srgbClr val="0070C0"/>
                </a:solidFill>
              </a:rPr>
              <a:t>A</a:t>
            </a:r>
            <a:r>
              <a:rPr lang="es-ES_tradnl" sz="2400" dirty="0" err="1" smtClean="0"/>
              <a:t>nalytics</a:t>
            </a:r>
            <a:endParaRPr lang="es-ES_tradnl" sz="2400" dirty="0" smtClean="0"/>
          </a:p>
          <a:p>
            <a:pPr>
              <a:lnSpc>
                <a:spcPct val="90000"/>
              </a:lnSpc>
            </a:pPr>
            <a:r>
              <a:rPr lang="es-ES_tradnl" sz="3600" b="1" dirty="0" err="1">
                <a:solidFill>
                  <a:srgbClr val="0070C0"/>
                </a:solidFill>
              </a:rPr>
              <a:t>L</a:t>
            </a:r>
            <a:r>
              <a:rPr lang="es-ES_tradnl" sz="2400" dirty="0" err="1" smtClean="0"/>
              <a:t>ocation</a:t>
            </a:r>
            <a:endParaRPr lang="es-ES_tradnl" sz="2400" dirty="0" smtClean="0"/>
          </a:p>
          <a:p>
            <a:pPr>
              <a:lnSpc>
                <a:spcPct val="90000"/>
              </a:lnSpc>
            </a:pPr>
            <a:r>
              <a:rPr lang="es-ES_tradnl" sz="3600" b="1" dirty="0" err="1">
                <a:solidFill>
                  <a:srgbClr val="0070C0"/>
                </a:solidFill>
              </a:rPr>
              <a:t>E</a:t>
            </a:r>
            <a:r>
              <a:rPr lang="es-ES_tradnl" sz="2400" dirty="0" err="1" smtClean="0"/>
              <a:t>ngine</a:t>
            </a:r>
            <a:endParaRPr lang="en-US" sz="2400" dirty="0"/>
          </a:p>
        </p:txBody>
      </p:sp>
    </p:spTree>
    <p:extLst>
      <p:ext uri="{BB962C8B-B14F-4D97-AF65-F5344CB8AC3E}">
        <p14:creationId xmlns:p14="http://schemas.microsoft.com/office/powerpoint/2010/main" val="825409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1000"/>
                                        <p:tgtEl>
                                          <p:spTgt spid="109"/>
                                        </p:tgtEl>
                                      </p:cBhvr>
                                    </p:animEffect>
                                    <p:anim calcmode="lin" valueType="num">
                                      <p:cBhvr>
                                        <p:cTn id="8" dur="1000" fill="hold"/>
                                        <p:tgtEl>
                                          <p:spTgt spid="109"/>
                                        </p:tgtEl>
                                        <p:attrNameLst>
                                          <p:attrName>ppt_x</p:attrName>
                                        </p:attrNameLst>
                                      </p:cBhvr>
                                      <p:tavLst>
                                        <p:tav tm="0">
                                          <p:val>
                                            <p:strVal val="#ppt_x"/>
                                          </p:val>
                                        </p:tav>
                                        <p:tav tm="100000">
                                          <p:val>
                                            <p:strVal val="#ppt_x"/>
                                          </p:val>
                                        </p:tav>
                                      </p:tavLst>
                                    </p:anim>
                                    <p:anim calcmode="lin" valueType="num">
                                      <p:cBhvr>
                                        <p:cTn id="9"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822" y="403802"/>
            <a:ext cx="10969943" cy="852364"/>
          </a:xfrm>
        </p:spPr>
        <p:txBody>
          <a:bodyPr/>
          <a:lstStyle/>
          <a:p>
            <a:r>
              <a:rPr lang="en-US" sz="3600" dirty="0" err="1" smtClean="0"/>
              <a:t>Localización</a:t>
            </a:r>
            <a:r>
              <a:rPr lang="en-US" sz="3600" dirty="0" smtClean="0"/>
              <a:t> e </a:t>
            </a:r>
            <a:r>
              <a:rPr lang="en-US" sz="3600" dirty="0" err="1" smtClean="0"/>
              <a:t>interacción</a:t>
            </a:r>
            <a:r>
              <a:rPr lang="en-US" sz="3600" dirty="0" smtClean="0"/>
              <a:t> con el </a:t>
            </a:r>
            <a:r>
              <a:rPr lang="en-US" sz="3600" dirty="0" err="1" smtClean="0"/>
              <a:t>entorno</a:t>
            </a:r>
            <a:endParaRPr lang="en-US" sz="3600" dirty="0"/>
          </a:p>
        </p:txBody>
      </p:sp>
      <p:sp>
        <p:nvSpPr>
          <p:cNvPr id="3" name="Content Placeholder 2"/>
          <p:cNvSpPr>
            <a:spLocks noGrp="1"/>
          </p:cNvSpPr>
          <p:nvPr>
            <p:ph idx="1"/>
          </p:nvPr>
        </p:nvSpPr>
        <p:spPr>
          <a:xfrm>
            <a:off x="609600" y="1524001"/>
            <a:ext cx="10969784" cy="2193032"/>
          </a:xfrm>
        </p:spPr>
        <p:txBody>
          <a:bodyPr>
            <a:normAutofit/>
          </a:bodyPr>
          <a:lstStyle/>
          <a:p>
            <a:pPr marL="0" indent="0">
              <a:buNone/>
            </a:pPr>
            <a:r>
              <a:rPr lang="en-US" sz="3200" dirty="0" err="1" smtClean="0"/>
              <a:t>Relación</a:t>
            </a:r>
            <a:r>
              <a:rPr lang="en-US" sz="3200" dirty="0" smtClean="0"/>
              <a:t> con el </a:t>
            </a:r>
            <a:r>
              <a:rPr lang="en-US" sz="3200" dirty="0" err="1" smtClean="0"/>
              <a:t>entorno</a:t>
            </a:r>
            <a:r>
              <a:rPr lang="en-US" sz="3200" dirty="0" smtClean="0"/>
              <a:t>:</a:t>
            </a:r>
          </a:p>
          <a:p>
            <a:pPr marL="228600" lvl="1" indent="0">
              <a:buNone/>
            </a:pPr>
            <a:r>
              <a:rPr lang="en-US" sz="2800" dirty="0" smtClean="0"/>
              <a:t>¿ </a:t>
            </a:r>
            <a:r>
              <a:rPr lang="en-US" sz="2800" dirty="0" err="1" smtClean="0"/>
              <a:t>Donde</a:t>
            </a:r>
            <a:r>
              <a:rPr lang="en-US" sz="2800" dirty="0" smtClean="0"/>
              <a:t> </a:t>
            </a:r>
            <a:r>
              <a:rPr lang="en-US" sz="2800" dirty="0" err="1" smtClean="0"/>
              <a:t>está</a:t>
            </a:r>
            <a:r>
              <a:rPr lang="en-US" sz="2800" dirty="0" smtClean="0"/>
              <a:t> el </a:t>
            </a:r>
            <a:r>
              <a:rPr lang="en-US" sz="2800" dirty="0" err="1" smtClean="0"/>
              <a:t>destino</a:t>
            </a:r>
            <a:r>
              <a:rPr lang="en-US" sz="2800" dirty="0" smtClean="0"/>
              <a:t>?</a:t>
            </a:r>
          </a:p>
          <a:p>
            <a:pPr marL="228600" lvl="1" indent="0">
              <a:buNone/>
            </a:pPr>
            <a:r>
              <a:rPr lang="en-US" sz="2800" dirty="0" smtClean="0"/>
              <a:t>¿ </a:t>
            </a:r>
            <a:r>
              <a:rPr lang="en-US" sz="2800" dirty="0" err="1" smtClean="0"/>
              <a:t>Dónde</a:t>
            </a:r>
            <a:r>
              <a:rPr lang="en-US" sz="2800" dirty="0" smtClean="0"/>
              <a:t> </a:t>
            </a:r>
            <a:r>
              <a:rPr lang="en-US" sz="2800" dirty="0" err="1" smtClean="0"/>
              <a:t>estoy</a:t>
            </a:r>
            <a:r>
              <a:rPr lang="en-US" sz="2800" dirty="0" smtClean="0"/>
              <a:t> </a:t>
            </a:r>
            <a:r>
              <a:rPr lang="en-US" sz="2800" dirty="0" err="1" smtClean="0"/>
              <a:t>yo</a:t>
            </a:r>
            <a:r>
              <a:rPr lang="en-US" sz="2800" dirty="0" smtClean="0"/>
              <a:t>?</a:t>
            </a:r>
          </a:p>
          <a:p>
            <a:pPr marL="228600" lvl="1" indent="0">
              <a:buNone/>
            </a:pPr>
            <a:r>
              <a:rPr lang="en-US" sz="2800" dirty="0" smtClean="0"/>
              <a:t>¿ </a:t>
            </a:r>
            <a:r>
              <a:rPr lang="en-US" sz="2800" dirty="0" err="1" smtClean="0"/>
              <a:t>Cómo</a:t>
            </a:r>
            <a:r>
              <a:rPr lang="en-US" sz="2800" dirty="0" smtClean="0"/>
              <a:t> </a:t>
            </a:r>
            <a:r>
              <a:rPr lang="en-US" sz="2800" dirty="0" err="1" smtClean="0"/>
              <a:t>llego</a:t>
            </a:r>
            <a:r>
              <a:rPr lang="en-US" sz="2800" dirty="0" smtClean="0"/>
              <a:t> ?</a:t>
            </a:r>
          </a:p>
          <a:p>
            <a:pPr marL="228600" lvl="1" indent="0">
              <a:buNone/>
            </a:pPr>
            <a:endParaRPr lang="en-US" sz="2800" dirty="0"/>
          </a:p>
          <a:p>
            <a:pPr marL="228600" lvl="1" indent="0">
              <a:buNone/>
            </a:pPr>
            <a:endParaRPr lang="en-US" sz="2800" dirty="0" smtClean="0"/>
          </a:p>
          <a:p>
            <a:pPr marL="228600" lvl="1" indent="0">
              <a:buNone/>
            </a:pPr>
            <a:endParaRPr lang="en-US" sz="2800" dirty="0"/>
          </a:p>
        </p:txBody>
      </p:sp>
      <p:grpSp>
        <p:nvGrpSpPr>
          <p:cNvPr id="11" name="Group 10"/>
          <p:cNvGrpSpPr/>
          <p:nvPr/>
        </p:nvGrpSpPr>
        <p:grpSpPr>
          <a:xfrm>
            <a:off x="6094412" y="2386453"/>
            <a:ext cx="4465083" cy="4018224"/>
            <a:chOff x="7104112" y="764704"/>
            <a:chExt cx="4465083" cy="4018224"/>
          </a:xfrm>
        </p:grpSpPr>
        <p:pic>
          <p:nvPicPr>
            <p:cNvPr id="9" name="Picture 8" descr="Aruba_ARBT100_0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0971" y="764704"/>
              <a:ext cx="4018224" cy="4018224"/>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04112" y="1136242"/>
              <a:ext cx="1086172" cy="265025"/>
            </a:xfrm>
            <a:prstGeom prst="rect">
              <a:avLst/>
            </a:prstGeom>
            <a:noFill/>
          </p:spPr>
        </p:pic>
      </p:grpSp>
    </p:spTree>
    <p:extLst>
      <p:ext uri="{BB962C8B-B14F-4D97-AF65-F5344CB8AC3E}">
        <p14:creationId xmlns:p14="http://schemas.microsoft.com/office/powerpoint/2010/main" val="427325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1"/>
            <a:ext cx="10969784" cy="2193032"/>
          </a:xfrm>
        </p:spPr>
        <p:txBody>
          <a:bodyPr>
            <a:normAutofit/>
          </a:bodyPr>
          <a:lstStyle/>
          <a:p>
            <a:pPr marL="0" indent="0">
              <a:buNone/>
            </a:pPr>
            <a:r>
              <a:rPr lang="en-US" sz="3200" dirty="0" err="1" smtClean="0"/>
              <a:t>Relación</a:t>
            </a:r>
            <a:r>
              <a:rPr lang="en-US" sz="3200" dirty="0" smtClean="0"/>
              <a:t> con el </a:t>
            </a:r>
            <a:r>
              <a:rPr lang="en-US" sz="3200" dirty="0" err="1" smtClean="0"/>
              <a:t>entorno</a:t>
            </a:r>
            <a:r>
              <a:rPr lang="en-US" sz="3200" dirty="0" smtClean="0"/>
              <a:t>:</a:t>
            </a:r>
          </a:p>
          <a:p>
            <a:pPr marL="228600" lvl="1" indent="0">
              <a:buNone/>
            </a:pPr>
            <a:r>
              <a:rPr lang="en-US" sz="2800" dirty="0" smtClean="0"/>
              <a:t>¿ </a:t>
            </a:r>
            <a:r>
              <a:rPr lang="en-US" sz="2800" dirty="0" err="1" smtClean="0"/>
              <a:t>Donde</a:t>
            </a:r>
            <a:r>
              <a:rPr lang="en-US" sz="2800" dirty="0" smtClean="0"/>
              <a:t> </a:t>
            </a:r>
            <a:r>
              <a:rPr lang="en-US" sz="2800" dirty="0" err="1" smtClean="0"/>
              <a:t>está</a:t>
            </a:r>
            <a:r>
              <a:rPr lang="en-US" sz="2800" dirty="0" smtClean="0"/>
              <a:t> el </a:t>
            </a:r>
            <a:r>
              <a:rPr lang="en-US" sz="2800" dirty="0" err="1" smtClean="0"/>
              <a:t>destino</a:t>
            </a:r>
            <a:r>
              <a:rPr lang="en-US" sz="2800" dirty="0" smtClean="0"/>
              <a:t>?</a:t>
            </a:r>
          </a:p>
          <a:p>
            <a:pPr marL="228600" lvl="1" indent="0">
              <a:buNone/>
            </a:pPr>
            <a:r>
              <a:rPr lang="en-US" sz="2800" dirty="0" smtClean="0"/>
              <a:t>¿ </a:t>
            </a:r>
            <a:r>
              <a:rPr lang="en-US" sz="2800" dirty="0" err="1" smtClean="0"/>
              <a:t>Dónde</a:t>
            </a:r>
            <a:r>
              <a:rPr lang="en-US" sz="2800" dirty="0" smtClean="0"/>
              <a:t> </a:t>
            </a:r>
            <a:r>
              <a:rPr lang="en-US" sz="2800" dirty="0" err="1" smtClean="0"/>
              <a:t>estoy</a:t>
            </a:r>
            <a:r>
              <a:rPr lang="en-US" sz="2800" dirty="0" smtClean="0"/>
              <a:t> </a:t>
            </a:r>
            <a:r>
              <a:rPr lang="en-US" sz="2800" dirty="0" err="1" smtClean="0"/>
              <a:t>yo</a:t>
            </a:r>
            <a:r>
              <a:rPr lang="en-US" sz="2800" dirty="0" smtClean="0"/>
              <a:t>?</a:t>
            </a:r>
          </a:p>
          <a:p>
            <a:pPr marL="228600" lvl="1" indent="0">
              <a:buNone/>
            </a:pPr>
            <a:r>
              <a:rPr lang="en-US" sz="2800" dirty="0" smtClean="0"/>
              <a:t>¿ </a:t>
            </a:r>
            <a:r>
              <a:rPr lang="en-US" sz="2800" dirty="0" err="1" smtClean="0"/>
              <a:t>Cómo</a:t>
            </a:r>
            <a:r>
              <a:rPr lang="en-US" sz="2800" dirty="0" smtClean="0"/>
              <a:t> </a:t>
            </a:r>
            <a:r>
              <a:rPr lang="en-US" sz="2800" dirty="0" err="1" smtClean="0"/>
              <a:t>llego</a:t>
            </a:r>
            <a:r>
              <a:rPr lang="en-US" sz="2800" dirty="0" smtClean="0"/>
              <a:t> ?</a:t>
            </a:r>
          </a:p>
          <a:p>
            <a:pPr marL="228600" lvl="1" indent="0">
              <a:buNone/>
            </a:pPr>
            <a:endParaRPr lang="en-US" sz="2800" dirty="0"/>
          </a:p>
          <a:p>
            <a:pPr marL="228600" lvl="1" indent="0">
              <a:buNone/>
            </a:pPr>
            <a:endParaRPr lang="en-US" sz="2800" dirty="0" smtClean="0"/>
          </a:p>
          <a:p>
            <a:pPr marL="228600" lvl="1" indent="0">
              <a:buNone/>
            </a:pPr>
            <a:endParaRPr lang="en-US" sz="2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4916" y="178835"/>
            <a:ext cx="3240360" cy="6480720"/>
          </a:xfrm>
          <a:prstGeom prst="rect">
            <a:avLst/>
          </a:prstGeom>
        </p:spPr>
      </p:pic>
      <p:pic>
        <p:nvPicPr>
          <p:cNvPr id="4" name="Captura app TSS Aplicacion con reserva de Agend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05525" y="908720"/>
            <a:ext cx="2823123" cy="5020951"/>
          </a:xfrm>
          <a:prstGeom prst="rect">
            <a:avLst/>
          </a:prstGeom>
        </p:spPr>
      </p:pic>
      <p:sp>
        <p:nvSpPr>
          <p:cNvPr id="8" name="Content Placeholder 2"/>
          <p:cNvSpPr txBox="1">
            <a:spLocks/>
          </p:cNvSpPr>
          <p:nvPr/>
        </p:nvSpPr>
        <p:spPr>
          <a:xfrm>
            <a:off x="636705" y="4096930"/>
            <a:ext cx="6914266" cy="2193032"/>
          </a:xfrm>
          <a:prstGeom prst="rect">
            <a:avLst/>
          </a:prstGeom>
        </p:spPr>
        <p:txBody>
          <a:bodyPr vert="horz" lIns="0" tIns="0" rIns="0" bIns="0" rtlCol="0">
            <a:normAutofit fontScale="92500" lnSpcReduction="20000"/>
          </a:bodyPr>
          <a:lstStyle>
            <a:lvl1pPr marL="18288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1pPr>
            <a:lvl2pPr marL="411480" indent="-182880" algn="l" defTabSz="914400" rtl="0" eaLnBrk="1" latinLnBrk="0" hangingPunct="1">
              <a:lnSpc>
                <a:spcPct val="90000"/>
              </a:lnSpc>
              <a:spcBef>
                <a:spcPts val="800"/>
              </a:spcBef>
              <a:buFont typeface="Arial" panose="020B0604020202020204" pitchFamily="34" charset="0"/>
              <a:buChar char="–"/>
              <a:defRPr sz="1600" kern="1200">
                <a:solidFill>
                  <a:schemeClr val="tx1"/>
                </a:solidFill>
                <a:latin typeface="+mn-lt"/>
                <a:ea typeface="+mn-ea"/>
                <a:cs typeface="+mn-cs"/>
              </a:defRPr>
            </a:lvl2pPr>
            <a:lvl3pPr marL="548640" indent="-13716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3pPr>
            <a:lvl4pPr marL="7315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4pPr>
            <a:lvl5pPr marL="8686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Font typeface="Arial" panose="020B0604020202020204" pitchFamily="34" charset="0"/>
              <a:buChar char="–"/>
              <a:defRPr sz="1200" kern="1200">
                <a:solidFill>
                  <a:schemeClr val="tx1"/>
                </a:solidFill>
                <a:latin typeface="+mn-lt"/>
                <a:ea typeface="+mn-ea"/>
                <a:cs typeface="+mn-cs"/>
              </a:defRPr>
            </a:lvl9pPr>
          </a:lstStyle>
          <a:p>
            <a:pPr marL="0" indent="0">
              <a:buFont typeface="Arial" panose="020B0604020202020204" pitchFamily="34" charset="0"/>
              <a:buNone/>
            </a:pPr>
            <a:r>
              <a:rPr lang="en-US" sz="2800" dirty="0" err="1" smtClean="0"/>
              <a:t>Plataforma</a:t>
            </a:r>
            <a:r>
              <a:rPr lang="en-US" sz="2800" dirty="0" smtClean="0"/>
              <a:t> y APIs</a:t>
            </a:r>
          </a:p>
          <a:p>
            <a:pPr marL="0" indent="0">
              <a:buFont typeface="Arial" panose="020B0604020202020204" pitchFamily="34" charset="0"/>
              <a:buNone/>
            </a:pPr>
            <a:endParaRPr lang="en-US" sz="2800" dirty="0" smtClean="0"/>
          </a:p>
          <a:p>
            <a:pPr marL="0" indent="0">
              <a:buFont typeface="Arial" panose="020B0604020202020204" pitchFamily="34" charset="0"/>
              <a:buNone/>
            </a:pPr>
            <a:r>
              <a:rPr lang="en-US" sz="2800" i="1" dirty="0" err="1" smtClean="0"/>
              <a:t>Edificios</a:t>
            </a:r>
            <a:r>
              <a:rPr lang="en-US" sz="2800" i="1" dirty="0" smtClean="0"/>
              <a:t> </a:t>
            </a:r>
            <a:r>
              <a:rPr lang="en-US" sz="2800" i="1" dirty="0" err="1" smtClean="0"/>
              <a:t>institucionales</a:t>
            </a:r>
            <a:r>
              <a:rPr lang="en-US" sz="2800" i="1" dirty="0" smtClean="0"/>
              <a:t>, </a:t>
            </a:r>
            <a:r>
              <a:rPr lang="en-US" sz="2800" i="1" dirty="0" err="1" smtClean="0"/>
              <a:t>auditorios</a:t>
            </a:r>
            <a:r>
              <a:rPr lang="en-US" sz="2800" i="1" dirty="0" smtClean="0"/>
              <a:t>, </a:t>
            </a:r>
            <a:r>
              <a:rPr lang="en-US" sz="2800" i="1" dirty="0" err="1" smtClean="0"/>
              <a:t>aularios</a:t>
            </a:r>
            <a:endParaRPr lang="en-US" sz="2800" i="1" dirty="0" smtClean="0"/>
          </a:p>
          <a:p>
            <a:pPr marL="0" indent="0">
              <a:buFont typeface="Arial" panose="020B0604020202020204" pitchFamily="34" charset="0"/>
              <a:buNone/>
            </a:pPr>
            <a:r>
              <a:rPr lang="en-US" sz="2800" i="1" dirty="0" err="1" smtClean="0"/>
              <a:t>Espacios</a:t>
            </a:r>
            <a:r>
              <a:rPr lang="en-US" sz="2800" i="1" dirty="0" smtClean="0"/>
              <a:t> </a:t>
            </a:r>
            <a:r>
              <a:rPr lang="en-US" sz="2800" i="1" dirty="0" err="1" smtClean="0"/>
              <a:t>Museísticos</a:t>
            </a:r>
            <a:endParaRPr lang="en-US" sz="2800" i="1" dirty="0" smtClean="0"/>
          </a:p>
          <a:p>
            <a:pPr marL="0" indent="0">
              <a:buFont typeface="Arial" panose="020B0604020202020204" pitchFamily="34" charset="0"/>
              <a:buNone/>
            </a:pPr>
            <a:r>
              <a:rPr lang="en-US" sz="2800" i="1" dirty="0" err="1" smtClean="0"/>
              <a:t>Entornos</a:t>
            </a:r>
            <a:r>
              <a:rPr lang="en-US" sz="2800" i="1" dirty="0" smtClean="0"/>
              <a:t> </a:t>
            </a:r>
            <a:r>
              <a:rPr lang="en-US" sz="2800" i="1" dirty="0" err="1" smtClean="0"/>
              <a:t>accesibles</a:t>
            </a:r>
            <a:endParaRPr lang="en-US" sz="2400" i="1" dirty="0" smtClean="0"/>
          </a:p>
          <a:p>
            <a:pPr marL="228600" lvl="1" indent="0">
              <a:buFont typeface="Arial" panose="020B0604020202020204" pitchFamily="34" charset="0"/>
              <a:buNone/>
            </a:pPr>
            <a:endParaRPr lang="en-US" sz="2400" dirty="0" smtClean="0"/>
          </a:p>
          <a:p>
            <a:pPr marL="228600" lvl="1" indent="0">
              <a:buFont typeface="Arial" panose="020B0604020202020204" pitchFamily="34" charset="0"/>
              <a:buNone/>
            </a:pPr>
            <a:endParaRPr lang="en-US" sz="2400" dirty="0" smtClean="0"/>
          </a:p>
          <a:p>
            <a:pPr marL="228600" lvl="1" indent="0">
              <a:buFont typeface="Arial" panose="020B0604020202020204" pitchFamily="34" charset="0"/>
              <a:buNone/>
            </a:pPr>
            <a:endParaRPr lang="en-US" sz="2400" dirty="0"/>
          </a:p>
        </p:txBody>
      </p:sp>
      <p:sp>
        <p:nvSpPr>
          <p:cNvPr id="6" name="Rounded Rectangle 5"/>
          <p:cNvSpPr/>
          <p:nvPr/>
        </p:nvSpPr>
        <p:spPr bwMode="ltGray">
          <a:xfrm>
            <a:off x="3714892" y="3717033"/>
            <a:ext cx="2664296" cy="822300"/>
          </a:xfrm>
          <a:prstGeom prst="round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b="1" dirty="0" err="1" smtClean="0">
              <a:solidFill>
                <a:schemeClr val="tx1"/>
              </a:solidFill>
            </a:endParaRPr>
          </a:p>
        </p:txBody>
      </p:sp>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37595" y="3861048"/>
            <a:ext cx="2230413" cy="495670"/>
          </a:xfrm>
          <a:prstGeom prst="rect">
            <a:avLst/>
          </a:prstGeom>
          <a:noFill/>
          <a:ln>
            <a:noFill/>
          </a:ln>
        </p:spPr>
      </p:pic>
      <p:sp>
        <p:nvSpPr>
          <p:cNvPr id="11" name="Title 1"/>
          <p:cNvSpPr>
            <a:spLocks noGrp="1"/>
          </p:cNvSpPr>
          <p:nvPr>
            <p:ph type="title"/>
          </p:nvPr>
        </p:nvSpPr>
        <p:spPr>
          <a:xfrm>
            <a:off x="0" y="291740"/>
            <a:ext cx="10969943" cy="852364"/>
          </a:xfrm>
        </p:spPr>
        <p:txBody>
          <a:bodyPr/>
          <a:lstStyle/>
          <a:p>
            <a:r>
              <a:rPr lang="en-US" sz="3600" dirty="0" err="1" smtClean="0"/>
              <a:t>Localización</a:t>
            </a:r>
            <a:r>
              <a:rPr lang="en-US" sz="3600" dirty="0" smtClean="0"/>
              <a:t> e </a:t>
            </a:r>
            <a:r>
              <a:rPr lang="en-US" sz="3600" dirty="0" err="1" smtClean="0"/>
              <a:t>interacción</a:t>
            </a:r>
            <a:r>
              <a:rPr lang="en-US" sz="3600" dirty="0" smtClean="0"/>
              <a:t> con el </a:t>
            </a:r>
            <a:r>
              <a:rPr lang="en-US" sz="3600" dirty="0" err="1" smtClean="0"/>
              <a:t>entorno</a:t>
            </a:r>
            <a:endParaRPr lang="en-US" sz="3600" dirty="0"/>
          </a:p>
        </p:txBody>
      </p:sp>
    </p:spTree>
    <p:extLst>
      <p:ext uri="{BB962C8B-B14F-4D97-AF65-F5344CB8AC3E}">
        <p14:creationId xmlns:p14="http://schemas.microsoft.com/office/powerpoint/2010/main" val="1014835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64331" fill="hold"/>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childTnLst>
        </p:cTn>
      </p:par>
    </p:tnLst>
    <p:bldLst>
      <p:bldP spid="8" grpId="0"/>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ight Arrow 15"/>
          <p:cNvSpPr/>
          <p:nvPr/>
        </p:nvSpPr>
        <p:spPr>
          <a:xfrm rot="10431336" flipH="1">
            <a:off x="4217544" y="3625381"/>
            <a:ext cx="3930884" cy="510160"/>
          </a:xfrm>
          <a:prstGeom prst="rightArrow">
            <a:avLst>
              <a:gd name="adj1" fmla="val 55218"/>
              <a:gd name="adj2" fmla="val 63553"/>
            </a:avLst>
          </a:prstGeom>
          <a:gradFill flip="none" rotWithShape="1">
            <a:gsLst>
              <a:gs pos="0">
                <a:schemeClr val="bg1"/>
              </a:gs>
              <a:gs pos="100000">
                <a:schemeClr val="accent1">
                  <a:lumMod val="20000"/>
                  <a:lumOff val="80000"/>
                  <a:alpha val="0"/>
                </a:schemeClr>
              </a:gs>
            </a:gsLst>
            <a:lin ang="10800000" scaled="1"/>
            <a:tileRect/>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lnSpc>
                <a:spcPct val="95000"/>
              </a:lnSpc>
              <a:spcBef>
                <a:spcPct val="0"/>
              </a:spcBef>
              <a:spcAft>
                <a:spcPct val="0"/>
              </a:spcAft>
              <a:defRPr/>
            </a:pPr>
            <a:endParaRPr lang="en-US" sz="1600" kern="0">
              <a:solidFill>
                <a:srgbClr val="000000"/>
              </a:solidFill>
              <a:ea typeface="HP Simplified" charset="0"/>
              <a:cs typeface="HP Simplified" charset="0"/>
            </a:endParaRPr>
          </a:p>
        </p:txBody>
      </p:sp>
      <p:grpSp>
        <p:nvGrpSpPr>
          <p:cNvPr id="18" name="Group 17"/>
          <p:cNvGrpSpPr/>
          <p:nvPr/>
        </p:nvGrpSpPr>
        <p:grpSpPr>
          <a:xfrm>
            <a:off x="-2016656" y="1000868"/>
            <a:ext cx="1856723" cy="3713445"/>
            <a:chOff x="309012" y="1427842"/>
            <a:chExt cx="1392542" cy="2785084"/>
          </a:xfrm>
        </p:grpSpPr>
        <p:pic>
          <p:nvPicPr>
            <p:cNvPr id="19" name="Picture 1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9012" y="1427842"/>
              <a:ext cx="1392542" cy="2785084"/>
            </a:xfrm>
            <a:prstGeom prst="rect">
              <a:avLst/>
            </a:prstGeom>
            <a:noFill/>
            <a:ln>
              <a:noFill/>
            </a:ln>
          </p:spPr>
        </p:pic>
        <p:sp>
          <p:nvSpPr>
            <p:cNvPr id="20" name="Rectangle 19"/>
            <p:cNvSpPr/>
            <p:nvPr/>
          </p:nvSpPr>
          <p:spPr bwMode="auto">
            <a:xfrm>
              <a:off x="506455" y="2523726"/>
              <a:ext cx="1013509" cy="379940"/>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121920" tIns="60960" rIns="121920" bIns="60960" numCol="1" rtlCol="0" anchor="t" anchorCtr="0" compatLnSpc="1">
              <a:prstTxWarp prst="textNoShape">
                <a:avLst/>
              </a:prstTxWarp>
            </a:bodyPr>
            <a:lstStyle/>
            <a:p>
              <a:pPr algn="ctr" eaLnBrk="0" fontAlgn="base" hangingPunct="0">
                <a:spcBef>
                  <a:spcPct val="0"/>
                </a:spcBef>
                <a:spcAft>
                  <a:spcPct val="0"/>
                </a:spcAft>
              </a:pPr>
              <a:r>
                <a:rPr lang="en-US" sz="1400" dirty="0" err="1" smtClean="0">
                  <a:solidFill>
                    <a:prstClr val="black"/>
                  </a:solidFill>
                  <a:latin typeface="Arial" charset="0"/>
                  <a:ea typeface="ＭＳ Ｐゴシック" pitchFamily="34" charset="-128"/>
                </a:rPr>
                <a:t>Repositorio</a:t>
              </a:r>
              <a:endParaRPr lang="en-US" sz="1400" dirty="0" smtClean="0">
                <a:solidFill>
                  <a:prstClr val="black"/>
                </a:solidFill>
                <a:latin typeface="Arial" charset="0"/>
                <a:ea typeface="ＭＳ Ｐゴシック" pitchFamily="34" charset="-128"/>
              </a:endParaRPr>
            </a:p>
            <a:p>
              <a:pPr algn="ctr" eaLnBrk="0" fontAlgn="base" hangingPunct="0">
                <a:spcBef>
                  <a:spcPct val="0"/>
                </a:spcBef>
                <a:spcAft>
                  <a:spcPct val="0"/>
                </a:spcAft>
              </a:pPr>
              <a:r>
                <a:rPr lang="en-US" sz="1400" dirty="0" err="1" smtClean="0">
                  <a:solidFill>
                    <a:prstClr val="black"/>
                  </a:solidFill>
                  <a:latin typeface="Arial" charset="0"/>
                  <a:ea typeface="ＭＳ Ｐゴシック" pitchFamily="34" charset="-128"/>
                </a:rPr>
                <a:t>Apuntes</a:t>
              </a:r>
              <a:endParaRPr lang="en-US" sz="1050" dirty="0">
                <a:solidFill>
                  <a:prstClr val="black"/>
                </a:solidFill>
                <a:latin typeface="Arial" charset="0"/>
                <a:ea typeface="ＭＳ Ｐゴシック" pitchFamily="34" charset="-128"/>
              </a:endParaRPr>
            </a:p>
          </p:txBody>
        </p:sp>
        <p:sp>
          <p:nvSpPr>
            <p:cNvPr id="21" name="Rectangle 20"/>
            <p:cNvSpPr/>
            <p:nvPr/>
          </p:nvSpPr>
          <p:spPr bwMode="auto">
            <a:xfrm>
              <a:off x="502382" y="2983167"/>
              <a:ext cx="1005800" cy="386602"/>
            </a:xfrm>
            <a:prstGeom prst="rect">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txBody>
            <a:bodyPr vert="horz" wrap="square" lIns="121920" tIns="60960" rIns="121920" bIns="60960" numCol="1" rtlCol="0" anchor="t" anchorCtr="0" compatLnSpc="1">
              <a:prstTxWarp prst="textNoShape">
                <a:avLst/>
              </a:prstTxWarp>
            </a:bodyPr>
            <a:lstStyle/>
            <a:p>
              <a:pPr algn="ctr" eaLnBrk="0" fontAlgn="base" hangingPunct="0">
                <a:spcBef>
                  <a:spcPct val="0"/>
                </a:spcBef>
                <a:spcAft>
                  <a:spcPct val="0"/>
                </a:spcAft>
              </a:pPr>
              <a:r>
                <a:rPr lang="en-US" sz="1400" dirty="0" err="1" smtClean="0">
                  <a:solidFill>
                    <a:prstClr val="black"/>
                  </a:solidFill>
                  <a:latin typeface="Arial" charset="0"/>
                  <a:ea typeface="ＭＳ Ｐゴシック" pitchFamily="34" charset="-128"/>
                </a:rPr>
                <a:t>Servicios</a:t>
              </a:r>
              <a:r>
                <a:rPr lang="en-US" sz="1400" dirty="0" smtClean="0">
                  <a:solidFill>
                    <a:prstClr val="black"/>
                  </a:solidFill>
                  <a:latin typeface="Arial" charset="0"/>
                  <a:ea typeface="ＭＳ Ｐゴシック" pitchFamily="34" charset="-128"/>
                </a:rPr>
                <a:t> </a:t>
              </a:r>
              <a:r>
                <a:rPr lang="en-US" sz="1400" dirty="0" err="1" smtClean="0">
                  <a:solidFill>
                    <a:prstClr val="black"/>
                  </a:solidFill>
                  <a:latin typeface="Arial" charset="0"/>
                  <a:ea typeface="ＭＳ Ｐゴシック" pitchFamily="34" charset="-128"/>
                </a:rPr>
                <a:t>Generales</a:t>
              </a:r>
              <a:endParaRPr lang="en-US" dirty="0">
                <a:solidFill>
                  <a:prstClr val="black"/>
                </a:solidFill>
                <a:latin typeface="Arial" charset="0"/>
                <a:ea typeface="ＭＳ Ｐゴシック" pitchFamily="34" charset="-128"/>
              </a:endParaRPr>
            </a:p>
          </p:txBody>
        </p:sp>
        <p:sp>
          <p:nvSpPr>
            <p:cNvPr id="22" name="Rectangle 21"/>
            <p:cNvSpPr/>
            <p:nvPr/>
          </p:nvSpPr>
          <p:spPr bwMode="auto">
            <a:xfrm>
              <a:off x="471907" y="3489620"/>
              <a:ext cx="1082607" cy="327009"/>
            </a:xfrm>
            <a:prstGeom prst="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121920" tIns="60960" rIns="121920" bIns="60960" numCol="1" rtlCol="0" anchor="t" anchorCtr="0" compatLnSpc="1">
              <a:prstTxWarp prst="textNoShape">
                <a:avLst/>
              </a:prstTxWarp>
            </a:bodyPr>
            <a:lstStyle/>
            <a:p>
              <a:pPr algn="ctr" eaLnBrk="0" fontAlgn="base" hangingPunct="0">
                <a:spcBef>
                  <a:spcPct val="0"/>
                </a:spcBef>
                <a:spcAft>
                  <a:spcPct val="0"/>
                </a:spcAft>
              </a:pPr>
              <a:r>
                <a:rPr lang="en-US" sz="1067" i="1" dirty="0" smtClean="0">
                  <a:solidFill>
                    <a:schemeClr val="bg1">
                      <a:lumMod val="65000"/>
                    </a:schemeClr>
                  </a:solidFill>
                  <a:latin typeface="Arial" charset="0"/>
                  <a:ea typeface="ＭＳ Ｐゴシック" pitchFamily="34" charset="-128"/>
                </a:rPr>
                <a:t>Registrar </a:t>
              </a:r>
              <a:r>
                <a:rPr lang="en-US" sz="1067" i="1" dirty="0" err="1" smtClean="0">
                  <a:solidFill>
                    <a:schemeClr val="bg1">
                      <a:lumMod val="65000"/>
                    </a:schemeClr>
                  </a:solidFill>
                  <a:latin typeface="Arial" charset="0"/>
                  <a:ea typeface="ＭＳ Ｐゴシック" pitchFamily="34" charset="-128"/>
                </a:rPr>
                <a:t>Asistencia</a:t>
              </a:r>
              <a:endParaRPr lang="en-US" sz="1067" i="1" dirty="0">
                <a:solidFill>
                  <a:schemeClr val="bg1">
                    <a:lumMod val="65000"/>
                  </a:schemeClr>
                </a:solidFill>
                <a:latin typeface="Arial" charset="0"/>
                <a:ea typeface="ＭＳ Ｐゴシック" pitchFamily="34" charset="-128"/>
              </a:endParaRPr>
            </a:p>
          </p:txBody>
        </p:sp>
        <p:sp>
          <p:nvSpPr>
            <p:cNvPr id="23" name="Rectangle 22"/>
            <p:cNvSpPr/>
            <p:nvPr/>
          </p:nvSpPr>
          <p:spPr bwMode="auto">
            <a:xfrm>
              <a:off x="398928" y="1746862"/>
              <a:ext cx="1186062" cy="289015"/>
            </a:xfrm>
            <a:prstGeom prst="rect">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121920" tIns="60960" rIns="121920" bIns="60960" numCol="1" rtlCol="0" anchor="t" anchorCtr="0" compatLnSpc="1">
              <a:prstTxWarp prst="textNoShape">
                <a:avLst/>
              </a:prstTxWarp>
            </a:bodyPr>
            <a:lstStyle/>
            <a:p>
              <a:pPr algn="ctr" eaLnBrk="0" fontAlgn="base" hangingPunct="0">
                <a:spcBef>
                  <a:spcPct val="0"/>
                </a:spcBef>
                <a:spcAft>
                  <a:spcPct val="0"/>
                </a:spcAft>
              </a:pPr>
              <a:r>
                <a:rPr lang="en-US" sz="1400" i="1" dirty="0" smtClean="0">
                  <a:solidFill>
                    <a:prstClr val="black"/>
                  </a:solidFill>
                  <a:latin typeface="Arial" charset="0"/>
                  <a:ea typeface="ＭＳ Ｐゴシック" pitchFamily="34" charset="-128"/>
                </a:rPr>
                <a:t>CAMPUS 3.0</a:t>
              </a:r>
              <a:endParaRPr lang="en-US" i="1" dirty="0">
                <a:solidFill>
                  <a:prstClr val="black"/>
                </a:solidFill>
                <a:latin typeface="Arial" charset="0"/>
                <a:ea typeface="ＭＳ Ｐゴシック" pitchFamily="34" charset="-128"/>
              </a:endParaRPr>
            </a:p>
          </p:txBody>
        </p:sp>
      </p:grpSp>
      <p:sp>
        <p:nvSpPr>
          <p:cNvPr id="24" name="TextBox 23"/>
          <p:cNvSpPr txBox="1"/>
          <p:nvPr/>
        </p:nvSpPr>
        <p:spPr>
          <a:xfrm>
            <a:off x="1395063" y="2831763"/>
            <a:ext cx="2501041" cy="400110"/>
          </a:xfrm>
          <a:prstGeom prst="rect">
            <a:avLst/>
          </a:prstGeom>
          <a:noFill/>
        </p:spPr>
        <p:txBody>
          <a:bodyPr wrap="square" rtlCol="0">
            <a:spAutoFit/>
          </a:bodyPr>
          <a:lstStyle/>
          <a:p>
            <a:pPr algn="ctr" fontAlgn="base">
              <a:spcBef>
                <a:spcPct val="0"/>
              </a:spcBef>
              <a:spcAft>
                <a:spcPct val="0"/>
              </a:spcAft>
            </a:pPr>
            <a:r>
              <a:rPr lang="en-US" sz="1000" dirty="0" err="1" smtClean="0">
                <a:solidFill>
                  <a:prstClr val="black"/>
                </a:solidFill>
                <a:latin typeface="Arial" charset="0"/>
                <a:ea typeface="ＭＳ Ｐゴシック" charset="-128"/>
              </a:rPr>
              <a:t>Ing.Telecomunicaciones</a:t>
            </a:r>
            <a:endParaRPr lang="en-US" sz="1000" dirty="0" smtClean="0">
              <a:solidFill>
                <a:prstClr val="black"/>
              </a:solidFill>
              <a:latin typeface="Arial" charset="0"/>
              <a:ea typeface="ＭＳ Ｐゴシック" charset="-128"/>
            </a:endParaRPr>
          </a:p>
          <a:p>
            <a:pPr algn="ctr" fontAlgn="base">
              <a:spcBef>
                <a:spcPct val="0"/>
              </a:spcBef>
              <a:spcAft>
                <a:spcPct val="0"/>
              </a:spcAft>
            </a:pPr>
            <a:r>
              <a:rPr lang="en-US" sz="1000" i="1" dirty="0" err="1" smtClean="0">
                <a:solidFill>
                  <a:prstClr val="black"/>
                </a:solidFill>
                <a:latin typeface="Arial" charset="0"/>
                <a:ea typeface="ＭＳ Ｐゴシック" charset="-128"/>
              </a:rPr>
              <a:t>Electrónica</a:t>
            </a:r>
            <a:r>
              <a:rPr lang="en-US" sz="1000" i="1" dirty="0" smtClean="0">
                <a:solidFill>
                  <a:prstClr val="black"/>
                </a:solidFill>
                <a:latin typeface="Arial" charset="0"/>
                <a:ea typeface="ＭＳ Ｐゴシック" charset="-128"/>
              </a:rPr>
              <a:t> Digital 3ºB </a:t>
            </a:r>
            <a:endParaRPr lang="en-US" sz="1000" i="1" dirty="0">
              <a:solidFill>
                <a:prstClr val="black"/>
              </a:solidFill>
              <a:latin typeface="Arial" charset="0"/>
              <a:ea typeface="ＭＳ Ｐゴシック" charset="-128"/>
            </a:endParaRPr>
          </a:p>
        </p:txBody>
      </p:sp>
      <p:pic>
        <p:nvPicPr>
          <p:cNvPr id="25" name="Picture 2" descr="Image result for aruba ap 2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1325" y="106379"/>
            <a:ext cx="1747727" cy="186767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6415" y="789925"/>
            <a:ext cx="588321" cy="587584"/>
          </a:xfrm>
          <a:prstGeom prst="rect">
            <a:avLst/>
          </a:prstGeom>
        </p:spPr>
      </p:pic>
      <p:grpSp>
        <p:nvGrpSpPr>
          <p:cNvPr id="27" name="Group 26"/>
          <p:cNvGrpSpPr>
            <a:grpSpLocks noChangeAspect="1"/>
          </p:cNvGrpSpPr>
          <p:nvPr/>
        </p:nvGrpSpPr>
        <p:grpSpPr>
          <a:xfrm>
            <a:off x="4235819" y="-1506641"/>
            <a:ext cx="5172558" cy="5172558"/>
            <a:chOff x="3450681" y="-114336"/>
            <a:chExt cx="3598683" cy="3598683"/>
          </a:xfrm>
        </p:grpSpPr>
        <p:sp>
          <p:nvSpPr>
            <p:cNvPr id="28" name="Oval 27"/>
            <p:cNvSpPr/>
            <p:nvPr/>
          </p:nvSpPr>
          <p:spPr bwMode="auto">
            <a:xfrm>
              <a:off x="4032943" y="467926"/>
              <a:ext cx="2434159" cy="2434159"/>
            </a:xfrm>
            <a:prstGeom prst="ellipse">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pitchFamily="34" charset="-128"/>
              </a:endParaRPr>
            </a:p>
          </p:txBody>
        </p:sp>
        <p:sp>
          <p:nvSpPr>
            <p:cNvPr id="29" name="Oval 28"/>
            <p:cNvSpPr/>
            <p:nvPr/>
          </p:nvSpPr>
          <p:spPr bwMode="auto">
            <a:xfrm>
              <a:off x="3450681" y="-114336"/>
              <a:ext cx="3598683" cy="3598683"/>
            </a:xfrm>
            <a:prstGeom prst="ellipse">
              <a:avLst/>
            </a:prstGeom>
            <a:noFill/>
            <a:ln w="38100"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charset="0"/>
                <a:ea typeface="ＭＳ Ｐゴシック" pitchFamily="34" charset="-128"/>
              </a:endParaRPr>
            </a:p>
          </p:txBody>
        </p:sp>
      </p:grpSp>
      <p:sp>
        <p:nvSpPr>
          <p:cNvPr id="30" name="Rounded Rectangle 29"/>
          <p:cNvSpPr/>
          <p:nvPr/>
        </p:nvSpPr>
        <p:spPr bwMode="ltGray">
          <a:xfrm>
            <a:off x="6396415" y="757057"/>
            <a:ext cx="588321" cy="516862"/>
          </a:xfrm>
          <a:prstGeom prst="roundRect">
            <a:avLst/>
          </a:prstGeom>
          <a:noFill/>
          <a:ln w="1905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800" dirty="0" smtClean="0">
                <a:solidFill>
                  <a:schemeClr val="accent6">
                    <a:lumMod val="75000"/>
                  </a:schemeClr>
                </a:solidFill>
              </a:rPr>
              <a:t>Beacon</a:t>
            </a:r>
          </a:p>
        </p:txBody>
      </p:sp>
      <p:sp>
        <p:nvSpPr>
          <p:cNvPr id="31" name="Rectangle 30"/>
          <p:cNvSpPr/>
          <p:nvPr/>
        </p:nvSpPr>
        <p:spPr bwMode="auto">
          <a:xfrm>
            <a:off x="1816491" y="4729834"/>
            <a:ext cx="1443476" cy="436012"/>
          </a:xfrm>
          <a:prstGeom prst="rect">
            <a:avLst/>
          </a:prstGeom>
          <a:solidFill>
            <a:srgbClr val="92D050"/>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121920" tIns="60960" rIns="121920" bIns="60960" numCol="1" rtlCol="0" anchor="t" anchorCtr="0" compatLnSpc="1">
            <a:prstTxWarp prst="textNoShape">
              <a:avLst/>
            </a:prstTxWarp>
          </a:bodyPr>
          <a:lstStyle/>
          <a:p>
            <a:pPr algn="ctr" eaLnBrk="0" fontAlgn="base" hangingPunct="0">
              <a:spcBef>
                <a:spcPct val="0"/>
              </a:spcBef>
              <a:spcAft>
                <a:spcPct val="0"/>
              </a:spcAft>
            </a:pPr>
            <a:r>
              <a:rPr lang="en-US" sz="1100" b="1" dirty="0" smtClean="0">
                <a:solidFill>
                  <a:schemeClr val="tx1"/>
                </a:solidFill>
                <a:latin typeface="Arial" charset="0"/>
                <a:ea typeface="ＭＳ Ｐゴシック" pitchFamily="34" charset="-128"/>
              </a:rPr>
              <a:t>Registrar </a:t>
            </a:r>
            <a:r>
              <a:rPr lang="en-US" sz="1100" b="1" dirty="0" err="1" smtClean="0">
                <a:solidFill>
                  <a:schemeClr val="tx1"/>
                </a:solidFill>
                <a:latin typeface="Arial" charset="0"/>
                <a:ea typeface="ＭＳ Ｐゴシック" pitchFamily="34" charset="-128"/>
              </a:rPr>
              <a:t>Asistencia</a:t>
            </a:r>
            <a:endParaRPr lang="en-US" sz="1100" b="1" dirty="0">
              <a:solidFill>
                <a:schemeClr val="tx1"/>
              </a:solidFill>
              <a:latin typeface="Arial" charset="0"/>
              <a:ea typeface="ＭＳ Ｐゴシック" pitchFamily="34" charset="-128"/>
            </a:endParaRPr>
          </a:p>
        </p:txBody>
      </p:sp>
      <p:grpSp>
        <p:nvGrpSpPr>
          <p:cNvPr id="32" name="Group 31"/>
          <p:cNvGrpSpPr/>
          <p:nvPr/>
        </p:nvGrpSpPr>
        <p:grpSpPr>
          <a:xfrm>
            <a:off x="3667103" y="3119652"/>
            <a:ext cx="407393" cy="1998598"/>
            <a:chOff x="3667103" y="3119652"/>
            <a:chExt cx="407393" cy="1998598"/>
          </a:xfrm>
        </p:grpSpPr>
        <p:sp>
          <p:nvSpPr>
            <p:cNvPr id="33" name="Right Arrow 32"/>
            <p:cNvSpPr/>
            <p:nvPr/>
          </p:nvSpPr>
          <p:spPr bwMode="auto">
            <a:xfrm rot="11403612">
              <a:off x="3667104" y="3119652"/>
              <a:ext cx="407392" cy="24327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3200">
                <a:solidFill>
                  <a:prstClr val="black"/>
                </a:solidFill>
                <a:latin typeface="Arial" charset="0"/>
                <a:ea typeface="ＭＳ Ｐゴシック" pitchFamily="34" charset="-128"/>
              </a:endParaRPr>
            </a:p>
          </p:txBody>
        </p:sp>
        <p:sp>
          <p:nvSpPr>
            <p:cNvPr id="34" name="Right Arrow 33"/>
            <p:cNvSpPr/>
            <p:nvPr/>
          </p:nvSpPr>
          <p:spPr bwMode="auto">
            <a:xfrm rot="11403612">
              <a:off x="3667103" y="4874979"/>
              <a:ext cx="407392" cy="24327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3200">
                <a:solidFill>
                  <a:prstClr val="black"/>
                </a:solidFill>
                <a:latin typeface="Arial" charset="0"/>
                <a:ea typeface="ＭＳ Ｐゴシック" pitchFamily="34" charset="-128"/>
              </a:endParaRPr>
            </a:p>
          </p:txBody>
        </p:sp>
      </p:grpSp>
      <p:pic>
        <p:nvPicPr>
          <p:cNvPr id="35" name="Picture 6" descr="https://www.mensatek.com/img/pix/man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89599" y="4834959"/>
            <a:ext cx="1981200" cy="2260601"/>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p:cNvGrpSpPr/>
          <p:nvPr/>
        </p:nvGrpSpPr>
        <p:grpSpPr>
          <a:xfrm>
            <a:off x="8516013" y="2285509"/>
            <a:ext cx="3072601" cy="2765265"/>
            <a:chOff x="8516013" y="2285509"/>
            <a:chExt cx="3072601" cy="2765265"/>
          </a:xfrm>
        </p:grpSpPr>
        <p:grpSp>
          <p:nvGrpSpPr>
            <p:cNvPr id="37" name="Group 36"/>
            <p:cNvGrpSpPr>
              <a:grpSpLocks noChangeAspect="1"/>
            </p:cNvGrpSpPr>
            <p:nvPr/>
          </p:nvGrpSpPr>
          <p:grpSpPr>
            <a:xfrm>
              <a:off x="8516013" y="2285509"/>
              <a:ext cx="3072601" cy="2765265"/>
              <a:chOff x="3494784" y="2091004"/>
              <a:chExt cx="2188994" cy="1970038"/>
            </a:xfrm>
          </p:grpSpPr>
          <p:pic>
            <p:nvPicPr>
              <p:cNvPr id="39" name="Picture 8" descr="G:\2012_02_Global Foundries_Nikkei\assets\ds.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890584" y="3412914"/>
                <a:ext cx="1348468" cy="329822"/>
              </a:xfrm>
              <a:prstGeom prst="rect">
                <a:avLst/>
              </a:prstGeom>
              <a:noFill/>
              <a:ln w="9525">
                <a:noFill/>
                <a:miter lim="800000"/>
                <a:headEnd/>
                <a:tailEnd/>
              </a:ln>
            </p:spPr>
          </p:pic>
          <p:grpSp>
            <p:nvGrpSpPr>
              <p:cNvPr id="40" name="Group 39"/>
              <p:cNvGrpSpPr>
                <a:grpSpLocks noChangeAspect="1"/>
              </p:cNvGrpSpPr>
              <p:nvPr/>
            </p:nvGrpSpPr>
            <p:grpSpPr>
              <a:xfrm>
                <a:off x="3494784" y="2091004"/>
                <a:ext cx="2188994" cy="1457434"/>
                <a:chOff x="104101" y="1736382"/>
                <a:chExt cx="5117323" cy="3407118"/>
              </a:xfrm>
            </p:grpSpPr>
            <p:pic>
              <p:nvPicPr>
                <p:cNvPr id="44" name="Picture 43" descr="Apple Display.png"/>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1757" b="100000" l="0" r="100000"/>
                          </a14:imgEffect>
                        </a14:imgLayer>
                      </a14:imgProps>
                    </a:ext>
                    <a:ext uri="{28A0092B-C50C-407E-A947-70E740481C1C}">
                      <a14:useLocalDpi xmlns:a14="http://schemas.microsoft.com/office/drawing/2010/main"/>
                    </a:ext>
                  </a:extLst>
                </a:blip>
                <a:srcRect/>
                <a:stretch/>
              </p:blipFill>
              <p:spPr>
                <a:xfrm>
                  <a:off x="104101" y="1736382"/>
                  <a:ext cx="5117323" cy="3407118"/>
                </a:xfrm>
                <a:prstGeom prst="rect">
                  <a:avLst/>
                </a:prstGeom>
              </p:spPr>
            </p:pic>
            <p:sp>
              <p:nvSpPr>
                <p:cNvPr id="45" name="Rectangle 44"/>
                <p:cNvSpPr/>
                <p:nvPr/>
              </p:nvSpPr>
              <p:spPr bwMode="auto">
                <a:xfrm>
                  <a:off x="426815" y="2050634"/>
                  <a:ext cx="4413897" cy="2539871"/>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1600">
                    <a:solidFill>
                      <a:srgbClr val="000000"/>
                    </a:solidFill>
                    <a:latin typeface="Arial" charset="0"/>
                    <a:ea typeface="ＭＳ Ｐゴシック" pitchFamily="34" charset="-128"/>
                  </a:endParaRPr>
                </a:p>
              </p:txBody>
            </p:sp>
          </p:grpSp>
          <p:sp>
            <p:nvSpPr>
              <p:cNvPr id="42" name="TextBox 41"/>
              <p:cNvSpPr txBox="1"/>
              <p:nvPr/>
            </p:nvSpPr>
            <p:spPr>
              <a:xfrm>
                <a:off x="3624634" y="3531064"/>
                <a:ext cx="1892010" cy="529978"/>
              </a:xfrm>
              <a:prstGeom prst="rect">
                <a:avLst/>
              </a:prstGeom>
              <a:noFill/>
            </p:spPr>
            <p:txBody>
              <a:bodyPr wrap="square" lIns="121920" tIns="60960" rIns="121920" bIns="60960" rtlCol="0" anchor="ctr" anchorCtr="1">
                <a:noAutofit/>
              </a:bodyPr>
              <a:lstStyle>
                <a:defPPr>
                  <a:defRPr lang="en-US"/>
                </a:defPPr>
                <a:lvl1pPr algn="ctr" defTabSz="914400">
                  <a:spcBef>
                    <a:spcPct val="20000"/>
                  </a:spcBef>
                  <a:buClr>
                    <a:schemeClr val="accent1"/>
                  </a:buClr>
                  <a:defRPr sz="2000" ker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defRPr>
                </a:lvl1pPr>
              </a:lstStyle>
              <a:p>
                <a:pPr fontAlgn="base">
                  <a:spcAft>
                    <a:spcPct val="0"/>
                  </a:spcAft>
                  <a:buClr>
                    <a:srgbClr val="0096D6"/>
                  </a:buClr>
                </a:pPr>
                <a:r>
                  <a:rPr lang="es-ES" sz="1600" dirty="0" smtClean="0">
                    <a:ln w="19050">
                      <a:noFill/>
                    </a:ln>
                    <a:solidFill>
                      <a:schemeClr val="tx1"/>
                    </a:solidFill>
                    <a:effectLst>
                      <a:outerShdw blurRad="190500" dist="38100" dir="5400000" algn="t" rotWithShape="0">
                        <a:prstClr val="black">
                          <a:alpha val="40000"/>
                        </a:prstClr>
                      </a:outerShdw>
                    </a:effectLst>
                    <a:latin typeface="HP Simplified" charset="0"/>
                    <a:ea typeface="ＭＳ Ｐゴシック" charset="-128"/>
                  </a:rPr>
                  <a:t>Registro Asistencia</a:t>
                </a:r>
                <a:endParaRPr sz="2667" dirty="0">
                  <a:ln w="10541" cmpd="sng">
                    <a:solidFill>
                      <a:srgbClr val="0096D6">
                        <a:shade val="88000"/>
                        <a:satMod val="110000"/>
                      </a:srgbClr>
                    </a:solidFill>
                    <a:prstDash val="solid"/>
                  </a:ln>
                  <a:solidFill>
                    <a:schemeClr val="tx1"/>
                  </a:solidFill>
                  <a:ea typeface="ＭＳ Ｐゴシック" charset="-128"/>
                </a:endParaRPr>
              </a:p>
            </p:txBody>
          </p:sp>
        </p:grpSp>
        <p:sp>
          <p:nvSpPr>
            <p:cNvPr id="38" name="Rectangle 37"/>
            <p:cNvSpPr/>
            <p:nvPr/>
          </p:nvSpPr>
          <p:spPr>
            <a:xfrm>
              <a:off x="8709780" y="2544600"/>
              <a:ext cx="2535280" cy="1500411"/>
            </a:xfrm>
            <a:prstGeom prst="rect">
              <a:avLst/>
            </a:prstGeom>
          </p:spPr>
          <p:txBody>
            <a:bodyPr wrap="square">
              <a:spAutoFit/>
            </a:bodyPr>
            <a:lstStyle/>
            <a:p>
              <a:pPr fontAlgn="base">
                <a:spcBef>
                  <a:spcPct val="0"/>
                </a:spcBef>
                <a:spcAft>
                  <a:spcPct val="0"/>
                </a:spcAft>
              </a:pPr>
              <a:r>
                <a:rPr lang="en-US" sz="1200" dirty="0" err="1">
                  <a:solidFill>
                    <a:prstClr val="black"/>
                  </a:solidFill>
                  <a:latin typeface="Arial" charset="0"/>
                  <a:ea typeface="ＭＳ Ｐゴシック" charset="-128"/>
                </a:rPr>
                <a:t>Ing.Telecomunicaciones</a:t>
              </a:r>
              <a:endParaRPr lang="en-US" sz="1200" dirty="0">
                <a:solidFill>
                  <a:prstClr val="black"/>
                </a:solidFill>
                <a:latin typeface="Arial" charset="0"/>
                <a:ea typeface="ＭＳ Ｐゴシック" charset="-128"/>
              </a:endParaRPr>
            </a:p>
            <a:p>
              <a:pPr fontAlgn="base">
                <a:spcBef>
                  <a:spcPct val="0"/>
                </a:spcBef>
                <a:spcAft>
                  <a:spcPct val="0"/>
                </a:spcAft>
              </a:pPr>
              <a:r>
                <a:rPr lang="en-US" sz="1200" i="1" dirty="0" err="1">
                  <a:solidFill>
                    <a:prstClr val="black"/>
                  </a:solidFill>
                  <a:latin typeface="Arial" charset="0"/>
                  <a:ea typeface="ＭＳ Ｐゴシック" charset="-128"/>
                </a:rPr>
                <a:t>Electrónica</a:t>
              </a:r>
              <a:r>
                <a:rPr lang="en-US" sz="1200" i="1" dirty="0">
                  <a:solidFill>
                    <a:prstClr val="black"/>
                  </a:solidFill>
                  <a:latin typeface="Arial" charset="0"/>
                  <a:ea typeface="ＭＳ Ｐゴシック" charset="-128"/>
                </a:rPr>
                <a:t> Digital </a:t>
              </a:r>
              <a:r>
                <a:rPr lang="en-US" sz="1200" i="1" dirty="0" smtClean="0">
                  <a:solidFill>
                    <a:prstClr val="black"/>
                  </a:solidFill>
                  <a:latin typeface="Arial" charset="0"/>
                  <a:ea typeface="ＭＳ Ｐゴシック" charset="-128"/>
                </a:rPr>
                <a:t>3ºB.</a:t>
              </a:r>
            </a:p>
            <a:p>
              <a:pPr fontAlgn="base">
                <a:spcBef>
                  <a:spcPct val="0"/>
                </a:spcBef>
                <a:spcAft>
                  <a:spcPct val="0"/>
                </a:spcAft>
              </a:pPr>
              <a:fld id="{EA764108-9FD3-4C41-BC62-C3786EFB44A7}" type="datetime2">
                <a:rPr lang="en-US" sz="1200" i="1" smtClean="0">
                  <a:solidFill>
                    <a:prstClr val="black"/>
                  </a:solidFill>
                  <a:latin typeface="Arial" charset="0"/>
                  <a:ea typeface="ＭＳ Ｐゴシック" charset="-128"/>
                </a:rPr>
                <a:t>Thursday, November 30, 2017</a:t>
              </a:fld>
              <a:endParaRPr lang="en-US" sz="1200" i="1" dirty="0" smtClean="0">
                <a:solidFill>
                  <a:prstClr val="black"/>
                </a:solidFill>
                <a:latin typeface="Arial" charset="0"/>
                <a:ea typeface="ＭＳ Ｐゴシック" charset="-128"/>
              </a:endParaRPr>
            </a:p>
            <a:p>
              <a:pPr fontAlgn="base">
                <a:spcBef>
                  <a:spcPct val="0"/>
                </a:spcBef>
                <a:spcAft>
                  <a:spcPct val="0"/>
                </a:spcAft>
              </a:pPr>
              <a:r>
                <a:rPr lang="en-US" sz="1200" i="1" dirty="0" smtClean="0">
                  <a:solidFill>
                    <a:prstClr val="black"/>
                  </a:solidFill>
                  <a:latin typeface="Arial" charset="0"/>
                  <a:ea typeface="ＭＳ Ｐゴシック" charset="-128"/>
                </a:rPr>
                <a:t>..</a:t>
              </a:r>
              <a:endParaRPr lang="en-US" sz="1200" i="1" dirty="0">
                <a:solidFill>
                  <a:prstClr val="black"/>
                </a:solidFill>
                <a:latin typeface="Arial" charset="0"/>
                <a:ea typeface="ＭＳ Ｐゴシック" charset="-128"/>
              </a:endParaRPr>
            </a:p>
            <a:p>
              <a:pPr fontAlgn="base">
                <a:spcBef>
                  <a:spcPct val="0"/>
                </a:spcBef>
                <a:spcAft>
                  <a:spcPct val="0"/>
                </a:spcAft>
              </a:pPr>
              <a:r>
                <a:rPr lang="en-US" sz="1000" i="1" dirty="0" smtClean="0">
                  <a:solidFill>
                    <a:prstClr val="black"/>
                  </a:solidFill>
                  <a:latin typeface="Arial" charset="0"/>
                  <a:ea typeface="ＭＳ Ｐゴシック" charset="-128"/>
                </a:rPr>
                <a:t>14. Javier</a:t>
              </a:r>
            </a:p>
            <a:p>
              <a:pPr fontAlgn="base">
                <a:spcBef>
                  <a:spcPct val="0"/>
                </a:spcBef>
                <a:spcAft>
                  <a:spcPct val="0"/>
                </a:spcAft>
              </a:pPr>
              <a:r>
                <a:rPr lang="en-US" sz="1000" i="1" dirty="0" smtClean="0">
                  <a:solidFill>
                    <a:prstClr val="black"/>
                  </a:solidFill>
                  <a:latin typeface="Arial" charset="0"/>
                  <a:ea typeface="ＭＳ Ｐゴシック" charset="-128"/>
                </a:rPr>
                <a:t>15. Juan</a:t>
              </a:r>
            </a:p>
            <a:p>
              <a:pPr fontAlgn="base">
                <a:spcBef>
                  <a:spcPct val="0"/>
                </a:spcBef>
                <a:spcAft>
                  <a:spcPct val="0"/>
                </a:spcAft>
              </a:pPr>
              <a:r>
                <a:rPr lang="en-US" sz="1000" i="1" dirty="0" smtClean="0">
                  <a:solidFill>
                    <a:prstClr val="black"/>
                  </a:solidFill>
                  <a:latin typeface="Arial" charset="0"/>
                  <a:ea typeface="ＭＳ Ｐゴシック" charset="-128"/>
                </a:rPr>
                <a:t>16. Carlos</a:t>
              </a:r>
            </a:p>
            <a:p>
              <a:pPr fontAlgn="base">
                <a:spcBef>
                  <a:spcPct val="0"/>
                </a:spcBef>
                <a:spcAft>
                  <a:spcPct val="0"/>
                </a:spcAft>
              </a:pPr>
              <a:r>
                <a:rPr lang="en-US" sz="1200" i="1" dirty="0" smtClean="0">
                  <a:solidFill>
                    <a:prstClr val="black"/>
                  </a:solidFill>
                  <a:latin typeface="Arial" charset="0"/>
                  <a:ea typeface="ＭＳ Ｐゴシック" charset="-128"/>
                </a:rPr>
                <a:t> </a:t>
              </a:r>
              <a:endParaRPr lang="en-US" sz="1200" i="1" dirty="0">
                <a:solidFill>
                  <a:prstClr val="black"/>
                </a:solidFill>
                <a:latin typeface="Arial" charset="0"/>
                <a:ea typeface="ＭＳ Ｐゴシック" charset="-128"/>
              </a:endParaRPr>
            </a:p>
          </p:txBody>
        </p:sp>
      </p:grpSp>
      <p:sp>
        <p:nvSpPr>
          <p:cNvPr id="46" name="Rectangle 45"/>
          <p:cNvSpPr/>
          <p:nvPr/>
        </p:nvSpPr>
        <p:spPr>
          <a:xfrm>
            <a:off x="8709780" y="3727451"/>
            <a:ext cx="736099" cy="246221"/>
          </a:xfrm>
          <a:prstGeom prst="rect">
            <a:avLst/>
          </a:prstGeom>
        </p:spPr>
        <p:txBody>
          <a:bodyPr wrap="none">
            <a:spAutoFit/>
          </a:bodyPr>
          <a:lstStyle/>
          <a:p>
            <a:pPr fontAlgn="base">
              <a:spcBef>
                <a:spcPct val="0"/>
              </a:spcBef>
              <a:spcAft>
                <a:spcPct val="0"/>
              </a:spcAft>
            </a:pPr>
            <a:r>
              <a:rPr lang="en-US" sz="1000" i="1" dirty="0" smtClean="0">
                <a:solidFill>
                  <a:prstClr val="black"/>
                </a:solidFill>
                <a:latin typeface="Arial" charset="0"/>
                <a:ea typeface="ＭＳ Ｐゴシック" charset="-128"/>
              </a:rPr>
              <a:t>17. Pedro</a:t>
            </a:r>
            <a:endParaRPr lang="en-US" sz="1000" i="1" dirty="0">
              <a:solidFill>
                <a:prstClr val="black"/>
              </a:solidFill>
              <a:latin typeface="Arial" charset="0"/>
              <a:ea typeface="ＭＳ Ｐゴシック" charset="-128"/>
            </a:endParaRPr>
          </a:p>
        </p:txBody>
      </p:sp>
      <p:sp>
        <p:nvSpPr>
          <p:cNvPr id="47" name="Right Arrow 46"/>
          <p:cNvSpPr/>
          <p:nvPr/>
        </p:nvSpPr>
        <p:spPr bwMode="auto">
          <a:xfrm rot="11403612">
            <a:off x="9750792" y="3829562"/>
            <a:ext cx="407392" cy="243271"/>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3200">
              <a:solidFill>
                <a:prstClr val="black"/>
              </a:solidFill>
              <a:latin typeface="Arial" charset="0"/>
              <a:ea typeface="ＭＳ Ｐゴシック" pitchFamily="34" charset="-128"/>
            </a:endParaRPr>
          </a:p>
        </p:txBody>
      </p:sp>
      <p:sp>
        <p:nvSpPr>
          <p:cNvPr id="50" name="Title 1"/>
          <p:cNvSpPr txBox="1">
            <a:spLocks/>
          </p:cNvSpPr>
          <p:nvPr/>
        </p:nvSpPr>
        <p:spPr>
          <a:xfrm>
            <a:off x="275117" y="240645"/>
            <a:ext cx="10969943" cy="852364"/>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4000" dirty="0" err="1" smtClean="0"/>
              <a:t>Registro</a:t>
            </a:r>
            <a:r>
              <a:rPr lang="en-US" sz="4000" dirty="0" smtClean="0"/>
              <a:t> </a:t>
            </a:r>
          </a:p>
          <a:p>
            <a:r>
              <a:rPr lang="en-US" sz="4000" dirty="0" err="1" smtClean="0"/>
              <a:t>Asistencia</a:t>
            </a:r>
            <a:r>
              <a:rPr lang="en-US" sz="4000" dirty="0" smtClean="0"/>
              <a:t> Aula</a:t>
            </a:r>
            <a:endParaRPr lang="en-US" sz="4000" dirty="0"/>
          </a:p>
        </p:txBody>
      </p:sp>
    </p:spTree>
    <p:extLst>
      <p:ext uri="{BB962C8B-B14F-4D97-AF65-F5344CB8AC3E}">
        <p14:creationId xmlns:p14="http://schemas.microsoft.com/office/powerpoint/2010/main" val="1485510028"/>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6"/>
                                        </p:tgtEl>
                                      </p:cBhvr>
                                    </p:animEffect>
                                    <p:set>
                                      <p:cBhvr>
                                        <p:cTn id="7" dur="1" fill="hold">
                                          <p:stCondLst>
                                            <p:cond delay="499"/>
                                          </p:stCondLst>
                                        </p:cTn>
                                        <p:tgtEl>
                                          <p:spTgt spid="26"/>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01627 -0.02709 L 0.29778 0.1456 " pathEditMode="relative" rAng="0" ptsTypes="AA">
                                      <p:cBhvr>
                                        <p:cTn id="14" dur="2000" fill="hold"/>
                                        <p:tgtEl>
                                          <p:spTgt spid="18"/>
                                        </p:tgtEl>
                                        <p:attrNameLst>
                                          <p:attrName>ppt_x</p:attrName>
                                          <p:attrName>ppt_y</p:attrName>
                                        </p:attrNameLst>
                                      </p:cBhvr>
                                      <p:rCtr x="14076" y="8634"/>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500"/>
                            </p:stCondLst>
                            <p:childTnLst>
                              <p:par>
                                <p:cTn id="21" presetID="6" presetClass="emph" presetSubtype="0" repeatCount="5000" decel="50000" fill="hold" nodeType="afterEffect">
                                  <p:stCondLst>
                                    <p:cond delay="0"/>
                                  </p:stCondLst>
                                  <p:childTnLst>
                                    <p:animScale>
                                      <p:cBhvr>
                                        <p:cTn id="22" dur="2000" fill="hold"/>
                                        <p:tgtEl>
                                          <p:spTgt spid="27"/>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23" presetClass="entr" presetSubtype="32"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strVal val="4*#ppt_w"/>
                                          </p:val>
                                        </p:tav>
                                        <p:tav tm="100000">
                                          <p:val>
                                            <p:strVal val="#ppt_w"/>
                                          </p:val>
                                        </p:tav>
                                      </p:tavLst>
                                    </p:anim>
                                    <p:anim calcmode="lin" valueType="num">
                                      <p:cBhvr>
                                        <p:cTn id="44" dur="500" fill="hold"/>
                                        <p:tgtEl>
                                          <p:spTgt spid="35"/>
                                        </p:tgtEl>
                                        <p:attrNameLst>
                                          <p:attrName>ppt_h</p:attrName>
                                        </p:attrNameLst>
                                      </p:cBhvr>
                                      <p:tavLst>
                                        <p:tav tm="0">
                                          <p:val>
                                            <p:strVal val="4*#ppt_h"/>
                                          </p:val>
                                        </p:tav>
                                        <p:tav tm="100000">
                                          <p:val>
                                            <p:strVal val="#ppt_h"/>
                                          </p:val>
                                        </p:tav>
                                      </p:tavLst>
                                    </p:anim>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fade">
                                      <p:cBhvr>
                                        <p:cTn id="56" dur="500"/>
                                        <p:tgtEl>
                                          <p:spTgt spid="47"/>
                                        </p:tgtEl>
                                      </p:cBhvr>
                                    </p:animEffect>
                                  </p:childTnLst>
                                </p:cTn>
                              </p:par>
                              <p:par>
                                <p:cTn id="57" presetID="32" presetClass="emph" presetSubtype="0" fill="hold" grpId="1" nodeType="withEffect">
                                  <p:stCondLst>
                                    <p:cond delay="0"/>
                                  </p:stCondLst>
                                  <p:childTnLst>
                                    <p:animRot by="120000">
                                      <p:cBhvr>
                                        <p:cTn id="58" dur="200" fill="hold">
                                          <p:stCondLst>
                                            <p:cond delay="0"/>
                                          </p:stCondLst>
                                        </p:cTn>
                                        <p:tgtEl>
                                          <p:spTgt spid="46"/>
                                        </p:tgtEl>
                                        <p:attrNameLst>
                                          <p:attrName>r</p:attrName>
                                        </p:attrNameLst>
                                      </p:cBhvr>
                                    </p:animRot>
                                    <p:animRot by="-240000">
                                      <p:cBhvr>
                                        <p:cTn id="59" dur="400" fill="hold">
                                          <p:stCondLst>
                                            <p:cond delay="400"/>
                                          </p:stCondLst>
                                        </p:cTn>
                                        <p:tgtEl>
                                          <p:spTgt spid="46"/>
                                        </p:tgtEl>
                                        <p:attrNameLst>
                                          <p:attrName>r</p:attrName>
                                        </p:attrNameLst>
                                      </p:cBhvr>
                                    </p:animRot>
                                    <p:animRot by="240000">
                                      <p:cBhvr>
                                        <p:cTn id="60" dur="400" fill="hold">
                                          <p:stCondLst>
                                            <p:cond delay="800"/>
                                          </p:stCondLst>
                                        </p:cTn>
                                        <p:tgtEl>
                                          <p:spTgt spid="46"/>
                                        </p:tgtEl>
                                        <p:attrNameLst>
                                          <p:attrName>r</p:attrName>
                                        </p:attrNameLst>
                                      </p:cBhvr>
                                    </p:animRot>
                                    <p:animRot by="-240000">
                                      <p:cBhvr>
                                        <p:cTn id="61" dur="400" fill="hold">
                                          <p:stCondLst>
                                            <p:cond delay="1200"/>
                                          </p:stCondLst>
                                        </p:cTn>
                                        <p:tgtEl>
                                          <p:spTgt spid="46"/>
                                        </p:tgtEl>
                                        <p:attrNameLst>
                                          <p:attrName>r</p:attrName>
                                        </p:attrNameLst>
                                      </p:cBhvr>
                                    </p:animRot>
                                    <p:animRot by="120000">
                                      <p:cBhvr>
                                        <p:cTn id="62" dur="400" fill="hold">
                                          <p:stCondLst>
                                            <p:cond delay="160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p:bldP spid="30" grpId="0" animBg="1"/>
      <p:bldP spid="31" grpId="0" animBg="1"/>
      <p:bldP spid="46" grpId="0"/>
      <p:bldP spid="46" grpId="1"/>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98095" y="237633"/>
            <a:ext cx="11607348" cy="411480"/>
          </a:xfrm>
        </p:spPr>
        <p:txBody>
          <a:bodyPr/>
          <a:lstStyle/>
          <a:p>
            <a:pPr algn="ctr"/>
            <a:r>
              <a:rPr lang="es-ES_tradnl" dirty="0" smtClean="0"/>
              <a:t>Novedades Seguridad</a:t>
            </a:r>
            <a:endParaRPr lang="en-US" dirty="0"/>
          </a:p>
        </p:txBody>
      </p:sp>
      <p:sp>
        <p:nvSpPr>
          <p:cNvPr id="68" name="TextBox 67"/>
          <p:cNvSpPr txBox="1"/>
          <p:nvPr/>
        </p:nvSpPr>
        <p:spPr>
          <a:xfrm>
            <a:off x="0" y="4982413"/>
            <a:ext cx="4609020" cy="533400"/>
          </a:xfrm>
          <a:prstGeom prst="rect">
            <a:avLst/>
          </a:prstGeom>
          <a:noFill/>
        </p:spPr>
        <p:txBody>
          <a:bodyPr wrap="square" lIns="0" tIns="0" rIns="0" bIns="0" rtlCol="0">
            <a:noAutofit/>
          </a:bodyPr>
          <a:lstStyle/>
          <a:p>
            <a:pPr algn="ctr" fontAlgn="base">
              <a:lnSpc>
                <a:spcPct val="90000"/>
              </a:lnSpc>
              <a:spcBef>
                <a:spcPct val="0"/>
              </a:spcBef>
              <a:spcAft>
                <a:spcPct val="0"/>
              </a:spcAft>
            </a:pPr>
            <a:r>
              <a:rPr lang="es-ES_tradnl" sz="2000" b="1" dirty="0" smtClean="0">
                <a:solidFill>
                  <a:prstClr val="black"/>
                </a:solidFill>
                <a:ea typeface="MS PGothic" panose="020B0600070205080204" pitchFamily="34" charset="-128"/>
              </a:rPr>
              <a:t>Analítica de Comportamiento de Usuarios y Dispositivos (UEBA)</a:t>
            </a:r>
            <a:endParaRPr lang="en-US" sz="2000" b="1" dirty="0">
              <a:solidFill>
                <a:prstClr val="black"/>
              </a:solidFill>
              <a:ea typeface="MS PGothic" panose="020B0600070205080204" pitchFamily="34" charset="-128"/>
            </a:endParaRPr>
          </a:p>
        </p:txBody>
      </p:sp>
      <p:grpSp>
        <p:nvGrpSpPr>
          <p:cNvPr id="71" name="Group 70"/>
          <p:cNvGrpSpPr/>
          <p:nvPr/>
        </p:nvGrpSpPr>
        <p:grpSpPr>
          <a:xfrm>
            <a:off x="685800" y="2006523"/>
            <a:ext cx="2743200" cy="2641677"/>
            <a:chOff x="6928350" y="3686919"/>
            <a:chExt cx="1945679" cy="1860070"/>
          </a:xfrm>
        </p:grpSpPr>
        <p:pic>
          <p:nvPicPr>
            <p:cNvPr id="72" name="Picture 7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8350" y="3686919"/>
              <a:ext cx="1945679" cy="1860070"/>
            </a:xfrm>
            <a:prstGeom prst="rect">
              <a:avLst/>
            </a:prstGeom>
          </p:spPr>
        </p:pic>
        <p:pic>
          <p:nvPicPr>
            <p:cNvPr id="73" name="Picture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8089" y="3759088"/>
              <a:ext cx="1574796" cy="1505505"/>
            </a:xfrm>
            <a:prstGeom prst="rect">
              <a:avLst/>
            </a:prstGeom>
          </p:spPr>
        </p:pic>
      </p:grpSp>
      <p:sp>
        <p:nvSpPr>
          <p:cNvPr id="2" name="Rectangle 1"/>
          <p:cNvSpPr/>
          <p:nvPr/>
        </p:nvSpPr>
        <p:spPr>
          <a:xfrm>
            <a:off x="775909" y="1770623"/>
            <a:ext cx="2561342" cy="369332"/>
          </a:xfrm>
          <a:prstGeom prst="rect">
            <a:avLst/>
          </a:prstGeom>
        </p:spPr>
        <p:txBody>
          <a:bodyPr wrap="none">
            <a:spAutoFit/>
          </a:bodyPr>
          <a:lstStyle/>
          <a:p>
            <a:pPr fontAlgn="base">
              <a:spcBef>
                <a:spcPct val="0"/>
              </a:spcBef>
              <a:spcAft>
                <a:spcPct val="0"/>
              </a:spcAft>
            </a:pPr>
            <a:r>
              <a:rPr lang="en-US" b="1" dirty="0">
                <a:solidFill>
                  <a:srgbClr val="FF8300"/>
                </a:solidFill>
                <a:ea typeface="MS PGothic" panose="020B0600070205080204" pitchFamily="34" charset="-128"/>
              </a:rPr>
              <a:t>ARUBA INTROSPECT</a:t>
            </a:r>
          </a:p>
        </p:txBody>
      </p:sp>
      <p:sp>
        <p:nvSpPr>
          <p:cNvPr id="43" name="TextBox 42"/>
          <p:cNvSpPr txBox="1"/>
          <p:nvPr/>
        </p:nvSpPr>
        <p:spPr>
          <a:xfrm>
            <a:off x="4799856" y="3565209"/>
            <a:ext cx="7162217" cy="681932"/>
          </a:xfrm>
          <a:prstGeom prst="rect">
            <a:avLst/>
          </a:prstGeom>
          <a:noFill/>
        </p:spPr>
        <p:txBody>
          <a:bodyPr wrap="square" lIns="0" tIns="0" rIns="0" bIns="0" rtlCol="0">
            <a:noAutofit/>
          </a:bodyPr>
          <a:lstStyle/>
          <a:p>
            <a:pPr marL="342900" indent="-342900" fontAlgn="base">
              <a:lnSpc>
                <a:spcPct val="90000"/>
              </a:lnSpc>
              <a:spcBef>
                <a:spcPct val="0"/>
              </a:spcBef>
              <a:spcAft>
                <a:spcPct val="0"/>
              </a:spcAft>
              <a:buFont typeface="Arial" panose="020B0604020202020204" pitchFamily="34" charset="0"/>
              <a:buChar char="•"/>
            </a:pPr>
            <a:r>
              <a:rPr lang="es-ES_tradnl" sz="2000" b="1" dirty="0" smtClean="0">
                <a:solidFill>
                  <a:prstClr val="black"/>
                </a:solidFill>
                <a:ea typeface="MS PGothic" panose="020B0600070205080204" pitchFamily="34" charset="-128"/>
              </a:rPr>
              <a:t>Nuevo Modelo de Licenciamiento Concurrente</a:t>
            </a:r>
          </a:p>
          <a:p>
            <a:pPr marL="342900" indent="-342900" fontAlgn="base">
              <a:lnSpc>
                <a:spcPct val="90000"/>
              </a:lnSpc>
              <a:spcBef>
                <a:spcPct val="0"/>
              </a:spcBef>
              <a:spcAft>
                <a:spcPct val="0"/>
              </a:spcAft>
              <a:buFont typeface="Arial" panose="020B0604020202020204" pitchFamily="34" charset="0"/>
              <a:buChar char="•"/>
            </a:pPr>
            <a:r>
              <a:rPr lang="es-ES_tradnl" sz="2000" b="1" dirty="0" smtClean="0">
                <a:solidFill>
                  <a:prstClr val="black"/>
                </a:solidFill>
                <a:ea typeface="MS PGothic" panose="020B0600070205080204" pitchFamily="34" charset="-128"/>
              </a:rPr>
              <a:t>Solución a problemas de Licenciamiento con </a:t>
            </a:r>
            <a:r>
              <a:rPr lang="es-ES_tradnl" sz="2000" b="1" dirty="0" err="1" smtClean="0">
                <a:solidFill>
                  <a:prstClr val="black"/>
                </a:solidFill>
                <a:ea typeface="MS PGothic" panose="020B0600070205080204" pitchFamily="34" charset="-128"/>
              </a:rPr>
              <a:t>Eduroam</a:t>
            </a:r>
            <a:r>
              <a:rPr lang="es-ES_tradnl" sz="2000" b="1" dirty="0" smtClean="0">
                <a:solidFill>
                  <a:prstClr val="black"/>
                </a:solidFill>
                <a:ea typeface="MS PGothic" panose="020B0600070205080204" pitchFamily="34" charset="-128"/>
              </a:rPr>
              <a:t> </a:t>
            </a:r>
            <a:endParaRPr lang="en-US" sz="2000" b="1" dirty="0">
              <a:solidFill>
                <a:prstClr val="black"/>
              </a:solidFill>
              <a:ea typeface="MS PGothic" panose="020B0600070205080204" pitchFamily="34" charset="-128"/>
            </a:endParaRPr>
          </a:p>
        </p:txBody>
      </p:sp>
      <p:grpSp>
        <p:nvGrpSpPr>
          <p:cNvPr id="5" name="Group 4"/>
          <p:cNvGrpSpPr/>
          <p:nvPr/>
        </p:nvGrpSpPr>
        <p:grpSpPr>
          <a:xfrm>
            <a:off x="6888088" y="1904977"/>
            <a:ext cx="2181429" cy="1273102"/>
            <a:chOff x="6816080" y="1632279"/>
            <a:chExt cx="2181429" cy="1273102"/>
          </a:xfrm>
        </p:grpSpPr>
        <p:grpSp>
          <p:nvGrpSpPr>
            <p:cNvPr id="106" name="Group 105"/>
            <p:cNvGrpSpPr/>
            <p:nvPr/>
          </p:nvGrpSpPr>
          <p:grpSpPr>
            <a:xfrm>
              <a:off x="6816080" y="1632279"/>
              <a:ext cx="2181429" cy="1273102"/>
              <a:chOff x="1246919" y="113289"/>
              <a:chExt cx="1605549" cy="910719"/>
            </a:xfrm>
          </p:grpSpPr>
          <p:grpSp>
            <p:nvGrpSpPr>
              <p:cNvPr id="107" name="Group 106"/>
              <p:cNvGrpSpPr>
                <a:grpSpLocks noChangeAspect="1"/>
              </p:cNvGrpSpPr>
              <p:nvPr/>
            </p:nvGrpSpPr>
            <p:grpSpPr>
              <a:xfrm>
                <a:off x="1376565" y="113289"/>
                <a:ext cx="1367856" cy="910719"/>
                <a:chOff x="104101" y="1736382"/>
                <a:chExt cx="5117323" cy="3407118"/>
              </a:xfrm>
            </p:grpSpPr>
            <p:pic>
              <p:nvPicPr>
                <p:cNvPr id="112" name="Picture 111" descr="Apple Display.png"/>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1757" b="100000" l="0" r="100000"/>
                          </a14:imgEffect>
                        </a14:imgLayer>
                      </a14:imgProps>
                    </a:ext>
                    <a:ext uri="{28A0092B-C50C-407E-A947-70E740481C1C}">
                      <a14:useLocalDpi xmlns:a14="http://schemas.microsoft.com/office/drawing/2010/main"/>
                    </a:ext>
                  </a:extLst>
                </a:blip>
                <a:srcRect/>
                <a:stretch/>
              </p:blipFill>
              <p:spPr>
                <a:xfrm>
                  <a:off x="104101" y="1736382"/>
                  <a:ext cx="5117323" cy="3407118"/>
                </a:xfrm>
                <a:prstGeom prst="rect">
                  <a:avLst/>
                </a:prstGeom>
              </p:spPr>
            </p:pic>
            <p:sp>
              <p:nvSpPr>
                <p:cNvPr id="113" name="Rectangle 112"/>
                <p:cNvSpPr/>
                <p:nvPr/>
              </p:nvSpPr>
              <p:spPr bwMode="auto">
                <a:xfrm>
                  <a:off x="426815" y="2050634"/>
                  <a:ext cx="4413897" cy="2539871"/>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US" sz="1600">
                    <a:solidFill>
                      <a:prstClr val="black"/>
                    </a:solidFill>
                    <a:ea typeface="ＭＳ Ｐゴシック" pitchFamily="34" charset="-128"/>
                    <a:cs typeface="Arial" panose="020B0604020202020204" pitchFamily="34" charset="0"/>
                  </a:endParaRPr>
                </a:p>
              </p:txBody>
            </p:sp>
          </p:grpSp>
          <p:grpSp>
            <p:nvGrpSpPr>
              <p:cNvPr id="108" name="Group 107"/>
              <p:cNvGrpSpPr/>
              <p:nvPr/>
            </p:nvGrpSpPr>
            <p:grpSpPr>
              <a:xfrm>
                <a:off x="1246919" y="195032"/>
                <a:ext cx="1605549" cy="738170"/>
                <a:chOff x="3781089" y="3245983"/>
                <a:chExt cx="4111005" cy="1890081"/>
              </a:xfrm>
            </p:grpSpPr>
            <p:pic>
              <p:nvPicPr>
                <p:cNvPr id="110" name="Picture 8" descr="G:\2012_02_Global Foundries_Nikkei\assets\ds.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81089" y="4449615"/>
                  <a:ext cx="4111005" cy="686449"/>
                </a:xfrm>
                <a:prstGeom prst="rect">
                  <a:avLst/>
                </a:prstGeom>
                <a:noFill/>
                <a:ln w="9525">
                  <a:noFill/>
                  <a:miter lim="800000"/>
                  <a:headEnd/>
                  <a:tailEnd/>
                </a:ln>
              </p:spPr>
            </p:pic>
            <p:pic>
              <p:nvPicPr>
                <p:cNvPr id="111" name="Picture 110"/>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320804" y="3245983"/>
                  <a:ext cx="3027216" cy="1744107"/>
                </a:xfrm>
                <a:prstGeom prst="rect">
                  <a:avLst/>
                </a:prstGeom>
                <a:noFill/>
                <a:ln>
                  <a:noFill/>
                </a:ln>
              </p:spPr>
            </p:pic>
          </p:grpSp>
          <p:pic>
            <p:nvPicPr>
              <p:cNvPr id="109" name="Picture 108" descr="ClearPass_logo[2][2].png"/>
              <p:cNvPicPr>
                <a:picLocks noChangeAspect="1"/>
              </p:cNvPicPr>
              <p:nvPr/>
            </p:nvPicPr>
            <p:blipFill rotWithShape="1">
              <a:blip r:embed="rId9" cstate="screen">
                <a:extLst>
                  <a:ext uri="{28A0092B-C50C-407E-A947-70E740481C1C}">
                    <a14:useLocalDpi xmlns:a14="http://schemas.microsoft.com/office/drawing/2010/main"/>
                  </a:ext>
                </a:extLst>
              </a:blip>
              <a:srcRect l="15247" t="15215" r="2877" b="36669"/>
              <a:stretch/>
            </p:blipFill>
            <p:spPr>
              <a:xfrm>
                <a:off x="1462775" y="196086"/>
                <a:ext cx="1184953" cy="680107"/>
              </a:xfrm>
              <a:prstGeom prst="rect">
                <a:avLst/>
              </a:prstGeom>
            </p:spPr>
          </p:pic>
        </p:grpSp>
        <p:sp>
          <p:nvSpPr>
            <p:cNvPr id="3" name="TextBox 2"/>
            <p:cNvSpPr txBox="1"/>
            <p:nvPr/>
          </p:nvSpPr>
          <p:spPr>
            <a:xfrm>
              <a:off x="7669278" y="1811630"/>
              <a:ext cx="914400" cy="914400"/>
            </a:xfrm>
            <a:prstGeom prst="rect">
              <a:avLst/>
            </a:prstGeom>
            <a:noFill/>
          </p:spPr>
          <p:txBody>
            <a:bodyPr wrap="none" lIns="0" tIns="0" rIns="0" bIns="0" rtlCol="0">
              <a:noAutofit/>
            </a:bodyPr>
            <a:lstStyle/>
            <a:p>
              <a:pPr>
                <a:lnSpc>
                  <a:spcPct val="90000"/>
                </a:lnSpc>
              </a:pPr>
              <a:r>
                <a:rPr lang="es-ES_tradnl" sz="2400" b="1" dirty="0" smtClean="0">
                  <a:solidFill>
                    <a:schemeClr val="bg1"/>
                  </a:solidFill>
                </a:rPr>
                <a:t>6.7</a:t>
              </a:r>
              <a:endParaRPr lang="en-US" sz="2400" b="1" dirty="0">
                <a:solidFill>
                  <a:schemeClr val="bg1"/>
                </a:solidFill>
              </a:endParaRPr>
            </a:p>
          </p:txBody>
        </p:sp>
      </p:grpSp>
    </p:spTree>
    <p:extLst>
      <p:ext uri="{BB962C8B-B14F-4D97-AF65-F5344CB8AC3E}">
        <p14:creationId xmlns:p14="http://schemas.microsoft.com/office/powerpoint/2010/main" val="165939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43"/>
                                        </p:tgtEl>
                                        <p:attrNameLst>
                                          <p:attrName>style.visibility</p:attrName>
                                        </p:attrNameLst>
                                      </p:cBhvr>
                                      <p:to>
                                        <p:strVal val="visible"/>
                                      </p:to>
                                    </p:set>
                                    <p:animEffect transition="in" filter="fade">
                                      <p:cBhvr>
                                        <p:cTn id="9" dur="1000"/>
                                        <p:tgtEl>
                                          <p:spTgt spid="43"/>
                                        </p:tgtEl>
                                      </p:cBhvr>
                                    </p:animEffect>
                                    <p:anim calcmode="lin" valueType="num">
                                      <p:cBhvr>
                                        <p:cTn id="10" dur="1000" fill="hold"/>
                                        <p:tgtEl>
                                          <p:spTgt spid="43"/>
                                        </p:tgtEl>
                                        <p:attrNameLst>
                                          <p:attrName>ppt_x</p:attrName>
                                        </p:attrNameLst>
                                      </p:cBhvr>
                                      <p:tavLst>
                                        <p:tav tm="0">
                                          <p:val>
                                            <p:strVal val="#ppt_x"/>
                                          </p:val>
                                        </p:tav>
                                        <p:tav tm="100000">
                                          <p:val>
                                            <p:strVal val="#ppt_x"/>
                                          </p:val>
                                        </p:tav>
                                      </p:tavLst>
                                    </p:anim>
                                    <p:anim calcmode="lin" valueType="num">
                                      <p:cBhvr>
                                        <p:cTn id="1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1000"/>
                                        <p:tgtEl>
                                          <p:spTgt spid="71"/>
                                        </p:tgtEl>
                                      </p:cBhvr>
                                    </p:animEffect>
                                    <p:anim calcmode="lin" valueType="num">
                                      <p:cBhvr>
                                        <p:cTn id="17" dur="1000" fill="hold"/>
                                        <p:tgtEl>
                                          <p:spTgt spid="71"/>
                                        </p:tgtEl>
                                        <p:attrNameLst>
                                          <p:attrName>ppt_x</p:attrName>
                                        </p:attrNameLst>
                                      </p:cBhvr>
                                      <p:tavLst>
                                        <p:tav tm="0">
                                          <p:val>
                                            <p:strVal val="#ppt_x"/>
                                          </p:val>
                                        </p:tav>
                                        <p:tav tm="100000">
                                          <p:val>
                                            <p:strVal val="#ppt_x"/>
                                          </p:val>
                                        </p:tav>
                                      </p:tavLst>
                                    </p:anim>
                                    <p:anim calcmode="lin" valueType="num">
                                      <p:cBhvr>
                                        <p:cTn id="18" dur="1000" fill="hold"/>
                                        <p:tgtEl>
                                          <p:spTgt spid="71"/>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2" grpId="0"/>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itle 7"/>
          <p:cNvSpPr txBox="1">
            <a:spLocks/>
          </p:cNvSpPr>
          <p:nvPr/>
        </p:nvSpPr>
        <p:spPr>
          <a:xfrm>
            <a:off x="230247" y="2457903"/>
            <a:ext cx="5676163" cy="5051451"/>
          </a:xfrm>
          <a:prstGeom prst="rect">
            <a:avLst/>
          </a:prstGeom>
        </p:spPr>
        <p:txBody>
          <a:bodyPr anchor="ctr"/>
          <a:lstStyle>
            <a:lvl1pPr algn="l" rtl="0" eaLnBrk="1" fontAlgn="base" hangingPunct="1">
              <a:lnSpc>
                <a:spcPct val="90000"/>
              </a:lnSpc>
              <a:spcBef>
                <a:spcPct val="0"/>
              </a:spcBef>
              <a:spcAft>
                <a:spcPts val="480"/>
              </a:spcAft>
              <a:defRPr sz="4501"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101" b="1">
                <a:solidFill>
                  <a:schemeClr val="tx1"/>
                </a:solidFill>
                <a:latin typeface="Arial" charset="0"/>
                <a:ea typeface="ＭＳ Ｐゴシック" pitchFamily="34" charset="-128"/>
                <a:cs typeface="Arial" charset="0"/>
              </a:defRPr>
            </a:lvl5pPr>
            <a:lvl6pPr marL="73108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2176"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327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4362"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a:lnSpc>
                <a:spcPct val="125000"/>
              </a:lnSpc>
              <a:spcAft>
                <a:spcPts val="0"/>
              </a:spcAft>
            </a:pPr>
            <a:r>
              <a:rPr lang="en-US" sz="2000" kern="0">
                <a:solidFill>
                  <a:srgbClr val="FFFFFF"/>
                </a:solidFill>
                <a:latin typeface="Arial" charset="0"/>
                <a:cs typeface="Arial" charset="0"/>
              </a:rPr>
              <a:t>Home of 60K+ Mobility Customers</a:t>
            </a:r>
            <a:br>
              <a:rPr lang="en-US" sz="2000" kern="0">
                <a:solidFill>
                  <a:srgbClr val="FFFFFF"/>
                </a:solidFill>
                <a:latin typeface="Arial" charset="0"/>
                <a:cs typeface="Arial" charset="0"/>
              </a:rPr>
            </a:br>
            <a:r>
              <a:rPr lang="en-US" sz="2000" kern="0">
                <a:solidFill>
                  <a:srgbClr val="F8981E"/>
                </a:solidFill>
                <a:latin typeface="Arial" charset="0"/>
                <a:cs typeface="Arial" charset="0"/>
              </a:rPr>
              <a:t>@ Airheads Community</a:t>
            </a:r>
          </a:p>
          <a:p>
            <a:pPr algn="ctr">
              <a:lnSpc>
                <a:spcPct val="125000"/>
              </a:lnSpc>
              <a:spcAft>
                <a:spcPts val="0"/>
              </a:spcAft>
            </a:pPr>
            <a:endParaRPr lang="en-US" sz="2000" kern="0">
              <a:solidFill>
                <a:srgbClr val="F8981E"/>
              </a:solidFill>
              <a:latin typeface="Arial" charset="0"/>
              <a:cs typeface="Arial" charset="0"/>
            </a:endParaRPr>
          </a:p>
        </p:txBody>
      </p:sp>
      <p:pic>
        <p:nvPicPr>
          <p:cNvPr id="2" name="Picture 8" descr="G:\2012_02_Global Foundries_Nikkei\assets\d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08260" y="5276300"/>
            <a:ext cx="7881018" cy="1109230"/>
          </a:xfrm>
          <a:prstGeom prst="rect">
            <a:avLst/>
          </a:prstGeom>
          <a:noFill/>
          <a:ln w="9525">
            <a:noFill/>
            <a:miter lim="800000"/>
            <a:headEnd/>
            <a:tailEnd/>
          </a:ln>
        </p:spPr>
      </p:pic>
      <p:sp>
        <p:nvSpPr>
          <p:cNvPr id="59" name="Title 1"/>
          <p:cNvSpPr txBox="1">
            <a:spLocks/>
          </p:cNvSpPr>
          <p:nvPr/>
        </p:nvSpPr>
        <p:spPr>
          <a:xfrm>
            <a:off x="5105400" y="304800"/>
            <a:ext cx="7010400" cy="859067"/>
          </a:xfrm>
          <a:prstGeom prst="rect">
            <a:avLst/>
          </a:prstGeom>
        </p:spPr>
        <p:txBody>
          <a:bodyPr anchor="ctr" anchorCtr="1"/>
          <a:lstStyle>
            <a:defPPr>
              <a:defRPr lang="en-US"/>
            </a:defPPr>
            <a:lvl1pPr algn="ctr" fontAlgn="base">
              <a:lnSpc>
                <a:spcPct val="90000"/>
              </a:lnSpc>
              <a:spcBef>
                <a:spcPct val="0"/>
              </a:spcBef>
              <a:spcAft>
                <a:spcPts val="480"/>
              </a:spcAft>
              <a:defRPr sz="2667" b="1">
                <a:solidFill>
                  <a:srgbClr val="FFFFFF"/>
                </a:solidFill>
                <a:latin typeface="Arial"/>
                <a:ea typeface="ＭＳ Ｐゴシック" pitchFamily="34" charset="-128"/>
                <a:cs typeface="MetricHPE Regular" charset="0"/>
              </a:defRPr>
            </a:lvl1pPr>
            <a:lvl2pPr>
              <a:lnSpc>
                <a:spcPct val="90000"/>
              </a:lnSpc>
              <a:spcAft>
                <a:spcPts val="480"/>
              </a:spcAft>
              <a:defRPr sz="5100" b="1">
                <a:ea typeface="ＭＳ Ｐゴシック" pitchFamily="34" charset="-128"/>
                <a:cs typeface="Arial" charset="0"/>
              </a:defRPr>
            </a:lvl2pPr>
            <a:lvl3pPr>
              <a:lnSpc>
                <a:spcPct val="90000"/>
              </a:lnSpc>
              <a:spcAft>
                <a:spcPts val="480"/>
              </a:spcAft>
              <a:defRPr sz="5100" b="1">
                <a:ea typeface="ＭＳ Ｐゴシック" pitchFamily="34" charset="-128"/>
                <a:cs typeface="Arial" charset="0"/>
              </a:defRPr>
            </a:lvl3pPr>
            <a:lvl4pPr>
              <a:lnSpc>
                <a:spcPct val="90000"/>
              </a:lnSpc>
              <a:spcAft>
                <a:spcPts val="480"/>
              </a:spcAft>
              <a:defRPr sz="5100" b="1">
                <a:ea typeface="ＭＳ Ｐゴシック" pitchFamily="34" charset="-128"/>
                <a:cs typeface="Arial" charset="0"/>
              </a:defRPr>
            </a:lvl4pPr>
            <a:lvl5pPr>
              <a:lnSpc>
                <a:spcPct val="90000"/>
              </a:lnSpc>
              <a:spcAft>
                <a:spcPts val="480"/>
              </a:spcAft>
              <a:defRPr sz="5100" b="1">
                <a:ea typeface="ＭＳ Ｐゴシック" pitchFamily="34" charset="-128"/>
                <a:cs typeface="Arial" charset="0"/>
              </a:defRPr>
            </a:lvl5pPr>
            <a:lvl6pPr marL="731086" fontAlgn="base">
              <a:spcBef>
                <a:spcPct val="0"/>
              </a:spcBef>
              <a:spcAft>
                <a:spcPct val="0"/>
              </a:spcAft>
              <a:defRPr sz="4200" b="1">
                <a:solidFill>
                  <a:srgbClr val="F58719"/>
                </a:solidFill>
                <a:latin typeface="Verdana" pitchFamily="34" charset="0"/>
                <a:ea typeface="ＭＳ Ｐゴシック" pitchFamily="34" charset="-128"/>
              </a:defRPr>
            </a:lvl6pPr>
            <a:lvl7pPr marL="1462176" fontAlgn="base">
              <a:spcBef>
                <a:spcPct val="0"/>
              </a:spcBef>
              <a:spcAft>
                <a:spcPct val="0"/>
              </a:spcAft>
              <a:defRPr sz="4200" b="1">
                <a:solidFill>
                  <a:srgbClr val="F58719"/>
                </a:solidFill>
                <a:latin typeface="Verdana" pitchFamily="34" charset="0"/>
                <a:ea typeface="ＭＳ Ｐゴシック" pitchFamily="34" charset="-128"/>
              </a:defRPr>
            </a:lvl7pPr>
            <a:lvl8pPr marL="2193274" fontAlgn="base">
              <a:spcBef>
                <a:spcPct val="0"/>
              </a:spcBef>
              <a:spcAft>
                <a:spcPct val="0"/>
              </a:spcAft>
              <a:defRPr sz="4200" b="1">
                <a:solidFill>
                  <a:srgbClr val="F58719"/>
                </a:solidFill>
                <a:latin typeface="Verdana" pitchFamily="34" charset="0"/>
                <a:ea typeface="ＭＳ Ｐゴシック" pitchFamily="34" charset="-128"/>
              </a:defRPr>
            </a:lvl8pPr>
            <a:lvl9pPr marL="2924362" fontAlgn="base">
              <a:spcBef>
                <a:spcPct val="0"/>
              </a:spcBef>
              <a:spcAft>
                <a:spcPct val="0"/>
              </a:spcAft>
              <a:defRPr sz="4200" b="1">
                <a:solidFill>
                  <a:srgbClr val="F58719"/>
                </a:solidFill>
                <a:latin typeface="Verdana" pitchFamily="34" charset="0"/>
                <a:ea typeface="ＭＳ Ｐゴシック" pitchFamily="34" charset="-128"/>
              </a:defRPr>
            </a:lvl9pPr>
          </a:lstStyle>
          <a:p>
            <a:r>
              <a:rPr lang="en-US" sz="2000">
                <a:cs typeface="Arial" charset="0"/>
              </a:rPr>
              <a:t>Gartner 2017 Magic Quadrant for the Wired and Wireless LAN Access Infrastructure </a:t>
            </a:r>
            <a:endParaRPr lang="en-US"/>
          </a:p>
        </p:txBody>
      </p:sp>
      <p:sp>
        <p:nvSpPr>
          <p:cNvPr id="61" name="TextBox 35"/>
          <p:cNvSpPr txBox="1">
            <a:spLocks noChangeArrowheads="1"/>
          </p:cNvSpPr>
          <p:nvPr/>
        </p:nvSpPr>
        <p:spPr bwMode="auto">
          <a:xfrm>
            <a:off x="1106160" y="5780468"/>
            <a:ext cx="5047970" cy="421129"/>
          </a:xfrm>
          <a:prstGeom prst="rect">
            <a:avLst/>
          </a:prstGeom>
          <a:noFill/>
          <a:ln w="9525">
            <a:noFill/>
            <a:miter lim="800000"/>
            <a:headEnd/>
            <a:tailEnd/>
          </a:ln>
        </p:spPr>
        <p:txBody>
          <a:bodyPr anchor="t"/>
          <a:lstStyle/>
          <a:p>
            <a:pPr defTabSz="457200" eaLnBrk="0" hangingPunct="0">
              <a:spcBef>
                <a:spcPct val="30000"/>
              </a:spcBef>
            </a:pPr>
            <a:r>
              <a:rPr lang="en-US" sz="600" i="1">
                <a:solidFill>
                  <a:srgbClr val="FFFFFF"/>
                </a:solidFill>
              </a:rPr>
              <a:t>This graphic was published by Gartner, Inc. as part of a larger research document and should be evaluated in the context of the entire document. The Gartner document is available upon request from Aruba, a Hewlett Packard Enterprise company.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any warranties or merchantability or fitness for a particular purpose. </a:t>
            </a:r>
          </a:p>
          <a:p>
            <a:pPr defTabSz="457200" eaLnBrk="0" hangingPunct="0">
              <a:spcBef>
                <a:spcPct val="30000"/>
              </a:spcBef>
            </a:pPr>
            <a:endParaRPr lang="en-US" sz="600" i="1">
              <a:solidFill>
                <a:srgbClr val="FFFFFF"/>
              </a:solidFill>
            </a:endParaRPr>
          </a:p>
          <a:p>
            <a:pPr>
              <a:spcBef>
                <a:spcPct val="0"/>
              </a:spcBef>
            </a:pPr>
            <a:r>
              <a:rPr lang="en-US" sz="600" i="1">
                <a:solidFill>
                  <a:srgbClr val="FFFFFF"/>
                </a:solidFill>
              </a:rPr>
              <a:t>Source: Gartner Magic Quadrant for the Wired and Wireless LAN Access Infrastructure</a:t>
            </a:r>
          </a:p>
          <a:p>
            <a:pPr>
              <a:spcBef>
                <a:spcPct val="0"/>
              </a:spcBef>
            </a:pPr>
            <a:r>
              <a:rPr lang="en-US" sz="600" i="1">
                <a:solidFill>
                  <a:srgbClr val="FFFFFF"/>
                </a:solidFill>
              </a:rPr>
              <a:t>October 2017 Tim Zimmerman, Christian Canales, Bill Menezes</a:t>
            </a:r>
          </a:p>
          <a:p>
            <a:pPr>
              <a:spcBef>
                <a:spcPct val="0"/>
              </a:spcBef>
            </a:pPr>
            <a:r>
              <a:rPr lang="en-US" sz="600" i="1">
                <a:solidFill>
                  <a:srgbClr val="FFFFFF"/>
                </a:solidFill>
              </a:rPr>
              <a:t>ID Number: G00316060</a:t>
            </a:r>
            <a:endParaRPr lang="en-US" sz="600" i="1">
              <a:solidFill>
                <a:srgbClr val="FFFFFF"/>
              </a:solidFill>
              <a:cs typeface="Arial"/>
            </a:endParaRPr>
          </a:p>
          <a:p>
            <a:pPr algn="ctr" defTabSz="457200" eaLnBrk="0" hangingPunct="0">
              <a:spcBef>
                <a:spcPct val="30000"/>
              </a:spcBef>
            </a:pPr>
            <a:endParaRPr lang="en-US" sz="600" i="1">
              <a:solidFill>
                <a:srgbClr val="FFFFFF"/>
              </a:solidFill>
            </a:endParaRPr>
          </a:p>
          <a:p>
            <a:pPr algn="ctr" defTabSz="457200" eaLnBrk="0" hangingPunct="0">
              <a:spcBef>
                <a:spcPct val="30000"/>
              </a:spcBef>
            </a:pPr>
            <a:endParaRPr lang="en-US" sz="600">
              <a:solidFill>
                <a:srgbClr val="FFFFFF"/>
              </a:solidFill>
            </a:endParaRPr>
          </a:p>
        </p:txBody>
      </p:sp>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76415" y="2242402"/>
            <a:ext cx="3324655" cy="1617402"/>
          </a:xfrm>
          <a:prstGeom prst="rect">
            <a:avLst/>
          </a:prstGeom>
        </p:spPr>
      </p:pic>
      <p:pic>
        <p:nvPicPr>
          <p:cNvPr id="49" name="Picture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0340" y="1155226"/>
            <a:ext cx="4527278" cy="4850656"/>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6553200"/>
            <a:ext cx="953760" cy="192868"/>
          </a:xfrm>
          <a:prstGeom prst="rect">
            <a:avLst/>
          </a:prstGeom>
        </p:spPr>
      </p:pic>
    </p:spTree>
    <p:extLst>
      <p:ext uri="{BB962C8B-B14F-4D97-AF65-F5344CB8AC3E}">
        <p14:creationId xmlns:p14="http://schemas.microsoft.com/office/powerpoint/2010/main" val="3592355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3632" y="3284984"/>
            <a:ext cx="8228011" cy="1936016"/>
          </a:xfrm>
        </p:spPr>
        <p:txBody>
          <a:bodyPr/>
          <a:lstStyle/>
          <a:p>
            <a:r>
              <a:rPr lang="en-US" dirty="0" err="1" smtClean="0"/>
              <a:t>Conclusiones</a:t>
            </a:r>
            <a:endParaRPr lang="en-US" dirty="0"/>
          </a:p>
        </p:txBody>
      </p:sp>
    </p:spTree>
    <p:extLst>
      <p:ext uri="{BB962C8B-B14F-4D97-AF65-F5344CB8AC3E}">
        <p14:creationId xmlns:p14="http://schemas.microsoft.com/office/powerpoint/2010/main" val="63766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4" name="Picture 53" descr="http://www.anayatouring.com/wp-content/themes/atouring2011/imgs/espana.jpg"/>
          <p:cNvPicPr>
            <a:picLocks noChangeAspect="1" noChangeArrowheads="1"/>
          </p:cNvPicPr>
          <p:nvPr/>
        </p:nvPicPr>
        <p:blipFill rotWithShape="1">
          <a:blip r:embed="rId3">
            <a:extLst>
              <a:ext uri="{28A0092B-C50C-407E-A947-70E740481C1C}">
                <a14:useLocalDpi xmlns:a14="http://schemas.microsoft.com/office/drawing/2010/main" val="0"/>
              </a:ext>
            </a:extLst>
          </a:blip>
          <a:srcRect l="14595" t="2370" r="13610"/>
          <a:stretch/>
        </p:blipFill>
        <p:spPr bwMode="auto">
          <a:xfrm>
            <a:off x="1703512" y="538178"/>
            <a:ext cx="9217023" cy="63198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02458" y="228774"/>
            <a:ext cx="10969943" cy="762000"/>
          </a:xfrm>
        </p:spPr>
        <p:txBody>
          <a:bodyPr/>
          <a:lstStyle/>
          <a:p>
            <a:r>
              <a:rPr lang="es-ES_tradnl" dirty="0">
                <a:solidFill>
                  <a:prstClr val="black"/>
                </a:solidFill>
                <a:latin typeface="Arial"/>
              </a:rPr>
              <a:t>Alguna Referencias (Aruba)</a:t>
            </a:r>
            <a:br>
              <a:rPr lang="es-ES_tradnl" dirty="0">
                <a:solidFill>
                  <a:prstClr val="black"/>
                </a:solidFill>
                <a:latin typeface="Arial"/>
              </a:rPr>
            </a:br>
            <a:endParaRPr lang="es-ES_tradnl" dirty="0">
              <a:solidFill>
                <a:prstClr val="black"/>
              </a:solidFill>
              <a:latin typeface="Arial"/>
            </a:endParaRPr>
          </a:p>
        </p:txBody>
      </p:sp>
      <p:pic>
        <p:nvPicPr>
          <p:cNvPr id="41" name="Picture 6" descr="http://noticias.universia.es/es/images/imagenes%20especiales/u/ua/uam/uam-amplia-sus-ayudas-para-estudiantes-universia-espan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63952" y="2276872"/>
            <a:ext cx="1107844" cy="6353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stretch>
            <a:fillRect/>
          </a:stretch>
        </p:blipFill>
        <p:spPr>
          <a:xfrm>
            <a:off x="8904312" y="1996169"/>
            <a:ext cx="1013062" cy="561405"/>
          </a:xfrm>
          <a:prstGeom prst="rect">
            <a:avLst/>
          </a:prstGeom>
        </p:spPr>
      </p:pic>
      <p:pic>
        <p:nvPicPr>
          <p:cNvPr id="46" name="Picture 54"/>
          <p:cNvPicPr>
            <a:picLocks noChangeAspect="1" noChangeArrowheads="1"/>
          </p:cNvPicPr>
          <p:nvPr/>
        </p:nvPicPr>
        <p:blipFill>
          <a:blip r:embed="rId6" cstate="print"/>
          <a:srcRect/>
          <a:stretch>
            <a:fillRect/>
          </a:stretch>
        </p:blipFill>
        <p:spPr bwMode="auto">
          <a:xfrm>
            <a:off x="8344646" y="2535323"/>
            <a:ext cx="1130791" cy="376930"/>
          </a:xfrm>
          <a:prstGeom prst="rect">
            <a:avLst/>
          </a:prstGeom>
          <a:noFill/>
          <a:ln w="9525">
            <a:noFill/>
            <a:miter lim="800000"/>
            <a:headEnd/>
            <a:tailEnd/>
          </a:ln>
        </p:spPr>
      </p:pic>
      <p:pic>
        <p:nvPicPr>
          <p:cNvPr id="47" name="Picture 3"/>
          <p:cNvPicPr>
            <a:picLocks noChangeAspect="1" noChangeArrowheads="1"/>
          </p:cNvPicPr>
          <p:nvPr/>
        </p:nvPicPr>
        <p:blipFill>
          <a:blip r:embed="rId7" cstate="print"/>
          <a:srcRect/>
          <a:stretch>
            <a:fillRect/>
          </a:stretch>
        </p:blipFill>
        <p:spPr bwMode="auto">
          <a:xfrm>
            <a:off x="4727848" y="978751"/>
            <a:ext cx="1333265" cy="426461"/>
          </a:xfrm>
          <a:prstGeom prst="rect">
            <a:avLst/>
          </a:prstGeom>
          <a:noFill/>
          <a:ln w="9525">
            <a:noFill/>
            <a:miter lim="800000"/>
            <a:headEnd/>
            <a:tailEnd/>
          </a:ln>
        </p:spPr>
      </p:pic>
      <p:pic>
        <p:nvPicPr>
          <p:cNvPr id="6" name="Picture 5"/>
          <p:cNvPicPr>
            <a:picLocks noChangeAspect="1"/>
          </p:cNvPicPr>
          <p:nvPr/>
        </p:nvPicPr>
        <p:blipFill>
          <a:blip r:embed="rId8"/>
          <a:stretch>
            <a:fillRect/>
          </a:stretch>
        </p:blipFill>
        <p:spPr>
          <a:xfrm>
            <a:off x="5951984" y="727610"/>
            <a:ext cx="1206375" cy="536962"/>
          </a:xfrm>
          <a:prstGeom prst="rect">
            <a:avLst/>
          </a:prstGeom>
        </p:spPr>
      </p:pic>
      <p:pic>
        <p:nvPicPr>
          <p:cNvPr id="48" name="Picture 6" descr="http://t1.gstatic.com/images?q=tbn:MzgBoGAQrC3_pM:https://arco.esi.uclm.es/svn/public/doc/logos/logouclm_3_bn.jpg">
            <a:hlinkClick r:id="rId9"/>
          </p:cNvPr>
          <p:cNvPicPr>
            <a:picLocks noChangeAspect="1" noChangeArrowheads="1"/>
          </p:cNvPicPr>
          <p:nvPr/>
        </p:nvPicPr>
        <p:blipFill rotWithShape="1">
          <a:blip r:embed="rId10" cstate="print"/>
          <a:srcRect t="36885"/>
          <a:stretch/>
        </p:blipFill>
        <p:spPr bwMode="auto">
          <a:xfrm>
            <a:off x="6485307" y="3043298"/>
            <a:ext cx="981720" cy="388295"/>
          </a:xfrm>
          <a:prstGeom prst="rect">
            <a:avLst/>
          </a:prstGeom>
          <a:noFill/>
        </p:spPr>
      </p:pic>
      <p:pic>
        <p:nvPicPr>
          <p:cNvPr id="49" name="Picture 2" descr="http://www.xn--tvcorua-9za.es/noticias/imagenes/logo%20udc.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23538" y="609774"/>
            <a:ext cx="962215" cy="4088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http://escuelas.ideasapiens.com/Imagenes/LogosCentros/3368.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4206" y="1446821"/>
            <a:ext cx="917457" cy="41219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descr="http://www.ocud.es/sites/default/files/ulpgc.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02458" y="6426272"/>
            <a:ext cx="973029" cy="409037"/>
          </a:xfrm>
          <a:prstGeom prst="rect">
            <a:avLst/>
          </a:prstGeom>
          <a:noFill/>
          <a:ln>
            <a:solidFill>
              <a:srgbClr val="002060"/>
            </a:solidFill>
          </a:ln>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14"/>
          <a:stretch>
            <a:fillRect/>
          </a:stretch>
        </p:blipFill>
        <p:spPr>
          <a:xfrm>
            <a:off x="2778911" y="5983135"/>
            <a:ext cx="491696" cy="419849"/>
          </a:xfrm>
          <a:prstGeom prst="rect">
            <a:avLst/>
          </a:prstGeom>
        </p:spPr>
      </p:pic>
      <p:pic>
        <p:nvPicPr>
          <p:cNvPr id="53" name="Picture 2" descr="http://upload.wikimedia.org/wikipedia/en/3/33/University_of_the_Balearic_Islands_logo.gi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748198" y="3062350"/>
            <a:ext cx="863864" cy="63989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53"/>
          <p:cNvPicPr>
            <a:picLocks noChangeAspect="1" noChangeArrowheads="1"/>
          </p:cNvPicPr>
          <p:nvPr/>
        </p:nvPicPr>
        <p:blipFill>
          <a:blip r:embed="rId16" cstate="print"/>
          <a:srcRect/>
          <a:stretch>
            <a:fillRect/>
          </a:stretch>
        </p:blipFill>
        <p:spPr bwMode="auto">
          <a:xfrm>
            <a:off x="5521679" y="1573064"/>
            <a:ext cx="589207" cy="535955"/>
          </a:xfrm>
          <a:prstGeom prst="rect">
            <a:avLst/>
          </a:prstGeom>
          <a:noFill/>
          <a:ln w="9525">
            <a:noFill/>
            <a:miter lim="800000"/>
            <a:headEnd/>
            <a:tailEnd/>
          </a:ln>
        </p:spPr>
      </p:pic>
      <p:pic>
        <p:nvPicPr>
          <p:cNvPr id="92" name="Picture 16"/>
          <p:cNvPicPr>
            <a:picLocks noChangeAspect="1" noChangeArrowheads="1"/>
          </p:cNvPicPr>
          <p:nvPr/>
        </p:nvPicPr>
        <p:blipFill>
          <a:blip r:embed="rId17" cstate="print"/>
          <a:srcRect/>
          <a:stretch>
            <a:fillRect/>
          </a:stretch>
        </p:blipFill>
        <p:spPr bwMode="auto">
          <a:xfrm>
            <a:off x="6919715" y="1963180"/>
            <a:ext cx="1175768" cy="348153"/>
          </a:xfrm>
          <a:prstGeom prst="rect">
            <a:avLst/>
          </a:prstGeom>
          <a:noFill/>
          <a:ln w="9525">
            <a:noFill/>
            <a:miter lim="800000"/>
            <a:headEnd/>
            <a:tailEnd/>
          </a:ln>
        </p:spPr>
      </p:pic>
      <p:pic>
        <p:nvPicPr>
          <p:cNvPr id="93" name="Picture 4" descr="Logotipo del CSIC"/>
          <p:cNvPicPr>
            <a:picLocks noChangeAspect="1" noChangeArrowheads="1"/>
          </p:cNvPicPr>
          <p:nvPr/>
        </p:nvPicPr>
        <p:blipFill>
          <a:blip r:embed="rId18" cstate="print"/>
          <a:srcRect/>
          <a:stretch>
            <a:fillRect/>
          </a:stretch>
        </p:blipFill>
        <p:spPr bwMode="auto">
          <a:xfrm>
            <a:off x="6672428" y="2265306"/>
            <a:ext cx="607477" cy="857008"/>
          </a:xfrm>
          <a:prstGeom prst="rect">
            <a:avLst/>
          </a:prstGeom>
          <a:noFill/>
          <a:ln w="9525">
            <a:noFill/>
            <a:miter lim="800000"/>
            <a:headEnd/>
            <a:tailEnd/>
          </a:ln>
        </p:spPr>
      </p:pic>
      <p:pic>
        <p:nvPicPr>
          <p:cNvPr id="94" name="Picture 4" descr="http://www.moveonnet.eu/logos/logo_COCARTAGE01.gif"/>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158359" y="4971973"/>
            <a:ext cx="644572" cy="616301"/>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pic>
        <p:nvPicPr>
          <p:cNvPr id="96" name="Picture 2" descr="http://rankings.r.ftdata.co.uk/lib/img/logos/entity/iese-business-school"/>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185049" y="2064750"/>
            <a:ext cx="814124" cy="446776"/>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4" descr="http://www.upv.es/uplser/U0650714.png"/>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6546" t="4630" r="-1884" b="12032"/>
          <a:stretch/>
        </p:blipFill>
        <p:spPr bwMode="auto">
          <a:xfrm>
            <a:off x="7525411" y="3607479"/>
            <a:ext cx="1568271" cy="484551"/>
          </a:xfrm>
          <a:prstGeom prst="rect">
            <a:avLst/>
          </a:prstGeom>
          <a:solidFill>
            <a:schemeClr val="bg1"/>
          </a:solidFill>
        </p:spPr>
      </p:pic>
      <p:pic>
        <p:nvPicPr>
          <p:cNvPr id="9" name="Picture 8"/>
          <p:cNvPicPr>
            <a:picLocks noChangeAspect="1"/>
          </p:cNvPicPr>
          <p:nvPr/>
        </p:nvPicPr>
        <p:blipFill rotWithShape="1">
          <a:blip r:embed="rId22"/>
          <a:srcRect l="8195" t="20236" r="8195" b="20236"/>
          <a:stretch/>
        </p:blipFill>
        <p:spPr>
          <a:xfrm>
            <a:off x="7105629" y="835428"/>
            <a:ext cx="1184828" cy="493679"/>
          </a:xfrm>
          <a:prstGeom prst="rect">
            <a:avLst/>
          </a:prstGeom>
        </p:spPr>
      </p:pic>
    </p:spTree>
    <p:extLst>
      <p:ext uri="{BB962C8B-B14F-4D97-AF65-F5344CB8AC3E}">
        <p14:creationId xmlns:p14="http://schemas.microsoft.com/office/powerpoint/2010/main" val="2305897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http://www.anayatouring.com/wp-content/themes/atouring2011/imgs/espana.jpg"/>
          <p:cNvPicPr>
            <a:picLocks noChangeAspect="1" noChangeArrowheads="1"/>
          </p:cNvPicPr>
          <p:nvPr/>
        </p:nvPicPr>
        <p:blipFill rotWithShape="1">
          <a:blip r:embed="rId2">
            <a:extLst>
              <a:ext uri="{28A0092B-C50C-407E-A947-70E740481C1C}">
                <a14:useLocalDpi xmlns:a14="http://schemas.microsoft.com/office/drawing/2010/main" val="0"/>
              </a:ext>
            </a:extLst>
          </a:blip>
          <a:srcRect l="14595" t="2370" r="13610"/>
          <a:stretch/>
        </p:blipFill>
        <p:spPr bwMode="auto">
          <a:xfrm>
            <a:off x="1635882" y="548680"/>
            <a:ext cx="8926588" cy="61206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02458" y="228774"/>
            <a:ext cx="10969943" cy="762000"/>
          </a:xfrm>
        </p:spPr>
        <p:txBody>
          <a:bodyPr/>
          <a:lstStyle/>
          <a:p>
            <a:r>
              <a:rPr lang="es-ES_tradnl" dirty="0">
                <a:solidFill>
                  <a:prstClr val="black"/>
                </a:solidFill>
                <a:latin typeface="Arial"/>
              </a:rPr>
              <a:t>Alguna Referencias </a:t>
            </a:r>
            <a:r>
              <a:rPr lang="es-ES_tradnl" dirty="0" smtClean="0">
                <a:solidFill>
                  <a:prstClr val="black"/>
                </a:solidFill>
                <a:latin typeface="Arial"/>
              </a:rPr>
              <a:t>(</a:t>
            </a:r>
            <a:r>
              <a:rPr lang="es-ES_tradnl" dirty="0" err="1" smtClean="0">
                <a:solidFill>
                  <a:prstClr val="black"/>
                </a:solidFill>
                <a:latin typeface="Arial"/>
              </a:rPr>
              <a:t>OEMs</a:t>
            </a:r>
            <a:r>
              <a:rPr lang="es-ES_tradnl" dirty="0" smtClean="0">
                <a:solidFill>
                  <a:prstClr val="black"/>
                </a:solidFill>
                <a:latin typeface="Arial"/>
              </a:rPr>
              <a:t>)</a:t>
            </a:r>
            <a:r>
              <a:rPr lang="es-ES_tradnl" dirty="0">
                <a:solidFill>
                  <a:prstClr val="black"/>
                </a:solidFill>
                <a:latin typeface="Arial"/>
              </a:rPr>
              <a:t/>
            </a:r>
            <a:br>
              <a:rPr lang="es-ES_tradnl" dirty="0">
                <a:solidFill>
                  <a:prstClr val="black"/>
                </a:solidFill>
                <a:latin typeface="Arial"/>
              </a:rPr>
            </a:br>
            <a:endParaRPr lang="es-ES_tradnl" dirty="0">
              <a:solidFill>
                <a:prstClr val="black"/>
              </a:solidFill>
              <a:latin typeface="Arial"/>
            </a:endParaRPr>
          </a:p>
        </p:txBody>
      </p:sp>
      <p:pic>
        <p:nvPicPr>
          <p:cNvPr id="3" name="Picture 2"/>
          <p:cNvPicPr>
            <a:picLocks noChangeAspect="1"/>
          </p:cNvPicPr>
          <p:nvPr/>
        </p:nvPicPr>
        <p:blipFill>
          <a:blip r:embed="rId3"/>
          <a:stretch>
            <a:fillRect/>
          </a:stretch>
        </p:blipFill>
        <p:spPr>
          <a:xfrm>
            <a:off x="5992383" y="1304481"/>
            <a:ext cx="621846" cy="627942"/>
          </a:xfrm>
          <a:prstGeom prst="rect">
            <a:avLst/>
          </a:prstGeom>
        </p:spPr>
      </p:pic>
      <p:pic>
        <p:nvPicPr>
          <p:cNvPr id="5" name="Picture 4"/>
          <p:cNvPicPr>
            <a:picLocks noChangeAspect="1"/>
          </p:cNvPicPr>
          <p:nvPr/>
        </p:nvPicPr>
        <p:blipFill>
          <a:blip r:embed="rId4"/>
          <a:stretch>
            <a:fillRect/>
          </a:stretch>
        </p:blipFill>
        <p:spPr>
          <a:xfrm>
            <a:off x="8617907" y="1824694"/>
            <a:ext cx="955081" cy="693614"/>
          </a:xfrm>
          <a:prstGeom prst="rect">
            <a:avLst/>
          </a:prstGeom>
        </p:spPr>
      </p:pic>
      <p:pic>
        <p:nvPicPr>
          <p:cNvPr id="6" name="Picture 5"/>
          <p:cNvPicPr>
            <a:picLocks noChangeAspect="1"/>
          </p:cNvPicPr>
          <p:nvPr/>
        </p:nvPicPr>
        <p:blipFill>
          <a:blip r:embed="rId5"/>
          <a:stretch>
            <a:fillRect/>
          </a:stretch>
        </p:blipFill>
        <p:spPr>
          <a:xfrm>
            <a:off x="8158375" y="1401640"/>
            <a:ext cx="731583" cy="548688"/>
          </a:xfrm>
          <a:prstGeom prst="rect">
            <a:avLst/>
          </a:prstGeom>
        </p:spPr>
      </p:pic>
      <p:pic>
        <p:nvPicPr>
          <p:cNvPr id="7" name="Picture 6"/>
          <p:cNvPicPr>
            <a:picLocks noChangeAspect="1"/>
          </p:cNvPicPr>
          <p:nvPr/>
        </p:nvPicPr>
        <p:blipFill>
          <a:blip r:embed="rId6"/>
          <a:stretch>
            <a:fillRect/>
          </a:stretch>
        </p:blipFill>
        <p:spPr>
          <a:xfrm>
            <a:off x="7548722" y="3998578"/>
            <a:ext cx="609653" cy="579170"/>
          </a:xfrm>
          <a:prstGeom prst="rect">
            <a:avLst/>
          </a:prstGeom>
        </p:spPr>
      </p:pic>
      <p:pic>
        <p:nvPicPr>
          <p:cNvPr id="9" name="Picture 7"/>
          <p:cNvPicPr>
            <a:picLocks noChangeAspect="1" noChangeArrowheads="1"/>
          </p:cNvPicPr>
          <p:nvPr/>
        </p:nvPicPr>
        <p:blipFill>
          <a:blip r:embed="rId7" cstate="print"/>
          <a:srcRect/>
          <a:stretch>
            <a:fillRect/>
          </a:stretch>
        </p:blipFill>
        <p:spPr bwMode="auto">
          <a:xfrm>
            <a:off x="6303306" y="911335"/>
            <a:ext cx="835432" cy="364856"/>
          </a:xfrm>
          <a:prstGeom prst="rect">
            <a:avLst/>
          </a:prstGeom>
          <a:noFill/>
          <a:ln w="9525">
            <a:noFill/>
            <a:miter lim="800000"/>
            <a:headEnd/>
            <a:tailEnd/>
          </a:ln>
        </p:spPr>
      </p:pic>
      <p:pic>
        <p:nvPicPr>
          <p:cNvPr id="10" name="Picture 9"/>
          <p:cNvPicPr>
            <a:picLocks noChangeAspect="1"/>
          </p:cNvPicPr>
          <p:nvPr/>
        </p:nvPicPr>
        <p:blipFill>
          <a:blip r:embed="rId8"/>
          <a:stretch>
            <a:fillRect/>
          </a:stretch>
        </p:blipFill>
        <p:spPr>
          <a:xfrm>
            <a:off x="4583832" y="2906711"/>
            <a:ext cx="662695" cy="923355"/>
          </a:xfrm>
          <a:prstGeom prst="rect">
            <a:avLst/>
          </a:prstGeom>
        </p:spPr>
      </p:pic>
      <p:pic>
        <p:nvPicPr>
          <p:cNvPr id="12" name="Picture 15"/>
          <p:cNvPicPr>
            <a:picLocks noChangeAspect="1" noChangeArrowheads="1"/>
          </p:cNvPicPr>
          <p:nvPr/>
        </p:nvPicPr>
        <p:blipFill>
          <a:blip r:embed="rId9" cstate="print"/>
          <a:srcRect/>
          <a:stretch>
            <a:fillRect/>
          </a:stretch>
        </p:blipFill>
        <p:spPr bwMode="auto">
          <a:xfrm>
            <a:off x="7318482" y="3221357"/>
            <a:ext cx="739775" cy="427039"/>
          </a:xfrm>
          <a:prstGeom prst="rect">
            <a:avLst/>
          </a:prstGeom>
          <a:noFill/>
          <a:ln w="9525">
            <a:noFill/>
            <a:miter lim="800000"/>
            <a:headEnd/>
            <a:tailEnd/>
          </a:ln>
        </p:spPr>
      </p:pic>
      <p:pic>
        <p:nvPicPr>
          <p:cNvPr id="11" name="Picture 10"/>
          <p:cNvPicPr>
            <a:picLocks noChangeAspect="1"/>
          </p:cNvPicPr>
          <p:nvPr/>
        </p:nvPicPr>
        <p:blipFill>
          <a:blip r:embed="rId10"/>
          <a:stretch>
            <a:fillRect/>
          </a:stretch>
        </p:blipFill>
        <p:spPr>
          <a:xfrm>
            <a:off x="6137114" y="2455617"/>
            <a:ext cx="1385194" cy="415558"/>
          </a:xfrm>
          <a:prstGeom prst="rect">
            <a:avLst/>
          </a:prstGeom>
        </p:spPr>
      </p:pic>
    </p:spTree>
    <p:extLst>
      <p:ext uri="{BB962C8B-B14F-4D97-AF65-F5344CB8AC3E}">
        <p14:creationId xmlns:p14="http://schemas.microsoft.com/office/powerpoint/2010/main" val="227218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Pie 33"/>
          <p:cNvSpPr/>
          <p:nvPr/>
        </p:nvSpPr>
        <p:spPr bwMode="auto">
          <a:xfrm rot="10800000">
            <a:off x="1693333" y="1259181"/>
            <a:ext cx="8805335" cy="9138223"/>
          </a:xfrm>
          <a:prstGeom prst="pie">
            <a:avLst>
              <a:gd name="adj1" fmla="val 0"/>
              <a:gd name="adj2" fmla="val 10812387"/>
            </a:avLst>
          </a:prstGeom>
          <a:gradFill flip="none" rotWithShape="1">
            <a:gsLst>
              <a:gs pos="0">
                <a:schemeClr val="accent4">
                  <a:lumMod val="60000"/>
                  <a:lumOff val="40000"/>
                </a:schemeClr>
              </a:gs>
              <a:gs pos="100000">
                <a:schemeClr val="accent4">
                  <a:lumMod val="50000"/>
                  <a:alpha val="0"/>
                </a:schemeClr>
              </a:gs>
            </a:gsLst>
            <a:lin ang="16200000" scaled="1"/>
            <a:tileRect/>
          </a:gra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ea typeface="ＭＳ Ｐゴシック" pitchFamily="34" charset="-128"/>
            </a:endParaRPr>
          </a:p>
        </p:txBody>
      </p:sp>
      <p:sp>
        <p:nvSpPr>
          <p:cNvPr id="2" name="Title 1"/>
          <p:cNvSpPr txBox="1">
            <a:spLocks/>
          </p:cNvSpPr>
          <p:nvPr/>
        </p:nvSpPr>
        <p:spPr bwMode="black">
          <a:xfrm>
            <a:off x="-68080" y="-134241"/>
            <a:ext cx="12188823" cy="1200028"/>
          </a:xfrm>
          <a:prstGeom prst="rect">
            <a:avLst/>
          </a:prstGeom>
        </p:spPr>
        <p:txBody>
          <a:bodyPr anchor="ctr" anchorCtr="1"/>
          <a:lstStyle>
            <a:defPPr>
              <a:defRPr lang="en-US"/>
            </a:defPPr>
            <a:lvl1pPr algn="ctr" eaLnBrk="1" hangingPunct="1">
              <a:lnSpc>
                <a:spcPct val="90000"/>
              </a:lnSpc>
              <a:spcAft>
                <a:spcPts val="480"/>
              </a:spcAft>
              <a:defRPr sz="4500" b="0">
                <a:solidFill>
                  <a:schemeClr val="bg1"/>
                </a:solidFill>
                <a:latin typeface="MetricHPE Regular" charset="0"/>
                <a:ea typeface="ＭＳ Ｐゴシック" pitchFamily="34" charset="-128"/>
                <a:cs typeface="MetricHPE Regular" charset="0"/>
              </a:defRPr>
            </a:lvl1pPr>
            <a:lvl2pPr eaLnBrk="1" hangingPunct="1">
              <a:lnSpc>
                <a:spcPct val="90000"/>
              </a:lnSpc>
              <a:spcAft>
                <a:spcPts val="480"/>
              </a:spcAft>
              <a:defRPr sz="5100" b="1">
                <a:ea typeface="ＭＳ Ｐゴシック" pitchFamily="34" charset="-128"/>
                <a:cs typeface="Arial" charset="0"/>
              </a:defRPr>
            </a:lvl2pPr>
            <a:lvl3pPr eaLnBrk="1" hangingPunct="1">
              <a:lnSpc>
                <a:spcPct val="90000"/>
              </a:lnSpc>
              <a:spcAft>
                <a:spcPts val="480"/>
              </a:spcAft>
              <a:defRPr sz="5100" b="1">
                <a:ea typeface="ＭＳ Ｐゴシック" pitchFamily="34" charset="-128"/>
                <a:cs typeface="Arial" charset="0"/>
              </a:defRPr>
            </a:lvl3pPr>
            <a:lvl4pPr eaLnBrk="1" hangingPunct="1">
              <a:lnSpc>
                <a:spcPct val="90000"/>
              </a:lnSpc>
              <a:spcAft>
                <a:spcPts val="480"/>
              </a:spcAft>
              <a:defRPr sz="5100" b="1">
                <a:ea typeface="ＭＳ Ｐゴシック" pitchFamily="34" charset="-128"/>
                <a:cs typeface="Arial" charset="0"/>
              </a:defRPr>
            </a:lvl4pPr>
            <a:lvl5pPr eaLnBrk="1" hangingPunct="1">
              <a:lnSpc>
                <a:spcPct val="90000"/>
              </a:lnSpc>
              <a:spcAft>
                <a:spcPts val="480"/>
              </a:spcAft>
              <a:defRPr sz="5100" b="1">
                <a:ea typeface="ＭＳ Ｐゴシック" pitchFamily="34" charset="-128"/>
                <a:cs typeface="Arial" charset="0"/>
              </a:defRPr>
            </a:lvl5pPr>
            <a:lvl6pPr marL="731086" fontAlgn="base">
              <a:spcBef>
                <a:spcPct val="0"/>
              </a:spcBef>
              <a:spcAft>
                <a:spcPct val="0"/>
              </a:spcAft>
              <a:defRPr sz="4200" b="1">
                <a:solidFill>
                  <a:srgbClr val="F58719"/>
                </a:solidFill>
                <a:latin typeface="Verdana" pitchFamily="34" charset="0"/>
                <a:ea typeface="ＭＳ Ｐゴシック" pitchFamily="34" charset="-128"/>
              </a:defRPr>
            </a:lvl6pPr>
            <a:lvl7pPr marL="1462176" fontAlgn="base">
              <a:spcBef>
                <a:spcPct val="0"/>
              </a:spcBef>
              <a:spcAft>
                <a:spcPct val="0"/>
              </a:spcAft>
              <a:defRPr sz="4200" b="1">
                <a:solidFill>
                  <a:srgbClr val="F58719"/>
                </a:solidFill>
                <a:latin typeface="Verdana" pitchFamily="34" charset="0"/>
                <a:ea typeface="ＭＳ Ｐゴシック" pitchFamily="34" charset="-128"/>
              </a:defRPr>
            </a:lvl7pPr>
            <a:lvl8pPr marL="2193274" fontAlgn="base">
              <a:spcBef>
                <a:spcPct val="0"/>
              </a:spcBef>
              <a:spcAft>
                <a:spcPct val="0"/>
              </a:spcAft>
              <a:defRPr sz="4200" b="1">
                <a:solidFill>
                  <a:srgbClr val="F58719"/>
                </a:solidFill>
                <a:latin typeface="Verdana" pitchFamily="34" charset="0"/>
                <a:ea typeface="ＭＳ Ｐゴシック" pitchFamily="34" charset="-128"/>
              </a:defRPr>
            </a:lvl8pPr>
            <a:lvl9pPr marL="2924362" fontAlgn="base">
              <a:spcBef>
                <a:spcPct val="0"/>
              </a:spcBef>
              <a:spcAft>
                <a:spcPct val="0"/>
              </a:spcAft>
              <a:defRPr sz="4200" b="1">
                <a:solidFill>
                  <a:srgbClr val="F58719"/>
                </a:solidFill>
                <a:latin typeface="Verdana" pitchFamily="34" charset="0"/>
                <a:ea typeface="ＭＳ Ｐゴシック" pitchFamily="34" charset="-128"/>
              </a:defRPr>
            </a:lvl9pPr>
          </a:lstStyle>
          <a:p>
            <a:pPr fontAlgn="base">
              <a:spcBef>
                <a:spcPct val="0"/>
              </a:spcBef>
            </a:pPr>
            <a:r>
              <a:rPr lang="en-US" sz="2800" b="1" dirty="0" err="1" smtClean="0">
                <a:solidFill>
                  <a:prstClr val="black"/>
                </a:solidFill>
                <a:latin typeface="Arial"/>
                <a:ea typeface="MS PGothic" panose="020B0600070205080204" pitchFamily="34" charset="-128"/>
                <a:cs typeface="ＭＳ Ｐゴシック" charset="0"/>
              </a:rPr>
              <a:t>Arquitectura</a:t>
            </a:r>
            <a:r>
              <a:rPr lang="en-US" sz="2800" b="1" dirty="0" smtClean="0">
                <a:solidFill>
                  <a:prstClr val="black"/>
                </a:solidFill>
                <a:latin typeface="Arial"/>
                <a:ea typeface="MS PGothic" panose="020B0600070205080204" pitchFamily="34" charset="-128"/>
                <a:cs typeface="ＭＳ Ｐゴシック" charset="0"/>
              </a:rPr>
              <a:t> “Mobile First”, </a:t>
            </a:r>
            <a:r>
              <a:rPr lang="en-US" sz="2800" b="1" dirty="0" err="1" smtClean="0">
                <a:solidFill>
                  <a:prstClr val="black"/>
                </a:solidFill>
                <a:latin typeface="Arial"/>
                <a:ea typeface="MS PGothic" panose="020B0600070205080204" pitchFamily="34" charset="-128"/>
                <a:cs typeface="ＭＳ Ｐゴシック" charset="0"/>
              </a:rPr>
              <a:t>flexibilidad</a:t>
            </a:r>
            <a:r>
              <a:rPr lang="en-US" sz="2800" b="1" dirty="0" smtClean="0">
                <a:solidFill>
                  <a:prstClr val="black"/>
                </a:solidFill>
                <a:latin typeface="Arial"/>
                <a:ea typeface="MS PGothic" panose="020B0600070205080204" pitchFamily="34" charset="-128"/>
                <a:cs typeface="ＭＳ Ｐゴシック" charset="0"/>
              </a:rPr>
              <a:t>, </a:t>
            </a:r>
            <a:r>
              <a:rPr lang="en-US" sz="2800" b="1" dirty="0" err="1" smtClean="0">
                <a:solidFill>
                  <a:prstClr val="black"/>
                </a:solidFill>
                <a:latin typeface="Arial"/>
                <a:ea typeface="MS PGothic" panose="020B0600070205080204" pitchFamily="34" charset="-128"/>
                <a:cs typeface="ＭＳ Ｐゴシック" charset="0"/>
              </a:rPr>
              <a:t>seguridad</a:t>
            </a:r>
            <a:r>
              <a:rPr lang="en-US" sz="2800" b="1" dirty="0" smtClean="0">
                <a:solidFill>
                  <a:prstClr val="black"/>
                </a:solidFill>
                <a:latin typeface="Arial"/>
                <a:ea typeface="MS PGothic" panose="020B0600070205080204" pitchFamily="34" charset="-128"/>
                <a:cs typeface="ＭＳ Ｐゴシック" charset="0"/>
              </a:rPr>
              <a:t> y control total</a:t>
            </a:r>
          </a:p>
        </p:txBody>
      </p:sp>
      <p:sp>
        <p:nvSpPr>
          <p:cNvPr id="33" name="Pie 32"/>
          <p:cNvSpPr/>
          <p:nvPr/>
        </p:nvSpPr>
        <p:spPr bwMode="auto">
          <a:xfrm rot="10800000">
            <a:off x="3449066" y="2743200"/>
            <a:ext cx="5293868" cy="5494004"/>
          </a:xfrm>
          <a:prstGeom prst="pie">
            <a:avLst>
              <a:gd name="adj1" fmla="val 0"/>
              <a:gd name="adj2" fmla="val 10812387"/>
            </a:avLst>
          </a:prstGeom>
          <a:gradFill flip="none" rotWithShape="1">
            <a:gsLst>
              <a:gs pos="0">
                <a:schemeClr val="accent4">
                  <a:lumMod val="60000"/>
                  <a:lumOff val="40000"/>
                </a:schemeClr>
              </a:gs>
              <a:gs pos="100000">
                <a:schemeClr val="accent4">
                  <a:lumMod val="50000"/>
                  <a:alpha val="0"/>
                </a:schemeClr>
              </a:gs>
            </a:gsLst>
            <a:lin ang="16200000" scaled="1"/>
            <a:tileRect/>
          </a:gra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ea typeface="ＭＳ Ｐゴシック" pitchFamily="34" charset="-128"/>
            </a:endParaRPr>
          </a:p>
        </p:txBody>
      </p:sp>
      <p:pic>
        <p:nvPicPr>
          <p:cNvPr id="36" name="Picture 3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3902" y="3773416"/>
            <a:ext cx="856802" cy="278628"/>
          </a:xfrm>
          <a:prstGeom prst="rect">
            <a:avLst/>
          </a:prstGeom>
        </p:spPr>
      </p:pic>
      <p:pic>
        <p:nvPicPr>
          <p:cNvPr id="37" name="Picture 3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70411" y="3694488"/>
            <a:ext cx="806162" cy="431520"/>
          </a:xfrm>
          <a:prstGeom prst="rect">
            <a:avLst/>
          </a:prstGeom>
        </p:spPr>
      </p:pic>
      <p:pic>
        <p:nvPicPr>
          <p:cNvPr id="38" name="Picture 37"/>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7814859" y="4747824"/>
            <a:ext cx="584497" cy="540203"/>
          </a:xfrm>
          <a:prstGeom prst="rect">
            <a:avLst/>
          </a:prstGeom>
        </p:spPr>
      </p:pic>
      <p:pic>
        <p:nvPicPr>
          <p:cNvPr id="39" name="Picture 38" descr="320_Family_Front_1024_trim.png"/>
          <p:cNvPicPr>
            <a:picLocks noChangeAspect="1"/>
          </p:cNvPicPr>
          <p:nvPr/>
        </p:nvPicPr>
        <p:blipFill rotWithShape="1">
          <a:blip r:embed="rId6" cstate="screen">
            <a:extLst>
              <a:ext uri="{28A0092B-C50C-407E-A947-70E740481C1C}">
                <a14:useLocalDpi xmlns:a14="http://schemas.microsoft.com/office/drawing/2010/main"/>
              </a:ext>
            </a:extLst>
          </a:blip>
          <a:srcRect b="-575"/>
          <a:stretch/>
        </p:blipFill>
        <p:spPr>
          <a:xfrm>
            <a:off x="3814545" y="4756828"/>
            <a:ext cx="507305" cy="495368"/>
          </a:xfrm>
          <a:prstGeom prst="rect">
            <a:avLst/>
          </a:prstGeom>
        </p:spPr>
      </p:pic>
      <p:sp>
        <p:nvSpPr>
          <p:cNvPr id="40" name="TextBox 39"/>
          <p:cNvSpPr txBox="1"/>
          <p:nvPr/>
        </p:nvSpPr>
        <p:spPr>
          <a:xfrm>
            <a:off x="5600698" y="3243957"/>
            <a:ext cx="990600" cy="381000"/>
          </a:xfrm>
          <a:prstGeom prst="rect">
            <a:avLst/>
          </a:prstGeom>
          <a:noFill/>
          <a:effectLst/>
        </p:spPr>
        <p:txBody>
          <a:bodyPr wrap="none" lIns="0" tIns="0" rIns="0" bIns="0" rtlCol="0" anchor="ctr">
            <a:noAutofit/>
          </a:bodyPr>
          <a:lstStyle/>
          <a:p>
            <a:pPr algn="ctr" fontAlgn="base">
              <a:lnSpc>
                <a:spcPct val="90000"/>
              </a:lnSpc>
              <a:spcBef>
                <a:spcPct val="0"/>
              </a:spcBef>
              <a:spcAft>
                <a:spcPct val="0"/>
              </a:spcAft>
            </a:pPr>
            <a:endParaRPr lang="en-US" sz="2400" b="1" dirty="0">
              <a:solidFill>
                <a:prstClr val="black"/>
              </a:solidFill>
              <a:ea typeface="MS PGothic" panose="020B0600070205080204" pitchFamily="34" charset="-128"/>
            </a:endParaRPr>
          </a:p>
        </p:txBody>
      </p:sp>
      <p:sp>
        <p:nvSpPr>
          <p:cNvPr id="32" name="Pie 31"/>
          <p:cNvSpPr/>
          <p:nvPr/>
        </p:nvSpPr>
        <p:spPr bwMode="auto">
          <a:xfrm rot="10800000">
            <a:off x="4527466" y="4114800"/>
            <a:ext cx="3137070" cy="3255668"/>
          </a:xfrm>
          <a:prstGeom prst="pie">
            <a:avLst>
              <a:gd name="adj1" fmla="val 0"/>
              <a:gd name="adj2" fmla="val 10812387"/>
            </a:avLst>
          </a:prstGeom>
          <a:gradFill flip="none" rotWithShape="1">
            <a:gsLst>
              <a:gs pos="0">
                <a:schemeClr val="accent4">
                  <a:lumMod val="60000"/>
                  <a:lumOff val="40000"/>
                </a:schemeClr>
              </a:gs>
              <a:gs pos="100000">
                <a:schemeClr val="accent4">
                  <a:lumMod val="50000"/>
                  <a:alpha val="0"/>
                </a:schemeClr>
              </a:gs>
            </a:gsLst>
            <a:lin ang="16200000" scaled="1"/>
            <a:tileRect/>
          </a:gra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ea typeface="ＭＳ Ｐゴシック" pitchFamily="34" charset="-128"/>
            </a:endParaRPr>
          </a:p>
        </p:txBody>
      </p:sp>
      <p:pic>
        <p:nvPicPr>
          <p:cNvPr id="43" name="Picture 8" descr="mage result for api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91400" y="5548253"/>
            <a:ext cx="533523" cy="53352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mage result for api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15194" y="5548253"/>
            <a:ext cx="533523" cy="533523"/>
          </a:xfrm>
          <a:prstGeom prst="rect">
            <a:avLst/>
          </a:prstGeom>
          <a:noFill/>
          <a:extLst>
            <a:ext uri="{909E8E84-426E-40DD-AFC4-6F175D3DCCD1}">
              <a14:hiddenFill xmlns:a14="http://schemas.microsoft.com/office/drawing/2010/main">
                <a:solidFill>
                  <a:srgbClr val="FFFFFF"/>
                </a:solidFill>
              </a14:hiddenFill>
            </a:ext>
          </a:extLst>
        </p:spPr>
      </p:pic>
      <p:grpSp>
        <p:nvGrpSpPr>
          <p:cNvPr id="106" name="Group 105"/>
          <p:cNvGrpSpPr/>
          <p:nvPr/>
        </p:nvGrpSpPr>
        <p:grpSpPr>
          <a:xfrm>
            <a:off x="4267264" y="1616729"/>
            <a:ext cx="1459265" cy="1313326"/>
            <a:chOff x="4676720" y="3503034"/>
            <a:chExt cx="1751117" cy="1575992"/>
          </a:xfrm>
        </p:grpSpPr>
        <p:pic>
          <p:nvPicPr>
            <p:cNvPr id="107" name="Picture 106" descr="laptop_PNG589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30779" y="3503034"/>
              <a:ext cx="1020912" cy="763417"/>
            </a:xfrm>
            <a:prstGeom prst="rect">
              <a:avLst/>
            </a:prstGeom>
          </p:spPr>
        </p:pic>
        <p:sp>
          <p:nvSpPr>
            <p:cNvPr id="108" name="Rectangle 107"/>
            <p:cNvSpPr/>
            <p:nvPr/>
          </p:nvSpPr>
          <p:spPr>
            <a:xfrm>
              <a:off x="4676720" y="4303428"/>
              <a:ext cx="1751117" cy="775598"/>
            </a:xfrm>
            <a:prstGeom prst="rect">
              <a:avLst/>
            </a:prstGeom>
          </p:spPr>
          <p:txBody>
            <a:bodyPr wrap="square" anchor="ctr">
              <a:spAutoFit/>
            </a:bodyPr>
            <a:lstStyle/>
            <a:p>
              <a:pPr algn="ctr" defTabSz="914290" fontAlgn="base">
                <a:spcBef>
                  <a:spcPct val="0"/>
                </a:spcBef>
                <a:spcAft>
                  <a:spcPct val="0"/>
                </a:spcAft>
              </a:pPr>
              <a:r>
                <a:rPr lang="es-ES_tradnl" dirty="0" smtClean="0">
                  <a:solidFill>
                    <a:prstClr val="black"/>
                  </a:solidFill>
                  <a:ea typeface="MetricHPE" charset="0"/>
                  <a:cs typeface="MetricHPE" charset="0"/>
                </a:rPr>
                <a:t>Políticas de Seguridad</a:t>
              </a:r>
              <a:endParaRPr lang="en-US" dirty="0">
                <a:solidFill>
                  <a:prstClr val="black"/>
                </a:solidFill>
                <a:ea typeface="MetricHPE" charset="0"/>
                <a:cs typeface="MetricHPE" charset="0"/>
              </a:endParaRPr>
            </a:p>
          </p:txBody>
        </p:sp>
        <p:grpSp>
          <p:nvGrpSpPr>
            <p:cNvPr id="109" name="Group 108"/>
            <p:cNvGrpSpPr>
              <a:grpSpLocks noChangeAspect="1"/>
            </p:cNvGrpSpPr>
            <p:nvPr/>
          </p:nvGrpSpPr>
          <p:grpSpPr>
            <a:xfrm>
              <a:off x="4977251" y="3557425"/>
              <a:ext cx="1131254" cy="873307"/>
              <a:chOff x="752154" y="3237677"/>
              <a:chExt cx="2863484" cy="2211840"/>
            </a:xfrm>
          </p:grpSpPr>
          <p:pic>
            <p:nvPicPr>
              <p:cNvPr id="110" name="clearpasszzz.jpg"/>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52154" y="3237677"/>
                <a:ext cx="2330243" cy="1447156"/>
              </a:xfrm>
              <a:prstGeom prst="rect">
                <a:avLst/>
              </a:prstGeom>
              <a:ln w="3175">
                <a:miter lim="400000"/>
              </a:ln>
            </p:spPr>
          </p:pic>
          <p:pic>
            <p:nvPicPr>
              <p:cNvPr id="111" name="lock.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65776" y="4210198"/>
                <a:ext cx="1349862" cy="1239319"/>
              </a:xfrm>
              <a:prstGeom prst="rect">
                <a:avLst/>
              </a:prstGeom>
              <a:ln w="3175">
                <a:miter lim="400000"/>
              </a:ln>
            </p:spPr>
          </p:pic>
        </p:grpSp>
      </p:grpSp>
      <p:grpSp>
        <p:nvGrpSpPr>
          <p:cNvPr id="112" name="Group 111"/>
          <p:cNvGrpSpPr/>
          <p:nvPr/>
        </p:nvGrpSpPr>
        <p:grpSpPr>
          <a:xfrm>
            <a:off x="2368931" y="2764528"/>
            <a:ext cx="1777200" cy="1225678"/>
            <a:chOff x="2878675" y="3503032"/>
            <a:chExt cx="2132639" cy="1470812"/>
          </a:xfrm>
        </p:grpSpPr>
        <p:grpSp>
          <p:nvGrpSpPr>
            <p:cNvPr id="113" name="Group 112"/>
            <p:cNvGrpSpPr>
              <a:grpSpLocks noChangeAspect="1"/>
            </p:cNvGrpSpPr>
            <p:nvPr/>
          </p:nvGrpSpPr>
          <p:grpSpPr>
            <a:xfrm>
              <a:off x="3692570" y="3503032"/>
              <a:ext cx="1020912" cy="763418"/>
              <a:chOff x="896343" y="2569449"/>
              <a:chExt cx="4994677" cy="3734913"/>
            </a:xfrm>
          </p:grpSpPr>
          <p:pic>
            <p:nvPicPr>
              <p:cNvPr id="116" name="Picture 115" descr="Screen Shot 2016-02-09 at 3.05.11 AM.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87155" y="2680574"/>
                <a:ext cx="4572001" cy="2872247"/>
              </a:xfrm>
              <a:prstGeom prst="rect">
                <a:avLst/>
              </a:prstGeom>
            </p:spPr>
          </p:pic>
          <p:pic>
            <p:nvPicPr>
              <p:cNvPr id="117" name="Picture 116" descr="laptop_PNG589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6343" y="2569449"/>
                <a:ext cx="4994677" cy="3734913"/>
              </a:xfrm>
              <a:prstGeom prst="rect">
                <a:avLst/>
              </a:prstGeom>
            </p:spPr>
          </p:pic>
        </p:grpSp>
        <p:sp>
          <p:nvSpPr>
            <p:cNvPr id="114" name="Rectangle 113"/>
            <p:cNvSpPr/>
            <p:nvPr/>
          </p:nvSpPr>
          <p:spPr>
            <a:xfrm>
              <a:off x="2878675" y="4198247"/>
              <a:ext cx="2132639" cy="775597"/>
            </a:xfrm>
            <a:prstGeom prst="rect">
              <a:avLst/>
            </a:prstGeom>
          </p:spPr>
          <p:txBody>
            <a:bodyPr wrap="square" anchor="ctr">
              <a:spAutoFit/>
            </a:bodyPr>
            <a:lstStyle/>
            <a:p>
              <a:pPr algn="ctr" defTabSz="914290" fontAlgn="base">
                <a:spcBef>
                  <a:spcPct val="0"/>
                </a:spcBef>
                <a:spcAft>
                  <a:spcPct val="0"/>
                </a:spcAft>
              </a:pPr>
              <a:r>
                <a:rPr lang="en-US" dirty="0" err="1" smtClean="0">
                  <a:solidFill>
                    <a:prstClr val="black"/>
                  </a:solidFill>
                  <a:ea typeface="MetricHPE" charset="0"/>
                  <a:cs typeface="MetricHPE" charset="0"/>
                </a:rPr>
                <a:t>Gestión</a:t>
              </a:r>
              <a:r>
                <a:rPr lang="en-US" dirty="0" smtClean="0">
                  <a:solidFill>
                    <a:prstClr val="black"/>
                  </a:solidFill>
                  <a:ea typeface="MetricHPE" charset="0"/>
                  <a:cs typeface="MetricHPE" charset="0"/>
                </a:rPr>
                <a:t> de Red </a:t>
              </a:r>
            </a:p>
            <a:p>
              <a:pPr algn="ctr" defTabSz="914290" fontAlgn="base">
                <a:spcBef>
                  <a:spcPct val="0"/>
                </a:spcBef>
                <a:spcAft>
                  <a:spcPct val="0"/>
                </a:spcAft>
              </a:pPr>
              <a:r>
                <a:rPr lang="es-ES_tradnl" dirty="0" err="1" smtClean="0">
                  <a:solidFill>
                    <a:prstClr val="black"/>
                  </a:solidFill>
                  <a:ea typeface="MetricHPE" charset="0"/>
                  <a:cs typeface="MetricHPE" charset="0"/>
                </a:rPr>
                <a:t>Onsite</a:t>
              </a:r>
              <a:r>
                <a:rPr lang="es-ES_tradnl" dirty="0" smtClean="0">
                  <a:solidFill>
                    <a:prstClr val="black"/>
                  </a:solidFill>
                  <a:ea typeface="MetricHPE" charset="0"/>
                  <a:cs typeface="MetricHPE" charset="0"/>
                </a:rPr>
                <a:t>/Cloud</a:t>
              </a:r>
              <a:endParaRPr lang="en-US" dirty="0">
                <a:solidFill>
                  <a:prstClr val="black"/>
                </a:solidFill>
                <a:ea typeface="MetricHPE" charset="0"/>
                <a:cs typeface="MetricHPE" charset="0"/>
              </a:endParaRPr>
            </a:p>
          </p:txBody>
        </p:sp>
        <p:pic>
          <p:nvPicPr>
            <p:cNvPr id="115" name="Picture 114"/>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393685" y="3911611"/>
              <a:ext cx="446071" cy="446071"/>
            </a:xfrm>
            <a:prstGeom prst="rect">
              <a:avLst/>
            </a:prstGeom>
            <a:ln>
              <a:noFill/>
            </a:ln>
          </p:spPr>
        </p:pic>
      </p:grpSp>
      <p:grpSp>
        <p:nvGrpSpPr>
          <p:cNvPr id="118" name="Group 117"/>
          <p:cNvGrpSpPr/>
          <p:nvPr/>
        </p:nvGrpSpPr>
        <p:grpSpPr>
          <a:xfrm>
            <a:off x="8399070" y="2786743"/>
            <a:ext cx="1068144" cy="1223060"/>
            <a:chOff x="6270894" y="3515863"/>
            <a:chExt cx="1281772" cy="1467673"/>
          </a:xfrm>
        </p:grpSpPr>
        <p:pic>
          <p:nvPicPr>
            <p:cNvPr id="119" name="Picture 118" descr="laptop_PNG589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270895" y="3515863"/>
              <a:ext cx="999458" cy="747374"/>
            </a:xfrm>
            <a:prstGeom prst="rect">
              <a:avLst/>
            </a:prstGeom>
          </p:spPr>
        </p:pic>
        <p:sp>
          <p:nvSpPr>
            <p:cNvPr id="120" name="Rectangle 119"/>
            <p:cNvSpPr/>
            <p:nvPr/>
          </p:nvSpPr>
          <p:spPr>
            <a:xfrm>
              <a:off x="6270894" y="4207939"/>
              <a:ext cx="1281772" cy="775597"/>
            </a:xfrm>
            <a:prstGeom prst="rect">
              <a:avLst/>
            </a:prstGeom>
          </p:spPr>
          <p:txBody>
            <a:bodyPr wrap="square" anchor="ctr">
              <a:spAutoFit/>
            </a:bodyPr>
            <a:lstStyle/>
            <a:p>
              <a:pPr algn="ctr" defTabSz="914290" fontAlgn="base">
                <a:spcBef>
                  <a:spcPct val="0"/>
                </a:spcBef>
                <a:spcAft>
                  <a:spcPct val="0"/>
                </a:spcAft>
              </a:pPr>
              <a:r>
                <a:rPr lang="en-US" dirty="0" err="1" smtClean="0">
                  <a:solidFill>
                    <a:prstClr val="black"/>
                  </a:solidFill>
                  <a:ea typeface="MetricHPE" charset="0"/>
                  <a:cs typeface="MetricHPE" charset="0"/>
                </a:rPr>
                <a:t>Analítica</a:t>
              </a:r>
              <a:r>
                <a:rPr lang="en-US" dirty="0" smtClean="0">
                  <a:solidFill>
                    <a:prstClr val="black"/>
                  </a:solidFill>
                  <a:ea typeface="MetricHPE" charset="0"/>
                  <a:cs typeface="MetricHPE" charset="0"/>
                </a:rPr>
                <a:t> de Red</a:t>
              </a:r>
              <a:endParaRPr lang="en-US" dirty="0">
                <a:solidFill>
                  <a:prstClr val="black"/>
                </a:solidFill>
                <a:ea typeface="MetricHPE" charset="0"/>
                <a:cs typeface="MetricHPE" charset="0"/>
              </a:endParaRPr>
            </a:p>
          </p:txBody>
        </p:sp>
        <p:pic>
          <p:nvPicPr>
            <p:cNvPr id="121" name="Picture 120" descr="Screen Shot 2016-07-12 at 1.49.13 PM.png"/>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311144" y="3564213"/>
              <a:ext cx="911039" cy="538725"/>
            </a:xfrm>
            <a:prstGeom prst="rect">
              <a:avLst/>
            </a:prstGeom>
            <a:ln w="38100" cmpd="sng">
              <a:noFill/>
            </a:ln>
          </p:spPr>
        </p:pic>
      </p:grpSp>
      <p:grpSp>
        <p:nvGrpSpPr>
          <p:cNvPr id="128" name="Group 127"/>
          <p:cNvGrpSpPr/>
          <p:nvPr/>
        </p:nvGrpSpPr>
        <p:grpSpPr>
          <a:xfrm>
            <a:off x="8996436" y="4476408"/>
            <a:ext cx="1502232" cy="1224272"/>
            <a:chOff x="8537220" y="3514412"/>
            <a:chExt cx="1802678" cy="1469127"/>
          </a:xfrm>
        </p:grpSpPr>
        <p:pic>
          <p:nvPicPr>
            <p:cNvPr id="129" name="Picture 128" descr="laptop_PNG589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27408" y="3514412"/>
              <a:ext cx="1072875" cy="788775"/>
            </a:xfrm>
            <a:prstGeom prst="rect">
              <a:avLst/>
            </a:prstGeom>
          </p:spPr>
        </p:pic>
        <p:grpSp>
          <p:nvGrpSpPr>
            <p:cNvPr id="130" name="Group 129"/>
            <p:cNvGrpSpPr/>
            <p:nvPr/>
          </p:nvGrpSpPr>
          <p:grpSpPr>
            <a:xfrm>
              <a:off x="8537220" y="3545665"/>
              <a:ext cx="1802678" cy="1437874"/>
              <a:chOff x="8537220" y="3545665"/>
              <a:chExt cx="1802678" cy="1437874"/>
            </a:xfrm>
          </p:grpSpPr>
          <p:sp>
            <p:nvSpPr>
              <p:cNvPr id="131" name="Rectangle 130"/>
              <p:cNvSpPr/>
              <p:nvPr/>
            </p:nvSpPr>
            <p:spPr>
              <a:xfrm>
                <a:off x="8537220" y="4207942"/>
                <a:ext cx="1802678" cy="775597"/>
              </a:xfrm>
              <a:prstGeom prst="rect">
                <a:avLst/>
              </a:prstGeom>
            </p:spPr>
            <p:txBody>
              <a:bodyPr wrap="square" anchor="ctr">
                <a:spAutoFit/>
              </a:bodyPr>
              <a:lstStyle/>
              <a:p>
                <a:pPr algn="ctr" defTabSz="914290" fontAlgn="base">
                  <a:spcBef>
                    <a:spcPct val="0"/>
                  </a:spcBef>
                  <a:spcAft>
                    <a:spcPct val="0"/>
                  </a:spcAft>
                </a:pPr>
                <a:r>
                  <a:rPr lang="en-US" dirty="0" err="1">
                    <a:solidFill>
                      <a:prstClr val="black"/>
                    </a:solidFill>
                    <a:ea typeface="MetricHPE" charset="0"/>
                    <a:cs typeface="MetricHPE" charset="0"/>
                  </a:rPr>
                  <a:t>Servicios</a:t>
                </a:r>
                <a:r>
                  <a:rPr lang="en-US" dirty="0">
                    <a:solidFill>
                      <a:prstClr val="black"/>
                    </a:solidFill>
                    <a:ea typeface="MetricHPE" charset="0"/>
                    <a:cs typeface="MetricHPE" charset="0"/>
                  </a:rPr>
                  <a:t> de </a:t>
                </a:r>
                <a:r>
                  <a:rPr lang="en-US" dirty="0" err="1">
                    <a:solidFill>
                      <a:prstClr val="black"/>
                    </a:solidFill>
                    <a:ea typeface="MetricHPE" charset="0"/>
                    <a:cs typeface="MetricHPE" charset="0"/>
                  </a:rPr>
                  <a:t>Localización</a:t>
                </a:r>
                <a:endParaRPr lang="en-US" dirty="0">
                  <a:solidFill>
                    <a:prstClr val="black"/>
                  </a:solidFill>
                  <a:ea typeface="MetricHPE" charset="0"/>
                  <a:cs typeface="MetricHPE" charset="0"/>
                </a:endParaRPr>
              </a:p>
            </p:txBody>
          </p:sp>
          <p:pic>
            <p:nvPicPr>
              <p:cNvPr id="132" name="Picture 13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42276" y="3545665"/>
                <a:ext cx="1061666" cy="668066"/>
              </a:xfrm>
              <a:prstGeom prst="rect">
                <a:avLst/>
              </a:prstGeom>
            </p:spPr>
          </p:pic>
          <p:pic>
            <p:nvPicPr>
              <p:cNvPr id="133" name="Picture 132"/>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484760" y="3821912"/>
                <a:ext cx="317472" cy="430999"/>
              </a:xfrm>
              <a:prstGeom prst="rect">
                <a:avLst/>
              </a:prstGeom>
              <a:ln>
                <a:noFill/>
              </a:ln>
              <a:effectLst>
                <a:reflection blurRad="6350" stA="52000" endA="300" endPos="35000" dir="5400000" sy="-100000" algn="bl" rotWithShape="0"/>
              </a:effectLst>
            </p:spPr>
          </p:pic>
        </p:grpSp>
      </p:grpSp>
      <p:grpSp>
        <p:nvGrpSpPr>
          <p:cNvPr id="134" name="Group 133"/>
          <p:cNvGrpSpPr/>
          <p:nvPr/>
        </p:nvGrpSpPr>
        <p:grpSpPr>
          <a:xfrm>
            <a:off x="6562750" y="1617142"/>
            <a:ext cx="1471248" cy="1224270"/>
            <a:chOff x="8362243" y="3514412"/>
            <a:chExt cx="1765497" cy="1469126"/>
          </a:xfrm>
        </p:grpSpPr>
        <p:pic>
          <p:nvPicPr>
            <p:cNvPr id="135" name="Picture 134" descr="laptop_PNG5893.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627408" y="3514412"/>
              <a:ext cx="1072875" cy="788775"/>
            </a:xfrm>
            <a:prstGeom prst="rect">
              <a:avLst/>
            </a:prstGeom>
          </p:spPr>
        </p:pic>
        <p:grpSp>
          <p:nvGrpSpPr>
            <p:cNvPr id="136" name="Group 135"/>
            <p:cNvGrpSpPr/>
            <p:nvPr/>
          </p:nvGrpSpPr>
          <p:grpSpPr>
            <a:xfrm>
              <a:off x="8362243" y="3545665"/>
              <a:ext cx="1765497" cy="1437873"/>
              <a:chOff x="8362243" y="3545665"/>
              <a:chExt cx="1765497" cy="1437873"/>
            </a:xfrm>
          </p:grpSpPr>
          <p:sp>
            <p:nvSpPr>
              <p:cNvPr id="137" name="Rectangle 136"/>
              <p:cNvSpPr/>
              <p:nvPr/>
            </p:nvSpPr>
            <p:spPr>
              <a:xfrm>
                <a:off x="8362243" y="4207940"/>
                <a:ext cx="1765497" cy="775598"/>
              </a:xfrm>
              <a:prstGeom prst="rect">
                <a:avLst/>
              </a:prstGeom>
            </p:spPr>
            <p:txBody>
              <a:bodyPr wrap="square" anchor="ctr">
                <a:spAutoFit/>
              </a:bodyPr>
              <a:lstStyle/>
              <a:p>
                <a:pPr algn="ctr" defTabSz="914290" fontAlgn="base">
                  <a:spcBef>
                    <a:spcPct val="0"/>
                  </a:spcBef>
                  <a:spcAft>
                    <a:spcPct val="0"/>
                  </a:spcAft>
                </a:pPr>
                <a:r>
                  <a:rPr lang="en-US" dirty="0" err="1" smtClean="0">
                    <a:solidFill>
                      <a:prstClr val="black"/>
                    </a:solidFill>
                    <a:ea typeface="MetricHPE" charset="0"/>
                    <a:cs typeface="MetricHPE" charset="0"/>
                  </a:rPr>
                  <a:t>Analítica</a:t>
                </a:r>
                <a:r>
                  <a:rPr lang="en-US" dirty="0" smtClean="0">
                    <a:solidFill>
                      <a:prstClr val="black"/>
                    </a:solidFill>
                    <a:ea typeface="MetricHPE" charset="0"/>
                    <a:cs typeface="MetricHPE" charset="0"/>
                  </a:rPr>
                  <a:t> de </a:t>
                </a:r>
                <a:r>
                  <a:rPr lang="en-US" dirty="0" err="1" smtClean="0">
                    <a:solidFill>
                      <a:prstClr val="black"/>
                    </a:solidFill>
                    <a:ea typeface="MetricHPE" charset="0"/>
                    <a:cs typeface="MetricHPE" charset="0"/>
                  </a:rPr>
                  <a:t>Seguridad</a:t>
                </a:r>
                <a:endParaRPr lang="en-US" dirty="0">
                  <a:solidFill>
                    <a:prstClr val="black"/>
                  </a:solidFill>
                  <a:ea typeface="MetricHPE" charset="0"/>
                  <a:cs typeface="MetricHPE" charset="0"/>
                </a:endParaRPr>
              </a:p>
            </p:txBody>
          </p:sp>
          <p:pic>
            <p:nvPicPr>
              <p:cNvPr id="138" name="Picture 137"/>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642276" y="3545665"/>
                <a:ext cx="1061666" cy="668066"/>
              </a:xfrm>
              <a:prstGeom prst="rect">
                <a:avLst/>
              </a:prstGeom>
            </p:spPr>
          </p:pic>
        </p:grpSp>
      </p:grpSp>
      <p:grpSp>
        <p:nvGrpSpPr>
          <p:cNvPr id="141" name="Group 140"/>
          <p:cNvGrpSpPr/>
          <p:nvPr/>
        </p:nvGrpSpPr>
        <p:grpSpPr>
          <a:xfrm>
            <a:off x="1796940" y="4413191"/>
            <a:ext cx="1615204" cy="1154339"/>
            <a:chOff x="-1975579" y="4760101"/>
            <a:chExt cx="1938244" cy="1385210"/>
          </a:xfrm>
          <a:effectLst/>
        </p:grpSpPr>
        <p:sp>
          <p:nvSpPr>
            <p:cNvPr id="142" name="Rectangle 141"/>
            <p:cNvSpPr/>
            <p:nvPr/>
          </p:nvSpPr>
          <p:spPr>
            <a:xfrm>
              <a:off x="-1975579" y="5369712"/>
              <a:ext cx="1938244" cy="775599"/>
            </a:xfrm>
            <a:prstGeom prst="rect">
              <a:avLst/>
            </a:prstGeom>
          </p:spPr>
          <p:txBody>
            <a:bodyPr wrap="square" anchor="ctr">
              <a:spAutoFit/>
            </a:bodyPr>
            <a:lstStyle/>
            <a:p>
              <a:pPr algn="ctr" defTabSz="914290" fontAlgn="base">
                <a:spcBef>
                  <a:spcPct val="0"/>
                </a:spcBef>
                <a:spcAft>
                  <a:spcPct val="0"/>
                </a:spcAft>
              </a:pPr>
              <a:r>
                <a:rPr lang="en-US" dirty="0" err="1" smtClean="0">
                  <a:solidFill>
                    <a:prstClr val="black"/>
                  </a:solidFill>
                  <a:ea typeface="MetricHPE" charset="0"/>
                  <a:cs typeface="MetricHPE" charset="0"/>
                </a:rPr>
                <a:t>Configuración</a:t>
              </a:r>
              <a:r>
                <a:rPr lang="en-US" dirty="0" smtClean="0">
                  <a:solidFill>
                    <a:prstClr val="black"/>
                  </a:solidFill>
                  <a:ea typeface="MetricHPE" charset="0"/>
                  <a:cs typeface="MetricHPE" charset="0"/>
                </a:rPr>
                <a:t> de Red</a:t>
              </a:r>
              <a:endParaRPr lang="en-US" dirty="0">
                <a:solidFill>
                  <a:prstClr val="black"/>
                </a:solidFill>
                <a:ea typeface="MetricHPE" charset="0"/>
                <a:cs typeface="MetricHPE" charset="0"/>
              </a:endParaRPr>
            </a:p>
          </p:txBody>
        </p:sp>
        <p:pic>
          <p:nvPicPr>
            <p:cNvPr id="143" name="Picture 14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508490" y="4760101"/>
              <a:ext cx="999850" cy="746924"/>
            </a:xfrm>
            <a:prstGeom prst="rect">
              <a:avLst/>
            </a:prstGeom>
          </p:spPr>
        </p:pic>
        <p:pic>
          <p:nvPicPr>
            <p:cNvPr id="144" name="Picture 143"/>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26471" y="5075523"/>
              <a:ext cx="418556" cy="431500"/>
            </a:xfrm>
            <a:prstGeom prst="rect">
              <a:avLst/>
            </a:prstGeom>
            <a:ln>
              <a:noFill/>
            </a:ln>
          </p:spPr>
        </p:pic>
      </p:grpSp>
      <p:pic>
        <p:nvPicPr>
          <p:cNvPr id="147" name="Picture 146"/>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5531499" y="4914609"/>
            <a:ext cx="1002976" cy="800989"/>
          </a:xfrm>
          <a:prstGeom prst="rect">
            <a:avLst/>
          </a:prstGeom>
          <a:noFill/>
          <a:ln>
            <a:noFill/>
          </a:ln>
        </p:spPr>
      </p:pic>
      <p:pic>
        <p:nvPicPr>
          <p:cNvPr id="149" name="Picture 8" descr="mage result for api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212575" y="5548253"/>
            <a:ext cx="533523" cy="53352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8" descr="mage result for api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01323" y="5548253"/>
            <a:ext cx="533523" cy="533523"/>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8" descr="mage result for api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499876" y="5548253"/>
            <a:ext cx="533523" cy="533523"/>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descr="mage result for api 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38809" y="5548253"/>
            <a:ext cx="533523" cy="53352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956708" y="3094198"/>
            <a:ext cx="429132" cy="284970"/>
          </a:xfrm>
          <a:prstGeom prst="rect">
            <a:avLst/>
          </a:prstGeom>
          <a:ln>
            <a:noFill/>
          </a:ln>
          <a:effectLst>
            <a:reflection blurRad="6350" stA="52000" endA="300" endPos="35000" dir="5400000" sy="-100000" algn="bl" rotWithShape="0"/>
          </a:effectLst>
        </p:spPr>
      </p:pic>
      <p:sp>
        <p:nvSpPr>
          <p:cNvPr id="57" name="Oval 56"/>
          <p:cNvSpPr/>
          <p:nvPr/>
        </p:nvSpPr>
        <p:spPr bwMode="ltGray">
          <a:xfrm>
            <a:off x="8530082" y="963689"/>
            <a:ext cx="2512322" cy="11894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err="1">
                <a:solidFill>
                  <a:srgbClr val="008375"/>
                </a:solidFill>
              </a:rPr>
              <a:t>Simplicidad</a:t>
            </a:r>
            <a:r>
              <a:rPr lang="en-US" sz="2000" b="1" dirty="0">
                <a:solidFill>
                  <a:srgbClr val="008375"/>
                </a:solidFill>
              </a:rPr>
              <a:t> </a:t>
            </a:r>
            <a:r>
              <a:rPr lang="en-US" sz="2000" b="1" dirty="0" err="1" smtClean="0">
                <a:solidFill>
                  <a:srgbClr val="008375"/>
                </a:solidFill>
              </a:rPr>
              <a:t>Operativa</a:t>
            </a:r>
            <a:endParaRPr lang="en-US" sz="2000" b="1" dirty="0">
              <a:solidFill>
                <a:srgbClr val="008375"/>
              </a:solidFill>
            </a:endParaRPr>
          </a:p>
        </p:txBody>
      </p:sp>
      <p:sp>
        <p:nvSpPr>
          <p:cNvPr id="58" name="Oval 57"/>
          <p:cNvSpPr/>
          <p:nvPr/>
        </p:nvSpPr>
        <p:spPr bwMode="ltGray">
          <a:xfrm>
            <a:off x="0" y="2679984"/>
            <a:ext cx="2464350" cy="713352"/>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err="1" smtClean="0">
                <a:solidFill>
                  <a:srgbClr val="008375"/>
                </a:solidFill>
              </a:rPr>
              <a:t>Programable</a:t>
            </a:r>
            <a:endParaRPr lang="en-US" sz="2000" b="1" dirty="0">
              <a:solidFill>
                <a:srgbClr val="008375"/>
              </a:solidFill>
            </a:endParaRPr>
          </a:p>
        </p:txBody>
      </p:sp>
      <p:sp>
        <p:nvSpPr>
          <p:cNvPr id="59" name="Oval 58"/>
          <p:cNvSpPr/>
          <p:nvPr/>
        </p:nvSpPr>
        <p:spPr bwMode="ltGray">
          <a:xfrm>
            <a:off x="1905000" y="1247106"/>
            <a:ext cx="2078729" cy="713352"/>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err="1" smtClean="0">
                <a:solidFill>
                  <a:srgbClr val="008375"/>
                </a:solidFill>
              </a:rPr>
              <a:t>Visibilidad</a:t>
            </a:r>
            <a:endParaRPr lang="en-US" sz="2000" b="1" dirty="0">
              <a:solidFill>
                <a:srgbClr val="008375"/>
              </a:solidFill>
            </a:endParaRPr>
          </a:p>
        </p:txBody>
      </p:sp>
      <p:sp>
        <p:nvSpPr>
          <p:cNvPr id="60" name="Oval 59"/>
          <p:cNvSpPr/>
          <p:nvPr/>
        </p:nvSpPr>
        <p:spPr bwMode="ltGray">
          <a:xfrm>
            <a:off x="4527465" y="622693"/>
            <a:ext cx="3005007" cy="713352"/>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err="1" smtClean="0">
                <a:solidFill>
                  <a:srgbClr val="008375"/>
                </a:solidFill>
              </a:rPr>
              <a:t>Automatización</a:t>
            </a:r>
            <a:endParaRPr lang="en-US" sz="2000" b="1" dirty="0">
              <a:solidFill>
                <a:srgbClr val="008375"/>
              </a:solidFill>
            </a:endParaRPr>
          </a:p>
        </p:txBody>
      </p:sp>
      <p:sp>
        <p:nvSpPr>
          <p:cNvPr id="61" name="Oval 60"/>
          <p:cNvSpPr/>
          <p:nvPr/>
        </p:nvSpPr>
        <p:spPr bwMode="ltGray">
          <a:xfrm>
            <a:off x="9727650" y="2424741"/>
            <a:ext cx="2436632" cy="1189437"/>
          </a:xfrm>
          <a:prstGeom prst="ellipse">
            <a:avLst/>
          </a:prstGeom>
          <a:solidFill>
            <a:schemeClr val="accent1">
              <a:lumMod val="40000"/>
              <a:lumOff val="6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sz="2000" b="1" dirty="0" err="1" smtClean="0">
                <a:solidFill>
                  <a:srgbClr val="008375"/>
                </a:solidFill>
              </a:rPr>
              <a:t>Experiencia</a:t>
            </a:r>
            <a:endParaRPr lang="en-US" sz="2000" b="1" dirty="0" smtClean="0">
              <a:solidFill>
                <a:srgbClr val="008375"/>
              </a:solidFill>
            </a:endParaRPr>
          </a:p>
          <a:p>
            <a:pPr algn="ctr" fontAlgn="base">
              <a:spcBef>
                <a:spcPct val="0"/>
              </a:spcBef>
              <a:spcAft>
                <a:spcPct val="0"/>
              </a:spcAft>
            </a:pPr>
            <a:r>
              <a:rPr lang="en-US" sz="2000" b="1" dirty="0" err="1" smtClean="0">
                <a:solidFill>
                  <a:srgbClr val="008375"/>
                </a:solidFill>
              </a:rPr>
              <a:t>Móvil</a:t>
            </a:r>
            <a:r>
              <a:rPr lang="en-US" sz="2000" b="1" dirty="0" smtClean="0">
                <a:solidFill>
                  <a:srgbClr val="008375"/>
                </a:solidFill>
              </a:rPr>
              <a:t> del </a:t>
            </a:r>
            <a:r>
              <a:rPr lang="en-US" sz="2000" b="1" dirty="0" err="1" smtClean="0">
                <a:solidFill>
                  <a:srgbClr val="008375"/>
                </a:solidFill>
              </a:rPr>
              <a:t>Usuario</a:t>
            </a:r>
            <a:endParaRPr lang="en-US" sz="2000" b="1" dirty="0">
              <a:solidFill>
                <a:srgbClr val="008375"/>
              </a:solidFill>
            </a:endParaRPr>
          </a:p>
        </p:txBody>
      </p:sp>
    </p:spTree>
    <p:extLst>
      <p:ext uri="{BB962C8B-B14F-4D97-AF65-F5344CB8AC3E}">
        <p14:creationId xmlns:p14="http://schemas.microsoft.com/office/powerpoint/2010/main" val="31072834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1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2" grpId="0" animBg="1"/>
      <p:bldP spid="57" grpId="0" animBg="1"/>
      <p:bldP spid="58" grpId="0" animBg="1"/>
      <p:bldP spid="59" grpId="0" animBg="1"/>
      <p:bldP spid="60" grpId="0" animBg="1"/>
      <p:bldP spid="6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351584" y="2780928"/>
            <a:ext cx="8228011" cy="1936016"/>
          </a:xfrm>
        </p:spPr>
        <p:txBody>
          <a:bodyPr/>
          <a:lstStyle/>
          <a:p>
            <a:r>
              <a:rPr lang="en-US" dirty="0" err="1" smtClean="0"/>
              <a:t>Muchas</a:t>
            </a:r>
            <a:r>
              <a:rPr lang="en-US" dirty="0" smtClean="0"/>
              <a:t> Gracias</a:t>
            </a:r>
            <a:endParaRPr lang="en-US" dirty="0"/>
          </a:p>
        </p:txBody>
      </p:sp>
    </p:spTree>
    <p:extLst>
      <p:ext uri="{BB962C8B-B14F-4D97-AF65-F5344CB8AC3E}">
        <p14:creationId xmlns:p14="http://schemas.microsoft.com/office/powerpoint/2010/main" val="74303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631504" y="1556792"/>
            <a:ext cx="2497268" cy="4248472"/>
            <a:chOff x="4723248" y="1562182"/>
            <a:chExt cx="3087869" cy="2553508"/>
          </a:xfrm>
        </p:grpSpPr>
        <p:sp>
          <p:nvSpPr>
            <p:cNvPr id="24" name="Freeform 23"/>
            <p:cNvSpPr/>
            <p:nvPr/>
          </p:nvSpPr>
          <p:spPr bwMode="auto">
            <a:xfrm>
              <a:off x="4759960" y="1562182"/>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5" name="Text Placeholder 4"/>
            <p:cNvSpPr txBox="1">
              <a:spLocks/>
            </p:cNvSpPr>
            <p:nvPr/>
          </p:nvSpPr>
          <p:spPr>
            <a:xfrm>
              <a:off x="4723248" y="166499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417" kern="0" dirty="0" err="1" smtClean="0">
                  <a:solidFill>
                    <a:srgbClr val="FFFFFF"/>
                  </a:solidFill>
                  <a:effectLst>
                    <a:outerShdw blurRad="38100" dist="38100" dir="2700000" algn="tl">
                      <a:srgbClr val="000000">
                        <a:alpha val="43137"/>
                      </a:srgbClr>
                    </a:outerShdw>
                  </a:effectLst>
                </a:rPr>
                <a:t>Modelo</a:t>
              </a:r>
              <a:r>
                <a:rPr lang="en-US" sz="2417" kern="0" dirty="0" smtClean="0">
                  <a:solidFill>
                    <a:srgbClr val="FFFFFF"/>
                  </a:solidFill>
                  <a:effectLst>
                    <a:outerShdw blurRad="38100" dist="38100" dir="2700000" algn="tl">
                      <a:srgbClr val="000000">
                        <a:alpha val="43137"/>
                      </a:srgbClr>
                    </a:outerShdw>
                  </a:effectLst>
                </a:rPr>
                <a:t> de </a:t>
              </a:r>
              <a:r>
                <a:rPr lang="en-US" sz="2417" kern="0" dirty="0" err="1" smtClean="0">
                  <a:solidFill>
                    <a:srgbClr val="FFFFFF"/>
                  </a:solidFill>
                  <a:effectLst>
                    <a:outerShdw blurRad="38100" dist="38100" dir="2700000" algn="tl">
                      <a:srgbClr val="000000">
                        <a:alpha val="43137"/>
                      </a:srgbClr>
                    </a:outerShdw>
                  </a:effectLst>
                </a:rPr>
                <a:t>Movilidad</a:t>
              </a:r>
              <a:endParaRPr lang="en-US" sz="2417" kern="0" dirty="0">
                <a:solidFill>
                  <a:srgbClr val="FFFFFF"/>
                </a:solidFill>
                <a:effectLst>
                  <a:outerShdw blurRad="38100" dist="38100" dir="2700000" algn="tl">
                    <a:srgbClr val="000000">
                      <a:alpha val="43137"/>
                    </a:srgbClr>
                  </a:outerShdw>
                </a:effectLst>
              </a:endParaRPr>
            </a:p>
          </p:txBody>
        </p:sp>
      </p:grpSp>
      <p:grpSp>
        <p:nvGrpSpPr>
          <p:cNvPr id="16" name="Group 15"/>
          <p:cNvGrpSpPr/>
          <p:nvPr/>
        </p:nvGrpSpPr>
        <p:grpSpPr>
          <a:xfrm>
            <a:off x="4469648" y="1542824"/>
            <a:ext cx="2467578" cy="4248472"/>
            <a:chOff x="4759960" y="1562182"/>
            <a:chExt cx="3051157" cy="2553508"/>
          </a:xfrm>
        </p:grpSpPr>
        <p:sp>
          <p:nvSpPr>
            <p:cNvPr id="22" name="Freeform 21"/>
            <p:cNvSpPr/>
            <p:nvPr/>
          </p:nvSpPr>
          <p:spPr bwMode="auto">
            <a:xfrm>
              <a:off x="4759960" y="1562182"/>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3"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417" kern="0" dirty="0" err="1" smtClean="0">
                  <a:solidFill>
                    <a:srgbClr val="FFFFFF"/>
                  </a:solidFill>
                  <a:effectLst>
                    <a:outerShdw blurRad="38100" dist="38100" dir="2700000" algn="tl">
                      <a:srgbClr val="000000">
                        <a:alpha val="43137"/>
                      </a:srgbClr>
                    </a:outerShdw>
                  </a:effectLst>
                </a:rPr>
                <a:t>WiFi</a:t>
              </a:r>
              <a:r>
                <a:rPr lang="en-US" sz="2417" kern="0" dirty="0" smtClean="0">
                  <a:solidFill>
                    <a:srgbClr val="FFFFFF"/>
                  </a:solidFill>
                  <a:effectLst>
                    <a:outerShdw blurRad="38100" dist="38100" dir="2700000" algn="tl">
                      <a:srgbClr val="000000">
                        <a:alpha val="43137"/>
                      </a:srgbClr>
                    </a:outerShdw>
                  </a:effectLst>
                </a:rPr>
                <a:t> </a:t>
              </a:r>
              <a:r>
                <a:rPr lang="en-US" sz="2417" kern="0" dirty="0" err="1" smtClean="0">
                  <a:solidFill>
                    <a:srgbClr val="FFFFFF"/>
                  </a:solidFill>
                  <a:effectLst>
                    <a:outerShdw blurRad="38100" dist="38100" dir="2700000" algn="tl">
                      <a:srgbClr val="000000">
                        <a:alpha val="43137"/>
                      </a:srgbClr>
                    </a:outerShdw>
                  </a:effectLst>
                </a:rPr>
                <a:t>como</a:t>
              </a:r>
              <a:r>
                <a:rPr lang="en-US" sz="2417" kern="0" dirty="0" smtClean="0">
                  <a:solidFill>
                    <a:srgbClr val="FFFFFF"/>
                  </a:solidFill>
                  <a:effectLst>
                    <a:outerShdw blurRad="38100" dist="38100" dir="2700000" algn="tl">
                      <a:srgbClr val="000000">
                        <a:alpha val="43137"/>
                      </a:srgbClr>
                    </a:outerShdw>
                  </a:effectLst>
                </a:rPr>
                <a:t> </a:t>
              </a:r>
              <a:r>
                <a:rPr lang="en-US" sz="2417" kern="0" dirty="0" err="1" smtClean="0">
                  <a:solidFill>
                    <a:srgbClr val="FFFFFF"/>
                  </a:solidFill>
                  <a:effectLst>
                    <a:outerShdw blurRad="38100" dist="38100" dir="2700000" algn="tl">
                      <a:srgbClr val="000000">
                        <a:alpha val="43137"/>
                      </a:srgbClr>
                    </a:outerShdw>
                  </a:effectLst>
                </a:rPr>
                <a:t>Plataforma</a:t>
              </a:r>
              <a:r>
                <a:rPr lang="en-US" sz="2417" kern="0" dirty="0" smtClean="0">
                  <a:solidFill>
                    <a:srgbClr val="FFFFFF"/>
                  </a:solidFill>
                  <a:effectLst>
                    <a:outerShdw blurRad="38100" dist="38100" dir="2700000" algn="tl">
                      <a:srgbClr val="000000">
                        <a:alpha val="43137"/>
                      </a:srgbClr>
                    </a:outerShdw>
                  </a:effectLst>
                </a:rPr>
                <a:t> </a:t>
              </a:r>
              <a:r>
                <a:rPr lang="en-US" sz="2417" kern="0" dirty="0" err="1" smtClean="0">
                  <a:solidFill>
                    <a:srgbClr val="FFFFFF"/>
                  </a:solidFill>
                  <a:effectLst>
                    <a:outerShdw blurRad="38100" dist="38100" dir="2700000" algn="tl">
                      <a:srgbClr val="000000">
                        <a:alpha val="43137"/>
                      </a:srgbClr>
                    </a:outerShdw>
                  </a:effectLst>
                </a:rPr>
                <a:t>Educativa</a:t>
              </a:r>
              <a:endParaRPr lang="en-US" sz="2417" kern="0" dirty="0">
                <a:solidFill>
                  <a:srgbClr val="FFFFFF"/>
                </a:solidFill>
                <a:effectLst>
                  <a:outerShdw blurRad="38100" dist="38100" dir="2700000" algn="tl">
                    <a:srgbClr val="000000">
                      <a:alpha val="43137"/>
                    </a:srgbClr>
                  </a:outerShdw>
                </a:effectLst>
              </a:endParaRPr>
            </a:p>
          </p:txBody>
        </p:sp>
      </p:grpSp>
      <p:grpSp>
        <p:nvGrpSpPr>
          <p:cNvPr id="18" name="Group 17"/>
          <p:cNvGrpSpPr/>
          <p:nvPr/>
        </p:nvGrpSpPr>
        <p:grpSpPr>
          <a:xfrm>
            <a:off x="7354978" y="1449823"/>
            <a:ext cx="2467578" cy="4248472"/>
            <a:chOff x="4759960" y="1562182"/>
            <a:chExt cx="3051157" cy="2553508"/>
          </a:xfrm>
        </p:grpSpPr>
        <p:sp>
          <p:nvSpPr>
            <p:cNvPr id="20" name="Freeform 19"/>
            <p:cNvSpPr/>
            <p:nvPr/>
          </p:nvSpPr>
          <p:spPr bwMode="auto">
            <a:xfrm>
              <a:off x="4759960" y="1562182"/>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1"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417" i="1" kern="0" dirty="0" smtClean="0">
                  <a:solidFill>
                    <a:srgbClr val="FFFFFF"/>
                  </a:solidFill>
                  <a:effectLst>
                    <a:outerShdw blurRad="38100" dist="38100" dir="2700000" algn="tl">
                      <a:srgbClr val="000000">
                        <a:alpha val="43137"/>
                      </a:srgbClr>
                    </a:outerShdw>
                  </a:effectLst>
                </a:rPr>
                <a:t>Campus 3.0 </a:t>
              </a:r>
            </a:p>
            <a:p>
              <a:pPr marL="0" indent="0">
                <a:lnSpc>
                  <a:spcPct val="110000"/>
                </a:lnSpc>
                <a:spcBef>
                  <a:spcPts val="0"/>
                </a:spcBef>
              </a:pPr>
              <a:r>
                <a:rPr lang="en-US" sz="2417" i="1" kern="0" dirty="0" err="1" smtClean="0">
                  <a:solidFill>
                    <a:srgbClr val="FFFFFF"/>
                  </a:solidFill>
                  <a:effectLst>
                    <a:outerShdw blurRad="38100" dist="38100" dir="2700000" algn="tl">
                      <a:srgbClr val="000000">
                        <a:alpha val="43137"/>
                      </a:srgbClr>
                    </a:outerShdw>
                  </a:effectLst>
                </a:rPr>
                <a:t>Propuesta</a:t>
              </a:r>
              <a:r>
                <a:rPr lang="en-US" sz="2417" i="1" kern="0" dirty="0" smtClean="0">
                  <a:solidFill>
                    <a:srgbClr val="FFFFFF"/>
                  </a:solidFill>
                  <a:effectLst>
                    <a:outerShdw blurRad="38100" dist="38100" dir="2700000" algn="tl">
                      <a:srgbClr val="000000">
                        <a:alpha val="43137"/>
                      </a:srgbClr>
                    </a:outerShdw>
                  </a:effectLst>
                </a:rPr>
                <a:t> de </a:t>
              </a:r>
              <a:r>
                <a:rPr lang="en-US" sz="2417" i="1" kern="0" dirty="0" err="1" smtClean="0">
                  <a:solidFill>
                    <a:srgbClr val="FFFFFF"/>
                  </a:solidFill>
                  <a:effectLst>
                    <a:outerShdw blurRad="38100" dist="38100" dir="2700000" algn="tl">
                      <a:srgbClr val="000000">
                        <a:alpha val="43137"/>
                      </a:srgbClr>
                    </a:outerShdw>
                  </a:effectLst>
                </a:rPr>
                <a:t>evolución</a:t>
              </a:r>
              <a:r>
                <a:rPr lang="en-US" sz="2417" i="1" kern="0" dirty="0" smtClean="0">
                  <a:solidFill>
                    <a:srgbClr val="FFFFFF"/>
                  </a:solidFill>
                  <a:effectLst>
                    <a:outerShdw blurRad="38100" dist="38100" dir="2700000" algn="tl">
                      <a:srgbClr val="000000">
                        <a:alpha val="43137"/>
                      </a:srgbClr>
                    </a:outerShdw>
                  </a:effectLst>
                </a:rPr>
                <a:t> del Campus</a:t>
              </a:r>
              <a:endParaRPr lang="en-US" sz="2417" i="1" kern="0" dirty="0">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06800385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919536" y="1484784"/>
            <a:ext cx="2479677" cy="4248472"/>
            <a:chOff x="4634863" y="1608700"/>
            <a:chExt cx="3066117" cy="2553508"/>
          </a:xfrm>
        </p:grpSpPr>
        <p:sp>
          <p:nvSpPr>
            <p:cNvPr id="24" name="Freeform 23"/>
            <p:cNvSpPr/>
            <p:nvPr/>
          </p:nvSpPr>
          <p:spPr bwMode="auto">
            <a:xfrm>
              <a:off x="4634863" y="1608700"/>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1">
                <a:lumMod val="60000"/>
                <a:lumOff val="40000"/>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5" name="Text Placeholder 4"/>
            <p:cNvSpPr txBox="1">
              <a:spLocks/>
            </p:cNvSpPr>
            <p:nvPr/>
          </p:nvSpPr>
          <p:spPr>
            <a:xfrm>
              <a:off x="4723248" y="166499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800" b="1" kern="0" dirty="0" err="1" smtClean="0">
                  <a:solidFill>
                    <a:srgbClr val="FFFFFF"/>
                  </a:solidFill>
                  <a:effectLst>
                    <a:outerShdw blurRad="38100" dist="38100" dir="2700000" algn="tl">
                      <a:srgbClr val="000000">
                        <a:alpha val="43137"/>
                      </a:srgbClr>
                    </a:outerShdw>
                  </a:effectLst>
                </a:rPr>
                <a:t>Modelo</a:t>
              </a:r>
              <a:r>
                <a:rPr lang="en-US" sz="2800" b="1" kern="0" dirty="0" smtClean="0">
                  <a:solidFill>
                    <a:srgbClr val="FFFFFF"/>
                  </a:solidFill>
                  <a:effectLst>
                    <a:outerShdw blurRad="38100" dist="38100" dir="2700000" algn="tl">
                      <a:srgbClr val="000000">
                        <a:alpha val="43137"/>
                      </a:srgbClr>
                    </a:outerShdw>
                  </a:effectLst>
                </a:rPr>
                <a:t> de </a:t>
              </a:r>
              <a:r>
                <a:rPr lang="en-US" sz="2800" b="1" kern="0" dirty="0" err="1" smtClean="0">
                  <a:solidFill>
                    <a:srgbClr val="FFFFFF"/>
                  </a:solidFill>
                  <a:effectLst>
                    <a:outerShdw blurRad="38100" dist="38100" dir="2700000" algn="tl">
                      <a:srgbClr val="000000">
                        <a:alpha val="43137"/>
                      </a:srgbClr>
                    </a:outerShdw>
                  </a:effectLst>
                </a:rPr>
                <a:t>Movilidad</a:t>
              </a:r>
              <a:endParaRPr lang="en-US" sz="2800" b="1" kern="0" dirty="0">
                <a:solidFill>
                  <a:srgbClr val="FFFFFF"/>
                </a:solidFill>
                <a:effectLst>
                  <a:outerShdw blurRad="38100" dist="38100" dir="2700000" algn="tl">
                    <a:srgbClr val="000000">
                      <a:alpha val="43137"/>
                    </a:srgbClr>
                  </a:outerShdw>
                </a:effectLst>
              </a:endParaRPr>
            </a:p>
          </p:txBody>
        </p:sp>
      </p:grpSp>
      <p:grpSp>
        <p:nvGrpSpPr>
          <p:cNvPr id="16" name="Group 15"/>
          <p:cNvGrpSpPr/>
          <p:nvPr/>
        </p:nvGrpSpPr>
        <p:grpSpPr>
          <a:xfrm>
            <a:off x="4829160" y="1393420"/>
            <a:ext cx="2467578" cy="4248472"/>
            <a:chOff x="4759960" y="1562182"/>
            <a:chExt cx="3051157" cy="2553508"/>
          </a:xfrm>
        </p:grpSpPr>
        <p:sp>
          <p:nvSpPr>
            <p:cNvPr id="22" name="Freeform 21"/>
            <p:cNvSpPr/>
            <p:nvPr/>
          </p:nvSpPr>
          <p:spPr bwMode="auto">
            <a:xfrm>
              <a:off x="4759960" y="1562182"/>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3"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417" kern="0" dirty="0" err="1" smtClean="0">
                  <a:solidFill>
                    <a:srgbClr val="FFFFFF"/>
                  </a:solidFill>
                  <a:effectLst>
                    <a:outerShdw blurRad="38100" dist="38100" dir="2700000" algn="tl">
                      <a:srgbClr val="000000">
                        <a:alpha val="43137"/>
                      </a:srgbClr>
                    </a:outerShdw>
                  </a:effectLst>
                </a:rPr>
                <a:t>WiFi</a:t>
              </a:r>
              <a:r>
                <a:rPr lang="en-US" sz="2417" kern="0" dirty="0" smtClean="0">
                  <a:solidFill>
                    <a:srgbClr val="FFFFFF"/>
                  </a:solidFill>
                  <a:effectLst>
                    <a:outerShdw blurRad="38100" dist="38100" dir="2700000" algn="tl">
                      <a:srgbClr val="000000">
                        <a:alpha val="43137"/>
                      </a:srgbClr>
                    </a:outerShdw>
                  </a:effectLst>
                </a:rPr>
                <a:t> </a:t>
              </a:r>
              <a:r>
                <a:rPr lang="en-US" sz="2417" kern="0" dirty="0" err="1" smtClean="0">
                  <a:solidFill>
                    <a:srgbClr val="FFFFFF"/>
                  </a:solidFill>
                  <a:effectLst>
                    <a:outerShdw blurRad="38100" dist="38100" dir="2700000" algn="tl">
                      <a:srgbClr val="000000">
                        <a:alpha val="43137"/>
                      </a:srgbClr>
                    </a:outerShdw>
                  </a:effectLst>
                </a:rPr>
                <a:t>como</a:t>
              </a:r>
              <a:r>
                <a:rPr lang="en-US" sz="2417" kern="0" dirty="0" smtClean="0">
                  <a:solidFill>
                    <a:srgbClr val="FFFFFF"/>
                  </a:solidFill>
                  <a:effectLst>
                    <a:outerShdw blurRad="38100" dist="38100" dir="2700000" algn="tl">
                      <a:srgbClr val="000000">
                        <a:alpha val="43137"/>
                      </a:srgbClr>
                    </a:outerShdw>
                  </a:effectLst>
                </a:rPr>
                <a:t> </a:t>
              </a:r>
              <a:r>
                <a:rPr lang="en-US" sz="2417" kern="0" dirty="0" err="1" smtClean="0">
                  <a:solidFill>
                    <a:srgbClr val="FFFFFF"/>
                  </a:solidFill>
                  <a:effectLst>
                    <a:outerShdw blurRad="38100" dist="38100" dir="2700000" algn="tl">
                      <a:srgbClr val="000000">
                        <a:alpha val="43137"/>
                      </a:srgbClr>
                    </a:outerShdw>
                  </a:effectLst>
                </a:rPr>
                <a:t>Plataforma</a:t>
              </a:r>
              <a:r>
                <a:rPr lang="en-US" sz="2417" kern="0" dirty="0" smtClean="0">
                  <a:solidFill>
                    <a:srgbClr val="FFFFFF"/>
                  </a:solidFill>
                  <a:effectLst>
                    <a:outerShdw blurRad="38100" dist="38100" dir="2700000" algn="tl">
                      <a:srgbClr val="000000">
                        <a:alpha val="43137"/>
                      </a:srgbClr>
                    </a:outerShdw>
                  </a:effectLst>
                </a:rPr>
                <a:t> </a:t>
              </a:r>
              <a:r>
                <a:rPr lang="en-US" sz="2417" kern="0" dirty="0" err="1" smtClean="0">
                  <a:solidFill>
                    <a:srgbClr val="FFFFFF"/>
                  </a:solidFill>
                  <a:effectLst>
                    <a:outerShdw blurRad="38100" dist="38100" dir="2700000" algn="tl">
                      <a:srgbClr val="000000">
                        <a:alpha val="43137"/>
                      </a:srgbClr>
                    </a:outerShdw>
                  </a:effectLst>
                </a:rPr>
                <a:t>Educativa</a:t>
              </a:r>
              <a:endParaRPr lang="en-US" sz="2417" kern="0" dirty="0">
                <a:solidFill>
                  <a:srgbClr val="FFFFFF"/>
                </a:solidFill>
                <a:effectLst>
                  <a:outerShdw blurRad="38100" dist="38100" dir="2700000" algn="tl">
                    <a:srgbClr val="000000">
                      <a:alpha val="43137"/>
                    </a:srgbClr>
                  </a:outerShdw>
                </a:effectLst>
              </a:endParaRPr>
            </a:p>
          </p:txBody>
        </p:sp>
      </p:grpSp>
      <p:grpSp>
        <p:nvGrpSpPr>
          <p:cNvPr id="18" name="Group 17"/>
          <p:cNvGrpSpPr/>
          <p:nvPr/>
        </p:nvGrpSpPr>
        <p:grpSpPr>
          <a:xfrm>
            <a:off x="7714490" y="1300419"/>
            <a:ext cx="2467578" cy="4248472"/>
            <a:chOff x="4759960" y="1562182"/>
            <a:chExt cx="3051157" cy="2553508"/>
          </a:xfrm>
        </p:grpSpPr>
        <p:sp>
          <p:nvSpPr>
            <p:cNvPr id="20" name="Freeform 19"/>
            <p:cNvSpPr/>
            <p:nvPr/>
          </p:nvSpPr>
          <p:spPr bwMode="auto">
            <a:xfrm>
              <a:off x="4759960" y="1562182"/>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1"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417" i="1" kern="0" dirty="0" smtClean="0">
                  <a:solidFill>
                    <a:srgbClr val="FFFFFF"/>
                  </a:solidFill>
                  <a:effectLst>
                    <a:outerShdw blurRad="38100" dist="38100" dir="2700000" algn="tl">
                      <a:srgbClr val="000000">
                        <a:alpha val="43137"/>
                      </a:srgbClr>
                    </a:outerShdw>
                  </a:effectLst>
                </a:rPr>
                <a:t>Campus 3.0 </a:t>
              </a:r>
            </a:p>
            <a:p>
              <a:pPr marL="0" indent="0">
                <a:lnSpc>
                  <a:spcPct val="110000"/>
                </a:lnSpc>
                <a:spcBef>
                  <a:spcPts val="0"/>
                </a:spcBef>
              </a:pPr>
              <a:r>
                <a:rPr lang="en-US" sz="2417" i="1" kern="0" dirty="0" err="1" smtClean="0">
                  <a:solidFill>
                    <a:srgbClr val="FFFFFF"/>
                  </a:solidFill>
                  <a:effectLst>
                    <a:outerShdw blurRad="38100" dist="38100" dir="2700000" algn="tl">
                      <a:srgbClr val="000000">
                        <a:alpha val="43137"/>
                      </a:srgbClr>
                    </a:outerShdw>
                  </a:effectLst>
                </a:rPr>
                <a:t>Propuesta</a:t>
              </a:r>
              <a:r>
                <a:rPr lang="en-US" sz="2417" i="1" kern="0" dirty="0" smtClean="0">
                  <a:solidFill>
                    <a:srgbClr val="FFFFFF"/>
                  </a:solidFill>
                  <a:effectLst>
                    <a:outerShdw blurRad="38100" dist="38100" dir="2700000" algn="tl">
                      <a:srgbClr val="000000">
                        <a:alpha val="43137"/>
                      </a:srgbClr>
                    </a:outerShdw>
                  </a:effectLst>
                </a:rPr>
                <a:t> de </a:t>
              </a:r>
              <a:r>
                <a:rPr lang="en-US" sz="2417" i="1" kern="0" dirty="0" err="1" smtClean="0">
                  <a:solidFill>
                    <a:srgbClr val="FFFFFF"/>
                  </a:solidFill>
                  <a:effectLst>
                    <a:outerShdw blurRad="38100" dist="38100" dir="2700000" algn="tl">
                      <a:srgbClr val="000000">
                        <a:alpha val="43137"/>
                      </a:srgbClr>
                    </a:outerShdw>
                  </a:effectLst>
                </a:rPr>
                <a:t>evolución</a:t>
              </a:r>
              <a:r>
                <a:rPr lang="en-US" sz="2417" i="1" kern="0" dirty="0" smtClean="0">
                  <a:solidFill>
                    <a:srgbClr val="FFFFFF"/>
                  </a:solidFill>
                  <a:effectLst>
                    <a:outerShdw blurRad="38100" dist="38100" dir="2700000" algn="tl">
                      <a:srgbClr val="000000">
                        <a:alpha val="43137"/>
                      </a:srgbClr>
                    </a:outerShdw>
                  </a:effectLst>
                </a:rPr>
                <a:t> del Campus</a:t>
              </a:r>
              <a:endParaRPr lang="en-US" sz="2417" i="1" kern="0" dirty="0">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071194335"/>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ltGray">
          <a:xfrm>
            <a:off x="3177839" y="1491872"/>
            <a:ext cx="5335761" cy="1282918"/>
          </a:xfrm>
          <a:prstGeom prst="rect">
            <a:avLst/>
          </a:prstGeom>
          <a:solidFill>
            <a:schemeClr val="bg1">
              <a:lumMod val="95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sp>
        <p:nvSpPr>
          <p:cNvPr id="34" name="Cloud 33"/>
          <p:cNvSpPr/>
          <p:nvPr/>
        </p:nvSpPr>
        <p:spPr bwMode="ltGray">
          <a:xfrm>
            <a:off x="1847528" y="2951931"/>
            <a:ext cx="8568952" cy="1557629"/>
          </a:xfrm>
          <a:prstGeom prst="cloud">
            <a:avLst/>
          </a:prstGeom>
          <a:solidFill>
            <a:schemeClr val="accent2">
              <a:lumMod val="20000"/>
              <a:lumOff val="80000"/>
              <a:alpha val="9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dirty="0" err="1" smtClean="0"/>
          </a:p>
        </p:txBody>
      </p:sp>
      <p:sp>
        <p:nvSpPr>
          <p:cNvPr id="2" name="Title 1"/>
          <p:cNvSpPr>
            <a:spLocks noGrp="1"/>
          </p:cNvSpPr>
          <p:nvPr>
            <p:ph type="title"/>
          </p:nvPr>
        </p:nvSpPr>
        <p:spPr/>
        <p:txBody>
          <a:bodyPr/>
          <a:lstStyle/>
          <a:p>
            <a:r>
              <a:rPr lang="en-US" dirty="0" err="1" smtClean="0"/>
              <a:t>Arquitectura</a:t>
            </a:r>
            <a:r>
              <a:rPr lang="en-US" dirty="0" smtClean="0"/>
              <a:t> Modular de </a:t>
            </a:r>
            <a:r>
              <a:rPr lang="en-US" dirty="0" err="1" smtClean="0"/>
              <a:t>Movilidad</a:t>
            </a:r>
            <a:endParaRPr lang="en-US" dirty="0"/>
          </a:p>
        </p:txBody>
      </p:sp>
      <p:sp>
        <p:nvSpPr>
          <p:cNvPr id="7" name="Cloud 6"/>
          <p:cNvSpPr/>
          <p:nvPr/>
        </p:nvSpPr>
        <p:spPr bwMode="ltGray">
          <a:xfrm>
            <a:off x="100979" y="4083502"/>
            <a:ext cx="12169352" cy="2322208"/>
          </a:xfrm>
          <a:prstGeom prst="cloud">
            <a:avLst/>
          </a:prstGeom>
          <a:solidFill>
            <a:schemeClr val="accent3">
              <a:lumMod val="20000"/>
              <a:lumOff val="80000"/>
              <a:alpha val="9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dirty="0" err="1" smtClean="0"/>
          </a:p>
        </p:txBody>
      </p:sp>
      <p:pic>
        <p:nvPicPr>
          <p:cNvPr id="14" name="Picture 13"/>
          <p:cNvPicPr>
            <a:picLocks noChangeAspect="1"/>
          </p:cNvPicPr>
          <p:nvPr/>
        </p:nvPicPr>
        <p:blipFill>
          <a:blip r:embed="rId3"/>
          <a:stretch>
            <a:fillRect/>
          </a:stretch>
        </p:blipFill>
        <p:spPr>
          <a:xfrm>
            <a:off x="2650382" y="5258798"/>
            <a:ext cx="1400259" cy="454053"/>
          </a:xfrm>
          <a:prstGeom prst="rect">
            <a:avLst/>
          </a:prstGeom>
          <a:effectLst>
            <a:reflection blurRad="6350" stA="52000" endA="300" endPos="35000" dir="5400000" sy="-100000" algn="bl" rotWithShape="0"/>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7887" y="4632142"/>
            <a:ext cx="1222379" cy="656953"/>
          </a:xfrm>
          <a:prstGeom prst="rect">
            <a:avLst/>
          </a:prstGeom>
          <a:effectLst>
            <a:reflection blurRad="6350" stA="52000" endA="300" endPos="35000" dir="5400000" sy="-100000" algn="bl" rotWithShape="0"/>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059" y="5471232"/>
            <a:ext cx="1765029" cy="507587"/>
          </a:xfrm>
          <a:prstGeom prst="rect">
            <a:avLst/>
          </a:prstGeom>
          <a:effectLst>
            <a:reflection blurRad="6350" stA="52000" endA="300" endPos="35000" dir="5400000" sy="-100000" algn="bl" rotWithShape="0"/>
          </a:effectLst>
        </p:spPr>
      </p:pic>
      <p:sp>
        <p:nvSpPr>
          <p:cNvPr id="17" name="Rectangle 16"/>
          <p:cNvSpPr/>
          <p:nvPr/>
        </p:nvSpPr>
        <p:spPr>
          <a:xfrm>
            <a:off x="4994598" y="5867780"/>
            <a:ext cx="1191057" cy="483495"/>
          </a:xfrm>
          <a:prstGeom prst="rect">
            <a:avLst/>
          </a:prstGeom>
        </p:spPr>
        <p:txBody>
          <a:bodyPr wrap="square" anchor="ctr" anchorCtr="1">
            <a:noAutofit/>
          </a:bodyPr>
          <a:lstStyle/>
          <a:p>
            <a:pPr algn="ctr"/>
            <a:r>
              <a:rPr lang="en-US" sz="1200" b="1" dirty="0"/>
              <a:t>Aruba </a:t>
            </a:r>
            <a:r>
              <a:rPr lang="en-US" sz="1200" b="1" dirty="0" smtClean="0"/>
              <a:t>2930 </a:t>
            </a:r>
            <a:endParaRPr lang="en-US" sz="1200" b="1" dirty="0"/>
          </a:p>
        </p:txBody>
      </p:sp>
      <p:sp>
        <p:nvSpPr>
          <p:cNvPr id="18" name="Rectangle 17"/>
          <p:cNvSpPr/>
          <p:nvPr/>
        </p:nvSpPr>
        <p:spPr>
          <a:xfrm>
            <a:off x="2772114" y="5617688"/>
            <a:ext cx="1141096" cy="483495"/>
          </a:xfrm>
          <a:prstGeom prst="rect">
            <a:avLst/>
          </a:prstGeom>
        </p:spPr>
        <p:txBody>
          <a:bodyPr wrap="square" anchor="ctr" anchorCtr="1">
            <a:noAutofit/>
          </a:bodyPr>
          <a:lstStyle/>
          <a:p>
            <a:pPr algn="ctr"/>
            <a:r>
              <a:rPr lang="en-US" sz="1200" b="1" dirty="0"/>
              <a:t>Aruba </a:t>
            </a:r>
            <a:r>
              <a:rPr lang="en-US" sz="1200" b="1" dirty="0" smtClean="0"/>
              <a:t>3810 </a:t>
            </a:r>
            <a:endParaRPr lang="en-US" sz="1200" b="1" dirty="0"/>
          </a:p>
        </p:txBody>
      </p:sp>
      <p:sp>
        <p:nvSpPr>
          <p:cNvPr id="19" name="Rectangle 18"/>
          <p:cNvSpPr/>
          <p:nvPr/>
        </p:nvSpPr>
        <p:spPr>
          <a:xfrm>
            <a:off x="5984109" y="5143427"/>
            <a:ext cx="1204397" cy="483495"/>
          </a:xfrm>
          <a:prstGeom prst="rect">
            <a:avLst/>
          </a:prstGeom>
        </p:spPr>
        <p:txBody>
          <a:bodyPr wrap="square" anchor="ctr" anchorCtr="1">
            <a:noAutofit/>
          </a:bodyPr>
          <a:lstStyle/>
          <a:p>
            <a:pPr algn="ctr"/>
            <a:r>
              <a:rPr lang="en-US" sz="1200" b="1" dirty="0"/>
              <a:t>Aruba </a:t>
            </a:r>
            <a:r>
              <a:rPr lang="en-US" sz="1200" b="1" dirty="0" smtClean="0"/>
              <a:t>5400 </a:t>
            </a:r>
            <a:endParaRPr lang="en-US" sz="1200" b="1" dirty="0"/>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60930" y="4968594"/>
            <a:ext cx="741803" cy="81293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7"/>
          <a:stretch>
            <a:fillRect/>
          </a:stretch>
        </p:blipFill>
        <p:spPr>
          <a:xfrm>
            <a:off x="3490553" y="3221784"/>
            <a:ext cx="2119719" cy="368762"/>
          </a:xfrm>
          <a:prstGeom prst="rect">
            <a:avLst/>
          </a:prstGeom>
        </p:spPr>
      </p:pic>
      <p:pic>
        <p:nvPicPr>
          <p:cNvPr id="22" name="Picture 21" descr="320_Family_Front_1024_trim.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113953" y="4896600"/>
            <a:ext cx="653720" cy="643478"/>
          </a:xfrm>
          <a:prstGeom prst="rect">
            <a:avLst/>
          </a:prstGeom>
          <a:effectLst>
            <a:outerShdw blurRad="76200" dir="18900000" sy="23000" kx="-1200000" algn="bl" rotWithShape="0">
              <a:prstClr val="black">
                <a:alpha val="20000"/>
              </a:prstClr>
            </a:outerShdw>
          </a:effectLst>
        </p:spPr>
      </p:pic>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558764" y="4399729"/>
            <a:ext cx="600605" cy="1202732"/>
          </a:xfrm>
          <a:prstGeom prst="rect">
            <a:avLst/>
          </a:prstGeom>
        </p:spPr>
      </p:pic>
      <p:sp>
        <p:nvSpPr>
          <p:cNvPr id="29" name="Rectangle 28"/>
          <p:cNvSpPr/>
          <p:nvPr/>
        </p:nvSpPr>
        <p:spPr>
          <a:xfrm>
            <a:off x="7145106" y="5602461"/>
            <a:ext cx="1440544" cy="483495"/>
          </a:xfrm>
          <a:prstGeom prst="rect">
            <a:avLst/>
          </a:prstGeom>
        </p:spPr>
        <p:txBody>
          <a:bodyPr wrap="square" anchor="ctr" anchorCtr="1">
            <a:noAutofit/>
          </a:bodyPr>
          <a:lstStyle/>
          <a:p>
            <a:pPr algn="ctr"/>
            <a:r>
              <a:rPr lang="en-US" sz="1200" b="1" dirty="0"/>
              <a:t>Aruba </a:t>
            </a:r>
            <a:r>
              <a:rPr lang="en-US" sz="1200" b="1" dirty="0" smtClean="0"/>
              <a:t>Series 200</a:t>
            </a:r>
            <a:endParaRPr lang="en-US" sz="1200" b="1" dirty="0"/>
          </a:p>
        </p:txBody>
      </p:sp>
      <p:sp>
        <p:nvSpPr>
          <p:cNvPr id="32" name="Rectangle 31"/>
          <p:cNvSpPr/>
          <p:nvPr/>
        </p:nvSpPr>
        <p:spPr>
          <a:xfrm>
            <a:off x="10199400" y="5278332"/>
            <a:ext cx="1440544" cy="483495"/>
          </a:xfrm>
          <a:prstGeom prst="rect">
            <a:avLst/>
          </a:prstGeom>
        </p:spPr>
        <p:txBody>
          <a:bodyPr wrap="square" anchor="ctr" anchorCtr="1">
            <a:noAutofit/>
          </a:bodyPr>
          <a:lstStyle/>
          <a:p>
            <a:pPr algn="ctr"/>
            <a:r>
              <a:rPr lang="en-US" sz="1200" b="1" dirty="0"/>
              <a:t>Aruba 205H</a:t>
            </a:r>
          </a:p>
        </p:txBody>
      </p:sp>
      <p:sp>
        <p:nvSpPr>
          <p:cNvPr id="33" name="Rectangle 32"/>
          <p:cNvSpPr/>
          <p:nvPr/>
        </p:nvSpPr>
        <p:spPr>
          <a:xfrm>
            <a:off x="8766000" y="5463023"/>
            <a:ext cx="1440544" cy="483495"/>
          </a:xfrm>
          <a:prstGeom prst="rect">
            <a:avLst/>
          </a:prstGeom>
        </p:spPr>
        <p:txBody>
          <a:bodyPr wrap="square" anchor="ctr" anchorCtr="1">
            <a:noAutofit/>
          </a:bodyPr>
          <a:lstStyle/>
          <a:p>
            <a:pPr algn="ctr"/>
            <a:r>
              <a:rPr lang="en-US" sz="1200" b="1" dirty="0"/>
              <a:t>Aruba </a:t>
            </a:r>
            <a:r>
              <a:rPr lang="en-US" sz="1200" b="1" dirty="0" smtClean="0"/>
              <a:t>Series 300</a:t>
            </a:r>
            <a:endParaRPr lang="en-US" sz="1200" b="1" dirty="0"/>
          </a:p>
        </p:txBody>
      </p:sp>
      <p:pic>
        <p:nvPicPr>
          <p:cNvPr id="35" name="Picture 34"/>
          <p:cNvPicPr>
            <a:picLocks noChangeAspect="1"/>
          </p:cNvPicPr>
          <p:nvPr/>
        </p:nvPicPr>
        <p:blipFill>
          <a:blip r:embed="rId7"/>
          <a:stretch>
            <a:fillRect/>
          </a:stretch>
        </p:blipFill>
        <p:spPr>
          <a:xfrm>
            <a:off x="3517477" y="2967502"/>
            <a:ext cx="2119719" cy="368762"/>
          </a:xfrm>
          <a:prstGeom prst="rect">
            <a:avLst/>
          </a:prstGeom>
        </p:spPr>
      </p:pic>
      <p:sp>
        <p:nvSpPr>
          <p:cNvPr id="36" name="Rectangle 35"/>
          <p:cNvSpPr/>
          <p:nvPr/>
        </p:nvSpPr>
        <p:spPr>
          <a:xfrm>
            <a:off x="5519124" y="3167416"/>
            <a:ext cx="1964558" cy="483495"/>
          </a:xfrm>
          <a:prstGeom prst="rect">
            <a:avLst/>
          </a:prstGeom>
        </p:spPr>
        <p:txBody>
          <a:bodyPr wrap="square" anchor="ctr" anchorCtr="1">
            <a:noAutofit/>
          </a:bodyPr>
          <a:lstStyle/>
          <a:p>
            <a:pPr algn="ctr"/>
            <a:r>
              <a:rPr lang="en-US" sz="1600" b="1" dirty="0" err="1" smtClean="0"/>
              <a:t>Controlador</a:t>
            </a:r>
            <a:endParaRPr lang="en-US" sz="1600" b="1" dirty="0" smtClean="0"/>
          </a:p>
          <a:p>
            <a:pPr algn="ctr"/>
            <a:r>
              <a:rPr lang="es-ES_tradnl" sz="1600" b="1" dirty="0" smtClean="0"/>
              <a:t>Movilidad</a:t>
            </a:r>
          </a:p>
          <a:p>
            <a:pPr algn="ctr"/>
            <a:r>
              <a:rPr lang="es-ES_tradnl" sz="1600" b="1" dirty="0" smtClean="0"/>
              <a:t>(</a:t>
            </a:r>
            <a:r>
              <a:rPr lang="es-ES_tradnl" sz="1600" b="1" dirty="0" err="1" smtClean="0"/>
              <a:t>WiFi</a:t>
            </a:r>
            <a:r>
              <a:rPr lang="es-ES_tradnl" sz="1600" b="1" dirty="0" smtClean="0"/>
              <a:t>, LAN, VPN)</a:t>
            </a:r>
            <a:endParaRPr lang="en-US" sz="1600" b="1" dirty="0"/>
          </a:p>
        </p:txBody>
      </p:sp>
      <p:pic>
        <p:nvPicPr>
          <p:cNvPr id="37" name="Picture 36" descr="ClearPass_logo[2][2].png"/>
          <p:cNvPicPr>
            <a:picLocks noChangeAspect="1"/>
          </p:cNvPicPr>
          <p:nvPr/>
        </p:nvPicPr>
        <p:blipFill rotWithShape="1">
          <a:blip r:embed="rId10" cstate="email">
            <a:extLst>
              <a:ext uri="{28A0092B-C50C-407E-A947-70E740481C1C}">
                <a14:useLocalDpi xmlns:a14="http://schemas.microsoft.com/office/drawing/2010/main"/>
              </a:ext>
            </a:extLst>
          </a:blip>
          <a:srcRect l="26788" t="26370" r="31879" b="36940"/>
          <a:stretch/>
        </p:blipFill>
        <p:spPr>
          <a:xfrm>
            <a:off x="4007768" y="1442943"/>
            <a:ext cx="1409608" cy="1273749"/>
          </a:xfrm>
          <a:prstGeom prst="rect">
            <a:avLst/>
          </a:prstGeom>
        </p:spPr>
      </p:pic>
      <p:pic>
        <p:nvPicPr>
          <p:cNvPr id="31" name="Picture 30"/>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rcRect l="27961" t="20629" r="27462" b="38224"/>
          <a:stretch/>
        </p:blipFill>
        <p:spPr>
          <a:xfrm>
            <a:off x="10558919" y="6013070"/>
            <a:ext cx="1108403" cy="688887"/>
          </a:xfrm>
          <a:prstGeom prst="rect">
            <a:avLst/>
          </a:prstGeom>
        </p:spPr>
      </p:pic>
      <p:pic>
        <p:nvPicPr>
          <p:cNvPr id="43" name="Picture 42"/>
          <p:cNvPicPr>
            <a:picLocks noChangeAspect="1"/>
          </p:cNvPicPr>
          <p:nvPr/>
        </p:nvPicPr>
        <p:blipFill>
          <a:blip r:embed="rId13" cstate="screen"/>
          <a:stretch>
            <a:fillRect/>
          </a:stretch>
        </p:blipFill>
        <p:spPr>
          <a:xfrm>
            <a:off x="3802995" y="2030471"/>
            <a:ext cx="747418" cy="716510"/>
          </a:xfrm>
          <a:prstGeom prst="rect">
            <a:avLst/>
          </a:prstGeom>
        </p:spPr>
      </p:pic>
      <p:pic>
        <p:nvPicPr>
          <p:cNvPr id="41" name="Picture 40"/>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20169" y="2986957"/>
            <a:ext cx="1149288" cy="879338"/>
          </a:xfrm>
          <a:prstGeom prst="rect">
            <a:avLst/>
          </a:prstGeom>
        </p:spPr>
      </p:pic>
      <p:grpSp>
        <p:nvGrpSpPr>
          <p:cNvPr id="53" name="Group 52"/>
          <p:cNvGrpSpPr/>
          <p:nvPr/>
        </p:nvGrpSpPr>
        <p:grpSpPr>
          <a:xfrm>
            <a:off x="5986258" y="1538725"/>
            <a:ext cx="2053958" cy="1364177"/>
            <a:chOff x="2878675" y="3503032"/>
            <a:chExt cx="2132639" cy="1637011"/>
          </a:xfrm>
        </p:grpSpPr>
        <p:grpSp>
          <p:nvGrpSpPr>
            <p:cNvPr id="54" name="Group 53"/>
            <p:cNvGrpSpPr>
              <a:grpSpLocks noChangeAspect="1"/>
            </p:cNvGrpSpPr>
            <p:nvPr/>
          </p:nvGrpSpPr>
          <p:grpSpPr>
            <a:xfrm>
              <a:off x="3692570" y="3503032"/>
              <a:ext cx="1020912" cy="763418"/>
              <a:chOff x="896343" y="2569449"/>
              <a:chExt cx="4994677" cy="3734913"/>
            </a:xfrm>
          </p:grpSpPr>
          <p:pic>
            <p:nvPicPr>
              <p:cNvPr id="57" name="Picture 56" descr="Screen Shot 2016-02-09 at 3.05.11 AM.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087155" y="2680574"/>
                <a:ext cx="4572001" cy="2872247"/>
              </a:xfrm>
              <a:prstGeom prst="rect">
                <a:avLst/>
              </a:prstGeom>
            </p:spPr>
          </p:pic>
          <p:pic>
            <p:nvPicPr>
              <p:cNvPr id="58" name="Picture 57" descr="laptop_PNG5893.png"/>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96343" y="2569449"/>
                <a:ext cx="4994677" cy="3734913"/>
              </a:xfrm>
              <a:prstGeom prst="rect">
                <a:avLst/>
              </a:prstGeom>
            </p:spPr>
          </p:pic>
        </p:grpSp>
        <p:sp>
          <p:nvSpPr>
            <p:cNvPr id="55" name="Rectangle 54"/>
            <p:cNvSpPr/>
            <p:nvPr/>
          </p:nvSpPr>
          <p:spPr>
            <a:xfrm>
              <a:off x="2878675" y="4032048"/>
              <a:ext cx="2132639" cy="1107995"/>
            </a:xfrm>
            <a:prstGeom prst="rect">
              <a:avLst/>
            </a:prstGeom>
          </p:spPr>
          <p:txBody>
            <a:bodyPr wrap="square" anchor="ctr">
              <a:spAutoFit/>
            </a:bodyPr>
            <a:lstStyle/>
            <a:p>
              <a:pPr algn="ctr" defTabSz="914290"/>
              <a:r>
                <a:rPr lang="en-US" dirty="0" err="1" smtClean="0">
                  <a:latin typeface="Arial"/>
                  <a:ea typeface="MetricHPE" charset="0"/>
                  <a:cs typeface="MetricHPE" charset="0"/>
                </a:rPr>
                <a:t>Gestión</a:t>
              </a:r>
              <a:r>
                <a:rPr lang="en-US" dirty="0" smtClean="0">
                  <a:latin typeface="Arial"/>
                  <a:ea typeface="MetricHPE" charset="0"/>
                  <a:cs typeface="MetricHPE" charset="0"/>
                </a:rPr>
                <a:t> de Red </a:t>
              </a:r>
            </a:p>
            <a:p>
              <a:pPr algn="ctr" defTabSz="914290"/>
              <a:r>
                <a:rPr lang="es-ES_tradnl" dirty="0" err="1" smtClean="0">
                  <a:latin typeface="Arial"/>
                  <a:ea typeface="MetricHPE" charset="0"/>
                  <a:cs typeface="MetricHPE" charset="0"/>
                </a:rPr>
                <a:t>Airwave</a:t>
              </a:r>
              <a:r>
                <a:rPr lang="es-ES_tradnl" dirty="0" smtClean="0">
                  <a:latin typeface="Arial"/>
                  <a:ea typeface="MetricHPE" charset="0"/>
                  <a:cs typeface="MetricHPE" charset="0"/>
                </a:rPr>
                <a:t>/Central</a:t>
              </a:r>
              <a:endParaRPr lang="en-US" dirty="0">
                <a:latin typeface="Arial"/>
                <a:ea typeface="MetricHPE" charset="0"/>
                <a:cs typeface="MetricHPE" charset="0"/>
              </a:endParaRPr>
            </a:p>
          </p:txBody>
        </p:sp>
        <p:pic>
          <p:nvPicPr>
            <p:cNvPr id="56" name="Picture 55"/>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393685" y="3911611"/>
              <a:ext cx="446071" cy="446071"/>
            </a:xfrm>
            <a:prstGeom prst="rect">
              <a:avLst/>
            </a:prstGeom>
            <a:ln>
              <a:noFill/>
            </a:ln>
          </p:spPr>
        </p:pic>
      </p:grpSp>
      <p:pic>
        <p:nvPicPr>
          <p:cNvPr id="59" name="Picture 58"/>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492464" y="1878762"/>
            <a:ext cx="429132" cy="284970"/>
          </a:xfrm>
          <a:prstGeom prst="rect">
            <a:avLst/>
          </a:prstGeom>
          <a:ln>
            <a:noFill/>
          </a:ln>
          <a:effectLst>
            <a:reflection blurRad="6350" stA="52000" endA="300" endPos="35000" dir="5400000" sy="-100000" algn="bl" rotWithShape="0"/>
          </a:effectLst>
        </p:spPr>
      </p:pic>
      <p:pic>
        <p:nvPicPr>
          <p:cNvPr id="60" name="Picture 59"/>
          <p:cNvPicPr>
            <a:picLocks noChangeAspect="1"/>
          </p:cNvPicPr>
          <p:nvPr/>
        </p:nvPicPr>
        <p:blipFill>
          <a:blip r:embed="rId19"/>
          <a:stretch>
            <a:fillRect/>
          </a:stretch>
        </p:blipFill>
        <p:spPr>
          <a:xfrm>
            <a:off x="4598830" y="3761135"/>
            <a:ext cx="1246890" cy="1106332"/>
          </a:xfrm>
          <a:prstGeom prst="rect">
            <a:avLst/>
          </a:prstGeom>
        </p:spPr>
      </p:pic>
      <p:sp>
        <p:nvSpPr>
          <p:cNvPr id="61" name="Rectangle 60"/>
          <p:cNvSpPr/>
          <p:nvPr/>
        </p:nvSpPr>
        <p:spPr>
          <a:xfrm>
            <a:off x="4645879" y="4603846"/>
            <a:ext cx="1141096" cy="483495"/>
          </a:xfrm>
          <a:prstGeom prst="rect">
            <a:avLst/>
          </a:prstGeom>
        </p:spPr>
        <p:txBody>
          <a:bodyPr wrap="square" anchor="ctr" anchorCtr="1">
            <a:noAutofit/>
          </a:bodyPr>
          <a:lstStyle/>
          <a:p>
            <a:pPr algn="ctr"/>
            <a:r>
              <a:rPr lang="en-US" sz="1200" b="1" dirty="0"/>
              <a:t>Aruba </a:t>
            </a:r>
            <a:r>
              <a:rPr lang="en-US" sz="1200" b="1" dirty="0" smtClean="0"/>
              <a:t>8400 </a:t>
            </a:r>
            <a:endParaRPr lang="en-US" sz="1200" b="1" dirty="0"/>
          </a:p>
        </p:txBody>
      </p:sp>
      <p:pic>
        <p:nvPicPr>
          <p:cNvPr id="62" name="Picture 61"/>
          <p:cNvPicPr>
            <a:picLocks noChangeAspect="1"/>
          </p:cNvPicPr>
          <p:nvPr/>
        </p:nvPicPr>
        <p:blipFill rotWithShape="1">
          <a:blip r:embed="rId20">
            <a:extLst>
              <a:ext uri="{BEBA8EAE-BF5A-486C-A8C5-ECC9F3942E4B}">
                <a14:imgProps xmlns:a14="http://schemas.microsoft.com/office/drawing/2010/main">
                  <a14:imgLayer r:embed="rId21">
                    <a14:imgEffect>
                      <a14:backgroundRemoval t="15341" b="61364" l="5226" r="96516"/>
                    </a14:imgEffect>
                  </a14:imgLayer>
                </a14:imgProps>
              </a:ext>
            </a:extLst>
          </a:blip>
          <a:srcRect t="27077" b="41105"/>
          <a:stretch/>
        </p:blipFill>
        <p:spPr>
          <a:xfrm>
            <a:off x="6484276" y="4087266"/>
            <a:ext cx="1546862" cy="301827"/>
          </a:xfrm>
          <a:prstGeom prst="rect">
            <a:avLst/>
          </a:prstGeom>
        </p:spPr>
      </p:pic>
      <p:sp>
        <p:nvSpPr>
          <p:cNvPr id="63" name="Rectangle 62"/>
          <p:cNvSpPr/>
          <p:nvPr/>
        </p:nvSpPr>
        <p:spPr>
          <a:xfrm>
            <a:off x="6687159" y="4218812"/>
            <a:ext cx="1141096" cy="483495"/>
          </a:xfrm>
          <a:prstGeom prst="rect">
            <a:avLst/>
          </a:prstGeom>
        </p:spPr>
        <p:txBody>
          <a:bodyPr wrap="square" anchor="ctr" anchorCtr="1">
            <a:noAutofit/>
          </a:bodyPr>
          <a:lstStyle/>
          <a:p>
            <a:pPr algn="ctr"/>
            <a:r>
              <a:rPr lang="en-US" sz="1200" b="1" dirty="0"/>
              <a:t>Aruba </a:t>
            </a:r>
            <a:r>
              <a:rPr lang="en-US" sz="1200" b="1" dirty="0" smtClean="0"/>
              <a:t>8320 </a:t>
            </a:r>
            <a:endParaRPr lang="en-US" sz="1200" b="1" dirty="0"/>
          </a:p>
        </p:txBody>
      </p:sp>
    </p:spTree>
    <p:extLst>
      <p:ext uri="{BB962C8B-B14F-4D97-AF65-F5344CB8AC3E}">
        <p14:creationId xmlns:p14="http://schemas.microsoft.com/office/powerpoint/2010/main" val="1021423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7" grpId="0" animBg="1"/>
      <p:bldP spid="17" grpId="0"/>
      <p:bldP spid="18" grpId="0"/>
      <p:bldP spid="19" grpId="0"/>
      <p:bldP spid="29" grpId="0"/>
      <p:bldP spid="32" grpId="0"/>
      <p:bldP spid="33" grpId="0"/>
      <p:bldP spid="36" grpId="0"/>
      <p:bldP spid="61" grpId="0"/>
      <p:bldP spid="6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ounded Rectangle 59"/>
          <p:cNvSpPr/>
          <p:nvPr/>
        </p:nvSpPr>
        <p:spPr bwMode="auto">
          <a:xfrm>
            <a:off x="10563353" y="1222625"/>
            <a:ext cx="1599597" cy="1511513"/>
          </a:xfrm>
          <a:prstGeom prst="roundRect">
            <a:avLst/>
          </a:prstGeom>
          <a:solidFill>
            <a:srgbClr val="00A982">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eaLnBrk="0" hangingPunct="0"/>
            <a:r>
              <a:rPr lang="en-US" sz="1400" dirty="0" err="1" smtClean="0">
                <a:solidFill>
                  <a:schemeClr val="bg1"/>
                </a:solidFill>
                <a:latin typeface="HP Simplified" panose="020B0604020204020204" pitchFamily="34" charset="0"/>
                <a:ea typeface="ＭＳ Ｐゴシック" pitchFamily="34" charset="-128"/>
              </a:rPr>
              <a:t>Profesor</a:t>
            </a:r>
            <a:endParaRPr lang="en-US" sz="1400" dirty="0" smtClean="0">
              <a:solidFill>
                <a:schemeClr val="bg1"/>
              </a:solidFill>
              <a:latin typeface="HP Simplified" panose="020B0604020204020204" pitchFamily="34" charset="0"/>
              <a:ea typeface="ＭＳ Ｐゴシック" pitchFamily="34" charset="-128"/>
            </a:endParaRPr>
          </a:p>
        </p:txBody>
      </p:sp>
      <p:sp>
        <p:nvSpPr>
          <p:cNvPr id="52" name="Rounded Rectangle 51"/>
          <p:cNvSpPr/>
          <p:nvPr/>
        </p:nvSpPr>
        <p:spPr bwMode="auto">
          <a:xfrm>
            <a:off x="159731" y="2124771"/>
            <a:ext cx="1285623" cy="1469055"/>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lvl="1" eaLnBrk="0" hangingPunct="0"/>
            <a:r>
              <a:rPr lang="en-US" sz="1400" dirty="0" err="1" smtClean="0">
                <a:latin typeface="HP Simplified" panose="020B0604020204020204" pitchFamily="34" charset="0"/>
                <a:ea typeface="ＭＳ Ｐゴシック" pitchFamily="34" charset="-128"/>
              </a:rPr>
              <a:t>Estudiante</a:t>
            </a:r>
            <a:endParaRPr lang="en-US" sz="1400" dirty="0" smtClean="0">
              <a:latin typeface="HP Simplified" panose="020B0604020204020204" pitchFamily="34" charset="0"/>
              <a:ea typeface="ＭＳ Ｐゴシック" pitchFamily="34" charset="-128"/>
            </a:endParaRPr>
          </a:p>
        </p:txBody>
      </p:sp>
      <p:sp>
        <p:nvSpPr>
          <p:cNvPr id="34" name="Cloud 33"/>
          <p:cNvSpPr/>
          <p:nvPr/>
        </p:nvSpPr>
        <p:spPr bwMode="ltGray">
          <a:xfrm>
            <a:off x="3344365" y="1804790"/>
            <a:ext cx="5374475" cy="1557629"/>
          </a:xfrm>
          <a:prstGeom prst="cloud">
            <a:avLst/>
          </a:prstGeom>
          <a:solidFill>
            <a:schemeClr val="accent2">
              <a:lumMod val="20000"/>
              <a:lumOff val="80000"/>
              <a:alpha val="9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dirty="0" err="1" smtClean="0"/>
          </a:p>
        </p:txBody>
      </p:sp>
      <p:sp>
        <p:nvSpPr>
          <p:cNvPr id="2" name="Title 1"/>
          <p:cNvSpPr>
            <a:spLocks noGrp="1"/>
          </p:cNvSpPr>
          <p:nvPr>
            <p:ph type="title"/>
          </p:nvPr>
        </p:nvSpPr>
        <p:spPr>
          <a:xfrm>
            <a:off x="271576" y="359132"/>
            <a:ext cx="10969943" cy="411480"/>
          </a:xfrm>
        </p:spPr>
        <p:txBody>
          <a:bodyPr/>
          <a:lstStyle/>
          <a:p>
            <a:r>
              <a:rPr lang="es-ES_tradnl" dirty="0" smtClean="0"/>
              <a:t>Modelo de Conectividad </a:t>
            </a:r>
            <a:endParaRPr lang="en-US" dirty="0"/>
          </a:p>
        </p:txBody>
      </p:sp>
      <p:sp>
        <p:nvSpPr>
          <p:cNvPr id="3" name="Text Placeholder 2"/>
          <p:cNvSpPr>
            <a:spLocks noGrp="1"/>
          </p:cNvSpPr>
          <p:nvPr>
            <p:ph type="body" sz="quarter" idx="13"/>
          </p:nvPr>
        </p:nvSpPr>
        <p:spPr>
          <a:xfrm>
            <a:off x="281669" y="830697"/>
            <a:ext cx="10969943" cy="381000"/>
          </a:xfrm>
        </p:spPr>
        <p:txBody>
          <a:bodyPr/>
          <a:lstStyle/>
          <a:p>
            <a:r>
              <a:rPr lang="es-ES_tradnl" dirty="0" smtClean="0"/>
              <a:t>Seguridad  basada en Contexto</a:t>
            </a:r>
            <a:endParaRPr lang="en-US" dirty="0"/>
          </a:p>
        </p:txBody>
      </p:sp>
      <p:sp>
        <p:nvSpPr>
          <p:cNvPr id="7" name="Cloud 6"/>
          <p:cNvSpPr/>
          <p:nvPr/>
        </p:nvSpPr>
        <p:spPr bwMode="ltGray">
          <a:xfrm>
            <a:off x="95831" y="2806631"/>
            <a:ext cx="12169352" cy="2322208"/>
          </a:xfrm>
          <a:prstGeom prst="cloud">
            <a:avLst/>
          </a:prstGeom>
          <a:solidFill>
            <a:schemeClr val="accent3">
              <a:lumMod val="20000"/>
              <a:lumOff val="80000"/>
              <a:alpha val="9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0000"/>
              </a:lnSpc>
            </a:pPr>
            <a:endParaRPr lang="en-US" dirty="0" err="1" smtClean="0"/>
          </a:p>
        </p:txBody>
      </p:sp>
      <p:pic>
        <p:nvPicPr>
          <p:cNvPr id="14" name="Picture 13"/>
          <p:cNvPicPr>
            <a:picLocks noChangeAspect="1"/>
          </p:cNvPicPr>
          <p:nvPr/>
        </p:nvPicPr>
        <p:blipFill>
          <a:blip r:embed="rId3"/>
          <a:stretch>
            <a:fillRect/>
          </a:stretch>
        </p:blipFill>
        <p:spPr>
          <a:xfrm>
            <a:off x="3777832" y="4089616"/>
            <a:ext cx="1400259" cy="454053"/>
          </a:xfrm>
          <a:prstGeom prst="rect">
            <a:avLst/>
          </a:prstGeom>
          <a:effectLst>
            <a:reflection blurRad="6350" stA="52000" endA="300" endPos="35000" dir="5400000" sy="-100000" algn="bl" rotWithShape="0"/>
          </a:effec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154" y="4296513"/>
            <a:ext cx="1222379" cy="656953"/>
          </a:xfrm>
          <a:prstGeom prst="rect">
            <a:avLst/>
          </a:prstGeom>
          <a:effectLst>
            <a:reflection blurRad="6350" stA="52000" endA="300" endPos="35000" dir="5400000" sy="-100000" algn="bl" rotWithShape="0"/>
          </a:effectLst>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6168" y="3340033"/>
            <a:ext cx="1765029" cy="507587"/>
          </a:xfrm>
          <a:prstGeom prst="rect">
            <a:avLst/>
          </a:prstGeom>
          <a:effectLst>
            <a:reflection blurRad="6350" stA="52000" endA="300" endPos="35000" dir="5400000" sy="-100000" algn="bl" rotWithShape="0"/>
          </a:effectLst>
        </p:spPr>
      </p:pic>
      <p:sp>
        <p:nvSpPr>
          <p:cNvPr id="17" name="Rectangle 16"/>
          <p:cNvSpPr/>
          <p:nvPr/>
        </p:nvSpPr>
        <p:spPr>
          <a:xfrm>
            <a:off x="2328807" y="3720219"/>
            <a:ext cx="1191057" cy="483495"/>
          </a:xfrm>
          <a:prstGeom prst="rect">
            <a:avLst/>
          </a:prstGeom>
        </p:spPr>
        <p:txBody>
          <a:bodyPr wrap="square" anchor="ctr" anchorCtr="1">
            <a:noAutofit/>
          </a:bodyPr>
          <a:lstStyle/>
          <a:p>
            <a:pPr algn="ctr"/>
            <a:r>
              <a:rPr lang="en-US" sz="1200" b="1" dirty="0"/>
              <a:t>Aruba </a:t>
            </a:r>
            <a:r>
              <a:rPr lang="en-US" sz="1200" b="1" dirty="0" smtClean="0"/>
              <a:t>2930 </a:t>
            </a:r>
            <a:endParaRPr lang="en-US" sz="1200" b="1" dirty="0"/>
          </a:p>
        </p:txBody>
      </p:sp>
      <p:sp>
        <p:nvSpPr>
          <p:cNvPr id="18" name="Rectangle 17"/>
          <p:cNvSpPr/>
          <p:nvPr/>
        </p:nvSpPr>
        <p:spPr>
          <a:xfrm>
            <a:off x="3874784" y="4486460"/>
            <a:ext cx="1141096" cy="483495"/>
          </a:xfrm>
          <a:prstGeom prst="rect">
            <a:avLst/>
          </a:prstGeom>
        </p:spPr>
        <p:txBody>
          <a:bodyPr wrap="square" anchor="ctr" anchorCtr="1">
            <a:noAutofit/>
          </a:bodyPr>
          <a:lstStyle/>
          <a:p>
            <a:pPr algn="ctr"/>
            <a:r>
              <a:rPr lang="en-US" sz="1200" b="1" dirty="0"/>
              <a:t>Aruba </a:t>
            </a:r>
            <a:r>
              <a:rPr lang="en-US" sz="1200" b="1" dirty="0" smtClean="0"/>
              <a:t>3810 </a:t>
            </a:r>
            <a:endParaRPr lang="en-US" sz="1200" b="1" dirty="0"/>
          </a:p>
        </p:txBody>
      </p:sp>
      <p:sp>
        <p:nvSpPr>
          <p:cNvPr id="19" name="Rectangle 18"/>
          <p:cNvSpPr/>
          <p:nvPr/>
        </p:nvSpPr>
        <p:spPr>
          <a:xfrm>
            <a:off x="5697530" y="4811071"/>
            <a:ext cx="1204397" cy="483495"/>
          </a:xfrm>
          <a:prstGeom prst="rect">
            <a:avLst/>
          </a:prstGeom>
        </p:spPr>
        <p:txBody>
          <a:bodyPr wrap="square" anchor="ctr" anchorCtr="1">
            <a:noAutofit/>
          </a:bodyPr>
          <a:lstStyle/>
          <a:p>
            <a:pPr algn="ctr"/>
            <a:r>
              <a:rPr lang="en-US" sz="1200" b="1" dirty="0"/>
              <a:t>Aruba </a:t>
            </a:r>
            <a:r>
              <a:rPr lang="en-US" sz="1200" b="1" dirty="0" smtClean="0"/>
              <a:t>5400 </a:t>
            </a:r>
            <a:endParaRPr lang="en-US" sz="1200" b="1" dirty="0"/>
          </a:p>
        </p:txBody>
      </p:sp>
      <p:pic>
        <p:nvPicPr>
          <p:cNvPr id="20" name="Picture 1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14859" y="3340925"/>
            <a:ext cx="741803" cy="81293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7"/>
          <a:stretch>
            <a:fillRect/>
          </a:stretch>
        </p:blipFill>
        <p:spPr>
          <a:xfrm>
            <a:off x="5015880" y="2395661"/>
            <a:ext cx="2119719" cy="368762"/>
          </a:xfrm>
          <a:prstGeom prst="rect">
            <a:avLst/>
          </a:prstGeom>
        </p:spPr>
      </p:pic>
      <p:pic>
        <p:nvPicPr>
          <p:cNvPr id="22" name="Picture 21" descr="320_Family_Front_1024_trim.pn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018991" y="3292543"/>
            <a:ext cx="653720" cy="643478"/>
          </a:xfrm>
          <a:prstGeom prst="rect">
            <a:avLst/>
          </a:prstGeom>
          <a:effectLst>
            <a:outerShdw blurRad="76200" dir="18900000" sy="23000" kx="-1200000" algn="bl" rotWithShape="0">
              <a:prstClr val="black">
                <a:alpha val="20000"/>
              </a:prstClr>
            </a:outerShdw>
          </a:effectLst>
        </p:spPr>
      </p:pic>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168265" y="3098165"/>
            <a:ext cx="600605" cy="1202732"/>
          </a:xfrm>
          <a:prstGeom prst="rect">
            <a:avLst/>
          </a:prstGeom>
        </p:spPr>
      </p:pic>
      <p:sp>
        <p:nvSpPr>
          <p:cNvPr id="29" name="Rectangle 28"/>
          <p:cNvSpPr/>
          <p:nvPr/>
        </p:nvSpPr>
        <p:spPr>
          <a:xfrm>
            <a:off x="7464687" y="3984831"/>
            <a:ext cx="1440544" cy="483495"/>
          </a:xfrm>
          <a:prstGeom prst="rect">
            <a:avLst/>
          </a:prstGeom>
        </p:spPr>
        <p:txBody>
          <a:bodyPr wrap="square" anchor="ctr" anchorCtr="1">
            <a:noAutofit/>
          </a:bodyPr>
          <a:lstStyle/>
          <a:p>
            <a:pPr algn="ctr"/>
            <a:r>
              <a:rPr lang="en-US" sz="1200" b="1" dirty="0"/>
              <a:t>Aruba </a:t>
            </a:r>
            <a:r>
              <a:rPr lang="en-US" sz="1200" b="1" dirty="0" smtClean="0"/>
              <a:t>Series 200</a:t>
            </a:r>
            <a:endParaRPr lang="en-US" sz="1200" b="1" dirty="0"/>
          </a:p>
        </p:txBody>
      </p:sp>
      <p:sp>
        <p:nvSpPr>
          <p:cNvPr id="32" name="Rectangle 31"/>
          <p:cNvSpPr/>
          <p:nvPr/>
        </p:nvSpPr>
        <p:spPr>
          <a:xfrm>
            <a:off x="9712394" y="3949716"/>
            <a:ext cx="1440544" cy="483495"/>
          </a:xfrm>
          <a:prstGeom prst="rect">
            <a:avLst/>
          </a:prstGeom>
        </p:spPr>
        <p:txBody>
          <a:bodyPr wrap="square" anchor="ctr" anchorCtr="1">
            <a:noAutofit/>
          </a:bodyPr>
          <a:lstStyle/>
          <a:p>
            <a:pPr algn="ctr"/>
            <a:r>
              <a:rPr lang="en-US" sz="1200" b="1"/>
              <a:t>Aruba 205H</a:t>
            </a:r>
            <a:endParaRPr lang="en-US" sz="1200" b="1" dirty="0"/>
          </a:p>
        </p:txBody>
      </p:sp>
      <p:sp>
        <p:nvSpPr>
          <p:cNvPr id="33" name="Rectangle 32"/>
          <p:cNvSpPr/>
          <p:nvPr/>
        </p:nvSpPr>
        <p:spPr>
          <a:xfrm>
            <a:off x="8658804" y="3844834"/>
            <a:ext cx="1440544" cy="483495"/>
          </a:xfrm>
          <a:prstGeom prst="rect">
            <a:avLst/>
          </a:prstGeom>
        </p:spPr>
        <p:txBody>
          <a:bodyPr wrap="square" anchor="ctr" anchorCtr="1">
            <a:noAutofit/>
          </a:bodyPr>
          <a:lstStyle/>
          <a:p>
            <a:pPr algn="ctr"/>
            <a:r>
              <a:rPr lang="en-US" sz="1200" b="1" dirty="0"/>
              <a:t>Aruba </a:t>
            </a:r>
            <a:r>
              <a:rPr lang="en-US" sz="1200" b="1" dirty="0" smtClean="0"/>
              <a:t>Series 300</a:t>
            </a:r>
            <a:endParaRPr lang="en-US" sz="1200" b="1" dirty="0"/>
          </a:p>
        </p:txBody>
      </p:sp>
      <p:pic>
        <p:nvPicPr>
          <p:cNvPr id="35" name="Picture 34"/>
          <p:cNvPicPr>
            <a:picLocks noChangeAspect="1"/>
          </p:cNvPicPr>
          <p:nvPr/>
        </p:nvPicPr>
        <p:blipFill>
          <a:blip r:embed="rId7"/>
          <a:stretch>
            <a:fillRect/>
          </a:stretch>
        </p:blipFill>
        <p:spPr>
          <a:xfrm>
            <a:off x="5015880" y="2204934"/>
            <a:ext cx="2119719" cy="368762"/>
          </a:xfrm>
          <a:prstGeom prst="rect">
            <a:avLst/>
          </a:prstGeom>
        </p:spPr>
      </p:pic>
      <p:sp>
        <p:nvSpPr>
          <p:cNvPr id="36" name="Rectangle 35"/>
          <p:cNvSpPr/>
          <p:nvPr/>
        </p:nvSpPr>
        <p:spPr>
          <a:xfrm>
            <a:off x="6861994" y="2230198"/>
            <a:ext cx="1440544" cy="483495"/>
          </a:xfrm>
          <a:prstGeom prst="rect">
            <a:avLst/>
          </a:prstGeom>
        </p:spPr>
        <p:txBody>
          <a:bodyPr wrap="square" anchor="ctr" anchorCtr="1">
            <a:noAutofit/>
          </a:bodyPr>
          <a:lstStyle/>
          <a:p>
            <a:pPr algn="ctr"/>
            <a:r>
              <a:rPr lang="en-US" sz="1400" b="1" dirty="0" err="1" smtClean="0"/>
              <a:t>Controlador</a:t>
            </a:r>
            <a:endParaRPr lang="en-US" sz="1400" b="1" dirty="0" smtClean="0"/>
          </a:p>
          <a:p>
            <a:pPr algn="ctr"/>
            <a:r>
              <a:rPr lang="es-ES_tradnl" sz="1400" b="1" dirty="0" smtClean="0"/>
              <a:t>Movilidad</a:t>
            </a:r>
            <a:endParaRPr lang="en-US" sz="1400" b="1" dirty="0"/>
          </a:p>
        </p:txBody>
      </p:sp>
      <p:pic>
        <p:nvPicPr>
          <p:cNvPr id="37" name="Picture 36" descr="ClearPass_logo[2][2].png"/>
          <p:cNvPicPr>
            <a:picLocks noChangeAspect="1"/>
          </p:cNvPicPr>
          <p:nvPr/>
        </p:nvPicPr>
        <p:blipFill rotWithShape="1">
          <a:blip r:embed="rId10" cstate="email">
            <a:extLst>
              <a:ext uri="{28A0092B-C50C-407E-A947-70E740481C1C}">
                <a14:useLocalDpi xmlns:a14="http://schemas.microsoft.com/office/drawing/2010/main"/>
              </a:ext>
            </a:extLst>
          </a:blip>
          <a:srcRect l="26788" t="26370" r="31879" b="36940"/>
          <a:stretch/>
        </p:blipFill>
        <p:spPr>
          <a:xfrm>
            <a:off x="5331242" y="85582"/>
            <a:ext cx="1409608" cy="1273749"/>
          </a:xfrm>
          <a:prstGeom prst="rect">
            <a:avLst/>
          </a:prstGeom>
        </p:spPr>
      </p:pic>
      <p:pic>
        <p:nvPicPr>
          <p:cNvPr id="45" name="Picture 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855645" y="1330886"/>
            <a:ext cx="1102248" cy="110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pic>
        <p:nvPicPr>
          <p:cNvPr id="46" name="Picture 2" descr="http://www.gettyicons.com/free-icons/112/must-have/png/256/user_256.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07866" y="2141873"/>
            <a:ext cx="1139936" cy="1076072"/>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Rounded Rectangle 47"/>
          <p:cNvSpPr/>
          <p:nvPr/>
        </p:nvSpPr>
        <p:spPr bwMode="auto">
          <a:xfrm>
            <a:off x="7330998" y="1128527"/>
            <a:ext cx="1747351" cy="243435"/>
          </a:xfrm>
          <a:prstGeom prst="roundRect">
            <a:avLst/>
          </a:prstGeom>
          <a:solidFill>
            <a:srgbClr val="FFFF00">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400" dirty="0" smtClean="0">
                <a:latin typeface="HP Simplified" panose="020B0604020204020204" pitchFamily="34" charset="0"/>
                <a:ea typeface="ＭＳ Ｐゴシック" pitchFamily="34" charset="-128"/>
              </a:rPr>
              <a:t>ROL - </a:t>
            </a:r>
            <a:r>
              <a:rPr lang="en-US" sz="1400" dirty="0" err="1" smtClean="0">
                <a:latin typeface="HP Simplified" panose="020B0604020204020204" pitchFamily="34" charset="0"/>
                <a:ea typeface="ＭＳ Ｐゴシック" pitchFamily="34" charset="-128"/>
              </a:rPr>
              <a:t>Estudiante</a:t>
            </a:r>
            <a:endParaRPr lang="en-US" sz="1400" dirty="0" smtClean="0">
              <a:latin typeface="HP Simplified" panose="020B0604020204020204" pitchFamily="34" charset="0"/>
              <a:ea typeface="ＭＳ Ｐゴシック" pitchFamily="34" charset="-128"/>
            </a:endParaRPr>
          </a:p>
        </p:txBody>
      </p:sp>
      <p:sp>
        <p:nvSpPr>
          <p:cNvPr id="49" name="Rounded Rectangle 48"/>
          <p:cNvSpPr/>
          <p:nvPr/>
        </p:nvSpPr>
        <p:spPr bwMode="auto">
          <a:xfrm>
            <a:off x="7330998" y="520816"/>
            <a:ext cx="1747351" cy="254281"/>
          </a:xfrm>
          <a:prstGeom prst="roundRect">
            <a:avLst/>
          </a:prstGeom>
          <a:solidFill>
            <a:srgbClr val="00A982">
              <a:alpha val="7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400" dirty="0" smtClean="0">
                <a:latin typeface="HP Simplified" panose="020B0604020204020204" pitchFamily="34" charset="0"/>
                <a:ea typeface="ＭＳ Ｐゴシック" pitchFamily="34" charset="-128"/>
              </a:rPr>
              <a:t>ROL - </a:t>
            </a:r>
            <a:r>
              <a:rPr lang="en-US" sz="1400" dirty="0" err="1" smtClean="0">
                <a:latin typeface="HP Simplified" panose="020B0604020204020204" pitchFamily="34" charset="0"/>
                <a:ea typeface="ＭＳ Ｐゴシック" pitchFamily="34" charset="-128"/>
              </a:rPr>
              <a:t>Profesor</a:t>
            </a:r>
            <a:endParaRPr lang="en-US" sz="1400" dirty="0" smtClean="0">
              <a:latin typeface="HP Simplified" panose="020B0604020204020204" pitchFamily="34" charset="0"/>
              <a:ea typeface="ＭＳ Ｐゴシック" pitchFamily="34" charset="-128"/>
            </a:endParaRPr>
          </a:p>
        </p:txBody>
      </p:sp>
      <p:cxnSp>
        <p:nvCxnSpPr>
          <p:cNvPr id="57" name="Straight Connector 56"/>
          <p:cNvCxnSpPr/>
          <p:nvPr/>
        </p:nvCxnSpPr>
        <p:spPr>
          <a:xfrm flipH="1">
            <a:off x="9682870" y="2294255"/>
            <a:ext cx="1381689" cy="1035413"/>
          </a:xfrm>
          <a:prstGeom prst="line">
            <a:avLst/>
          </a:prstGeom>
          <a:ln w="57150"/>
        </p:spPr>
        <p:style>
          <a:lnRef idx="3">
            <a:schemeClr val="accent1"/>
          </a:lnRef>
          <a:fillRef idx="0">
            <a:schemeClr val="accent1"/>
          </a:fillRef>
          <a:effectRef idx="2">
            <a:schemeClr val="accent1"/>
          </a:effectRef>
          <a:fontRef idx="minor">
            <a:schemeClr val="tx1"/>
          </a:fontRef>
        </p:style>
      </p:cxnSp>
      <p:pic>
        <p:nvPicPr>
          <p:cNvPr id="63" name="Picture 62"/>
          <p:cNvPicPr>
            <a:picLocks noChangeAspect="1"/>
          </p:cNvPicPr>
          <p:nvPr/>
        </p:nvPicPr>
        <p:blipFill>
          <a:blip r:embed="rId13" cstate="screen"/>
          <a:stretch>
            <a:fillRect/>
          </a:stretch>
        </p:blipFill>
        <p:spPr>
          <a:xfrm>
            <a:off x="949246" y="1905925"/>
            <a:ext cx="497206" cy="497206"/>
          </a:xfrm>
          <a:prstGeom prst="rect">
            <a:avLst/>
          </a:prstGeom>
        </p:spPr>
      </p:pic>
      <p:pic>
        <p:nvPicPr>
          <p:cNvPr id="64" name="Picture 63"/>
          <p:cNvPicPr>
            <a:picLocks noChangeAspect="1"/>
          </p:cNvPicPr>
          <p:nvPr/>
        </p:nvPicPr>
        <p:blipFill>
          <a:blip r:embed="rId13" cstate="screen"/>
          <a:stretch>
            <a:fillRect/>
          </a:stretch>
        </p:blipFill>
        <p:spPr>
          <a:xfrm>
            <a:off x="10401985" y="1190365"/>
            <a:ext cx="497206" cy="497206"/>
          </a:xfrm>
          <a:prstGeom prst="rect">
            <a:avLst/>
          </a:prstGeom>
        </p:spPr>
      </p:pic>
      <p:cxnSp>
        <p:nvCxnSpPr>
          <p:cNvPr id="68" name="Straight Arrow Connector 67"/>
          <p:cNvCxnSpPr/>
          <p:nvPr/>
        </p:nvCxnSpPr>
        <p:spPr>
          <a:xfrm flipH="1">
            <a:off x="2495603" y="1190365"/>
            <a:ext cx="3099784" cy="2525663"/>
          </a:xfrm>
          <a:prstGeom prst="straightConnector1">
            <a:avLst/>
          </a:prstGeom>
          <a:ln w="76200">
            <a:solidFill>
              <a:schemeClr val="bg2">
                <a:lumMod val="75000"/>
              </a:schemeClr>
            </a:solidFill>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69" name="Straight Arrow Connector 68"/>
          <p:cNvCxnSpPr/>
          <p:nvPr/>
        </p:nvCxnSpPr>
        <p:spPr>
          <a:xfrm>
            <a:off x="6412255" y="1111397"/>
            <a:ext cx="3052706" cy="2218271"/>
          </a:xfrm>
          <a:prstGeom prst="straightConnector1">
            <a:avLst/>
          </a:prstGeom>
          <a:ln w="76200">
            <a:solidFill>
              <a:schemeClr val="bg2">
                <a:lumMod val="75000"/>
              </a:schemeClr>
            </a:solidFill>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grpSp>
        <p:nvGrpSpPr>
          <p:cNvPr id="76" name="Group 75"/>
          <p:cNvGrpSpPr/>
          <p:nvPr/>
        </p:nvGrpSpPr>
        <p:grpSpPr>
          <a:xfrm>
            <a:off x="949246" y="3217945"/>
            <a:ext cx="1479944" cy="586922"/>
            <a:chOff x="949246" y="3893401"/>
            <a:chExt cx="1479944" cy="586922"/>
          </a:xfrm>
        </p:grpSpPr>
        <p:cxnSp>
          <p:nvCxnSpPr>
            <p:cNvPr id="51" name="Straight Connector 50"/>
            <p:cNvCxnSpPr>
              <a:endCxn id="81" idx="1"/>
            </p:cNvCxnSpPr>
            <p:nvPr/>
          </p:nvCxnSpPr>
          <p:spPr>
            <a:xfrm>
              <a:off x="949246" y="3893401"/>
              <a:ext cx="1479944" cy="586922"/>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75" name="Oval 74"/>
            <p:cNvSpPr/>
            <p:nvPr/>
          </p:nvSpPr>
          <p:spPr bwMode="ltGray">
            <a:xfrm>
              <a:off x="1609156" y="3937703"/>
              <a:ext cx="281229" cy="268535"/>
            </a:xfrm>
            <a:prstGeom prst="ellipse">
              <a:avLst/>
            </a:prstGeom>
            <a:solidFill>
              <a:srgbClr val="FF66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smtClean="0"/>
                <a:t>1</a:t>
              </a:r>
            </a:p>
          </p:txBody>
        </p:sp>
      </p:grpSp>
      <p:sp>
        <p:nvSpPr>
          <p:cNvPr id="81" name="Rounded Rectangle 80"/>
          <p:cNvSpPr/>
          <p:nvPr/>
        </p:nvSpPr>
        <p:spPr bwMode="auto">
          <a:xfrm>
            <a:off x="2429190" y="3719905"/>
            <a:ext cx="210426" cy="169923"/>
          </a:xfrm>
          <a:prstGeom prst="roundRect">
            <a:avLst/>
          </a:prstGeom>
          <a:solidFill>
            <a:srgbClr val="FFFF0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sz="1800" dirty="0" smtClean="0">
              <a:latin typeface="HP Simplified" panose="020B0604020204020204" pitchFamily="34" charset="0"/>
              <a:ea typeface="ＭＳ Ｐゴシック" pitchFamily="34" charset="-128"/>
            </a:endParaRPr>
          </a:p>
        </p:txBody>
      </p:sp>
      <p:sp>
        <p:nvSpPr>
          <p:cNvPr id="83" name="Oval 82"/>
          <p:cNvSpPr/>
          <p:nvPr/>
        </p:nvSpPr>
        <p:spPr bwMode="ltGray">
          <a:xfrm>
            <a:off x="3660491" y="2242868"/>
            <a:ext cx="281229" cy="268535"/>
          </a:xfrm>
          <a:prstGeom prst="ellipse">
            <a:avLst/>
          </a:prstGeom>
          <a:solidFill>
            <a:srgbClr val="FF66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dirty="0" smtClean="0"/>
              <a:t>2</a:t>
            </a:r>
          </a:p>
        </p:txBody>
      </p:sp>
      <p:sp>
        <p:nvSpPr>
          <p:cNvPr id="86" name="Rounded Rectangle 85"/>
          <p:cNvSpPr/>
          <p:nvPr/>
        </p:nvSpPr>
        <p:spPr bwMode="auto">
          <a:xfrm>
            <a:off x="9516080" y="3361000"/>
            <a:ext cx="196314" cy="183477"/>
          </a:xfrm>
          <a:prstGeom prst="roundRect">
            <a:avLst/>
          </a:prstGeom>
          <a:solidFill>
            <a:srgbClr val="00A982">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dirty="0">
              <a:latin typeface="HP Simplified" panose="020B0604020204020204" pitchFamily="34" charset="0"/>
              <a:ea typeface="ＭＳ Ｐゴシック" pitchFamily="34" charset="-128"/>
            </a:endParaRPr>
          </a:p>
        </p:txBody>
      </p:sp>
      <p:sp>
        <p:nvSpPr>
          <p:cNvPr id="54" name="Rounded Rectangle 53"/>
          <p:cNvSpPr/>
          <p:nvPr/>
        </p:nvSpPr>
        <p:spPr bwMode="auto">
          <a:xfrm>
            <a:off x="8204674" y="5139514"/>
            <a:ext cx="1599597" cy="1511513"/>
          </a:xfrm>
          <a:prstGeom prst="roundRect">
            <a:avLst/>
          </a:prstGeom>
          <a:solidFill>
            <a:srgbClr val="FF9966">
              <a:alpha val="8980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algn="ctr" eaLnBrk="0" hangingPunct="0"/>
            <a:r>
              <a:rPr lang="en-US" sz="1400" dirty="0" smtClean="0">
                <a:latin typeface="HP Simplified" panose="020B0604020204020204" pitchFamily="34" charset="0"/>
                <a:ea typeface="ＭＳ Ｐゴシック" pitchFamily="34" charset="-128"/>
              </a:rPr>
              <a:t>Personal</a:t>
            </a:r>
          </a:p>
        </p:txBody>
      </p:sp>
      <p:pic>
        <p:nvPicPr>
          <p:cNvPr id="55" name="Picture 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496966" y="5247775"/>
            <a:ext cx="1102248" cy="1102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sp>
        <p:nvSpPr>
          <p:cNvPr id="56" name="Rounded Rectangle 55"/>
          <p:cNvSpPr/>
          <p:nvPr/>
        </p:nvSpPr>
        <p:spPr bwMode="auto">
          <a:xfrm>
            <a:off x="7330998" y="830095"/>
            <a:ext cx="1747351" cy="243435"/>
          </a:xfrm>
          <a:prstGeom prst="roundRect">
            <a:avLst/>
          </a:prstGeom>
          <a:solidFill>
            <a:schemeClr val="accent2">
              <a:lumMod val="60000"/>
              <a:lumOff val="40000"/>
              <a:alpha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400" dirty="0">
                <a:latin typeface="HP Simplified" panose="020B0604020204020204" pitchFamily="34" charset="0"/>
                <a:ea typeface="ＭＳ Ｐゴシック" pitchFamily="34" charset="-128"/>
              </a:rPr>
              <a:t>ROL - </a:t>
            </a:r>
            <a:r>
              <a:rPr lang="en-US" sz="1400" dirty="0" err="1">
                <a:latin typeface="HP Simplified" panose="020B0604020204020204" pitchFamily="34" charset="0"/>
                <a:ea typeface="ＭＳ Ｐゴシック" pitchFamily="34" charset="-128"/>
              </a:rPr>
              <a:t>Visitante</a:t>
            </a:r>
            <a:endParaRPr lang="en-US" sz="1400" dirty="0">
              <a:latin typeface="HP Simplified" panose="020B0604020204020204" pitchFamily="34" charset="0"/>
              <a:ea typeface="ＭＳ Ｐゴシック" pitchFamily="34" charset="-128"/>
            </a:endParaRPr>
          </a:p>
        </p:txBody>
      </p:sp>
      <p:sp>
        <p:nvSpPr>
          <p:cNvPr id="58" name="Rounded Rectangle 57"/>
          <p:cNvSpPr/>
          <p:nvPr/>
        </p:nvSpPr>
        <p:spPr bwMode="auto">
          <a:xfrm>
            <a:off x="7330998" y="211537"/>
            <a:ext cx="1747351" cy="254281"/>
          </a:xfrm>
          <a:prstGeom prst="roundRect">
            <a:avLst/>
          </a:prstGeom>
          <a:solidFill>
            <a:srgbClr val="FF9966">
              <a:alpha val="89804"/>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400" dirty="0">
                <a:latin typeface="HP Simplified" panose="020B0604020204020204" pitchFamily="34" charset="0"/>
                <a:ea typeface="ＭＳ Ｐゴシック" pitchFamily="34" charset="-128"/>
              </a:rPr>
              <a:t>ROL – Personal</a:t>
            </a:r>
          </a:p>
        </p:txBody>
      </p:sp>
      <p:cxnSp>
        <p:nvCxnSpPr>
          <p:cNvPr id="61" name="Straight Arrow Connector 60"/>
          <p:cNvCxnSpPr/>
          <p:nvPr/>
        </p:nvCxnSpPr>
        <p:spPr>
          <a:xfrm flipH="1">
            <a:off x="3198139" y="1071635"/>
            <a:ext cx="2859580" cy="2580141"/>
          </a:xfrm>
          <a:prstGeom prst="straightConnector1">
            <a:avLst/>
          </a:prstGeom>
          <a:ln w="76200">
            <a:solidFill>
              <a:schemeClr val="bg2">
                <a:lumMod val="75000"/>
              </a:schemeClr>
            </a:solidFill>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grpSp>
        <p:nvGrpSpPr>
          <p:cNvPr id="30" name="Group 29"/>
          <p:cNvGrpSpPr/>
          <p:nvPr/>
        </p:nvGrpSpPr>
        <p:grpSpPr>
          <a:xfrm>
            <a:off x="1996804" y="3669181"/>
            <a:ext cx="1285623" cy="3161648"/>
            <a:chOff x="2081327" y="3720786"/>
            <a:chExt cx="1285623" cy="3161648"/>
          </a:xfrm>
        </p:grpSpPr>
        <p:sp>
          <p:nvSpPr>
            <p:cNvPr id="50" name="Rounded Rectangle 49"/>
            <p:cNvSpPr/>
            <p:nvPr/>
          </p:nvSpPr>
          <p:spPr bwMode="auto">
            <a:xfrm>
              <a:off x="2081327" y="5413379"/>
              <a:ext cx="1285623" cy="1469055"/>
            </a:xfrm>
            <a:prstGeom prst="roundRect">
              <a:avLst/>
            </a:prstGeom>
            <a:solidFill>
              <a:srgbClr val="00B0F0">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marL="0" lvl="1" algn="ctr" eaLnBrk="0" hangingPunct="0"/>
              <a:r>
                <a:rPr lang="en-US" sz="1400" dirty="0" err="1" smtClean="0">
                  <a:latin typeface="HP Simplified" panose="020B0604020204020204" pitchFamily="34" charset="0"/>
                  <a:ea typeface="ＭＳ Ｐゴシック" pitchFamily="34" charset="-128"/>
                </a:rPr>
                <a:t>Visitante</a:t>
              </a:r>
              <a:endParaRPr lang="en-US" sz="1400" dirty="0" smtClean="0">
                <a:latin typeface="HP Simplified" panose="020B0604020204020204" pitchFamily="34" charset="0"/>
                <a:ea typeface="ＭＳ Ｐゴシック" pitchFamily="34" charset="-128"/>
              </a:endParaRPr>
            </a:p>
          </p:txBody>
        </p:sp>
        <p:sp>
          <p:nvSpPr>
            <p:cNvPr id="65" name="Rounded Rectangle 64"/>
            <p:cNvSpPr/>
            <p:nvPr/>
          </p:nvSpPr>
          <p:spPr bwMode="auto">
            <a:xfrm>
              <a:off x="3096704" y="3720786"/>
              <a:ext cx="210426" cy="169923"/>
            </a:xfrm>
            <a:prstGeom prst="roundRect">
              <a:avLst/>
            </a:prstGeom>
            <a:solidFill>
              <a:schemeClr val="accent3">
                <a:lumMod val="75000"/>
                <a:alpha val="9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sz="1800" dirty="0" smtClean="0">
                <a:latin typeface="HP Simplified" panose="020B0604020204020204" pitchFamily="34" charset="0"/>
                <a:ea typeface="ＭＳ Ｐゴシック" pitchFamily="34" charset="-128"/>
              </a:endParaRPr>
            </a:p>
          </p:txBody>
        </p:sp>
      </p:grpSp>
      <p:pic>
        <p:nvPicPr>
          <p:cNvPr id="53" name="Picture 2" descr="http://www.gettyicons.com/free-icons/112/must-have/png/256/user_256.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900519" y="5421648"/>
            <a:ext cx="1139936" cy="107607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70" name="Straight Arrow Connector 69"/>
          <p:cNvCxnSpPr/>
          <p:nvPr/>
        </p:nvCxnSpPr>
        <p:spPr>
          <a:xfrm flipH="1">
            <a:off x="4764644" y="1111397"/>
            <a:ext cx="1547381" cy="3182641"/>
          </a:xfrm>
          <a:prstGeom prst="straightConnector1">
            <a:avLst/>
          </a:prstGeom>
          <a:ln w="76200">
            <a:solidFill>
              <a:schemeClr val="bg2">
                <a:lumMod val="75000"/>
              </a:schemeClr>
            </a:solidFill>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cxnSp>
        <p:nvCxnSpPr>
          <p:cNvPr id="59" name="Straight Connector 58"/>
          <p:cNvCxnSpPr>
            <a:stCxn id="65" idx="2"/>
            <a:endCxn id="50" idx="0"/>
          </p:cNvCxnSpPr>
          <p:nvPr/>
        </p:nvCxnSpPr>
        <p:spPr>
          <a:xfrm flipH="1">
            <a:off x="2639616" y="3839104"/>
            <a:ext cx="477778" cy="1522670"/>
          </a:xfrm>
          <a:prstGeom prst="line">
            <a:avLst/>
          </a:prstGeom>
          <a:ln w="57150"/>
        </p:spPr>
        <p:style>
          <a:lnRef idx="3">
            <a:schemeClr val="accent1"/>
          </a:lnRef>
          <a:fillRef idx="0">
            <a:schemeClr val="accent1"/>
          </a:fillRef>
          <a:effectRef idx="2">
            <a:schemeClr val="accent1"/>
          </a:effectRef>
          <a:fontRef idx="minor">
            <a:schemeClr val="tx1"/>
          </a:fontRef>
        </p:style>
      </p:cxnSp>
      <p:pic>
        <p:nvPicPr>
          <p:cNvPr id="23" name="Picture 22"/>
          <p:cNvPicPr>
            <a:picLocks noChangeAspect="1"/>
          </p:cNvPicPr>
          <p:nvPr/>
        </p:nvPicPr>
        <p:blipFill>
          <a:blip r:embed="rId14"/>
          <a:stretch>
            <a:fillRect/>
          </a:stretch>
        </p:blipFill>
        <p:spPr>
          <a:xfrm rot="21142151">
            <a:off x="334278" y="5125605"/>
            <a:ext cx="1969150" cy="1075698"/>
          </a:xfrm>
          <a:prstGeom prst="rect">
            <a:avLst/>
          </a:prstGeom>
        </p:spPr>
      </p:pic>
      <p:sp>
        <p:nvSpPr>
          <p:cNvPr id="85" name="Rounded Rectangle 84"/>
          <p:cNvSpPr/>
          <p:nvPr/>
        </p:nvSpPr>
        <p:spPr bwMode="auto">
          <a:xfrm>
            <a:off x="4659431" y="4333892"/>
            <a:ext cx="210426" cy="169923"/>
          </a:xfrm>
          <a:prstGeom prst="roundRect">
            <a:avLst/>
          </a:prstGeom>
          <a:solidFill>
            <a:srgbClr val="FF9966">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sz="1800" dirty="0" smtClean="0">
              <a:latin typeface="HP Simplified" panose="020B0604020204020204" pitchFamily="34" charset="0"/>
              <a:ea typeface="ＭＳ Ｐゴシック" pitchFamily="34" charset="-128"/>
            </a:endParaRPr>
          </a:p>
        </p:txBody>
      </p:sp>
      <p:cxnSp>
        <p:nvCxnSpPr>
          <p:cNvPr id="66" name="Straight Connector 65"/>
          <p:cNvCxnSpPr/>
          <p:nvPr/>
        </p:nvCxnSpPr>
        <p:spPr>
          <a:xfrm flipH="1" flipV="1">
            <a:off x="4724033" y="4540062"/>
            <a:ext cx="3736344" cy="1434702"/>
          </a:xfrm>
          <a:prstGeom prst="line">
            <a:avLst/>
          </a:prstGeom>
          <a:ln w="57150"/>
        </p:spPr>
        <p:style>
          <a:lnRef idx="3">
            <a:schemeClr val="accent1"/>
          </a:lnRef>
          <a:fillRef idx="0">
            <a:schemeClr val="accent1"/>
          </a:fillRef>
          <a:effectRef idx="2">
            <a:schemeClr val="accent1"/>
          </a:effectRef>
          <a:fontRef idx="minor">
            <a:schemeClr val="tx1"/>
          </a:fontRef>
        </p:style>
      </p:cxnSp>
      <p:grpSp>
        <p:nvGrpSpPr>
          <p:cNvPr id="11" name="Group 10"/>
          <p:cNvGrpSpPr/>
          <p:nvPr/>
        </p:nvGrpSpPr>
        <p:grpSpPr>
          <a:xfrm>
            <a:off x="4214394" y="2445689"/>
            <a:ext cx="2017767" cy="2081283"/>
            <a:chOff x="4760274" y="2525963"/>
            <a:chExt cx="904279" cy="1927316"/>
          </a:xfrm>
        </p:grpSpPr>
        <p:sp>
          <p:nvSpPr>
            <p:cNvPr id="9" name="Freeform 8"/>
            <p:cNvSpPr/>
            <p:nvPr/>
          </p:nvSpPr>
          <p:spPr bwMode="ltGray">
            <a:xfrm>
              <a:off x="4790952" y="2525963"/>
              <a:ext cx="873601" cy="1854823"/>
            </a:xfrm>
            <a:custGeom>
              <a:avLst/>
              <a:gdLst>
                <a:gd name="connsiteX0" fmla="*/ 0 w 873601"/>
                <a:gd name="connsiteY0" fmla="*/ 1922318 h 1922318"/>
                <a:gd name="connsiteX1" fmla="*/ 20782 w 873601"/>
                <a:gd name="connsiteY1" fmla="*/ 1444336 h 1922318"/>
                <a:gd name="connsiteX2" fmla="*/ 31173 w 873601"/>
                <a:gd name="connsiteY2" fmla="*/ 1381991 h 1922318"/>
                <a:gd name="connsiteX3" fmla="*/ 41564 w 873601"/>
                <a:gd name="connsiteY3" fmla="*/ 1236518 h 1922318"/>
                <a:gd name="connsiteX4" fmla="*/ 176646 w 873601"/>
                <a:gd name="connsiteY4" fmla="*/ 1028700 h 1922318"/>
                <a:gd name="connsiteX5" fmla="*/ 270164 w 873601"/>
                <a:gd name="connsiteY5" fmla="*/ 914400 h 1922318"/>
                <a:gd name="connsiteX6" fmla="*/ 363682 w 873601"/>
                <a:gd name="connsiteY6" fmla="*/ 820882 h 1922318"/>
                <a:gd name="connsiteX7" fmla="*/ 529936 w 873601"/>
                <a:gd name="connsiteY7" fmla="*/ 696191 h 1922318"/>
                <a:gd name="connsiteX8" fmla="*/ 613064 w 873601"/>
                <a:gd name="connsiteY8" fmla="*/ 602673 h 1922318"/>
                <a:gd name="connsiteX9" fmla="*/ 810491 w 873601"/>
                <a:gd name="connsiteY9" fmla="*/ 311727 h 1922318"/>
                <a:gd name="connsiteX10" fmla="*/ 862446 w 873601"/>
                <a:gd name="connsiteY10" fmla="*/ 103909 h 1922318"/>
                <a:gd name="connsiteX11" fmla="*/ 872836 w 873601"/>
                <a:gd name="connsiteY11" fmla="*/ 51954 h 1922318"/>
                <a:gd name="connsiteX12" fmla="*/ 872836 w 873601"/>
                <a:gd name="connsiteY12" fmla="*/ 0 h 192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3601" h="1922318">
                  <a:moveTo>
                    <a:pt x="0" y="1922318"/>
                  </a:moveTo>
                  <a:cubicBezTo>
                    <a:pt x="6927" y="1762991"/>
                    <a:pt x="11597" y="1603549"/>
                    <a:pt x="20782" y="1444336"/>
                  </a:cubicBezTo>
                  <a:cubicBezTo>
                    <a:pt x="21995" y="1423303"/>
                    <a:pt x="29077" y="1402955"/>
                    <a:pt x="31173" y="1381991"/>
                  </a:cubicBezTo>
                  <a:cubicBezTo>
                    <a:pt x="36010" y="1333618"/>
                    <a:pt x="32468" y="1284274"/>
                    <a:pt x="41564" y="1236518"/>
                  </a:cubicBezTo>
                  <a:cubicBezTo>
                    <a:pt x="55515" y="1163275"/>
                    <a:pt x="141933" y="1073331"/>
                    <a:pt x="176646" y="1028700"/>
                  </a:cubicBezTo>
                  <a:cubicBezTo>
                    <a:pt x="189846" y="1011729"/>
                    <a:pt x="259220" y="925344"/>
                    <a:pt x="270164" y="914400"/>
                  </a:cubicBezTo>
                  <a:cubicBezTo>
                    <a:pt x="301337" y="883227"/>
                    <a:pt x="331454" y="850962"/>
                    <a:pt x="363682" y="820882"/>
                  </a:cubicBezTo>
                  <a:cubicBezTo>
                    <a:pt x="587957" y="611558"/>
                    <a:pt x="201549" y="988089"/>
                    <a:pt x="529936" y="696191"/>
                  </a:cubicBezTo>
                  <a:cubicBezTo>
                    <a:pt x="561109" y="668482"/>
                    <a:pt x="588479" y="636364"/>
                    <a:pt x="613064" y="602673"/>
                  </a:cubicBezTo>
                  <a:cubicBezTo>
                    <a:pt x="682151" y="507998"/>
                    <a:pt x="810491" y="311727"/>
                    <a:pt x="810491" y="311727"/>
                  </a:cubicBezTo>
                  <a:cubicBezTo>
                    <a:pt x="869014" y="106896"/>
                    <a:pt x="839097" y="232334"/>
                    <a:pt x="862446" y="103909"/>
                  </a:cubicBezTo>
                  <a:cubicBezTo>
                    <a:pt x="865605" y="86533"/>
                    <a:pt x="871079" y="69528"/>
                    <a:pt x="872836" y="51954"/>
                  </a:cubicBezTo>
                  <a:cubicBezTo>
                    <a:pt x="874559" y="34722"/>
                    <a:pt x="872836" y="17318"/>
                    <a:pt x="872836" y="0"/>
                  </a:cubicBezTo>
                </a:path>
              </a:pathLst>
            </a:custGeom>
            <a:noFill/>
            <a:ln w="1174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bwMode="ltGray">
            <a:xfrm>
              <a:off x="4760274" y="4351542"/>
              <a:ext cx="67055" cy="101737"/>
            </a:xfrm>
            <a:prstGeom prst="ellipse">
              <a:avLst/>
            </a:prstGeom>
            <a:solidFill>
              <a:srgbClr val="0070C0"/>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dirty="0" err="1" smtClean="0"/>
            </a:p>
          </p:txBody>
        </p:sp>
      </p:grpSp>
      <p:grpSp>
        <p:nvGrpSpPr>
          <p:cNvPr id="24" name="Group 23"/>
          <p:cNvGrpSpPr/>
          <p:nvPr/>
        </p:nvGrpSpPr>
        <p:grpSpPr>
          <a:xfrm>
            <a:off x="3809156" y="5594115"/>
            <a:ext cx="947381" cy="936104"/>
            <a:chOff x="3858546" y="5551013"/>
            <a:chExt cx="971016" cy="936104"/>
          </a:xfrm>
        </p:grpSpPr>
        <p:sp>
          <p:nvSpPr>
            <p:cNvPr id="12" name="Rounded Rectangle 11"/>
            <p:cNvSpPr/>
            <p:nvPr/>
          </p:nvSpPr>
          <p:spPr bwMode="ltGray">
            <a:xfrm>
              <a:off x="3858546" y="5551013"/>
              <a:ext cx="971016" cy="936104"/>
            </a:xfrm>
            <a:prstGeom prst="roundRect">
              <a:avLst/>
            </a:prstGeom>
            <a:ln/>
          </p:spPr>
          <p:style>
            <a:lnRef idx="2">
              <a:schemeClr val="accent1"/>
            </a:lnRef>
            <a:fillRef idx="1">
              <a:schemeClr val="lt1"/>
            </a:fillRef>
            <a:effectRef idx="0">
              <a:schemeClr val="accent1"/>
            </a:effectRef>
            <a:fontRef idx="minor">
              <a:schemeClr val="dk1"/>
            </a:fontRef>
          </p:style>
          <p:txBody>
            <a:bodyPr rtlCol="0" anchor="b"/>
            <a:lstStyle/>
            <a:p>
              <a:pPr algn="ctr">
                <a:lnSpc>
                  <a:spcPct val="90000"/>
                </a:lnSpc>
              </a:pPr>
              <a:endParaRPr lang="en-US" sz="1200" dirty="0" smtClean="0">
                <a:latin typeface="HPE Simple" panose="02010509020101020102" pitchFamily="49" charset="0"/>
              </a:endParaRPr>
            </a:p>
          </p:txBody>
        </p:sp>
        <p:pic>
          <p:nvPicPr>
            <p:cNvPr id="62" name="Picture 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950613" y="5620352"/>
              <a:ext cx="768426" cy="768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pic>
      </p:grpSp>
      <p:cxnSp>
        <p:nvCxnSpPr>
          <p:cNvPr id="71" name="Straight Connector 70"/>
          <p:cNvCxnSpPr/>
          <p:nvPr/>
        </p:nvCxnSpPr>
        <p:spPr>
          <a:xfrm flipV="1">
            <a:off x="4251260" y="4452522"/>
            <a:ext cx="15965" cy="1141593"/>
          </a:xfrm>
          <a:prstGeom prst="line">
            <a:avLst/>
          </a:prstGeom>
          <a:ln w="57150"/>
        </p:spPr>
        <p:style>
          <a:lnRef idx="3">
            <a:schemeClr val="accent1"/>
          </a:lnRef>
          <a:fillRef idx="0">
            <a:schemeClr val="accent1"/>
          </a:fillRef>
          <a:effectRef idx="2">
            <a:schemeClr val="accent1"/>
          </a:effectRef>
          <a:fontRef idx="minor">
            <a:schemeClr val="tx1"/>
          </a:fontRef>
        </p:style>
      </p:cxnSp>
      <p:sp>
        <p:nvSpPr>
          <p:cNvPr id="4" name="TextBox 3"/>
          <p:cNvSpPr txBox="1"/>
          <p:nvPr/>
        </p:nvSpPr>
        <p:spPr>
          <a:xfrm>
            <a:off x="5341707" y="3273544"/>
            <a:ext cx="914400" cy="914400"/>
          </a:xfrm>
          <a:prstGeom prst="rect">
            <a:avLst/>
          </a:prstGeom>
          <a:noFill/>
        </p:spPr>
        <p:txBody>
          <a:bodyPr wrap="none" lIns="0" tIns="0" rIns="0" bIns="0" rtlCol="0">
            <a:noAutofit/>
          </a:bodyPr>
          <a:lstStyle/>
          <a:p>
            <a:pPr algn="ctr">
              <a:lnSpc>
                <a:spcPct val="90000"/>
              </a:lnSpc>
            </a:pPr>
            <a:r>
              <a:rPr lang="es-ES_tradnl" dirty="0" smtClean="0"/>
              <a:t>Tráfico LAN</a:t>
            </a:r>
          </a:p>
          <a:p>
            <a:pPr algn="ctr">
              <a:lnSpc>
                <a:spcPct val="90000"/>
              </a:lnSpc>
            </a:pPr>
            <a:r>
              <a:rPr lang="es-ES_tradnl" dirty="0" err="1" smtClean="0"/>
              <a:t>Tunelado</a:t>
            </a:r>
            <a:endParaRPr lang="en-US" dirty="0"/>
          </a:p>
        </p:txBody>
      </p:sp>
      <p:sp>
        <p:nvSpPr>
          <p:cNvPr id="72" name="Freeform 71"/>
          <p:cNvSpPr/>
          <p:nvPr/>
        </p:nvSpPr>
        <p:spPr bwMode="ltGray">
          <a:xfrm flipH="1">
            <a:off x="6715606" y="2461712"/>
            <a:ext cx="2406855" cy="1090314"/>
          </a:xfrm>
          <a:custGeom>
            <a:avLst/>
            <a:gdLst>
              <a:gd name="connsiteX0" fmla="*/ 0 w 873601"/>
              <a:gd name="connsiteY0" fmla="*/ 1922318 h 1922318"/>
              <a:gd name="connsiteX1" fmla="*/ 20782 w 873601"/>
              <a:gd name="connsiteY1" fmla="*/ 1444336 h 1922318"/>
              <a:gd name="connsiteX2" fmla="*/ 31173 w 873601"/>
              <a:gd name="connsiteY2" fmla="*/ 1381991 h 1922318"/>
              <a:gd name="connsiteX3" fmla="*/ 41564 w 873601"/>
              <a:gd name="connsiteY3" fmla="*/ 1236518 h 1922318"/>
              <a:gd name="connsiteX4" fmla="*/ 176646 w 873601"/>
              <a:gd name="connsiteY4" fmla="*/ 1028700 h 1922318"/>
              <a:gd name="connsiteX5" fmla="*/ 270164 w 873601"/>
              <a:gd name="connsiteY5" fmla="*/ 914400 h 1922318"/>
              <a:gd name="connsiteX6" fmla="*/ 363682 w 873601"/>
              <a:gd name="connsiteY6" fmla="*/ 820882 h 1922318"/>
              <a:gd name="connsiteX7" fmla="*/ 529936 w 873601"/>
              <a:gd name="connsiteY7" fmla="*/ 696191 h 1922318"/>
              <a:gd name="connsiteX8" fmla="*/ 613064 w 873601"/>
              <a:gd name="connsiteY8" fmla="*/ 602673 h 1922318"/>
              <a:gd name="connsiteX9" fmla="*/ 810491 w 873601"/>
              <a:gd name="connsiteY9" fmla="*/ 311727 h 1922318"/>
              <a:gd name="connsiteX10" fmla="*/ 862446 w 873601"/>
              <a:gd name="connsiteY10" fmla="*/ 103909 h 1922318"/>
              <a:gd name="connsiteX11" fmla="*/ 872836 w 873601"/>
              <a:gd name="connsiteY11" fmla="*/ 51954 h 1922318"/>
              <a:gd name="connsiteX12" fmla="*/ 872836 w 873601"/>
              <a:gd name="connsiteY12" fmla="*/ 0 h 1922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3601" h="1922318">
                <a:moveTo>
                  <a:pt x="0" y="1922318"/>
                </a:moveTo>
                <a:cubicBezTo>
                  <a:pt x="6927" y="1762991"/>
                  <a:pt x="11597" y="1603549"/>
                  <a:pt x="20782" y="1444336"/>
                </a:cubicBezTo>
                <a:cubicBezTo>
                  <a:pt x="21995" y="1423303"/>
                  <a:pt x="29077" y="1402955"/>
                  <a:pt x="31173" y="1381991"/>
                </a:cubicBezTo>
                <a:cubicBezTo>
                  <a:pt x="36010" y="1333618"/>
                  <a:pt x="32468" y="1284274"/>
                  <a:pt x="41564" y="1236518"/>
                </a:cubicBezTo>
                <a:cubicBezTo>
                  <a:pt x="55515" y="1163275"/>
                  <a:pt x="141933" y="1073331"/>
                  <a:pt x="176646" y="1028700"/>
                </a:cubicBezTo>
                <a:cubicBezTo>
                  <a:pt x="189846" y="1011729"/>
                  <a:pt x="259220" y="925344"/>
                  <a:pt x="270164" y="914400"/>
                </a:cubicBezTo>
                <a:cubicBezTo>
                  <a:pt x="301337" y="883227"/>
                  <a:pt x="331454" y="850962"/>
                  <a:pt x="363682" y="820882"/>
                </a:cubicBezTo>
                <a:cubicBezTo>
                  <a:pt x="587957" y="611558"/>
                  <a:pt x="201549" y="988089"/>
                  <a:pt x="529936" y="696191"/>
                </a:cubicBezTo>
                <a:cubicBezTo>
                  <a:pt x="561109" y="668482"/>
                  <a:pt x="588479" y="636364"/>
                  <a:pt x="613064" y="602673"/>
                </a:cubicBezTo>
                <a:cubicBezTo>
                  <a:pt x="682151" y="507998"/>
                  <a:pt x="810491" y="311727"/>
                  <a:pt x="810491" y="311727"/>
                </a:cubicBezTo>
                <a:cubicBezTo>
                  <a:pt x="869014" y="106896"/>
                  <a:pt x="839097" y="232334"/>
                  <a:pt x="862446" y="103909"/>
                </a:cubicBezTo>
                <a:cubicBezTo>
                  <a:pt x="865605" y="86533"/>
                  <a:pt x="871079" y="69528"/>
                  <a:pt x="872836" y="51954"/>
                </a:cubicBezTo>
                <a:cubicBezTo>
                  <a:pt x="874559" y="34722"/>
                  <a:pt x="872836" y="17318"/>
                  <a:pt x="872836" y="0"/>
                </a:cubicBezTo>
              </a:path>
            </a:pathLst>
          </a:custGeom>
          <a:noFill/>
          <a:ln w="1174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6931022" y="2944961"/>
            <a:ext cx="914400" cy="914400"/>
          </a:xfrm>
          <a:prstGeom prst="rect">
            <a:avLst/>
          </a:prstGeom>
          <a:noFill/>
        </p:spPr>
        <p:txBody>
          <a:bodyPr wrap="none" lIns="0" tIns="0" rIns="0" bIns="0" rtlCol="0">
            <a:noAutofit/>
          </a:bodyPr>
          <a:lstStyle/>
          <a:p>
            <a:pPr algn="ctr">
              <a:lnSpc>
                <a:spcPct val="90000"/>
              </a:lnSpc>
            </a:pPr>
            <a:r>
              <a:rPr lang="es-ES_tradnl" dirty="0" smtClean="0"/>
              <a:t>Tráfico </a:t>
            </a:r>
            <a:r>
              <a:rPr lang="es-ES_tradnl" dirty="0" err="1" smtClean="0"/>
              <a:t>WiFi</a:t>
            </a:r>
            <a:endParaRPr lang="es-ES_tradnl" dirty="0" smtClean="0"/>
          </a:p>
          <a:p>
            <a:pPr algn="ctr">
              <a:lnSpc>
                <a:spcPct val="90000"/>
              </a:lnSpc>
            </a:pPr>
            <a:r>
              <a:rPr lang="es-ES_tradnl" dirty="0" err="1" smtClean="0"/>
              <a:t>Tunelado</a:t>
            </a:r>
            <a:endParaRPr lang="en-US" dirty="0"/>
          </a:p>
        </p:txBody>
      </p:sp>
      <p:sp>
        <p:nvSpPr>
          <p:cNvPr id="74" name="Rounded Rectangle 73"/>
          <p:cNvSpPr/>
          <p:nvPr/>
        </p:nvSpPr>
        <p:spPr bwMode="auto">
          <a:xfrm>
            <a:off x="6611457" y="2445690"/>
            <a:ext cx="221532" cy="232307"/>
          </a:xfrm>
          <a:prstGeom prst="roundRect">
            <a:avLst/>
          </a:prstGeom>
          <a:solidFill>
            <a:srgbClr val="00A982">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dirty="0">
              <a:latin typeface="HP Simplified" panose="020B0604020204020204" pitchFamily="34" charset="0"/>
              <a:ea typeface="ＭＳ Ｐゴシック" pitchFamily="34" charset="-128"/>
            </a:endParaRPr>
          </a:p>
        </p:txBody>
      </p:sp>
      <p:sp>
        <p:nvSpPr>
          <p:cNvPr id="77" name="Rounded Rectangle 76"/>
          <p:cNvSpPr/>
          <p:nvPr/>
        </p:nvSpPr>
        <p:spPr bwMode="auto">
          <a:xfrm>
            <a:off x="6131286" y="2373700"/>
            <a:ext cx="229783" cy="236243"/>
          </a:xfrm>
          <a:prstGeom prst="roundRect">
            <a:avLst/>
          </a:prstGeom>
          <a:solidFill>
            <a:srgbClr val="FF9966">
              <a:alpha val="9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endParaRPr lang="en-US" sz="1800" dirty="0" smtClean="0">
              <a:latin typeface="HP Simplified" panose="020B0604020204020204" pitchFamily="34" charset="0"/>
              <a:ea typeface="ＭＳ Ｐゴシック" pitchFamily="34" charset="-128"/>
            </a:endParaRPr>
          </a:p>
        </p:txBody>
      </p:sp>
      <p:cxnSp>
        <p:nvCxnSpPr>
          <p:cNvPr id="78" name="Straight Arrow Connector 77"/>
          <p:cNvCxnSpPr/>
          <p:nvPr/>
        </p:nvCxnSpPr>
        <p:spPr>
          <a:xfrm>
            <a:off x="6445692" y="1270840"/>
            <a:ext cx="242340" cy="957937"/>
          </a:xfrm>
          <a:prstGeom prst="straightConnector1">
            <a:avLst/>
          </a:prstGeom>
          <a:ln w="76200">
            <a:solidFill>
              <a:schemeClr val="bg2">
                <a:lumMod val="75000"/>
              </a:schemeClr>
            </a:solidFill>
            <a:headEnd type="triangle" w="med" len="med"/>
            <a:tailEnd type="triangle" w="med" len="med"/>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46859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1000"/>
                                        <p:tgtEl>
                                          <p:spTgt spid="4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fade">
                                      <p:cBhvr>
                                        <p:cTn id="15" dur="1000"/>
                                        <p:tgtEl>
                                          <p:spTgt spid="5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6"/>
                                        </p:tgtEl>
                                        <p:attrNameLst>
                                          <p:attrName>style.visibility</p:attrName>
                                        </p:attrNameLst>
                                      </p:cBhvr>
                                      <p:to>
                                        <p:strVal val="visible"/>
                                      </p:to>
                                    </p:set>
                                    <p:animEffect transition="in" filter="fade">
                                      <p:cBhvr>
                                        <p:cTn id="24" dur="500"/>
                                        <p:tgtEl>
                                          <p:spTgt spid="7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fade">
                                      <p:cBhvr>
                                        <p:cTn id="29" dur="500"/>
                                        <p:tgtEl>
                                          <p:spTgt spid="68"/>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500"/>
                                        <p:tgtEl>
                                          <p:spTgt spid="83"/>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500"/>
                                        <p:tgtEl>
                                          <p:spTgt spid="81"/>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63"/>
                                        </p:tgtEl>
                                        <p:attrNameLst>
                                          <p:attrName>style.visibility</p:attrName>
                                        </p:attrNameLst>
                                      </p:cBhvr>
                                      <p:to>
                                        <p:strVal val="visible"/>
                                      </p:to>
                                    </p:set>
                                    <p:animEffect transition="in" filter="fade">
                                      <p:cBhvr>
                                        <p:cTn id="41" dur="500"/>
                                        <p:tgtEl>
                                          <p:spTgt spid="63"/>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fade">
                                      <p:cBhvr>
                                        <p:cTn id="45" dur="500"/>
                                        <p:tgtEl>
                                          <p:spTgt spid="5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500"/>
                                        <p:tgtEl>
                                          <p:spTgt spid="57"/>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86"/>
                                        </p:tgtEl>
                                        <p:attrNameLst>
                                          <p:attrName>style.visibility</p:attrName>
                                        </p:attrNameLst>
                                      </p:cBhvr>
                                      <p:to>
                                        <p:strVal val="visible"/>
                                      </p:to>
                                    </p:set>
                                    <p:animEffect transition="in" filter="fade">
                                      <p:cBhvr>
                                        <p:cTn id="62" dur="500"/>
                                        <p:tgtEl>
                                          <p:spTgt spid="86"/>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fade">
                                      <p:cBhvr>
                                        <p:cTn id="66" dur="500"/>
                                        <p:tgtEl>
                                          <p:spTgt spid="60"/>
                                        </p:tgtEl>
                                      </p:cBhvr>
                                    </p:animEffect>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fade">
                                      <p:cBhvr>
                                        <p:cTn id="70" dur="5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500"/>
                                        <p:tgtEl>
                                          <p:spTgt spid="53"/>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59"/>
                                        </p:tgtEl>
                                        <p:attrNameLst>
                                          <p:attrName>style.visibility</p:attrName>
                                        </p:attrNameLst>
                                      </p:cBhvr>
                                      <p:to>
                                        <p:strVal val="visible"/>
                                      </p:to>
                                    </p:set>
                                    <p:animEffect transition="in" filter="fade">
                                      <p:cBhvr>
                                        <p:cTn id="94" dur="500"/>
                                        <p:tgtEl>
                                          <p:spTgt spid="59"/>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61"/>
                                        </p:tgtEl>
                                        <p:attrNameLst>
                                          <p:attrName>style.visibility</p:attrName>
                                        </p:attrNameLst>
                                      </p:cBhvr>
                                      <p:to>
                                        <p:strVal val="visible"/>
                                      </p:to>
                                    </p:set>
                                    <p:animEffect transition="in" filter="fade">
                                      <p:cBhvr>
                                        <p:cTn id="99" dur="500"/>
                                        <p:tgtEl>
                                          <p:spTgt spid="61"/>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animEffect transition="in" filter="fade">
                                      <p:cBhvr>
                                        <p:cTn id="104" dur="500"/>
                                        <p:tgtEl>
                                          <p:spTgt spid="23"/>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0"/>
                                        </p:tgtEl>
                                        <p:attrNameLst>
                                          <p:attrName>style.visibility</p:attrName>
                                        </p:attrNameLst>
                                      </p:cBhvr>
                                      <p:to>
                                        <p:strVal val="visible"/>
                                      </p:to>
                                    </p:set>
                                    <p:animEffect transition="in" filter="fade">
                                      <p:cBhvr>
                                        <p:cTn id="109" dur="500"/>
                                        <p:tgtEl>
                                          <p:spTgt spid="3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66"/>
                                        </p:tgtEl>
                                        <p:attrNameLst>
                                          <p:attrName>style.visibility</p:attrName>
                                        </p:attrNameLst>
                                      </p:cBhvr>
                                      <p:to>
                                        <p:strVal val="visible"/>
                                      </p:to>
                                    </p:set>
                                    <p:animEffect transition="in" filter="fade">
                                      <p:cBhvr>
                                        <p:cTn id="114" dur="500"/>
                                        <p:tgtEl>
                                          <p:spTgt spid="66"/>
                                        </p:tgtEl>
                                      </p:cBhvr>
                                    </p:animEffect>
                                  </p:childTnLst>
                                </p:cTn>
                              </p:par>
                            </p:childTnLst>
                          </p:cTn>
                        </p:par>
                        <p:par>
                          <p:cTn id="115" fill="hold">
                            <p:stCondLst>
                              <p:cond delay="500"/>
                            </p:stCondLst>
                            <p:childTnLst>
                              <p:par>
                                <p:cTn id="116" presetID="10" presetClass="entr" presetSubtype="0" fill="hold" nodeType="after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fade">
                                      <p:cBhvr>
                                        <p:cTn id="118" dur="500"/>
                                        <p:tgtEl>
                                          <p:spTgt spid="55"/>
                                        </p:tgtEl>
                                      </p:cBhvr>
                                    </p:animEffect>
                                  </p:childTnLst>
                                </p:cTn>
                              </p:par>
                            </p:childTnLst>
                          </p:cTn>
                        </p:par>
                        <p:par>
                          <p:cTn id="119" fill="hold">
                            <p:stCondLst>
                              <p:cond delay="1000"/>
                            </p:stCondLst>
                            <p:childTnLst>
                              <p:par>
                                <p:cTn id="120" presetID="10" presetClass="entr" presetSubtype="0" fill="hold" nodeType="afterEffect">
                                  <p:stCondLst>
                                    <p:cond delay="0"/>
                                  </p:stCondLst>
                                  <p:childTnLst>
                                    <p:set>
                                      <p:cBhvr>
                                        <p:cTn id="121" dur="1" fill="hold">
                                          <p:stCondLst>
                                            <p:cond delay="0"/>
                                          </p:stCondLst>
                                        </p:cTn>
                                        <p:tgtEl>
                                          <p:spTgt spid="70"/>
                                        </p:tgtEl>
                                        <p:attrNameLst>
                                          <p:attrName>style.visibility</p:attrName>
                                        </p:attrNameLst>
                                      </p:cBhvr>
                                      <p:to>
                                        <p:strVal val="visible"/>
                                      </p:to>
                                    </p:set>
                                    <p:animEffect transition="in" filter="fade">
                                      <p:cBhvr>
                                        <p:cTn id="122" dur="500"/>
                                        <p:tgtEl>
                                          <p:spTgt spid="70"/>
                                        </p:tgtEl>
                                      </p:cBhvr>
                                    </p:animEffect>
                                  </p:childTnLst>
                                </p:cTn>
                              </p:par>
                            </p:childTnLst>
                          </p:cTn>
                        </p:par>
                        <p:par>
                          <p:cTn id="123" fill="hold">
                            <p:stCondLst>
                              <p:cond delay="1500"/>
                            </p:stCondLst>
                            <p:childTnLst>
                              <p:par>
                                <p:cTn id="124" presetID="10" presetClass="entr" presetSubtype="0" fill="hold" grpId="0" nodeType="afterEffect">
                                  <p:stCondLst>
                                    <p:cond delay="0"/>
                                  </p:stCondLst>
                                  <p:childTnLst>
                                    <p:set>
                                      <p:cBhvr>
                                        <p:cTn id="125" dur="1" fill="hold">
                                          <p:stCondLst>
                                            <p:cond delay="0"/>
                                          </p:stCondLst>
                                        </p:cTn>
                                        <p:tgtEl>
                                          <p:spTgt spid="85"/>
                                        </p:tgtEl>
                                        <p:attrNameLst>
                                          <p:attrName>style.visibility</p:attrName>
                                        </p:attrNameLst>
                                      </p:cBhvr>
                                      <p:to>
                                        <p:strVal val="visible"/>
                                      </p:to>
                                    </p:set>
                                    <p:animEffect transition="in" filter="fade">
                                      <p:cBhvr>
                                        <p:cTn id="126" dur="500"/>
                                        <p:tgtEl>
                                          <p:spTgt spid="85"/>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54"/>
                                        </p:tgtEl>
                                        <p:attrNameLst>
                                          <p:attrName>style.visibility</p:attrName>
                                        </p:attrNameLst>
                                      </p:cBhvr>
                                      <p:to>
                                        <p:strVal val="visible"/>
                                      </p:to>
                                    </p:set>
                                    <p:animEffect transition="in" filter="fade">
                                      <p:cBhvr>
                                        <p:cTn id="129" dur="500"/>
                                        <p:tgtEl>
                                          <p:spTgt spid="54"/>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68"/>
                                        </p:tgtEl>
                                      </p:cBhvr>
                                    </p:animEffect>
                                    <p:set>
                                      <p:cBhvr>
                                        <p:cTn id="134" dur="1" fill="hold">
                                          <p:stCondLst>
                                            <p:cond delay="499"/>
                                          </p:stCondLst>
                                        </p:cTn>
                                        <p:tgtEl>
                                          <p:spTgt spid="68"/>
                                        </p:tgtEl>
                                        <p:attrNameLst>
                                          <p:attrName>style.visibility</p:attrName>
                                        </p:attrNameLst>
                                      </p:cBhvr>
                                      <p:to>
                                        <p:strVal val="hidden"/>
                                      </p:to>
                                    </p:set>
                                  </p:childTnLst>
                                </p:cTn>
                              </p:par>
                              <p:par>
                                <p:cTn id="135" presetID="10" presetClass="exit" presetSubtype="0" fill="hold" nodeType="withEffect">
                                  <p:stCondLst>
                                    <p:cond delay="0"/>
                                  </p:stCondLst>
                                  <p:childTnLst>
                                    <p:animEffect transition="out" filter="fade">
                                      <p:cBhvr>
                                        <p:cTn id="136" dur="500"/>
                                        <p:tgtEl>
                                          <p:spTgt spid="69"/>
                                        </p:tgtEl>
                                      </p:cBhvr>
                                    </p:animEffect>
                                    <p:set>
                                      <p:cBhvr>
                                        <p:cTn id="137" dur="1" fill="hold">
                                          <p:stCondLst>
                                            <p:cond delay="499"/>
                                          </p:stCondLst>
                                        </p:cTn>
                                        <p:tgtEl>
                                          <p:spTgt spid="69"/>
                                        </p:tgtEl>
                                        <p:attrNameLst>
                                          <p:attrName>style.visibility</p:attrName>
                                        </p:attrNameLst>
                                      </p:cBhvr>
                                      <p:to>
                                        <p:strVal val="hidden"/>
                                      </p:to>
                                    </p:set>
                                  </p:childTnLst>
                                </p:cTn>
                              </p:par>
                              <p:par>
                                <p:cTn id="138" presetID="10" presetClass="exit" presetSubtype="0" fill="hold" nodeType="withEffect">
                                  <p:stCondLst>
                                    <p:cond delay="0"/>
                                  </p:stCondLst>
                                  <p:childTnLst>
                                    <p:animEffect transition="out" filter="fade">
                                      <p:cBhvr>
                                        <p:cTn id="139" dur="500"/>
                                        <p:tgtEl>
                                          <p:spTgt spid="61"/>
                                        </p:tgtEl>
                                      </p:cBhvr>
                                    </p:animEffect>
                                    <p:set>
                                      <p:cBhvr>
                                        <p:cTn id="140" dur="1" fill="hold">
                                          <p:stCondLst>
                                            <p:cond delay="499"/>
                                          </p:stCondLst>
                                        </p:cTn>
                                        <p:tgtEl>
                                          <p:spTgt spid="61"/>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70"/>
                                        </p:tgtEl>
                                      </p:cBhvr>
                                    </p:animEffect>
                                    <p:set>
                                      <p:cBhvr>
                                        <p:cTn id="143" dur="1" fill="hold">
                                          <p:stCondLst>
                                            <p:cond delay="499"/>
                                          </p:stCondLst>
                                        </p:cTn>
                                        <p:tgtEl>
                                          <p:spTgt spid="70"/>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58"/>
                                        </p:tgtEl>
                                      </p:cBhvr>
                                    </p:animEffect>
                                    <p:set>
                                      <p:cBhvr>
                                        <p:cTn id="148" dur="1" fill="hold">
                                          <p:stCondLst>
                                            <p:cond delay="499"/>
                                          </p:stCondLst>
                                        </p:cTn>
                                        <p:tgtEl>
                                          <p:spTgt spid="58"/>
                                        </p:tgtEl>
                                        <p:attrNameLst>
                                          <p:attrName>style.visibility</p:attrName>
                                        </p:attrNameLst>
                                      </p:cBhvr>
                                      <p:to>
                                        <p:strVal val="hidden"/>
                                      </p:to>
                                    </p:set>
                                  </p:childTnLst>
                                </p:cTn>
                              </p:par>
                              <p:par>
                                <p:cTn id="149" presetID="10" presetClass="exit" presetSubtype="0" fill="hold" grpId="1" nodeType="withEffect">
                                  <p:stCondLst>
                                    <p:cond delay="0"/>
                                  </p:stCondLst>
                                  <p:childTnLst>
                                    <p:animEffect transition="out" filter="fade">
                                      <p:cBhvr>
                                        <p:cTn id="150" dur="500"/>
                                        <p:tgtEl>
                                          <p:spTgt spid="49"/>
                                        </p:tgtEl>
                                      </p:cBhvr>
                                    </p:animEffect>
                                    <p:set>
                                      <p:cBhvr>
                                        <p:cTn id="151" dur="1" fill="hold">
                                          <p:stCondLst>
                                            <p:cond delay="499"/>
                                          </p:stCondLst>
                                        </p:cTn>
                                        <p:tgtEl>
                                          <p:spTgt spid="49"/>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500"/>
                                        <p:tgtEl>
                                          <p:spTgt spid="56"/>
                                        </p:tgtEl>
                                      </p:cBhvr>
                                    </p:animEffect>
                                    <p:set>
                                      <p:cBhvr>
                                        <p:cTn id="154" dur="1" fill="hold">
                                          <p:stCondLst>
                                            <p:cond delay="499"/>
                                          </p:stCondLst>
                                        </p:cTn>
                                        <p:tgtEl>
                                          <p:spTgt spid="56"/>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48"/>
                                        </p:tgtEl>
                                      </p:cBhvr>
                                    </p:animEffect>
                                    <p:set>
                                      <p:cBhvr>
                                        <p:cTn id="157" dur="1" fill="hold">
                                          <p:stCondLst>
                                            <p:cond delay="499"/>
                                          </p:stCondLst>
                                        </p:cTn>
                                        <p:tgtEl>
                                          <p:spTgt spid="48"/>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nodeType="clickEffect">
                                  <p:stCondLst>
                                    <p:cond delay="0"/>
                                  </p:stCondLst>
                                  <p:childTnLst>
                                    <p:set>
                                      <p:cBhvr>
                                        <p:cTn id="161" dur="1" fill="hold">
                                          <p:stCondLst>
                                            <p:cond delay="0"/>
                                          </p:stCondLst>
                                        </p:cTn>
                                        <p:tgtEl>
                                          <p:spTgt spid="71"/>
                                        </p:tgtEl>
                                        <p:attrNameLst>
                                          <p:attrName>style.visibility</p:attrName>
                                        </p:attrNameLst>
                                      </p:cBhvr>
                                      <p:to>
                                        <p:strVal val="visible"/>
                                      </p:to>
                                    </p:set>
                                    <p:animEffect transition="in" filter="fade">
                                      <p:cBhvr>
                                        <p:cTn id="162" dur="500"/>
                                        <p:tgtEl>
                                          <p:spTgt spid="71"/>
                                        </p:tgtEl>
                                      </p:cBhvr>
                                    </p:animEffect>
                                  </p:childTnLst>
                                </p:cTn>
                              </p:par>
                            </p:childTnLst>
                          </p:cTn>
                        </p:par>
                        <p:par>
                          <p:cTn id="163" fill="hold">
                            <p:stCondLst>
                              <p:cond delay="500"/>
                            </p:stCondLst>
                            <p:childTnLst>
                              <p:par>
                                <p:cTn id="164" presetID="10" presetClass="entr" presetSubtype="0" fill="hold" nodeType="afterEffect">
                                  <p:stCondLst>
                                    <p:cond delay="0"/>
                                  </p:stCondLst>
                                  <p:childTnLst>
                                    <p:set>
                                      <p:cBhvr>
                                        <p:cTn id="165" dur="1" fill="hold">
                                          <p:stCondLst>
                                            <p:cond delay="0"/>
                                          </p:stCondLst>
                                        </p:cTn>
                                        <p:tgtEl>
                                          <p:spTgt spid="24"/>
                                        </p:tgtEl>
                                        <p:attrNameLst>
                                          <p:attrName>style.visibility</p:attrName>
                                        </p:attrNameLst>
                                      </p:cBhvr>
                                      <p:to>
                                        <p:strVal val="visible"/>
                                      </p:to>
                                    </p:set>
                                    <p:animEffect transition="in" filter="fade">
                                      <p:cBhvr>
                                        <p:cTn id="166" dur="500"/>
                                        <p:tgtEl>
                                          <p:spTgt spid="24"/>
                                        </p:tgtEl>
                                      </p:cBhvr>
                                    </p:animEffect>
                                  </p:childTnLst>
                                </p:cTn>
                              </p:par>
                            </p:childTnLst>
                          </p:cTn>
                        </p:par>
                        <p:par>
                          <p:cTn id="167" fill="hold">
                            <p:stCondLst>
                              <p:cond delay="1000"/>
                            </p:stCondLst>
                            <p:childTnLst>
                              <p:par>
                                <p:cTn id="168" presetID="10" presetClass="entr" presetSubtype="0" fill="hold" nodeType="afterEffect">
                                  <p:stCondLst>
                                    <p:cond delay="0"/>
                                  </p:stCondLst>
                                  <p:childTnLst>
                                    <p:set>
                                      <p:cBhvr>
                                        <p:cTn id="169" dur="1" fill="hold">
                                          <p:stCondLst>
                                            <p:cond delay="0"/>
                                          </p:stCondLst>
                                        </p:cTn>
                                        <p:tgtEl>
                                          <p:spTgt spid="11"/>
                                        </p:tgtEl>
                                        <p:attrNameLst>
                                          <p:attrName>style.visibility</p:attrName>
                                        </p:attrNameLst>
                                      </p:cBhvr>
                                      <p:to>
                                        <p:strVal val="visible"/>
                                      </p:to>
                                    </p:set>
                                    <p:animEffect transition="in" filter="fade">
                                      <p:cBhvr>
                                        <p:cTn id="170" dur="500"/>
                                        <p:tgtEl>
                                          <p:spTgt spid="11"/>
                                        </p:tgtEl>
                                      </p:cBhvr>
                                    </p:animEffect>
                                  </p:childTnLst>
                                </p:cTn>
                              </p:par>
                              <p:par>
                                <p:cTn id="171" presetID="1" presetClass="entr" presetSubtype="0" fill="hold" grpId="0" nodeType="withEffect">
                                  <p:stCondLst>
                                    <p:cond delay="0"/>
                                  </p:stCondLst>
                                  <p:childTnLst>
                                    <p:set>
                                      <p:cBhvr>
                                        <p:cTn id="172" dur="1" fill="hold">
                                          <p:stCondLst>
                                            <p:cond delay="0"/>
                                          </p:stCondLst>
                                        </p:cTn>
                                        <p:tgtEl>
                                          <p:spTgt spid="4"/>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73"/>
                                        </p:tgtEl>
                                        <p:attrNameLst>
                                          <p:attrName>style.visibility</p:attrName>
                                        </p:attrNameLst>
                                      </p:cBhvr>
                                      <p:to>
                                        <p:strVal val="visible"/>
                                      </p:to>
                                    </p:set>
                                  </p:childTnLst>
                                </p:cTn>
                              </p:par>
                            </p:childTnLst>
                          </p:cTn>
                        </p:par>
                        <p:par>
                          <p:cTn id="175" fill="hold">
                            <p:stCondLst>
                              <p:cond delay="1500"/>
                            </p:stCondLst>
                            <p:childTnLst>
                              <p:par>
                                <p:cTn id="176" presetID="10" presetClass="entr" presetSubtype="0" fill="hold" grpId="0" nodeType="afterEffect">
                                  <p:stCondLst>
                                    <p:cond delay="0"/>
                                  </p:stCondLst>
                                  <p:childTnLst>
                                    <p:set>
                                      <p:cBhvr>
                                        <p:cTn id="177" dur="1" fill="hold">
                                          <p:stCondLst>
                                            <p:cond delay="0"/>
                                          </p:stCondLst>
                                        </p:cTn>
                                        <p:tgtEl>
                                          <p:spTgt spid="77"/>
                                        </p:tgtEl>
                                        <p:attrNameLst>
                                          <p:attrName>style.visibility</p:attrName>
                                        </p:attrNameLst>
                                      </p:cBhvr>
                                      <p:to>
                                        <p:strVal val="visible"/>
                                      </p:to>
                                    </p:set>
                                    <p:animEffect transition="in" filter="fade">
                                      <p:cBhvr>
                                        <p:cTn id="17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2" grpId="0" animBg="1"/>
      <p:bldP spid="36" grpId="0"/>
      <p:bldP spid="48" grpId="0" animBg="1"/>
      <p:bldP spid="48" grpId="1" animBg="1"/>
      <p:bldP spid="49" grpId="0" animBg="1"/>
      <p:bldP spid="49" grpId="1" animBg="1"/>
      <p:bldP spid="81" grpId="0" animBg="1"/>
      <p:bldP spid="83" grpId="0" animBg="1"/>
      <p:bldP spid="86" grpId="0" animBg="1"/>
      <p:bldP spid="54" grpId="0" animBg="1"/>
      <p:bldP spid="56" grpId="0" animBg="1"/>
      <p:bldP spid="56" grpId="1" animBg="1"/>
      <p:bldP spid="58" grpId="0" animBg="1"/>
      <p:bldP spid="58" grpId="1" animBg="1"/>
      <p:bldP spid="85" grpId="0" animBg="1"/>
      <p:bldP spid="4" grpId="0"/>
      <p:bldP spid="72" grpId="0" animBg="1"/>
      <p:bldP spid="73" grpId="0"/>
      <p:bldP spid="74" grpId="0" animBg="1"/>
      <p:bldP spid="7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4799856" y="1268760"/>
            <a:ext cx="2467578" cy="4248472"/>
            <a:chOff x="4759960" y="1562182"/>
            <a:chExt cx="3051157" cy="2553508"/>
          </a:xfrm>
        </p:grpSpPr>
        <p:sp>
          <p:nvSpPr>
            <p:cNvPr id="22" name="Freeform 21"/>
            <p:cNvSpPr/>
            <p:nvPr/>
          </p:nvSpPr>
          <p:spPr bwMode="auto">
            <a:xfrm>
              <a:off x="4759960" y="1562182"/>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1">
                <a:lumMod val="60000"/>
                <a:lumOff val="40000"/>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3"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800" b="1" kern="0" dirty="0" err="1">
                  <a:solidFill>
                    <a:srgbClr val="FFFFFF"/>
                  </a:solidFill>
                  <a:effectLst>
                    <a:outerShdw blurRad="38100" dist="38100" dir="2700000" algn="tl">
                      <a:srgbClr val="000000">
                        <a:alpha val="43137"/>
                      </a:srgbClr>
                    </a:outerShdw>
                  </a:effectLst>
                </a:rPr>
                <a:t>WiFi</a:t>
              </a:r>
              <a:r>
                <a:rPr lang="en-US" sz="2800" b="1" kern="0" dirty="0">
                  <a:solidFill>
                    <a:srgbClr val="FFFFFF"/>
                  </a:solidFill>
                  <a:effectLst>
                    <a:outerShdw blurRad="38100" dist="38100" dir="2700000" algn="tl">
                      <a:srgbClr val="000000">
                        <a:alpha val="43137"/>
                      </a:srgbClr>
                    </a:outerShdw>
                  </a:effectLst>
                </a:rPr>
                <a:t> </a:t>
              </a:r>
              <a:r>
                <a:rPr lang="en-US" sz="2800" b="1" kern="0" dirty="0" err="1">
                  <a:solidFill>
                    <a:srgbClr val="FFFFFF"/>
                  </a:solidFill>
                  <a:effectLst>
                    <a:outerShdw blurRad="38100" dist="38100" dir="2700000" algn="tl">
                      <a:srgbClr val="000000">
                        <a:alpha val="43137"/>
                      </a:srgbClr>
                    </a:outerShdw>
                  </a:effectLst>
                </a:rPr>
                <a:t>como</a:t>
              </a:r>
              <a:r>
                <a:rPr lang="en-US" sz="2800" b="1" kern="0" dirty="0">
                  <a:solidFill>
                    <a:srgbClr val="FFFFFF"/>
                  </a:solidFill>
                  <a:effectLst>
                    <a:outerShdw blurRad="38100" dist="38100" dir="2700000" algn="tl">
                      <a:srgbClr val="000000">
                        <a:alpha val="43137"/>
                      </a:srgbClr>
                    </a:outerShdw>
                  </a:effectLst>
                </a:rPr>
                <a:t> </a:t>
              </a:r>
              <a:r>
                <a:rPr lang="en-US" sz="2800" b="1" kern="0" dirty="0" err="1">
                  <a:solidFill>
                    <a:srgbClr val="FFFFFF"/>
                  </a:solidFill>
                  <a:effectLst>
                    <a:outerShdw blurRad="38100" dist="38100" dir="2700000" algn="tl">
                      <a:srgbClr val="000000">
                        <a:alpha val="43137"/>
                      </a:srgbClr>
                    </a:outerShdw>
                  </a:effectLst>
                </a:rPr>
                <a:t>Plataforma</a:t>
              </a:r>
              <a:r>
                <a:rPr lang="en-US" sz="2800" b="1" kern="0" dirty="0">
                  <a:solidFill>
                    <a:srgbClr val="FFFFFF"/>
                  </a:solidFill>
                  <a:effectLst>
                    <a:outerShdw blurRad="38100" dist="38100" dir="2700000" algn="tl">
                      <a:srgbClr val="000000">
                        <a:alpha val="43137"/>
                      </a:srgbClr>
                    </a:outerShdw>
                  </a:effectLst>
                </a:rPr>
                <a:t> </a:t>
              </a:r>
              <a:r>
                <a:rPr lang="en-US" sz="2800" b="1" kern="0" dirty="0" err="1">
                  <a:solidFill>
                    <a:srgbClr val="FFFFFF"/>
                  </a:solidFill>
                  <a:effectLst>
                    <a:outerShdw blurRad="38100" dist="38100" dir="2700000" algn="tl">
                      <a:srgbClr val="000000">
                        <a:alpha val="43137"/>
                      </a:srgbClr>
                    </a:outerShdw>
                  </a:effectLst>
                </a:rPr>
                <a:t>Educativa</a:t>
              </a:r>
              <a:endParaRPr lang="en-US" sz="2800" b="1" kern="0" dirty="0">
                <a:solidFill>
                  <a:srgbClr val="FFFFFF"/>
                </a:solidFill>
                <a:effectLst>
                  <a:outerShdw blurRad="38100" dist="38100" dir="2700000" algn="tl">
                    <a:srgbClr val="000000">
                      <a:alpha val="43137"/>
                    </a:srgbClr>
                  </a:outerShdw>
                </a:effectLst>
              </a:endParaRPr>
            </a:p>
          </p:txBody>
        </p:sp>
      </p:grpSp>
      <p:grpSp>
        <p:nvGrpSpPr>
          <p:cNvPr id="18" name="Group 17"/>
          <p:cNvGrpSpPr/>
          <p:nvPr/>
        </p:nvGrpSpPr>
        <p:grpSpPr>
          <a:xfrm>
            <a:off x="7680994" y="1268760"/>
            <a:ext cx="2467578" cy="4251294"/>
            <a:chOff x="4759960" y="1562182"/>
            <a:chExt cx="3051157" cy="2555204"/>
          </a:xfrm>
        </p:grpSpPr>
        <p:sp>
          <p:nvSpPr>
            <p:cNvPr id="20" name="Freeform 19"/>
            <p:cNvSpPr/>
            <p:nvPr/>
          </p:nvSpPr>
          <p:spPr bwMode="auto">
            <a:xfrm>
              <a:off x="4759960" y="1563878"/>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21"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417" i="1" kern="0" dirty="0" smtClean="0">
                  <a:solidFill>
                    <a:srgbClr val="FFFFFF"/>
                  </a:solidFill>
                  <a:effectLst>
                    <a:outerShdw blurRad="38100" dist="38100" dir="2700000" algn="tl">
                      <a:srgbClr val="000000">
                        <a:alpha val="43137"/>
                      </a:srgbClr>
                    </a:outerShdw>
                  </a:effectLst>
                </a:rPr>
                <a:t>Campus 3.0 </a:t>
              </a:r>
            </a:p>
            <a:p>
              <a:pPr marL="0" indent="0">
                <a:lnSpc>
                  <a:spcPct val="110000"/>
                </a:lnSpc>
                <a:spcBef>
                  <a:spcPts val="0"/>
                </a:spcBef>
              </a:pPr>
              <a:r>
                <a:rPr lang="en-US" sz="2417" i="1" kern="0" dirty="0" err="1" smtClean="0">
                  <a:solidFill>
                    <a:srgbClr val="FFFFFF"/>
                  </a:solidFill>
                  <a:effectLst>
                    <a:outerShdw blurRad="38100" dist="38100" dir="2700000" algn="tl">
                      <a:srgbClr val="000000">
                        <a:alpha val="43137"/>
                      </a:srgbClr>
                    </a:outerShdw>
                  </a:effectLst>
                </a:rPr>
                <a:t>Propuesta</a:t>
              </a:r>
              <a:r>
                <a:rPr lang="en-US" sz="2417" i="1" kern="0" dirty="0" smtClean="0">
                  <a:solidFill>
                    <a:srgbClr val="FFFFFF"/>
                  </a:solidFill>
                  <a:effectLst>
                    <a:outerShdw blurRad="38100" dist="38100" dir="2700000" algn="tl">
                      <a:srgbClr val="000000">
                        <a:alpha val="43137"/>
                      </a:srgbClr>
                    </a:outerShdw>
                  </a:effectLst>
                </a:rPr>
                <a:t> de </a:t>
              </a:r>
              <a:r>
                <a:rPr lang="en-US" sz="2417" i="1" kern="0" dirty="0" err="1" smtClean="0">
                  <a:solidFill>
                    <a:srgbClr val="FFFFFF"/>
                  </a:solidFill>
                  <a:effectLst>
                    <a:outerShdw blurRad="38100" dist="38100" dir="2700000" algn="tl">
                      <a:srgbClr val="000000">
                        <a:alpha val="43137"/>
                      </a:srgbClr>
                    </a:outerShdw>
                  </a:effectLst>
                </a:rPr>
                <a:t>evolución</a:t>
              </a:r>
              <a:r>
                <a:rPr lang="en-US" sz="2417" i="1" kern="0" dirty="0" smtClean="0">
                  <a:solidFill>
                    <a:srgbClr val="FFFFFF"/>
                  </a:solidFill>
                  <a:effectLst>
                    <a:outerShdw blurRad="38100" dist="38100" dir="2700000" algn="tl">
                      <a:srgbClr val="000000">
                        <a:alpha val="43137"/>
                      </a:srgbClr>
                    </a:outerShdw>
                  </a:effectLst>
                </a:rPr>
                <a:t> del Campus</a:t>
              </a:r>
              <a:endParaRPr lang="en-US" sz="2417" i="1" kern="0" dirty="0">
                <a:solidFill>
                  <a:srgbClr val="FFFFFF"/>
                </a:solidFill>
                <a:effectLst>
                  <a:outerShdw blurRad="38100" dist="38100" dir="2700000" algn="tl">
                    <a:srgbClr val="000000">
                      <a:alpha val="43137"/>
                    </a:srgbClr>
                  </a:outerShdw>
                </a:effectLst>
              </a:endParaRPr>
            </a:p>
          </p:txBody>
        </p:sp>
      </p:grpSp>
      <p:grpSp>
        <p:nvGrpSpPr>
          <p:cNvPr id="14" name="Group 13"/>
          <p:cNvGrpSpPr/>
          <p:nvPr/>
        </p:nvGrpSpPr>
        <p:grpSpPr>
          <a:xfrm>
            <a:off x="1918718" y="1273232"/>
            <a:ext cx="2467578" cy="4251294"/>
            <a:chOff x="4759960" y="1562182"/>
            <a:chExt cx="3051157" cy="2555204"/>
          </a:xfrm>
        </p:grpSpPr>
        <p:sp>
          <p:nvSpPr>
            <p:cNvPr id="17" name="Freeform 16"/>
            <p:cNvSpPr/>
            <p:nvPr/>
          </p:nvSpPr>
          <p:spPr bwMode="auto">
            <a:xfrm>
              <a:off x="4759960" y="1563878"/>
              <a:ext cx="3051157" cy="2553508"/>
            </a:xfrm>
            <a:custGeom>
              <a:avLst/>
              <a:gdLst>
                <a:gd name="connsiteX0" fmla="*/ 0 w 4071258"/>
                <a:gd name="connsiteY0" fmla="*/ 0 h 3407228"/>
                <a:gd name="connsiteX1" fmla="*/ 326572 w 4071258"/>
                <a:gd name="connsiteY1" fmla="*/ 3407228 h 3407228"/>
                <a:gd name="connsiteX2" fmla="*/ 4060372 w 4071258"/>
                <a:gd name="connsiteY2" fmla="*/ 2525485 h 3407228"/>
                <a:gd name="connsiteX3" fmla="*/ 4071258 w 4071258"/>
                <a:gd name="connsiteY3" fmla="*/ 0 h 3407228"/>
                <a:gd name="connsiteX4" fmla="*/ 0 w 4071258"/>
                <a:gd name="connsiteY4" fmla="*/ 0 h 3407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1258" h="3407228">
                  <a:moveTo>
                    <a:pt x="0" y="0"/>
                  </a:moveTo>
                  <a:lnTo>
                    <a:pt x="326572" y="3407228"/>
                  </a:lnTo>
                  <a:lnTo>
                    <a:pt x="4060372" y="2525485"/>
                  </a:lnTo>
                  <a:cubicBezTo>
                    <a:pt x="4064001" y="1683657"/>
                    <a:pt x="4067629" y="841828"/>
                    <a:pt x="4071258" y="0"/>
                  </a:cubicBezTo>
                  <a:lnTo>
                    <a:pt x="0" y="0"/>
                  </a:lnTo>
                  <a:close/>
                </a:path>
              </a:pathLst>
            </a:custGeom>
            <a:solidFill>
              <a:schemeClr val="accent4">
                <a:alpha val="81176"/>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eaLnBrk="0" fontAlgn="base" hangingPunct="0">
                <a:spcBef>
                  <a:spcPct val="0"/>
                </a:spcBef>
                <a:spcAft>
                  <a:spcPct val="0"/>
                </a:spcAft>
              </a:pPr>
              <a:endParaRPr lang="en-US" sz="3167" dirty="0">
                <a:solidFill>
                  <a:srgbClr val="000000"/>
                </a:solidFill>
                <a:ea typeface="ＭＳ Ｐゴシック" pitchFamily="34" charset="-128"/>
              </a:endParaRPr>
            </a:p>
          </p:txBody>
        </p:sp>
        <p:sp>
          <p:nvSpPr>
            <p:cNvPr id="19" name="Text Placeholder 4"/>
            <p:cNvSpPr txBox="1">
              <a:spLocks/>
            </p:cNvSpPr>
            <p:nvPr/>
          </p:nvSpPr>
          <p:spPr>
            <a:xfrm>
              <a:off x="4796673" y="1562182"/>
              <a:ext cx="2977732" cy="1944629"/>
            </a:xfrm>
            <a:prstGeom prst="rect">
              <a:avLst/>
            </a:prstGeom>
          </p:spPr>
          <p:txBody>
            <a:bodyPr vert="horz" lIns="76200" tIns="38100" rIns="76200" bIns="38100" anchor="ctr"/>
            <a:lstStyle>
              <a:lvl1pPr marL="342900" indent="-342900" algn="ctr" rtl="0" eaLnBrk="1" fontAlgn="base" hangingPunct="1">
                <a:lnSpc>
                  <a:spcPct val="95000"/>
                </a:lnSpc>
                <a:spcBef>
                  <a:spcPts val="1000"/>
                </a:spcBef>
                <a:spcAft>
                  <a:spcPct val="0"/>
                </a:spcAft>
                <a:buClr>
                  <a:srgbClr val="FF9933"/>
                </a:buClr>
                <a:defRPr sz="3200" b="0">
                  <a:solidFill>
                    <a:srgbClr val="F2F2F2"/>
                  </a:solidFill>
                  <a:latin typeface="Arial" pitchFamily="34" charset="0"/>
                  <a:ea typeface="Arial"/>
                  <a:cs typeface="Arial" pitchFamily="34" charset="0"/>
                </a:defRPr>
              </a:lvl1pPr>
              <a:lvl2pPr marL="473075" indent="-227013" algn="l" rtl="0" eaLnBrk="1" fontAlgn="base" hangingPunct="1">
                <a:lnSpc>
                  <a:spcPct val="95000"/>
                </a:lnSpc>
                <a:spcBef>
                  <a:spcPts val="300"/>
                </a:spcBef>
                <a:spcAft>
                  <a:spcPct val="0"/>
                </a:spcAft>
                <a:buClr>
                  <a:srgbClr val="FF9933"/>
                </a:buClr>
                <a:buFont typeface="Lucida Grande" charset="0"/>
                <a:buChar char="–"/>
                <a:defRPr sz="2000">
                  <a:solidFill>
                    <a:schemeClr val="bg1">
                      <a:lumMod val="95000"/>
                    </a:schemeClr>
                  </a:solidFill>
                  <a:latin typeface="Arial" pitchFamily="34" charset="0"/>
                  <a:ea typeface="Arial"/>
                  <a:cs typeface="Arial" pitchFamily="34" charset="0"/>
                </a:defRPr>
              </a:lvl2pPr>
              <a:lvl3pPr marL="703263" indent="-227013" algn="l" rtl="0" eaLnBrk="1" fontAlgn="base" hangingPunct="1">
                <a:lnSpc>
                  <a:spcPct val="95000"/>
                </a:lnSpc>
                <a:spcBef>
                  <a:spcPts val="300"/>
                </a:spcBef>
                <a:spcAft>
                  <a:spcPct val="0"/>
                </a:spcAft>
                <a:buClr>
                  <a:srgbClr val="FF9933"/>
                </a:buClr>
                <a:buFont typeface="Times" charset="0"/>
                <a:buChar char="•"/>
                <a:defRPr>
                  <a:solidFill>
                    <a:srgbClr val="595959"/>
                  </a:solidFill>
                  <a:latin typeface="Arial" pitchFamily="34" charset="0"/>
                  <a:ea typeface="Arial"/>
                  <a:cs typeface="Arial" pitchFamily="34" charset="0"/>
                </a:defRPr>
              </a:lvl3pPr>
              <a:lvl4pPr marL="1144588" indent="-169863"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4pPr>
              <a:lvl5pPr marL="1370013" indent="-111125" algn="l" rtl="0" eaLnBrk="1" fontAlgn="base" hangingPunct="1">
                <a:lnSpc>
                  <a:spcPct val="95000"/>
                </a:lnSpc>
                <a:spcBef>
                  <a:spcPts val="300"/>
                </a:spcBef>
                <a:spcAft>
                  <a:spcPct val="0"/>
                </a:spcAft>
                <a:buClr>
                  <a:srgbClr val="FF9933"/>
                </a:buClr>
                <a:buFont typeface="Times" charset="0"/>
                <a:buChar char="•"/>
                <a:defRPr sz="1600">
                  <a:solidFill>
                    <a:srgbClr val="595959"/>
                  </a:solidFill>
                  <a:latin typeface="Arial" pitchFamily="34" charset="0"/>
                  <a:ea typeface="Arial"/>
                  <a:cs typeface="Arial" pitchFamily="34" charset="0"/>
                </a:defRPr>
              </a:lvl5pPr>
              <a:lvl6pPr marL="2513187" indent="-228470" algn="l" rtl="0" eaLnBrk="1" fontAlgn="base" hangingPunct="1">
                <a:spcBef>
                  <a:spcPct val="20000"/>
                </a:spcBef>
                <a:spcAft>
                  <a:spcPct val="0"/>
                </a:spcAft>
                <a:buChar char="»"/>
                <a:defRPr sz="2200">
                  <a:solidFill>
                    <a:schemeClr val="tx1"/>
                  </a:solidFill>
                  <a:latin typeface="+mn-lt"/>
                  <a:ea typeface="+mn-ea"/>
                </a:defRPr>
              </a:lvl6pPr>
              <a:lvl7pPr marL="2970128" indent="-228470" algn="l" rtl="0" eaLnBrk="1" fontAlgn="base" hangingPunct="1">
                <a:spcBef>
                  <a:spcPct val="20000"/>
                </a:spcBef>
                <a:spcAft>
                  <a:spcPct val="0"/>
                </a:spcAft>
                <a:buChar char="»"/>
                <a:defRPr sz="2200">
                  <a:solidFill>
                    <a:schemeClr val="tx1"/>
                  </a:solidFill>
                  <a:latin typeface="+mn-lt"/>
                  <a:ea typeface="+mn-ea"/>
                </a:defRPr>
              </a:lvl7pPr>
              <a:lvl8pPr marL="3427073" indent="-228470" algn="l" rtl="0" eaLnBrk="1" fontAlgn="base" hangingPunct="1">
                <a:spcBef>
                  <a:spcPct val="20000"/>
                </a:spcBef>
                <a:spcAft>
                  <a:spcPct val="0"/>
                </a:spcAft>
                <a:buChar char="»"/>
                <a:defRPr sz="2200">
                  <a:solidFill>
                    <a:schemeClr val="tx1"/>
                  </a:solidFill>
                  <a:latin typeface="+mn-lt"/>
                  <a:ea typeface="+mn-ea"/>
                </a:defRPr>
              </a:lvl8pPr>
              <a:lvl9pPr marL="3884012" indent="-228470" algn="l" rtl="0" eaLnBrk="1" fontAlgn="base" hangingPunct="1">
                <a:spcBef>
                  <a:spcPct val="20000"/>
                </a:spcBef>
                <a:spcAft>
                  <a:spcPct val="0"/>
                </a:spcAft>
                <a:buChar char="»"/>
                <a:defRPr sz="2200">
                  <a:solidFill>
                    <a:schemeClr val="tx1"/>
                  </a:solidFill>
                  <a:latin typeface="+mn-lt"/>
                  <a:ea typeface="+mn-ea"/>
                </a:defRPr>
              </a:lvl9pPr>
            </a:lstStyle>
            <a:p>
              <a:pPr marL="0" indent="0">
                <a:lnSpc>
                  <a:spcPct val="110000"/>
                </a:lnSpc>
                <a:spcBef>
                  <a:spcPts val="0"/>
                </a:spcBef>
              </a:pPr>
              <a:r>
                <a:rPr lang="en-US" sz="2417" i="1" kern="0" dirty="0" err="1" smtClean="0">
                  <a:solidFill>
                    <a:srgbClr val="FFFFFF"/>
                  </a:solidFill>
                  <a:effectLst>
                    <a:outerShdw blurRad="38100" dist="38100" dir="2700000" algn="tl">
                      <a:srgbClr val="000000">
                        <a:alpha val="43137"/>
                      </a:srgbClr>
                    </a:outerShdw>
                  </a:effectLst>
                </a:rPr>
                <a:t>Modelo</a:t>
              </a:r>
              <a:r>
                <a:rPr lang="en-US" sz="2417" i="1" kern="0" dirty="0" smtClean="0">
                  <a:solidFill>
                    <a:srgbClr val="FFFFFF"/>
                  </a:solidFill>
                  <a:effectLst>
                    <a:outerShdw blurRad="38100" dist="38100" dir="2700000" algn="tl">
                      <a:srgbClr val="000000">
                        <a:alpha val="43137"/>
                      </a:srgbClr>
                    </a:outerShdw>
                  </a:effectLst>
                </a:rPr>
                <a:t> de </a:t>
              </a:r>
              <a:r>
                <a:rPr lang="en-US" sz="2417" i="1" kern="0" dirty="0" err="1" smtClean="0">
                  <a:solidFill>
                    <a:srgbClr val="FFFFFF"/>
                  </a:solidFill>
                  <a:effectLst>
                    <a:outerShdw blurRad="38100" dist="38100" dir="2700000" algn="tl">
                      <a:srgbClr val="000000">
                        <a:alpha val="43137"/>
                      </a:srgbClr>
                    </a:outerShdw>
                  </a:effectLst>
                </a:rPr>
                <a:t>Movilidad</a:t>
              </a:r>
              <a:endParaRPr lang="en-US" sz="2417" i="1" kern="0" dirty="0">
                <a:solidFill>
                  <a:srgbClr val="FFFFFF"/>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68228150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634578"/>
            <a:ext cx="12191999" cy="792991"/>
          </a:xfrm>
          <a:prstGeom prst="rect">
            <a:avLst/>
          </a:prstGeom>
        </p:spPr>
        <p:txBody>
          <a:bodyPr anchor="ctr" anchorCtr="1"/>
          <a:lstStyle>
            <a:lvl1pPr algn="l" rtl="0" eaLnBrk="1" fontAlgn="base" hangingPunct="1">
              <a:lnSpc>
                <a:spcPct val="90000"/>
              </a:lnSpc>
              <a:spcBef>
                <a:spcPct val="0"/>
              </a:spcBef>
              <a:spcAft>
                <a:spcPts val="480"/>
              </a:spcAft>
              <a:defRPr sz="4500" b="1">
                <a:solidFill>
                  <a:schemeClr val="bg1"/>
                </a:solidFill>
                <a:latin typeface="Arial"/>
                <a:ea typeface="ＭＳ Ｐゴシック" pitchFamily="34" charset="-128"/>
                <a:cs typeface="Arial"/>
              </a:defRPr>
            </a:lvl1pPr>
            <a:lvl2pPr algn="l" rtl="0" eaLnBrk="1" fontAlgn="base" hangingPunct="1">
              <a:lnSpc>
                <a:spcPct val="90000"/>
              </a:lnSpc>
              <a:spcBef>
                <a:spcPct val="0"/>
              </a:spcBef>
              <a:spcAft>
                <a:spcPts val="480"/>
              </a:spcAft>
              <a:defRPr sz="5000" b="1">
                <a:solidFill>
                  <a:schemeClr val="tx1"/>
                </a:solidFill>
                <a:latin typeface="Arial" charset="0"/>
                <a:ea typeface="ＭＳ Ｐゴシック" pitchFamily="34" charset="-128"/>
                <a:cs typeface="Arial" charset="0"/>
              </a:defRPr>
            </a:lvl2pPr>
            <a:lvl3pPr algn="l" rtl="0" eaLnBrk="1" fontAlgn="base" hangingPunct="1">
              <a:lnSpc>
                <a:spcPct val="90000"/>
              </a:lnSpc>
              <a:spcBef>
                <a:spcPct val="0"/>
              </a:spcBef>
              <a:spcAft>
                <a:spcPts val="480"/>
              </a:spcAft>
              <a:defRPr sz="5000" b="1">
                <a:solidFill>
                  <a:schemeClr val="tx1"/>
                </a:solidFill>
                <a:latin typeface="Arial" charset="0"/>
                <a:ea typeface="ＭＳ Ｐゴシック" pitchFamily="34" charset="-128"/>
                <a:cs typeface="Arial" charset="0"/>
              </a:defRPr>
            </a:lvl3pPr>
            <a:lvl4pPr algn="l" rtl="0" eaLnBrk="1" fontAlgn="base" hangingPunct="1">
              <a:lnSpc>
                <a:spcPct val="90000"/>
              </a:lnSpc>
              <a:spcBef>
                <a:spcPct val="0"/>
              </a:spcBef>
              <a:spcAft>
                <a:spcPts val="480"/>
              </a:spcAft>
              <a:defRPr sz="5000" b="1">
                <a:solidFill>
                  <a:schemeClr val="tx1"/>
                </a:solidFill>
                <a:latin typeface="Arial" charset="0"/>
                <a:ea typeface="ＭＳ Ｐゴシック" pitchFamily="34" charset="-128"/>
                <a:cs typeface="Arial" charset="0"/>
              </a:defRPr>
            </a:lvl4pPr>
            <a:lvl5pPr algn="l" rtl="0" eaLnBrk="1" fontAlgn="base" hangingPunct="1">
              <a:lnSpc>
                <a:spcPct val="90000"/>
              </a:lnSpc>
              <a:spcBef>
                <a:spcPct val="0"/>
              </a:spcBef>
              <a:spcAft>
                <a:spcPts val="480"/>
              </a:spcAft>
              <a:defRPr sz="5000" b="1">
                <a:solidFill>
                  <a:schemeClr val="tx1"/>
                </a:solidFill>
                <a:latin typeface="Arial" charset="0"/>
                <a:ea typeface="ＭＳ Ｐゴシック" pitchFamily="34" charset="-128"/>
                <a:cs typeface="Arial" charset="0"/>
              </a:defRPr>
            </a:lvl5pPr>
            <a:lvl6pPr marL="730163"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6pPr>
            <a:lvl7pPr marL="146033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7pPr>
            <a:lvl8pPr marL="2190514"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8pPr>
            <a:lvl9pPr marL="2920678" algn="l" rtl="0" eaLnBrk="1" fontAlgn="base" hangingPunct="1">
              <a:spcBef>
                <a:spcPct val="0"/>
              </a:spcBef>
              <a:spcAft>
                <a:spcPct val="0"/>
              </a:spcAft>
              <a:defRPr sz="4200" b="1">
                <a:solidFill>
                  <a:srgbClr val="F58719"/>
                </a:solidFill>
                <a:latin typeface="Verdana" pitchFamily="34" charset="0"/>
                <a:ea typeface="ＭＳ Ｐゴシック" pitchFamily="34" charset="-128"/>
              </a:defRPr>
            </a:lvl9pPr>
          </a:lstStyle>
          <a:p>
            <a:pPr algn="ctr"/>
            <a:r>
              <a:rPr lang="en-US" sz="3750" kern="0" dirty="0" err="1" smtClean="0">
                <a:solidFill>
                  <a:srgbClr val="FFFFFF"/>
                </a:solidFill>
              </a:rPr>
              <a:t>WiFi</a:t>
            </a:r>
            <a:r>
              <a:rPr lang="en-US" sz="3750" kern="0" dirty="0" smtClean="0">
                <a:solidFill>
                  <a:srgbClr val="FFFFFF"/>
                </a:solidFill>
              </a:rPr>
              <a:t> </a:t>
            </a:r>
            <a:r>
              <a:rPr lang="en-US" sz="3750" kern="0" dirty="0" err="1" smtClean="0">
                <a:solidFill>
                  <a:srgbClr val="FFFFFF"/>
                </a:solidFill>
              </a:rPr>
              <a:t>como</a:t>
            </a:r>
            <a:r>
              <a:rPr lang="en-US" sz="3750" kern="0" dirty="0" smtClean="0">
                <a:solidFill>
                  <a:srgbClr val="FFFFFF"/>
                </a:solidFill>
              </a:rPr>
              <a:t> </a:t>
            </a:r>
            <a:r>
              <a:rPr lang="en-US" sz="3750" kern="0" dirty="0" err="1" smtClean="0">
                <a:solidFill>
                  <a:srgbClr val="FFFFFF"/>
                </a:solidFill>
              </a:rPr>
              <a:t>Plataforma</a:t>
            </a:r>
            <a:r>
              <a:rPr lang="en-US" sz="3750" kern="0" dirty="0" smtClean="0">
                <a:solidFill>
                  <a:srgbClr val="FFFFFF"/>
                </a:solidFill>
              </a:rPr>
              <a:t> </a:t>
            </a:r>
            <a:r>
              <a:rPr lang="en-US" sz="3750" kern="0" dirty="0" err="1" smtClean="0">
                <a:solidFill>
                  <a:srgbClr val="FFFFFF"/>
                </a:solidFill>
              </a:rPr>
              <a:t>Educativa</a:t>
            </a:r>
            <a:r>
              <a:rPr lang="en-US" sz="3750" kern="0" dirty="0" smtClean="0">
                <a:solidFill>
                  <a:srgbClr val="FFFFFF"/>
                </a:solidFill>
              </a:rPr>
              <a:t> </a:t>
            </a:r>
          </a:p>
          <a:p>
            <a:pPr algn="ctr"/>
            <a:r>
              <a:rPr lang="en-US" sz="3750" kern="0" dirty="0" err="1" smtClean="0">
                <a:solidFill>
                  <a:srgbClr val="F8981E"/>
                </a:solidFill>
              </a:rPr>
              <a:t>Necesidad</a:t>
            </a:r>
            <a:r>
              <a:rPr lang="en-US" sz="3750" kern="0" dirty="0" smtClean="0">
                <a:solidFill>
                  <a:srgbClr val="F8981E"/>
                </a:solidFill>
              </a:rPr>
              <a:t> de </a:t>
            </a:r>
            <a:r>
              <a:rPr lang="en-US" sz="3750" kern="0" dirty="0" err="1" smtClean="0">
                <a:solidFill>
                  <a:srgbClr val="F8981E"/>
                </a:solidFill>
              </a:rPr>
              <a:t>una</a:t>
            </a:r>
            <a:r>
              <a:rPr lang="en-US" sz="3750" kern="0" dirty="0" smtClean="0">
                <a:solidFill>
                  <a:srgbClr val="F8981E"/>
                </a:solidFill>
              </a:rPr>
              <a:t> red </a:t>
            </a:r>
            <a:r>
              <a:rPr lang="en-US" sz="3750" kern="0" dirty="0" err="1" smtClean="0">
                <a:solidFill>
                  <a:srgbClr val="F8981E"/>
                </a:solidFill>
              </a:rPr>
              <a:t>segura</a:t>
            </a:r>
            <a:r>
              <a:rPr lang="en-US" sz="3750" kern="0" dirty="0" smtClean="0">
                <a:solidFill>
                  <a:srgbClr val="F8981E"/>
                </a:solidFill>
              </a:rPr>
              <a:t> y </a:t>
            </a:r>
            <a:r>
              <a:rPr lang="en-US" sz="3750" kern="0" dirty="0" err="1" smtClean="0">
                <a:solidFill>
                  <a:srgbClr val="F8981E"/>
                </a:solidFill>
              </a:rPr>
              <a:t>fiable</a:t>
            </a:r>
            <a:endParaRPr lang="en-US" sz="3750" kern="0" dirty="0">
              <a:solidFill>
                <a:srgbClr val="F8981E"/>
              </a:solidFill>
            </a:endParaRPr>
          </a:p>
        </p:txBody>
      </p:sp>
      <p:sp>
        <p:nvSpPr>
          <p:cNvPr id="3" name="Rounded Rectangle 2"/>
          <p:cNvSpPr/>
          <p:nvPr/>
        </p:nvSpPr>
        <p:spPr>
          <a:xfrm>
            <a:off x="1084380" y="2084700"/>
            <a:ext cx="9836156" cy="1278149"/>
          </a:xfrm>
          <a:prstGeom prst="roundRect">
            <a:avLst>
              <a:gd name="adj" fmla="val 0"/>
            </a:avLst>
          </a:prstGeom>
          <a:noFill/>
          <a:ln w="19050" cmpd="sng">
            <a:noFill/>
            <a:round/>
            <a:headEnd/>
            <a:tailEnd/>
          </a:ln>
        </p:spPr>
        <p:txBody>
          <a:bodyPr vert="horz" wrap="square" lIns="91440" tIns="48768" rIns="91440" bIns="45720" numCol="1" anchor="t" anchorCtr="1" compatLnSpc="1">
            <a:prstTxWarp prst="textNoShape">
              <a:avLst/>
            </a:prstTxWarp>
          </a:bodyPr>
          <a:lstStyle/>
          <a:p>
            <a:pPr algn="ctr" defTabSz="1950300">
              <a:spcBef>
                <a:spcPts val="427"/>
              </a:spcBef>
            </a:pPr>
            <a:endParaRPr lang="en-US" sz="2667"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endParaRPr>
          </a:p>
        </p:txBody>
      </p:sp>
      <p:sp>
        <p:nvSpPr>
          <p:cNvPr id="4" name="Rounded Rectangle 3"/>
          <p:cNvSpPr/>
          <p:nvPr/>
        </p:nvSpPr>
        <p:spPr>
          <a:xfrm>
            <a:off x="479376" y="2173407"/>
            <a:ext cx="11305256" cy="3775873"/>
          </a:xfrm>
          <a:prstGeom prst="roundRect">
            <a:avLst>
              <a:gd name="adj" fmla="val 0"/>
            </a:avLst>
          </a:prstGeom>
          <a:noFill/>
          <a:ln w="19050" cmpd="sng">
            <a:noFill/>
            <a:round/>
            <a:headEnd/>
            <a:tailEnd/>
          </a:ln>
        </p:spPr>
        <p:txBody>
          <a:bodyPr vert="horz" wrap="square" lIns="91440" tIns="48768" rIns="91440" bIns="45720" numCol="1" anchor="t" anchorCtr="1" compatLnSpc="1">
            <a:prstTxWarp prst="textNoShape">
              <a:avLst/>
            </a:prstTxWarp>
          </a:bodyPr>
          <a:lstStyle/>
          <a:p>
            <a:pPr algn="ctr" defTabSz="1950300">
              <a:spcBef>
                <a:spcPts val="427"/>
              </a:spcBef>
            </a:pP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Todos</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los</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que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están</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conectados</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tienen</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una</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velocidad</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aceptable</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t>
            </a:r>
          </a:p>
          <a:p>
            <a:pPr algn="ctr" defTabSz="1950300">
              <a:spcBef>
                <a:spcPts val="427"/>
              </a:spcBef>
            </a:pP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Qué</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dispositivos</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se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conectan</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p>
          <a:p>
            <a:pPr algn="ctr" defTabSz="1950300">
              <a:spcBef>
                <a:spcPts val="427"/>
              </a:spcBef>
            </a:pP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Qué</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pueden</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hacer</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lo que se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conectan</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p>
          <a:p>
            <a:pPr algn="ctr" defTabSz="1950300">
              <a:spcBef>
                <a:spcPts val="427"/>
              </a:spcBef>
            </a:pP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Impacta</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lo que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pasa</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fuera</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del aula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dentro</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del aula?</a:t>
            </a:r>
          </a:p>
          <a:p>
            <a:pPr algn="ctr" defTabSz="1950300">
              <a:spcBef>
                <a:spcPts val="427"/>
              </a:spcBef>
            </a:pP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Podemos</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hacer</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un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exámen</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r>
              <a:rPr lang="en-US" sz="2667" b="1" kern="0" dirty="0" err="1"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WiFi</a:t>
            </a:r>
            <a:r>
              <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rPr>
              <a:t> ?</a:t>
            </a:r>
          </a:p>
          <a:p>
            <a:pPr algn="ctr" defTabSz="1950300">
              <a:spcBef>
                <a:spcPts val="427"/>
              </a:spcBef>
            </a:pPr>
            <a:endParaRPr lang="en-US" sz="2667" b="1" kern="0" dirty="0" smtClean="0">
              <a:solidFill>
                <a:srgbClr val="FFFFFF"/>
              </a:solidFill>
              <a:effectLst>
                <a:outerShdw blurRad="38100" dist="38100" dir="2700000" algn="tl">
                  <a:srgbClr val="000000">
                    <a:alpha val="43137"/>
                  </a:srgbClr>
                </a:outerShdw>
              </a:effectLst>
              <a:ea typeface="HP Simplified" charset="0"/>
              <a:cs typeface="Arial" panose="020B0604020202020204" pitchFamily="34" charset="0"/>
            </a:endParaRPr>
          </a:p>
          <a:p>
            <a:pPr algn="ctr" defTabSz="1950300">
              <a:spcBef>
                <a:spcPts val="427"/>
              </a:spcBef>
            </a:pPr>
            <a:endParaRPr lang="en-US" sz="2667" b="1" kern="0" dirty="0">
              <a:solidFill>
                <a:srgbClr val="FFFFFF"/>
              </a:solidFill>
              <a:effectLst>
                <a:outerShdw blurRad="38100" dist="38100" dir="2700000" algn="tl">
                  <a:srgbClr val="000000">
                    <a:alpha val="43137"/>
                  </a:srgbClr>
                </a:outerShdw>
              </a:effectLst>
              <a:ea typeface="HP Simplified" charset="0"/>
              <a:cs typeface="Arial" panose="020B0604020202020204" pitchFamily="34" charset="0"/>
            </a:endParaRPr>
          </a:p>
        </p:txBody>
      </p:sp>
      <p:grpSp>
        <p:nvGrpSpPr>
          <p:cNvPr id="6" name="Group 5"/>
          <p:cNvGrpSpPr/>
          <p:nvPr/>
        </p:nvGrpSpPr>
        <p:grpSpPr>
          <a:xfrm>
            <a:off x="1111917" y="4988181"/>
            <a:ext cx="955118" cy="961099"/>
            <a:chOff x="249342" y="2141884"/>
            <a:chExt cx="919983" cy="876076"/>
          </a:xfrm>
        </p:grpSpPr>
        <p:grpSp>
          <p:nvGrpSpPr>
            <p:cNvPr id="7" name="Group 6"/>
            <p:cNvGrpSpPr/>
            <p:nvPr/>
          </p:nvGrpSpPr>
          <p:grpSpPr>
            <a:xfrm>
              <a:off x="249342" y="2141884"/>
              <a:ext cx="919983" cy="876076"/>
              <a:chOff x="-1448066" y="2380806"/>
              <a:chExt cx="1532468" cy="1532466"/>
            </a:xfrm>
          </p:grpSpPr>
          <p:sp>
            <p:nvSpPr>
              <p:cNvPr id="9" name="Oval 8"/>
              <p:cNvSpPr/>
              <p:nvPr/>
            </p:nvSpPr>
            <p:spPr bwMode="auto">
              <a:xfrm>
                <a:off x="-1448066" y="2380806"/>
                <a:ext cx="1532468" cy="1532466"/>
              </a:xfrm>
              <a:prstGeom prst="ellipse">
                <a:avLst/>
              </a:prstGeom>
              <a:solidFill>
                <a:schemeClr val="bg1"/>
              </a:solidFill>
              <a:ln w="76200" cap="flat" cmpd="sng" algn="ctr">
                <a:solidFill>
                  <a:schemeClr val="accent1">
                    <a:lumMod val="60000"/>
                    <a:lumOff val="40000"/>
                  </a:schemeClr>
                </a:solidFill>
                <a:prstDash val="solid"/>
                <a:miter lim="800000"/>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090" eaLnBrk="0" fontAlgn="base" hangingPunct="0">
                  <a:spcBef>
                    <a:spcPct val="0"/>
                  </a:spcBef>
                  <a:spcAft>
                    <a:spcPct val="0"/>
                  </a:spcAft>
                </a:pPr>
                <a:endParaRPr lang="en-US" sz="2400" dirty="0">
                  <a:solidFill>
                    <a:srgbClr val="000000"/>
                  </a:solidFill>
                  <a:ea typeface="ＭＳ Ｐゴシック" pitchFamily="34" charset="-128"/>
                  <a:cs typeface="ＭＳ Ｐゴシック" pitchFamily="1" charset="-128"/>
                </a:endParaRPr>
              </a:p>
            </p:txBody>
          </p:sp>
          <p:sp>
            <p:nvSpPr>
              <p:cNvPr id="10" name="Oval 9"/>
              <p:cNvSpPr/>
              <p:nvPr/>
            </p:nvSpPr>
            <p:spPr bwMode="auto">
              <a:xfrm>
                <a:off x="-1363663" y="2465208"/>
                <a:ext cx="1363663" cy="1363663"/>
              </a:xfrm>
              <a:prstGeom prst="ellipse">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090" eaLnBrk="0" fontAlgn="base" hangingPunct="0">
                  <a:spcBef>
                    <a:spcPct val="0"/>
                  </a:spcBef>
                  <a:spcAft>
                    <a:spcPct val="0"/>
                  </a:spcAft>
                </a:pPr>
                <a:endParaRPr lang="en-US" sz="2400" dirty="0">
                  <a:solidFill>
                    <a:srgbClr val="000000"/>
                  </a:solidFill>
                  <a:ea typeface="ＭＳ Ｐゴシック" pitchFamily="34" charset="-128"/>
                  <a:cs typeface="ＭＳ Ｐゴシック" pitchFamily="1" charset="-128"/>
                </a:endParaRPr>
              </a:p>
            </p:txBody>
          </p:sp>
        </p:gr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5630"/>
                      </a14:imgEffect>
                      <a14:imgEffect>
                        <a14:saturation sat="243000"/>
                      </a14:imgEffect>
                      <a14:imgEffect>
                        <a14:brightnessContrast bright="100000"/>
                      </a14:imgEffect>
                    </a14:imgLayer>
                  </a14:imgProps>
                </a:ext>
                <a:ext uri="{28A0092B-C50C-407E-A947-70E740481C1C}">
                  <a14:useLocalDpi xmlns:a14="http://schemas.microsoft.com/office/drawing/2010/main"/>
                </a:ext>
              </a:extLst>
            </a:blip>
            <a:stretch>
              <a:fillRect/>
            </a:stretch>
          </p:blipFill>
          <p:spPr>
            <a:xfrm>
              <a:off x="372226" y="2355623"/>
              <a:ext cx="664710" cy="524013"/>
            </a:xfrm>
            <a:prstGeom prst="rect">
              <a:avLst/>
            </a:prstGeom>
          </p:spPr>
        </p:pic>
      </p:grpSp>
      <p:grpSp>
        <p:nvGrpSpPr>
          <p:cNvPr id="11" name="Group 10"/>
          <p:cNvGrpSpPr/>
          <p:nvPr/>
        </p:nvGrpSpPr>
        <p:grpSpPr>
          <a:xfrm>
            <a:off x="10378257" y="5029548"/>
            <a:ext cx="955118" cy="961098"/>
            <a:chOff x="561349" y="4089302"/>
            <a:chExt cx="1146142" cy="1153317"/>
          </a:xfrm>
        </p:grpSpPr>
        <p:grpSp>
          <p:nvGrpSpPr>
            <p:cNvPr id="12" name="Group 11"/>
            <p:cNvGrpSpPr/>
            <p:nvPr/>
          </p:nvGrpSpPr>
          <p:grpSpPr>
            <a:xfrm>
              <a:off x="561349" y="4089302"/>
              <a:ext cx="1146142" cy="1153317"/>
              <a:chOff x="-1448066" y="2380806"/>
              <a:chExt cx="1532468" cy="1532466"/>
            </a:xfrm>
          </p:grpSpPr>
          <p:sp>
            <p:nvSpPr>
              <p:cNvPr id="14" name="Oval 13"/>
              <p:cNvSpPr/>
              <p:nvPr/>
            </p:nvSpPr>
            <p:spPr bwMode="auto">
              <a:xfrm>
                <a:off x="-1448066" y="2380806"/>
                <a:ext cx="1532468" cy="1532466"/>
              </a:xfrm>
              <a:prstGeom prst="ellipse">
                <a:avLst/>
              </a:prstGeom>
              <a:solidFill>
                <a:schemeClr val="bg1"/>
              </a:solidFill>
              <a:ln w="76200" cap="flat" cmpd="sng" algn="ctr">
                <a:solidFill>
                  <a:schemeClr val="accent1">
                    <a:lumMod val="60000"/>
                    <a:lumOff val="40000"/>
                  </a:schemeClr>
                </a:solidFill>
                <a:prstDash val="solid"/>
                <a:miter lim="800000"/>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090" eaLnBrk="0" fontAlgn="base" hangingPunct="0">
                  <a:spcBef>
                    <a:spcPct val="0"/>
                  </a:spcBef>
                  <a:spcAft>
                    <a:spcPct val="0"/>
                  </a:spcAft>
                </a:pPr>
                <a:endParaRPr lang="en-US" sz="2400" dirty="0">
                  <a:solidFill>
                    <a:srgbClr val="000000"/>
                  </a:solidFill>
                  <a:ea typeface="ＭＳ Ｐゴシック" pitchFamily="34" charset="-128"/>
                  <a:cs typeface="ＭＳ Ｐゴシック" pitchFamily="1" charset="-128"/>
                </a:endParaRPr>
              </a:p>
            </p:txBody>
          </p:sp>
          <p:sp>
            <p:nvSpPr>
              <p:cNvPr id="15" name="Oval 14"/>
              <p:cNvSpPr/>
              <p:nvPr/>
            </p:nvSpPr>
            <p:spPr bwMode="auto">
              <a:xfrm>
                <a:off x="-1363663" y="2465208"/>
                <a:ext cx="1363663" cy="1363663"/>
              </a:xfrm>
              <a:prstGeom prst="ellipse">
                <a:avLst/>
              </a:prstGeom>
              <a:solidFill>
                <a:schemeClr val="accent1"/>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090" eaLnBrk="0" fontAlgn="base" hangingPunct="0">
                  <a:spcBef>
                    <a:spcPct val="0"/>
                  </a:spcBef>
                  <a:spcAft>
                    <a:spcPct val="0"/>
                  </a:spcAft>
                </a:pPr>
                <a:endParaRPr lang="en-US" sz="2400" dirty="0">
                  <a:solidFill>
                    <a:srgbClr val="000000"/>
                  </a:solidFill>
                  <a:ea typeface="ＭＳ Ｐゴシック" pitchFamily="34" charset="-128"/>
                  <a:cs typeface="ＭＳ Ｐゴシック" pitchFamily="1" charset="-128"/>
                </a:endParaRPr>
              </a:p>
            </p:txBody>
          </p:sp>
        </p:grpSp>
        <p:pic>
          <p:nvPicPr>
            <p:cNvPr id="13" name="Picture 1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594837" y="4184970"/>
              <a:ext cx="1079166" cy="961981"/>
            </a:xfrm>
            <a:prstGeom prst="rect">
              <a:avLst/>
            </a:prstGeom>
          </p:spPr>
        </p:pic>
      </p:grpSp>
    </p:spTree>
    <p:extLst>
      <p:ext uri="{BB962C8B-B14F-4D97-AF65-F5344CB8AC3E}">
        <p14:creationId xmlns:p14="http://schemas.microsoft.com/office/powerpoint/2010/main" val="4921601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368" y="188640"/>
            <a:ext cx="13008768" cy="819536"/>
          </a:xfrm>
        </p:spPr>
        <p:txBody>
          <a:bodyPr/>
          <a:lstStyle/>
          <a:p>
            <a:r>
              <a:rPr lang="en-US" dirty="0" err="1" smtClean="0">
                <a:solidFill>
                  <a:schemeClr val="bg1"/>
                </a:solidFill>
              </a:rPr>
              <a:t>Rendimiento</a:t>
            </a:r>
            <a:r>
              <a:rPr lang="en-US" dirty="0" smtClean="0">
                <a:solidFill>
                  <a:schemeClr val="bg1"/>
                </a:solidFill>
              </a:rPr>
              <a:t> y </a:t>
            </a:r>
            <a:r>
              <a:rPr lang="en-US" dirty="0" err="1" smtClean="0">
                <a:solidFill>
                  <a:schemeClr val="bg1"/>
                </a:solidFill>
              </a:rPr>
              <a:t>Seguridad</a:t>
            </a:r>
            <a:r>
              <a:rPr lang="en-US" dirty="0" smtClean="0">
                <a:solidFill>
                  <a:schemeClr val="bg1"/>
                </a:solidFill>
              </a:rPr>
              <a:t> </a:t>
            </a:r>
            <a:r>
              <a:rPr lang="en-US" dirty="0" err="1" smtClean="0">
                <a:solidFill>
                  <a:schemeClr val="bg1"/>
                </a:solidFill>
              </a:rPr>
              <a:t>en</a:t>
            </a:r>
            <a:r>
              <a:rPr lang="en-US" dirty="0" smtClean="0">
                <a:solidFill>
                  <a:schemeClr val="bg1"/>
                </a:solidFill>
              </a:rPr>
              <a:t> </a:t>
            </a:r>
            <a:r>
              <a:rPr lang="en-US" dirty="0" err="1" smtClean="0">
                <a:solidFill>
                  <a:schemeClr val="bg1"/>
                </a:solidFill>
              </a:rPr>
              <a:t>entornos</a:t>
            </a:r>
            <a:r>
              <a:rPr lang="en-US" dirty="0" smtClean="0">
                <a:solidFill>
                  <a:schemeClr val="bg1"/>
                </a:solidFill>
              </a:rPr>
              <a:t> </a:t>
            </a:r>
            <a:r>
              <a:rPr lang="en-US" dirty="0" err="1" smtClean="0">
                <a:solidFill>
                  <a:schemeClr val="bg1"/>
                </a:solidFill>
              </a:rPr>
              <a:t>WiFi</a:t>
            </a:r>
            <a:r>
              <a:rPr lang="en-US" dirty="0" smtClean="0">
                <a:solidFill>
                  <a:schemeClr val="bg1"/>
                </a:solidFill>
              </a:rPr>
              <a:t> de Alta </a:t>
            </a:r>
            <a:r>
              <a:rPr lang="en-US" dirty="0" err="1" smtClean="0">
                <a:solidFill>
                  <a:schemeClr val="bg1"/>
                </a:solidFill>
              </a:rPr>
              <a:t>Densidad</a:t>
            </a:r>
            <a:endParaRPr lang="en-US" dirty="0">
              <a:solidFill>
                <a:schemeClr val="bg1"/>
              </a:solidFill>
            </a:endParaRPr>
          </a:p>
        </p:txBody>
      </p:sp>
      <p:sp>
        <p:nvSpPr>
          <p:cNvPr id="5" name="TextBox 4"/>
          <p:cNvSpPr txBox="1"/>
          <p:nvPr/>
        </p:nvSpPr>
        <p:spPr>
          <a:xfrm>
            <a:off x="783743" y="1124744"/>
            <a:ext cx="11376775" cy="4893647"/>
          </a:xfrm>
          <a:prstGeom prst="rect">
            <a:avLst/>
          </a:prstGeom>
          <a:noFill/>
        </p:spPr>
        <p:txBody>
          <a:bodyPr wrap="square" rtlCol="0">
            <a:spAutoFit/>
          </a:bodyPr>
          <a:lstStyle/>
          <a:p>
            <a:pPr marL="342900" indent="-342900">
              <a:buFont typeface="Arial" panose="020B0604020202020204" pitchFamily="34" charset="0"/>
              <a:buChar char="•"/>
            </a:pPr>
            <a:r>
              <a:rPr lang="en-US" sz="2400" dirty="0" err="1" smtClean="0">
                <a:solidFill>
                  <a:schemeClr val="bg1"/>
                </a:solidFill>
              </a:rPr>
              <a:t>Optimización</a:t>
            </a:r>
            <a:r>
              <a:rPr lang="en-US" sz="2400" dirty="0" smtClean="0">
                <a:solidFill>
                  <a:schemeClr val="bg1"/>
                </a:solidFill>
              </a:rPr>
              <a:t> </a:t>
            </a:r>
            <a:r>
              <a:rPr lang="en-US" sz="2400" dirty="0" err="1" smtClean="0">
                <a:solidFill>
                  <a:schemeClr val="bg1"/>
                </a:solidFill>
              </a:rPr>
              <a:t>Inteligente</a:t>
            </a:r>
            <a:r>
              <a:rPr lang="en-US" sz="2400" dirty="0" smtClean="0">
                <a:solidFill>
                  <a:schemeClr val="bg1"/>
                </a:solidFill>
              </a:rPr>
              <a:t> de </a:t>
            </a:r>
            <a:r>
              <a:rPr lang="en-US" sz="2400" dirty="0" err="1" smtClean="0">
                <a:solidFill>
                  <a:schemeClr val="bg1"/>
                </a:solidFill>
              </a:rPr>
              <a:t>los</a:t>
            </a:r>
            <a:r>
              <a:rPr lang="en-US" sz="2400" dirty="0" smtClean="0">
                <a:solidFill>
                  <a:schemeClr val="bg1"/>
                </a:solidFill>
              </a:rPr>
              <a:t> </a:t>
            </a:r>
            <a:r>
              <a:rPr lang="en-US" sz="2400" dirty="0" err="1" smtClean="0">
                <a:solidFill>
                  <a:schemeClr val="bg1"/>
                </a:solidFill>
              </a:rPr>
              <a:t>recursos</a:t>
            </a:r>
            <a:r>
              <a:rPr lang="en-US" sz="2400" dirty="0" smtClean="0">
                <a:solidFill>
                  <a:schemeClr val="bg1"/>
                </a:solidFill>
              </a:rPr>
              <a:t> radio </a:t>
            </a:r>
          </a:p>
          <a:p>
            <a:pPr marL="800100" lvl="1" indent="-342900">
              <a:buFont typeface="Wingdings" panose="05000000000000000000" pitchFamily="2" charset="2"/>
              <a:buChar char="q"/>
            </a:pPr>
            <a:r>
              <a:rPr lang="es-ES_tradnl" sz="2400" dirty="0" err="1" smtClean="0">
                <a:solidFill>
                  <a:schemeClr val="bg1"/>
                </a:solidFill>
              </a:rPr>
              <a:t>Airmatch</a:t>
            </a:r>
            <a:r>
              <a:rPr lang="es-ES_tradnl" sz="2400" dirty="0" smtClean="0">
                <a:solidFill>
                  <a:schemeClr val="bg1"/>
                </a:solidFill>
              </a:rPr>
              <a:t> (Canales y Potencias)</a:t>
            </a:r>
            <a:endParaRPr lang="en-US" sz="2400" dirty="0" smtClean="0">
              <a:solidFill>
                <a:schemeClr val="bg1"/>
              </a:solidFill>
            </a:endParaRPr>
          </a:p>
          <a:p>
            <a:pPr marL="800100" lvl="1" indent="-342900">
              <a:buFont typeface="Wingdings" panose="05000000000000000000" pitchFamily="2" charset="2"/>
              <a:buChar char="q"/>
            </a:pPr>
            <a:r>
              <a:rPr lang="en-US" sz="2400" dirty="0" smtClean="0">
                <a:solidFill>
                  <a:schemeClr val="bg1"/>
                </a:solidFill>
              </a:rPr>
              <a:t>ClientMatch  (Band Steering y </a:t>
            </a:r>
            <a:r>
              <a:rPr lang="en-US" sz="2400" dirty="0" err="1" smtClean="0">
                <a:solidFill>
                  <a:schemeClr val="bg1"/>
                </a:solidFill>
              </a:rPr>
              <a:t>conexión</a:t>
            </a:r>
            <a:r>
              <a:rPr lang="en-US" sz="2400" dirty="0" smtClean="0">
                <a:solidFill>
                  <a:schemeClr val="bg1"/>
                </a:solidFill>
              </a:rPr>
              <a:t> al </a:t>
            </a:r>
            <a:r>
              <a:rPr lang="en-US" sz="2400" dirty="0" err="1" smtClean="0">
                <a:solidFill>
                  <a:schemeClr val="bg1"/>
                </a:solidFill>
              </a:rPr>
              <a:t>mejor</a:t>
            </a:r>
            <a:r>
              <a:rPr lang="en-US" sz="2400" dirty="0" smtClean="0">
                <a:solidFill>
                  <a:schemeClr val="bg1"/>
                </a:solidFill>
              </a:rPr>
              <a:t> AP)</a:t>
            </a:r>
          </a:p>
          <a:p>
            <a:pPr marL="342900" indent="-342900">
              <a:buFont typeface="Arial" panose="020B0604020202020204" pitchFamily="34" charset="0"/>
              <a:buChar char="•"/>
            </a:pPr>
            <a:r>
              <a:rPr lang="en-US" sz="2400" dirty="0" smtClean="0">
                <a:solidFill>
                  <a:schemeClr val="bg1"/>
                </a:solidFill>
              </a:rPr>
              <a:t>Cluster de </a:t>
            </a:r>
            <a:r>
              <a:rPr lang="en-US" sz="2400" dirty="0" err="1" smtClean="0">
                <a:solidFill>
                  <a:schemeClr val="bg1"/>
                </a:solidFill>
              </a:rPr>
              <a:t>Controladoras</a:t>
            </a:r>
            <a:r>
              <a:rPr lang="en-US" sz="2400" dirty="0" smtClean="0">
                <a:solidFill>
                  <a:schemeClr val="bg1"/>
                </a:solidFill>
              </a:rPr>
              <a:t> para Alta </a:t>
            </a:r>
            <a:r>
              <a:rPr lang="en-US" sz="2400" dirty="0" err="1" smtClean="0">
                <a:solidFill>
                  <a:schemeClr val="bg1"/>
                </a:solidFill>
              </a:rPr>
              <a:t>Disponibilidad</a:t>
            </a:r>
            <a:endParaRPr lang="en-US" sz="2400" dirty="0">
              <a:solidFill>
                <a:schemeClr val="bg1"/>
              </a:solidFill>
            </a:endParaRPr>
          </a:p>
          <a:p>
            <a:pPr marL="800100" lvl="1" indent="-342900">
              <a:buFont typeface="Wingdings" panose="05000000000000000000" pitchFamily="2" charset="2"/>
              <a:buChar char="q"/>
            </a:pPr>
            <a:r>
              <a:rPr lang="es-ES_tradnl" sz="2400" dirty="0" smtClean="0">
                <a:solidFill>
                  <a:schemeClr val="bg1"/>
                </a:solidFill>
              </a:rPr>
              <a:t>“</a:t>
            </a:r>
            <a:r>
              <a:rPr lang="es-ES_tradnl" sz="2400" dirty="0" err="1" smtClean="0">
                <a:solidFill>
                  <a:schemeClr val="bg1"/>
                </a:solidFill>
              </a:rPr>
              <a:t>Statefull</a:t>
            </a:r>
            <a:r>
              <a:rPr lang="es-ES_tradnl" sz="2400" dirty="0" smtClean="0">
                <a:solidFill>
                  <a:schemeClr val="bg1"/>
                </a:solidFill>
              </a:rPr>
              <a:t> </a:t>
            </a:r>
            <a:r>
              <a:rPr lang="es-ES_tradnl" sz="2400" dirty="0" err="1" smtClean="0">
                <a:solidFill>
                  <a:schemeClr val="bg1"/>
                </a:solidFill>
              </a:rPr>
              <a:t>failover</a:t>
            </a:r>
            <a:r>
              <a:rPr lang="es-ES_tradnl" sz="2400" dirty="0" smtClean="0">
                <a:solidFill>
                  <a:schemeClr val="bg1"/>
                </a:solidFill>
              </a:rPr>
              <a:t>”</a:t>
            </a:r>
            <a:endParaRPr lang="en-US" sz="2400" dirty="0">
              <a:solidFill>
                <a:schemeClr val="bg1"/>
              </a:solidFill>
            </a:endParaRPr>
          </a:p>
          <a:p>
            <a:pPr marL="342900" indent="-342900">
              <a:buFont typeface="Arial" panose="020B0604020202020204" pitchFamily="34" charset="0"/>
              <a:buChar char="•"/>
            </a:pPr>
            <a:r>
              <a:rPr lang="es-ES_tradnl" sz="2400" dirty="0" smtClean="0">
                <a:solidFill>
                  <a:schemeClr val="bg1"/>
                </a:solidFill>
              </a:rPr>
              <a:t>Actualizaciones de SW sin impacto en servicio (Disponibilidad 24x7x365)</a:t>
            </a:r>
          </a:p>
          <a:p>
            <a:pPr marL="342900" indent="-342900">
              <a:buFont typeface="Arial" panose="020B0604020202020204" pitchFamily="34" charset="0"/>
              <a:buChar char="•"/>
            </a:pPr>
            <a:r>
              <a:rPr lang="es-ES_tradnl" sz="2400" dirty="0" smtClean="0">
                <a:solidFill>
                  <a:schemeClr val="bg1"/>
                </a:solidFill>
              </a:rPr>
              <a:t>Gestión inteligente de Servicios basada en proximidad</a:t>
            </a:r>
          </a:p>
          <a:p>
            <a:pPr marL="800100" lvl="1" indent="-342900">
              <a:buFont typeface="Wingdings" panose="05000000000000000000" pitchFamily="2" charset="2"/>
              <a:buChar char="q"/>
            </a:pPr>
            <a:r>
              <a:rPr lang="es-ES_tradnl" sz="2400" dirty="0" err="1" smtClean="0">
                <a:solidFill>
                  <a:schemeClr val="bg1"/>
                </a:solidFill>
              </a:rPr>
              <a:t>AirGroup</a:t>
            </a:r>
            <a:r>
              <a:rPr lang="es-ES_tradnl" sz="2400" dirty="0" smtClean="0">
                <a:solidFill>
                  <a:schemeClr val="bg1"/>
                </a:solidFill>
              </a:rPr>
              <a:t> (Impresoras, </a:t>
            </a:r>
            <a:r>
              <a:rPr lang="es-ES_tradnl" sz="2400" dirty="0" err="1" smtClean="0">
                <a:solidFill>
                  <a:schemeClr val="bg1"/>
                </a:solidFill>
              </a:rPr>
              <a:t>AppleTV</a:t>
            </a:r>
            <a:r>
              <a:rPr lang="es-ES_tradnl" sz="2400" dirty="0" smtClean="0">
                <a:solidFill>
                  <a:schemeClr val="bg1"/>
                </a:solidFill>
              </a:rPr>
              <a:t>, </a:t>
            </a:r>
            <a:r>
              <a:rPr lang="es-ES_tradnl" sz="2400" dirty="0" err="1" smtClean="0">
                <a:solidFill>
                  <a:schemeClr val="bg1"/>
                </a:solidFill>
              </a:rPr>
              <a:t>Chromecast</a:t>
            </a:r>
            <a:r>
              <a:rPr lang="es-ES_tradnl" sz="2400" dirty="0" smtClean="0">
                <a:solidFill>
                  <a:schemeClr val="bg1"/>
                </a:solidFill>
              </a:rPr>
              <a:t>,…)</a:t>
            </a:r>
          </a:p>
          <a:p>
            <a:pPr marL="342900" indent="-342900">
              <a:buFont typeface="Arial" panose="020B0604020202020204" pitchFamily="34" charset="0"/>
              <a:buChar char="•"/>
            </a:pPr>
            <a:r>
              <a:rPr lang="es-ES_tradnl" sz="2400" dirty="0" smtClean="0">
                <a:solidFill>
                  <a:schemeClr val="bg1"/>
                </a:solidFill>
              </a:rPr>
              <a:t>Virtualización de </a:t>
            </a:r>
            <a:r>
              <a:rPr lang="es-ES_tradnl" sz="2400" dirty="0" err="1" smtClean="0">
                <a:solidFill>
                  <a:schemeClr val="bg1"/>
                </a:solidFill>
              </a:rPr>
              <a:t>APs</a:t>
            </a:r>
            <a:r>
              <a:rPr lang="es-ES_tradnl" sz="2400" dirty="0" smtClean="0">
                <a:solidFill>
                  <a:schemeClr val="bg1"/>
                </a:solidFill>
              </a:rPr>
              <a:t> (</a:t>
            </a:r>
            <a:r>
              <a:rPr lang="es-ES_tradnl" sz="2400" dirty="0" err="1" smtClean="0">
                <a:solidFill>
                  <a:schemeClr val="bg1"/>
                </a:solidFill>
              </a:rPr>
              <a:t>Multizone</a:t>
            </a:r>
            <a:r>
              <a:rPr lang="es-ES_tradnl" sz="2400" dirty="0" smtClean="0">
                <a:solidFill>
                  <a:schemeClr val="bg1"/>
                </a:solidFill>
              </a:rPr>
              <a:t>)</a:t>
            </a:r>
          </a:p>
          <a:p>
            <a:pPr marL="342900" indent="-342900">
              <a:buFont typeface="Arial" panose="020B0604020202020204" pitchFamily="34" charset="0"/>
              <a:buChar char="•"/>
            </a:pPr>
            <a:r>
              <a:rPr lang="es-ES_tradnl" sz="2400" dirty="0">
                <a:solidFill>
                  <a:schemeClr val="bg1"/>
                </a:solidFill>
              </a:rPr>
              <a:t>Firewall Aplicaciones + Filtrado de Contenidos + </a:t>
            </a:r>
            <a:r>
              <a:rPr lang="es-ES_tradnl" sz="2400" dirty="0" err="1">
                <a:solidFill>
                  <a:schemeClr val="bg1"/>
                </a:solidFill>
              </a:rPr>
              <a:t>QoS</a:t>
            </a:r>
            <a:endParaRPr lang="es-ES_tradnl" sz="2400" dirty="0">
              <a:solidFill>
                <a:schemeClr val="bg1"/>
              </a:solidFill>
            </a:endParaRPr>
          </a:p>
          <a:p>
            <a:pPr marL="342900" indent="-342900">
              <a:buFont typeface="Arial" panose="020B0604020202020204" pitchFamily="34" charset="0"/>
              <a:buChar char="•"/>
            </a:pPr>
            <a:r>
              <a:rPr lang="es-ES_tradnl" sz="2400" dirty="0" smtClean="0">
                <a:solidFill>
                  <a:schemeClr val="bg1"/>
                </a:solidFill>
              </a:rPr>
              <a:t>Firmas de Aplicaciones definidas por el administrador</a:t>
            </a:r>
          </a:p>
          <a:p>
            <a:pPr marL="342900" indent="-342900">
              <a:buFont typeface="Arial" panose="020B0604020202020204" pitchFamily="34" charset="0"/>
              <a:buChar char="•"/>
            </a:pPr>
            <a:r>
              <a:rPr lang="es-ES_tradnl" sz="2400" dirty="0" smtClean="0">
                <a:solidFill>
                  <a:schemeClr val="bg1"/>
                </a:solidFill>
              </a:rPr>
              <a:t>Wireless IDS/IPS (RFP </a:t>
            </a:r>
            <a:r>
              <a:rPr lang="es-ES_tradnl" sz="2400" dirty="0" err="1" smtClean="0">
                <a:solidFill>
                  <a:schemeClr val="bg1"/>
                </a:solidFill>
              </a:rPr>
              <a:t>Protect</a:t>
            </a:r>
            <a:r>
              <a:rPr lang="es-ES_tradnl" sz="2400" dirty="0" smtClean="0">
                <a:solidFill>
                  <a:schemeClr val="bg1"/>
                </a:solidFill>
              </a:rPr>
              <a:t>)</a:t>
            </a:r>
          </a:p>
          <a:p>
            <a:pPr marL="800100" lvl="1" indent="-342900">
              <a:buFont typeface="Wingdings" panose="05000000000000000000" pitchFamily="2" charset="2"/>
              <a:buChar char="q"/>
            </a:pPr>
            <a:r>
              <a:rPr lang="es-ES" sz="2400" dirty="0" smtClean="0">
                <a:solidFill>
                  <a:schemeClr val="bg1"/>
                </a:solidFill>
              </a:rPr>
              <a:t>Detección de </a:t>
            </a:r>
            <a:r>
              <a:rPr lang="es-ES" sz="2400" dirty="0">
                <a:solidFill>
                  <a:schemeClr val="bg1"/>
                </a:solidFill>
              </a:rPr>
              <a:t>amenazas, clasificación y contención (protección activa</a:t>
            </a:r>
            <a:r>
              <a:rPr lang="es-ES" sz="2400" dirty="0" smtClean="0">
                <a:solidFill>
                  <a:schemeClr val="bg1"/>
                </a:solidFill>
              </a:rPr>
              <a:t>)</a:t>
            </a:r>
            <a:endParaRPr lang="es-ES" sz="2400" dirty="0">
              <a:solidFill>
                <a:schemeClr val="bg1"/>
              </a:solidFill>
            </a:endParaRPr>
          </a:p>
        </p:txBody>
      </p:sp>
    </p:spTree>
    <p:extLst>
      <p:ext uri="{BB962C8B-B14F-4D97-AF65-F5344CB8AC3E}">
        <p14:creationId xmlns:p14="http://schemas.microsoft.com/office/powerpoint/2010/main" val="2474586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7" end="7"/>
                                            </p:txEl>
                                          </p:spTgt>
                                        </p:tgtEl>
                                        <p:attrNameLst>
                                          <p:attrName>style.visibility</p:attrName>
                                        </p:attrNameLst>
                                      </p:cBhvr>
                                      <p:to>
                                        <p:strVal val="visible"/>
                                      </p:to>
                                    </p:set>
                                    <p:animEffect transition="in" filter="fade">
                                      <p:cBhvr>
                                        <p:cTn id="56" dur="1000"/>
                                        <p:tgtEl>
                                          <p:spTgt spid="5">
                                            <p:txEl>
                                              <p:pRg st="7" end="7"/>
                                            </p:txEl>
                                          </p:spTgt>
                                        </p:tgtEl>
                                      </p:cBhvr>
                                    </p:animEffect>
                                    <p:anim calcmode="lin" valueType="num">
                                      <p:cBhvr>
                                        <p:cTn id="5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animEffect transition="in" filter="fade">
                                      <p:cBhvr>
                                        <p:cTn id="63" dur="1000"/>
                                        <p:tgtEl>
                                          <p:spTgt spid="5">
                                            <p:txEl>
                                              <p:pRg st="8" end="8"/>
                                            </p:txEl>
                                          </p:spTgt>
                                        </p:tgtEl>
                                      </p:cBhvr>
                                    </p:animEffect>
                                    <p:anim calcmode="lin" valueType="num">
                                      <p:cBhvr>
                                        <p:cTn id="64"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
                                            <p:txEl>
                                              <p:pRg st="9" end="9"/>
                                            </p:txEl>
                                          </p:spTgt>
                                        </p:tgtEl>
                                        <p:attrNameLst>
                                          <p:attrName>style.visibility</p:attrName>
                                        </p:attrNameLst>
                                      </p:cBhvr>
                                      <p:to>
                                        <p:strVal val="visible"/>
                                      </p:to>
                                    </p:set>
                                    <p:animEffect transition="in" filter="fade">
                                      <p:cBhvr>
                                        <p:cTn id="70" dur="1000"/>
                                        <p:tgtEl>
                                          <p:spTgt spid="5">
                                            <p:txEl>
                                              <p:pRg st="9" end="9"/>
                                            </p:txEl>
                                          </p:spTgt>
                                        </p:tgtEl>
                                      </p:cBhvr>
                                    </p:animEffect>
                                    <p:anim calcmode="lin" valueType="num">
                                      <p:cBhvr>
                                        <p:cTn id="71"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5">
                                            <p:txEl>
                                              <p:pRg st="10" end="10"/>
                                            </p:txEl>
                                          </p:spTgt>
                                        </p:tgtEl>
                                        <p:attrNameLst>
                                          <p:attrName>style.visibility</p:attrName>
                                        </p:attrNameLst>
                                      </p:cBhvr>
                                      <p:to>
                                        <p:strVal val="visible"/>
                                      </p:to>
                                    </p:set>
                                    <p:animEffect transition="in" filter="fade">
                                      <p:cBhvr>
                                        <p:cTn id="77" dur="1000"/>
                                        <p:tgtEl>
                                          <p:spTgt spid="5">
                                            <p:txEl>
                                              <p:pRg st="10" end="10"/>
                                            </p:txEl>
                                          </p:spTgt>
                                        </p:tgtEl>
                                      </p:cBhvr>
                                    </p:animEffect>
                                    <p:anim calcmode="lin" valueType="num">
                                      <p:cBhvr>
                                        <p:cTn id="7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txEl>
                                              <p:pRg st="11" end="11"/>
                                            </p:txEl>
                                          </p:spTgt>
                                        </p:tgtEl>
                                        <p:attrNameLst>
                                          <p:attrName>style.visibility</p:attrName>
                                        </p:attrNameLst>
                                      </p:cBhvr>
                                      <p:to>
                                        <p:strVal val="visible"/>
                                      </p:to>
                                    </p:set>
                                    <p:animEffect transition="in" filter="fade">
                                      <p:cBhvr>
                                        <p:cTn id="84" dur="1000"/>
                                        <p:tgtEl>
                                          <p:spTgt spid="5">
                                            <p:txEl>
                                              <p:pRg st="11" end="11"/>
                                            </p:txEl>
                                          </p:spTgt>
                                        </p:tgtEl>
                                      </p:cBhvr>
                                    </p:animEffect>
                                    <p:anim calcmode="lin" valueType="num">
                                      <p:cBhvr>
                                        <p:cTn id="85"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
                                            <p:txEl>
                                              <p:pRg st="12" end="12"/>
                                            </p:txEl>
                                          </p:spTgt>
                                        </p:tgtEl>
                                        <p:attrNameLst>
                                          <p:attrName>style.visibility</p:attrName>
                                        </p:attrNameLst>
                                      </p:cBhvr>
                                      <p:to>
                                        <p:strVal val="visible"/>
                                      </p:to>
                                    </p:set>
                                    <p:animEffect transition="in" filter="fade">
                                      <p:cBhvr>
                                        <p:cTn id="91" dur="1000"/>
                                        <p:tgtEl>
                                          <p:spTgt spid="5">
                                            <p:txEl>
                                              <p:pRg st="12" end="12"/>
                                            </p:txEl>
                                          </p:spTgt>
                                        </p:tgtEl>
                                      </p:cBhvr>
                                    </p:animEffect>
                                    <p:anim calcmode="lin" valueType="num">
                                      <p:cBhvr>
                                        <p:cTn id="92"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93"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Aruba_16x9_Master-Template_011916">
  <a:themeElements>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6"/>
        </a:solidFill>
        <a:ln w="19050">
          <a:solidFill>
            <a:schemeClr val="accent6"/>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Presentation1" id="{A143DBAE-2276-43E7-B574-C1E3C54920C7}" vid="{63F21CAA-63BE-40D1-9D1D-710B6E914CE3}"/>
    </a:ext>
  </a:extLst>
</a:theme>
</file>

<file path=ppt/theme/theme2.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PE">
      <a:dk1>
        <a:sysClr val="windowText" lastClr="000000"/>
      </a:dk1>
      <a:lt1>
        <a:sysClr val="window" lastClr="FFFFFF"/>
      </a:lt1>
      <a:dk2>
        <a:srgbClr val="808285"/>
      </a:dk2>
      <a:lt2>
        <a:srgbClr val="C6C9CA"/>
      </a:lt2>
      <a:accent1>
        <a:srgbClr val="2AD2C9"/>
      </a:accent1>
      <a:accent2>
        <a:srgbClr val="614767"/>
      </a:accent2>
      <a:accent3>
        <a:srgbClr val="FF8D6D"/>
      </a:accent3>
      <a:accent4>
        <a:srgbClr val="5F7A76"/>
      </a:accent4>
      <a:accent5>
        <a:srgbClr val="C6C9CA"/>
      </a:accent5>
      <a:accent6>
        <a:srgbClr val="808285"/>
      </a:accent6>
      <a:hlink>
        <a:srgbClr val="000000"/>
      </a:hlink>
      <a:folHlink>
        <a:srgbClr val="0000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0|169|130">
      <a:srgbClr val="00A982"/>
    </a:custClr>
    <a:custClr name="128|116|110">
      <a:srgbClr val="80746E"/>
    </a:custClr>
    <a:custClr name="66|85|99">
      <a:srgbClr val="425563"/>
    </a:custClr>
  </a:custClrLst>
</a:theme>
</file>

<file path=ppt/theme/themeOverride1.xml><?xml version="1.0" encoding="utf-8"?>
<a:themeOverride xmlns:a="http://schemas.openxmlformats.org/drawingml/2006/main">
  <a:clrScheme name="Aruba">
    <a:dk1>
      <a:sysClr val="windowText" lastClr="000000"/>
    </a:dk1>
    <a:lt1>
      <a:sysClr val="window" lastClr="FFFFFF"/>
    </a:lt1>
    <a:dk2>
      <a:srgbClr val="808285"/>
    </a:dk2>
    <a:lt2>
      <a:srgbClr val="C6C9CA"/>
    </a:lt2>
    <a:accent1>
      <a:srgbClr val="FF8300"/>
    </a:accent1>
    <a:accent2>
      <a:srgbClr val="004876"/>
    </a:accent2>
    <a:accent3>
      <a:srgbClr val="9FD4C9"/>
    </a:accent3>
    <a:accent4>
      <a:srgbClr val="646569"/>
    </a:accent4>
    <a:accent5>
      <a:srgbClr val="D5D654"/>
    </a:accent5>
    <a:accent6>
      <a:srgbClr val="008375"/>
    </a:accent6>
    <a:hlink>
      <a:srgbClr val="000000"/>
    </a:hlink>
    <a:folHlink>
      <a:srgbClr val="000000"/>
    </a:folHlink>
  </a:clrScheme>
</a:themeOverride>
</file>

<file path=docProps/app.xml><?xml version="1.0" encoding="utf-8"?>
<Properties xmlns="http://schemas.openxmlformats.org/officeDocument/2006/extended-properties" xmlns:vt="http://schemas.openxmlformats.org/officeDocument/2006/docPropsVTypes">
  <Template/>
  <TotalTime>6998</TotalTime>
  <Words>910</Words>
  <Application>Microsoft Office PowerPoint</Application>
  <PresentationFormat>Widescreen</PresentationFormat>
  <Paragraphs>214</Paragraphs>
  <Slides>24</Slides>
  <Notes>18</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MS PGothic</vt:lpstr>
      <vt:lpstr>MS PGothic</vt:lpstr>
      <vt:lpstr>Yu Gothic</vt:lpstr>
      <vt:lpstr>Arial</vt:lpstr>
      <vt:lpstr>Calibri</vt:lpstr>
      <vt:lpstr>HP Simplified</vt:lpstr>
      <vt:lpstr>HPE Simple</vt:lpstr>
      <vt:lpstr>MetricHPE</vt:lpstr>
      <vt:lpstr>MetricHPE Regular</vt:lpstr>
      <vt:lpstr>Verdana</vt:lpstr>
      <vt:lpstr>Wingdings</vt:lpstr>
      <vt:lpstr>Aruba_16x9_Master-Template_011916</vt:lpstr>
      <vt:lpstr>PowerPoint Presentation</vt:lpstr>
      <vt:lpstr>PowerPoint Presentation</vt:lpstr>
      <vt:lpstr>PowerPoint Presentation</vt:lpstr>
      <vt:lpstr>PowerPoint Presentation</vt:lpstr>
      <vt:lpstr>Arquitectura Modular de Movilidad</vt:lpstr>
      <vt:lpstr>Modelo de Conectividad </vt:lpstr>
      <vt:lpstr>PowerPoint Presentation</vt:lpstr>
      <vt:lpstr>PowerPoint Presentation</vt:lpstr>
      <vt:lpstr>Rendimiento y Seguridad en entornos WiFi de Alta Densidad</vt:lpstr>
      <vt:lpstr>PowerPoint Presentation</vt:lpstr>
      <vt:lpstr>PowerPoint Presentation</vt:lpstr>
      <vt:lpstr>Conexión para todos</vt:lpstr>
      <vt:lpstr>PowerPoint Presentation</vt:lpstr>
      <vt:lpstr>PowerPoint Presentation</vt:lpstr>
      <vt:lpstr>Análisis WiFi para la toma de decisiones</vt:lpstr>
      <vt:lpstr>Localización e interacción con el entorno</vt:lpstr>
      <vt:lpstr>Localización e interacción con el entorno</vt:lpstr>
      <vt:lpstr>PowerPoint Presentation</vt:lpstr>
      <vt:lpstr>Novedades Seguridad</vt:lpstr>
      <vt:lpstr>Conclusiones</vt:lpstr>
      <vt:lpstr>Alguna Referencias (Aruba) </vt:lpstr>
      <vt:lpstr>Alguna Referencias (OEMs) </vt:lpstr>
      <vt:lpstr>PowerPoint Presentation</vt:lpstr>
      <vt:lpstr>Muchas Gracias</vt:lpstr>
    </vt:vector>
  </TitlesOfParts>
  <Company>Hewlett 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with picture</dc:title>
  <dc:creator>Perez, Javier (HPN SA)</dc:creator>
  <cp:lastModifiedBy>Martinez, Pedro L.</cp:lastModifiedBy>
  <cp:revision>350</cp:revision>
  <dcterms:created xsi:type="dcterms:W3CDTF">2016-11-29T13:59:54Z</dcterms:created>
  <dcterms:modified xsi:type="dcterms:W3CDTF">2017-11-30T12:33:33Z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2289701</vt:lpwstr>
  </property>
  <property fmtid="{D5CDD505-2E9C-101B-9397-08002B2CF9AE}" pid="3" name="NXPowerLiteSettings">
    <vt:lpwstr>B74006B004C800</vt:lpwstr>
  </property>
  <property fmtid="{D5CDD505-2E9C-101B-9397-08002B2CF9AE}" pid="4" name="NXPowerLiteVersion">
    <vt:lpwstr>D6.0.7</vt:lpwstr>
  </property>
</Properties>
</file>