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6" r:id="rId3"/>
    <p:sldId id="257" r:id="rId4"/>
    <p:sldId id="260" r:id="rId5"/>
    <p:sldId id="267" r:id="rId6"/>
    <p:sldId id="265" r:id="rId7"/>
    <p:sldId id="258" r:id="rId8"/>
    <p:sldId id="262" r:id="rId9"/>
    <p:sldId id="263" r:id="rId10"/>
    <p:sldId id="270" r:id="rId11"/>
    <p:sldId id="268" r:id="rId12"/>
    <p:sldId id="269" r:id="rId13"/>
  </p:sldIdLst>
  <p:sldSz cx="9144000" cy="5143500" type="screen16x9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629" y="-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3110" y="-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93EC92-B45D-4C4F-BD4F-7B940C52418F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0E9C7-E8D1-4480-AD20-7DF013FDB9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5441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F32A876-B74F-45F7-9E94-5D7C3F88B828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B036989-FE96-4149-9260-886DA4A642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477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F32A876-B74F-45F7-9E94-5D7C3F88B828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B036989-FE96-4149-9260-886DA4A642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9080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F32A876-B74F-45F7-9E94-5D7C3F88B828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B036989-FE96-4149-9260-886DA4A642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4897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C7E54-47C5-4AA9-8F38-E7B16D10C770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2D0DD2F-A612-4653-9F8B-260F0502259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4938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C7E54-47C5-4AA9-8F38-E7B16D10C770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2D0DD2F-A612-4653-9F8B-260F0502259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68741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C7E54-47C5-4AA9-8F38-E7B16D10C770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2D0DD2F-A612-4653-9F8B-260F0502259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4264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C7E54-47C5-4AA9-8F38-E7B16D10C770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2D0DD2F-A612-4653-9F8B-260F0502259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4689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C7E54-47C5-4AA9-8F38-E7B16D10C770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2D0DD2F-A612-4653-9F8B-260F0502259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1643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C7E54-47C5-4AA9-8F38-E7B16D10C770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2D0DD2F-A612-4653-9F8B-260F0502259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6886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C7E54-47C5-4AA9-8F38-E7B16D10C770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2D0DD2F-A612-4653-9F8B-260F0502259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16915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C7E54-47C5-4AA9-8F38-E7B16D10C770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2D0DD2F-A612-4653-9F8B-260F0502259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6178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F32A876-B74F-45F7-9E94-5D7C3F88B828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B036989-FE96-4149-9260-886DA4A642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12283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C7E54-47C5-4AA9-8F38-E7B16D10C770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2D0DD2F-A612-4653-9F8B-260F0502259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28217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C7E54-47C5-4AA9-8F38-E7B16D10C770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2D0DD2F-A612-4653-9F8B-260F0502259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33094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C7E54-47C5-4AA9-8F38-E7B16D10C770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2D0DD2F-A612-4653-9F8B-260F0502259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7673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F32A876-B74F-45F7-9E94-5D7C3F88B828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B036989-FE96-4149-9260-886DA4A642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8780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F32A876-B74F-45F7-9E94-5D7C3F88B828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B036989-FE96-4149-9260-886DA4A642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10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F32A876-B74F-45F7-9E94-5D7C3F88B828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B036989-FE96-4149-9260-886DA4A642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2295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F32A876-B74F-45F7-9E94-5D7C3F88B828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B036989-FE96-4149-9260-886DA4A642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6700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F32A876-B74F-45F7-9E94-5D7C3F88B828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B036989-FE96-4149-9260-886DA4A642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8113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F32A876-B74F-45F7-9E94-5D7C3F88B828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B036989-FE96-4149-9260-886DA4A642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475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F32A876-B74F-45F7-9E94-5D7C3F88B828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B036989-FE96-4149-9260-886DA4A642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4697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ector recto 8"/>
          <p:cNvCxnSpPr/>
          <p:nvPr/>
        </p:nvCxnSpPr>
        <p:spPr>
          <a:xfrm>
            <a:off x="6639483" y="4377156"/>
            <a:ext cx="0" cy="228124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2109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6 Conector recto"/>
          <p:cNvCxnSpPr/>
          <p:nvPr/>
        </p:nvCxnSpPr>
        <p:spPr>
          <a:xfrm flipH="1">
            <a:off x="0" y="665226"/>
            <a:ext cx="9144000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CuadroTexto"/>
          <p:cNvSpPr txBox="1"/>
          <p:nvPr userDrawn="1"/>
        </p:nvSpPr>
        <p:spPr>
          <a:xfrm>
            <a:off x="251520" y="123478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 smtClean="0">
                <a:solidFill>
                  <a:schemeClr val="bg1">
                    <a:lumMod val="75000"/>
                  </a:schemeClr>
                </a:solidFill>
              </a:rPr>
              <a:t>AppUAX</a:t>
            </a:r>
            <a:endParaRPr lang="es-ES" b="1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3" name="2 Grupo"/>
          <p:cNvGrpSpPr/>
          <p:nvPr userDrawn="1"/>
        </p:nvGrpSpPr>
        <p:grpSpPr>
          <a:xfrm>
            <a:off x="107504" y="4659982"/>
            <a:ext cx="2555403" cy="405259"/>
            <a:chOff x="288404" y="4027785"/>
            <a:chExt cx="3104335" cy="533400"/>
          </a:xfrm>
        </p:grpSpPr>
        <p:pic>
          <p:nvPicPr>
            <p:cNvPr id="5" name="Picture 18" descr="logonuevotransp"/>
            <p:cNvPicPr>
              <a:picLocks noChangeAspect="1" noChangeArrowheads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404" y="4027785"/>
              <a:ext cx="533400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0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139" y="4092078"/>
              <a:ext cx="2514600" cy="4048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9" name="Picture 2" descr="http://www.rediris.es/gt/gt2017/mm/bannergt2017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3691" y="4515966"/>
            <a:ext cx="601395" cy="54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4376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937383" y="1275606"/>
            <a:ext cx="461495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6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Arial Unicode MS" panose="020B0604020202020204" pitchFamily="34" charset="-128"/>
              </a:rPr>
              <a:t>AppUAX</a:t>
            </a:r>
            <a:endParaRPr lang="es-ES" sz="2600" b="1" dirty="0" smtClean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Arial Unicode MS" panose="020B0604020202020204" pitchFamily="34" charset="-128"/>
            </a:endParaRPr>
          </a:p>
          <a:p>
            <a:pPr algn="ctr"/>
            <a:r>
              <a:rPr lang="es-ES" sz="2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Arial Unicode MS" panose="020B0604020202020204" pitchFamily="34" charset="-128"/>
              </a:rPr>
              <a:t>Experiencia </a:t>
            </a:r>
            <a:r>
              <a:rPr lang="es-ES" sz="2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Arial Unicode MS" panose="020B0604020202020204" pitchFamily="34" charset="-128"/>
              </a:rPr>
              <a:t>de la Universidad Alfonso X el Sabio</a:t>
            </a:r>
          </a:p>
          <a:p>
            <a:pPr algn="ctr"/>
            <a:endParaRPr lang="es-ES" sz="800" b="1" dirty="0" smtClean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Arial Unicode MS" panose="020B0604020202020204" pitchFamily="34" charset="-128"/>
            </a:endParaRPr>
          </a:p>
          <a:p>
            <a:pPr algn="ctr"/>
            <a:r>
              <a:rPr lang="es-E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Arial Unicode MS" panose="020B0604020202020204" pitchFamily="34" charset="-128"/>
              </a:rPr>
              <a:t>Noviembre  2017</a:t>
            </a:r>
          </a:p>
          <a:p>
            <a:pPr algn="ctr"/>
            <a:endParaRPr lang="es-ES" sz="20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Arial Unicode MS" panose="020B0604020202020204" pitchFamily="34" charset="-128"/>
            </a:endParaRPr>
          </a:p>
          <a:p>
            <a:pPr algn="ctr"/>
            <a:r>
              <a:rPr lang="es-E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Arial Unicode MS" panose="020B0604020202020204" pitchFamily="34" charset="-128"/>
              </a:rPr>
              <a:t>Santiago </a:t>
            </a:r>
            <a:r>
              <a:rPr lang="es-ES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Arial Unicode MS" panose="020B0604020202020204" pitchFamily="34" charset="-128"/>
              </a:rPr>
              <a:t>Portela</a:t>
            </a:r>
            <a:endParaRPr lang="es-ES" dirty="0" smtClean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Arial Unicode MS" panose="020B0604020202020204" pitchFamily="34" charset="-128"/>
            </a:endParaRPr>
          </a:p>
          <a:p>
            <a:pPr algn="ctr"/>
            <a:r>
              <a:rPr lang="es-E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Arial Unicode MS" panose="020B0604020202020204" pitchFamily="34" charset="-128"/>
              </a:rPr>
              <a:t>sportela@uax.es</a:t>
            </a:r>
          </a:p>
        </p:txBody>
      </p:sp>
      <p:pic>
        <p:nvPicPr>
          <p:cNvPr id="2050" name="Picture 2" descr="logo-IR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83518"/>
            <a:ext cx="2608905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rediris.es/gt/gt2017/mm/bannergt201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55091"/>
            <a:ext cx="1428750" cy="130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8" descr="logonuevotrans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970336"/>
            <a:ext cx="723750" cy="72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64" y="3956586"/>
            <a:ext cx="3411963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274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7353206" y="320987"/>
            <a:ext cx="1590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2017 </a:t>
            </a:r>
            <a:r>
              <a:rPr lang="es-E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AppCRUE</a:t>
            </a:r>
            <a:endParaRPr lang="es-E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23666" y="627534"/>
            <a:ext cx="864096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Aspiraciones</a:t>
            </a:r>
            <a:endParaRPr lang="es-ES" sz="2000" dirty="0" smtClean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s-ES" dirty="0" smtClean="0"/>
              <a:t>Canales formales de comunicación para el proyecto técnico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s-ES" dirty="0" err="1" smtClean="0"/>
              <a:t>Backlog</a:t>
            </a:r>
            <a:r>
              <a:rPr lang="es-ES" dirty="0" smtClean="0"/>
              <a:t> para el desarrollo y pruebas (tipo Jira)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s-ES" dirty="0" smtClean="0"/>
              <a:t>Sistema para incidencias </a:t>
            </a:r>
            <a:r>
              <a:rPr lang="es-ES" dirty="0" err="1" smtClean="0"/>
              <a:t>level</a:t>
            </a:r>
            <a:r>
              <a:rPr lang="es-ES" dirty="0" smtClean="0"/>
              <a:t> 2 y 3  (</a:t>
            </a:r>
            <a:r>
              <a:rPr lang="es-ES" dirty="0" err="1" smtClean="0"/>
              <a:t>Itil</a:t>
            </a:r>
            <a:r>
              <a:rPr lang="es-ES" dirty="0" smtClean="0"/>
              <a:t>). SLA…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s-ES" dirty="0" smtClean="0"/>
              <a:t>Repositorio documental del proyecto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s-ES" dirty="0" smtClean="0"/>
              <a:t>Documentación de las interfaces previstas para OCU , SIGMA etc.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s-ES" dirty="0" smtClean="0"/>
              <a:t>Cronograma de lanzamiento de funcionalidades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s-ES" dirty="0" smtClean="0"/>
              <a:t>Mejoras técnicas de plataforma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s-ES" dirty="0" smtClean="0"/>
              <a:t>Gestión de credenciales en SIR2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s-ES" dirty="0" smtClean="0"/>
              <a:t>Pulido del </a:t>
            </a:r>
            <a:r>
              <a:rPr lang="es-ES" dirty="0" err="1" smtClean="0"/>
              <a:t>Backoffice</a:t>
            </a:r>
            <a:r>
              <a:rPr lang="es-ES" dirty="0"/>
              <a:t> </a:t>
            </a:r>
            <a:r>
              <a:rPr lang="es-ES" dirty="0" smtClean="0"/>
              <a:t>(beta) para facilitar la comunicación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s-ES" dirty="0" smtClean="0"/>
              <a:t>Funcionalidad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s-ES" dirty="0" smtClean="0"/>
              <a:t>Funcionalidades académicas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s-ES" dirty="0" smtClean="0"/>
              <a:t>Servicios de seguridad: doble factor, certificados, roles…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s-ES" dirty="0" smtClean="0"/>
              <a:t>Refundación del servicio de chat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s-ES" dirty="0" smtClean="0"/>
              <a:t>Integración de servicios: eventos, </a:t>
            </a:r>
            <a:r>
              <a:rPr lang="es-ES" dirty="0" err="1" smtClean="0"/>
              <a:t>micropagos</a:t>
            </a:r>
            <a:r>
              <a:rPr lang="es-ES" dirty="0" smtClean="0"/>
              <a:t>, </a:t>
            </a:r>
            <a:r>
              <a:rPr lang="es-ES" dirty="0" err="1" smtClean="0"/>
              <a:t>streaming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9845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55576" y="195486"/>
            <a:ext cx="7344816" cy="17821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/>
          <p:cNvSpPr/>
          <p:nvPr/>
        </p:nvSpPr>
        <p:spPr>
          <a:xfrm>
            <a:off x="2051721" y="1329612"/>
            <a:ext cx="514063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8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Arial Unicode MS" panose="020B0604020202020204" pitchFamily="34" charset="-128"/>
              </a:rPr>
              <a:t>GRACIAS</a:t>
            </a:r>
            <a:endParaRPr lang="es-ES" sz="6600" dirty="0" smtClean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4773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838448" y="348059"/>
            <a:ext cx="6101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Experiencia de la </a:t>
            </a:r>
            <a:r>
              <a:rPr lang="es-E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AppCRUE</a:t>
            </a:r>
            <a:r>
              <a:rPr lang="es-E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en la Universidad Alfonso X el Sabio</a:t>
            </a:r>
            <a:endParaRPr lang="es-E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2699792" y="1491630"/>
            <a:ext cx="439248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 smtClean="0"/>
              <a:t>2009  </a:t>
            </a:r>
            <a:r>
              <a:rPr lang="es-ES" sz="2000" dirty="0" err="1" smtClean="0"/>
              <a:t>MyUAX</a:t>
            </a:r>
            <a:endParaRPr lang="es-ES" sz="2000" dirty="0" smtClean="0"/>
          </a:p>
          <a:p>
            <a:pPr>
              <a:lnSpc>
                <a:spcPct val="150000"/>
              </a:lnSpc>
            </a:pPr>
            <a:r>
              <a:rPr lang="es-ES" sz="2000" dirty="0" smtClean="0"/>
              <a:t>2010  </a:t>
            </a:r>
            <a:r>
              <a:rPr lang="es-ES" sz="2000" dirty="0" err="1" smtClean="0"/>
              <a:t>Universia</a:t>
            </a:r>
            <a:r>
              <a:rPr lang="es-ES" sz="2000" dirty="0" smtClean="0"/>
              <a:t> Mobile</a:t>
            </a:r>
          </a:p>
          <a:p>
            <a:pPr>
              <a:lnSpc>
                <a:spcPct val="150000"/>
              </a:lnSpc>
            </a:pPr>
            <a:r>
              <a:rPr lang="es-ES" sz="2000" dirty="0" smtClean="0"/>
              <a:t>2015  Pocket </a:t>
            </a:r>
            <a:r>
              <a:rPr lang="es-ES" sz="2000" dirty="0" err="1" smtClean="0"/>
              <a:t>University</a:t>
            </a:r>
            <a:endParaRPr lang="es-ES" sz="2000" dirty="0" smtClean="0"/>
          </a:p>
          <a:p>
            <a:pPr>
              <a:lnSpc>
                <a:spcPct val="150000"/>
              </a:lnSpc>
            </a:pPr>
            <a:r>
              <a:rPr lang="es-ES" sz="2000" dirty="0" smtClean="0"/>
              <a:t>2017  </a:t>
            </a:r>
            <a:r>
              <a:rPr lang="es-ES" sz="2000" dirty="0" err="1" smtClean="0"/>
              <a:t>AppCRUE</a:t>
            </a:r>
            <a:endParaRPr lang="es-ES" sz="2000" dirty="0" smtClean="0"/>
          </a:p>
          <a:p>
            <a:pPr>
              <a:lnSpc>
                <a:spcPct val="150000"/>
              </a:lnSpc>
            </a:pPr>
            <a:r>
              <a:rPr lang="es-ES" sz="2000" dirty="0" smtClean="0"/>
              <a:t>           Aspiraciones</a:t>
            </a:r>
          </a:p>
        </p:txBody>
      </p:sp>
    </p:spTree>
    <p:extLst>
      <p:ext uri="{BB962C8B-B14F-4D97-AF65-F5344CB8AC3E}">
        <p14:creationId xmlns:p14="http://schemas.microsoft.com/office/powerpoint/2010/main" val="151175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7541013" y="320987"/>
            <a:ext cx="1402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2009 </a:t>
            </a:r>
            <a:r>
              <a:rPr lang="es-E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MyUAX</a:t>
            </a:r>
            <a:endParaRPr lang="es-E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Picture 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90319"/>
            <a:ext cx="6425396" cy="437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50000">
                      <a:schemeClr val="bg1"/>
                    </a:gs>
                    <a:gs pos="100000">
                      <a:schemeClr val="hlink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188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73376" y="2571750"/>
            <a:ext cx="3159119" cy="2456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50000">
                      <a:schemeClr val="bg1"/>
                    </a:gs>
                    <a:gs pos="100000">
                      <a:schemeClr val="hlink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7541013" y="320987"/>
            <a:ext cx="1402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2009 </a:t>
            </a:r>
            <a:r>
              <a:rPr lang="es-E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MyUAX</a:t>
            </a:r>
            <a:endParaRPr lang="es-E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9" y="675163"/>
            <a:ext cx="3771081" cy="4352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32239" y="774600"/>
            <a:ext cx="1068757" cy="1365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50000">
                      <a:schemeClr val="bg1"/>
                    </a:gs>
                    <a:gs pos="100000">
                      <a:schemeClr val="hlink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74949" y="774601"/>
            <a:ext cx="1068757" cy="13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50000">
                      <a:schemeClr val="bg1"/>
                    </a:gs>
                    <a:gs pos="100000">
                      <a:schemeClr val="hlink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35110" y="774601"/>
            <a:ext cx="1449058" cy="2001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50000">
                      <a:schemeClr val="bg1"/>
                    </a:gs>
                    <a:gs pos="100000">
                      <a:schemeClr val="hlink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5004048" y="1203598"/>
            <a:ext cx="648072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992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7541013" y="320987"/>
            <a:ext cx="1402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2009 </a:t>
            </a:r>
            <a:r>
              <a:rPr lang="es-E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MyUAX</a:t>
            </a:r>
            <a:endParaRPr lang="es-E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539553" y="773648"/>
            <a:ext cx="8404153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Lecciones</a:t>
            </a:r>
            <a:endParaRPr lang="es-ES" sz="2400" dirty="0" smtClean="0"/>
          </a:p>
          <a:p>
            <a:r>
              <a:rPr lang="es-ES" sz="2400" dirty="0" smtClean="0"/>
              <a:t>Proyectos </a:t>
            </a:r>
            <a:r>
              <a:rPr lang="es-ES" sz="2400" dirty="0" smtClean="0"/>
              <a:t>de gran satisfacción</a:t>
            </a:r>
          </a:p>
          <a:p>
            <a:r>
              <a:rPr lang="es-ES" sz="2400" dirty="0" smtClean="0"/>
              <a:t>Evitar la gestión (y no digamos venta) de dispositivos</a:t>
            </a:r>
          </a:p>
          <a:p>
            <a:r>
              <a:rPr lang="es-ES" sz="2400" dirty="0" smtClean="0"/>
              <a:t>La mejor UX la da el desarrollo nativo</a:t>
            </a:r>
          </a:p>
          <a:p>
            <a:endParaRPr lang="es-ES" sz="2400" dirty="0"/>
          </a:p>
          <a:p>
            <a:r>
              <a:rPr lang="es-ES" sz="2400" dirty="0" smtClean="0"/>
              <a:t>El esfuerzo con desarrollo nativo se dispara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 smtClean="0"/>
              <a:t>Abrazas una plataforma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 smtClean="0"/>
              <a:t>Multiplicas</a:t>
            </a:r>
            <a:r>
              <a:rPr lang="es-ES" sz="2400" dirty="0" smtClean="0"/>
              <a:t> por Android, Apple, BB,  Microsoft…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 smtClean="0"/>
              <a:t>Contratas cuenta en los </a:t>
            </a:r>
            <a:r>
              <a:rPr lang="es-ES" sz="2400" dirty="0" err="1" smtClean="0"/>
              <a:t>Stores</a:t>
            </a:r>
            <a:r>
              <a:rPr lang="es-ES" sz="2400" dirty="0" smtClean="0"/>
              <a:t>, gestionas pases a pro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 smtClean="0"/>
              <a:t>Actualizas muy frecuentemente 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90904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654105" y="320987"/>
            <a:ext cx="2289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2010 </a:t>
            </a:r>
            <a:r>
              <a:rPr lang="es-E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Universia</a:t>
            </a:r>
            <a:r>
              <a:rPr lang="es-E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Mobile</a:t>
            </a:r>
            <a:endParaRPr lang="es-E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681540"/>
            <a:ext cx="3960440" cy="2203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516" y="681540"/>
            <a:ext cx="3873925" cy="2206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83359"/>
            <a:ext cx="3888433" cy="2170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563" y="2896219"/>
            <a:ext cx="4176464" cy="2145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575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624097" y="320987"/>
            <a:ext cx="2319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2015 Pocket </a:t>
            </a:r>
            <a:r>
              <a:rPr lang="es-E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University</a:t>
            </a:r>
            <a:endParaRPr lang="es-E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477"/>
            <a:ext cx="3672408" cy="4052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4114605" y="1013415"/>
            <a:ext cx="482453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/>
              <a:t>Perspectiva novedosa: crear comunidad</a:t>
            </a:r>
          </a:p>
          <a:p>
            <a:endParaRPr lang="es-ES" sz="2000" dirty="0" smtClean="0"/>
          </a:p>
          <a:p>
            <a:r>
              <a:rPr lang="es-ES" sz="2000" dirty="0" err="1" smtClean="0"/>
              <a:t>Enfasis</a:t>
            </a:r>
            <a:r>
              <a:rPr lang="es-ES" sz="2000" dirty="0" smtClean="0"/>
              <a:t> en los aspectos de Comunicación </a:t>
            </a:r>
          </a:p>
          <a:p>
            <a:endParaRPr lang="es-ES" sz="2000" dirty="0" smtClean="0"/>
          </a:p>
          <a:p>
            <a:r>
              <a:rPr lang="es-ES" sz="2000" dirty="0" smtClean="0"/>
              <a:t>Modelo </a:t>
            </a:r>
            <a:r>
              <a:rPr lang="es-ES" sz="2000" dirty="0" err="1" smtClean="0"/>
              <a:t>SaaS</a:t>
            </a:r>
            <a:r>
              <a:rPr lang="es-ES" sz="2000" dirty="0" smtClean="0"/>
              <a:t>   Proveedor/Universidad</a:t>
            </a:r>
            <a:endParaRPr lang="es-ES" sz="2000" dirty="0"/>
          </a:p>
          <a:p>
            <a:endParaRPr lang="es-ES" sz="2000" dirty="0" smtClean="0"/>
          </a:p>
          <a:p>
            <a:r>
              <a:rPr lang="es-ES" sz="2000" dirty="0" smtClean="0"/>
              <a:t>Se comparten ideas y objetivos entre universidades</a:t>
            </a:r>
          </a:p>
          <a:p>
            <a:endParaRPr lang="es-ES" sz="2000" dirty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76789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814596" y="320987"/>
            <a:ext cx="2129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2016-2017 </a:t>
            </a:r>
            <a:r>
              <a:rPr lang="es-E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AppCRUE</a:t>
            </a:r>
            <a:endParaRPr lang="es-E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99" y="2077460"/>
            <a:ext cx="1128826" cy="1128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647" y="2078470"/>
            <a:ext cx="1127817" cy="1127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819" y="2061344"/>
            <a:ext cx="1204248" cy="1204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8216" y="2048817"/>
            <a:ext cx="1282594" cy="1282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99604" y="1784344"/>
            <a:ext cx="1924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Elementos Nativos</a:t>
            </a:r>
            <a:endParaRPr lang="es-ES" dirty="0"/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501" y="2078470"/>
            <a:ext cx="1127815" cy="1127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4141067" y="1784344"/>
            <a:ext cx="1053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/>
              <a:t>Webview</a:t>
            </a:r>
            <a:endParaRPr lang="es-ES" dirty="0"/>
          </a:p>
        </p:txBody>
      </p:sp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459" y="2061345"/>
            <a:ext cx="1204247" cy="1204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30" y="3727299"/>
            <a:ext cx="968715" cy="96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299" y="3727299"/>
            <a:ext cx="961408" cy="96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15 CuadroTexto"/>
          <p:cNvSpPr txBox="1"/>
          <p:nvPr/>
        </p:nvSpPr>
        <p:spPr>
          <a:xfrm>
            <a:off x="7339874" y="1771817"/>
            <a:ext cx="10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Anticipos</a:t>
            </a:r>
            <a:endParaRPr lang="es-ES" dirty="0"/>
          </a:p>
        </p:txBody>
      </p:sp>
      <p:sp>
        <p:nvSpPr>
          <p:cNvPr id="17" name="16 CuadroTexto"/>
          <p:cNvSpPr txBox="1"/>
          <p:nvPr/>
        </p:nvSpPr>
        <p:spPr>
          <a:xfrm>
            <a:off x="212935" y="3433428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TUI</a:t>
            </a: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5741739" y="3842344"/>
            <a:ext cx="3201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Lanzado a finales de enero 2017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5817005" y="4141673"/>
            <a:ext cx="30755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/>
              <a:t>Equipo de proyecto</a:t>
            </a:r>
          </a:p>
          <a:p>
            <a:r>
              <a:rPr lang="es-ES" sz="1100" dirty="0" smtClean="0"/>
              <a:t>Un responsable técnico ( ½ FTE )</a:t>
            </a:r>
          </a:p>
          <a:p>
            <a:r>
              <a:rPr lang="es-ES" sz="1100" dirty="0" smtClean="0"/>
              <a:t>Apoyo puntual desarrollo ( </a:t>
            </a:r>
            <a:r>
              <a:rPr lang="es-ES" sz="1100" dirty="0"/>
              <a:t>½ FTE </a:t>
            </a:r>
            <a:r>
              <a:rPr lang="es-ES" sz="1100" dirty="0" smtClean="0"/>
              <a:t>)</a:t>
            </a:r>
          </a:p>
          <a:p>
            <a:r>
              <a:rPr lang="es-ES" sz="1100" dirty="0" smtClean="0"/>
              <a:t>Comunicación se encarga del </a:t>
            </a:r>
            <a:r>
              <a:rPr lang="es-ES" sz="1100" dirty="0" err="1" smtClean="0"/>
              <a:t>backoffice</a:t>
            </a:r>
            <a:endParaRPr lang="es-ES" sz="1100" dirty="0"/>
          </a:p>
        </p:txBody>
      </p:sp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023" y="3710427"/>
            <a:ext cx="1936881" cy="999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21 CuadroTexto"/>
          <p:cNvSpPr txBox="1"/>
          <p:nvPr/>
        </p:nvSpPr>
        <p:spPr>
          <a:xfrm>
            <a:off x="2814408" y="3433428"/>
            <a:ext cx="11794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BackOffice</a:t>
            </a:r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823" y="659706"/>
            <a:ext cx="4392488" cy="1181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6444208" y="843558"/>
            <a:ext cx="908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5.500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3933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7343587" y="267494"/>
            <a:ext cx="1590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2017 </a:t>
            </a:r>
            <a:r>
              <a:rPr lang="es-E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AppCRUE</a:t>
            </a:r>
            <a:endParaRPr lang="es-E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31345" y="636826"/>
            <a:ext cx="8640960" cy="4083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Claves para la </a:t>
            </a:r>
            <a:r>
              <a:rPr lang="es-ES" sz="2800" dirty="0" err="1" smtClean="0"/>
              <a:t>AppCRUE</a:t>
            </a:r>
            <a:r>
              <a:rPr lang="es-ES" sz="2800" dirty="0" smtClean="0"/>
              <a:t> en la UAX</a:t>
            </a:r>
          </a:p>
          <a:p>
            <a:pPr marL="914400" lvl="1" indent="-45720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C00000"/>
                </a:solidFill>
              </a:rPr>
              <a:t>COMUNICACIÓN</a:t>
            </a:r>
          </a:p>
          <a:p>
            <a:pPr marL="1371600" lvl="2" indent="-45720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s-ES" sz="2000" dirty="0" smtClean="0"/>
              <a:t>Punta de lanza de la experiencia del estudiante</a:t>
            </a:r>
          </a:p>
          <a:p>
            <a:pPr marL="1371600" lvl="2" indent="-45720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s-ES" sz="2000" dirty="0" smtClean="0"/>
              <a:t>Herramienta de comunicación social y personal</a:t>
            </a:r>
          </a:p>
          <a:p>
            <a:pPr marL="1371600" lvl="2" indent="-45720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s-ES" sz="2000" dirty="0" smtClean="0"/>
              <a:t>Comunicación ascendente</a:t>
            </a:r>
          </a:p>
          <a:p>
            <a:pPr marL="1371600" lvl="2" indent="-45720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s-ES" sz="2000" dirty="0" smtClean="0"/>
              <a:t>El canal </a:t>
            </a:r>
            <a:r>
              <a:rPr lang="es-ES" sz="2000" dirty="0" err="1" smtClean="0"/>
              <a:t>Push</a:t>
            </a:r>
            <a:r>
              <a:rPr lang="es-ES" sz="2000" dirty="0" smtClean="0"/>
              <a:t> es eficaz</a:t>
            </a:r>
          </a:p>
          <a:p>
            <a:pPr marL="1371600" lvl="2" indent="-457200">
              <a:lnSpc>
                <a:spcPts val="2200"/>
              </a:lnSpc>
              <a:buFont typeface="Arial" panose="020B0604020202020204" pitchFamily="34" charset="0"/>
              <a:buChar char="•"/>
            </a:pPr>
            <a:endParaRPr lang="es-ES" sz="2000" dirty="0" smtClean="0"/>
          </a:p>
          <a:p>
            <a:pPr marL="914400" lvl="1" indent="-45720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C00000"/>
                </a:solidFill>
              </a:rPr>
              <a:t>TECNOLOGIA</a:t>
            </a:r>
            <a:endParaRPr lang="es-ES" sz="2400" dirty="0" smtClean="0">
              <a:solidFill>
                <a:srgbClr val="C00000"/>
              </a:solidFill>
            </a:endParaRPr>
          </a:p>
          <a:p>
            <a:pPr marL="1371600" lvl="2" indent="-45720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s-ES" sz="2000" dirty="0" err="1" smtClean="0"/>
              <a:t>Native</a:t>
            </a:r>
            <a:r>
              <a:rPr lang="es-ES" sz="2000" dirty="0" smtClean="0"/>
              <a:t>:  </a:t>
            </a:r>
            <a:r>
              <a:rPr lang="es-ES" sz="2000" dirty="0" err="1" smtClean="0"/>
              <a:t>sim</a:t>
            </a:r>
            <a:r>
              <a:rPr lang="es-ES" sz="2000" dirty="0" smtClean="0"/>
              <a:t>, NFC, BT, GPS,WIFI, </a:t>
            </a:r>
            <a:r>
              <a:rPr lang="es-ES" sz="2000" dirty="0" err="1" smtClean="0"/>
              <a:t>tactil</a:t>
            </a:r>
            <a:r>
              <a:rPr lang="es-ES" sz="2000" dirty="0" smtClean="0"/>
              <a:t>, </a:t>
            </a:r>
            <a:r>
              <a:rPr lang="es-ES" sz="2000" dirty="0" err="1" smtClean="0"/>
              <a:t>camara</a:t>
            </a:r>
            <a:endParaRPr lang="es-ES" sz="2000" dirty="0" smtClean="0"/>
          </a:p>
          <a:p>
            <a:pPr marL="1371600" lvl="2" indent="-45720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s-ES" sz="2000" dirty="0" smtClean="0"/>
              <a:t>Plataforma : </a:t>
            </a:r>
            <a:r>
              <a:rPr lang="es-ES" sz="2000" dirty="0" err="1" smtClean="0"/>
              <a:t>cloud</a:t>
            </a:r>
            <a:r>
              <a:rPr lang="es-ES" sz="2000" dirty="0" smtClean="0"/>
              <a:t>, 7x24, baja latencia, segura, trazada, gestionada</a:t>
            </a:r>
          </a:p>
          <a:p>
            <a:pPr marL="1371600" lvl="2" indent="-45720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s-ES" sz="2000" dirty="0" smtClean="0"/>
              <a:t>Credenciales:  el foco del esfuerzo de integración</a:t>
            </a:r>
          </a:p>
          <a:p>
            <a:pPr lvl="2"/>
            <a:r>
              <a:rPr lang="es-ES" sz="2000" dirty="0" smtClean="0"/>
              <a:t>Imprescindible </a:t>
            </a:r>
            <a:r>
              <a:rPr lang="es-ES" sz="2000" dirty="0"/>
              <a:t>pruebas por etapas y </a:t>
            </a:r>
            <a:r>
              <a:rPr lang="es-ES" sz="2800" dirty="0"/>
              <a:t>pilotaje</a:t>
            </a:r>
            <a:endParaRPr lang="es-ES" sz="2000" dirty="0"/>
          </a:p>
          <a:p>
            <a:pPr lvl="2"/>
            <a:r>
              <a:rPr lang="es-ES" sz="2000" dirty="0"/>
              <a:t>Coordinación </a:t>
            </a:r>
            <a:r>
              <a:rPr lang="es-ES" sz="2000" dirty="0" smtClean="0"/>
              <a:t>TI/Comunicación </a:t>
            </a:r>
            <a:r>
              <a:rPr lang="es-ES" sz="2000" dirty="0"/>
              <a:t>en los </a:t>
            </a:r>
            <a:r>
              <a:rPr lang="es-ES" sz="2000" dirty="0" smtClean="0"/>
              <a:t>lanzamientos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36839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930</TotalTime>
  <Words>343</Words>
  <Application>Microsoft Office PowerPoint</Application>
  <PresentationFormat>Presentación en pantalla (16:9)</PresentationFormat>
  <Paragraphs>78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3" baseType="lpstr">
      <vt:lpstr>Tema de Office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Paz Marin de Vicente-Tutor</dc:creator>
  <cp:lastModifiedBy>Santiago Portela</cp:lastModifiedBy>
  <cp:revision>52</cp:revision>
  <cp:lastPrinted>2017-06-12T10:50:48Z</cp:lastPrinted>
  <dcterms:created xsi:type="dcterms:W3CDTF">2017-06-07T12:16:07Z</dcterms:created>
  <dcterms:modified xsi:type="dcterms:W3CDTF">2017-11-30T09:20:07Z</dcterms:modified>
</cp:coreProperties>
</file>