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42"/>
  </p:notesMasterIdLst>
  <p:handoutMasterIdLst>
    <p:handoutMasterId r:id="rId43"/>
  </p:handoutMasterIdLst>
  <p:sldIdLst>
    <p:sldId id="309" r:id="rId3"/>
    <p:sldId id="262" r:id="rId4"/>
    <p:sldId id="299" r:id="rId5"/>
    <p:sldId id="263" r:id="rId6"/>
    <p:sldId id="266" r:id="rId7"/>
    <p:sldId id="300" r:id="rId8"/>
    <p:sldId id="273" r:id="rId9"/>
    <p:sldId id="301" r:id="rId10"/>
    <p:sldId id="268" r:id="rId11"/>
    <p:sldId id="269" r:id="rId12"/>
    <p:sldId id="303" r:id="rId13"/>
    <p:sldId id="297" r:id="rId14"/>
    <p:sldId id="304" r:id="rId15"/>
    <p:sldId id="305" r:id="rId16"/>
    <p:sldId id="306" r:id="rId17"/>
    <p:sldId id="307" r:id="rId18"/>
    <p:sldId id="308" r:id="rId19"/>
    <p:sldId id="302" r:id="rId20"/>
    <p:sldId id="275" r:id="rId21"/>
    <p:sldId id="274" r:id="rId22"/>
    <p:sldId id="293" r:id="rId23"/>
    <p:sldId id="294" r:id="rId24"/>
    <p:sldId id="295" r:id="rId25"/>
    <p:sldId id="296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75A"/>
    <a:srgbClr val="FF9B9B"/>
    <a:srgbClr val="FAF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18" autoAdjust="0"/>
    <p:restoredTop sz="94705"/>
  </p:normalViewPr>
  <p:slideViewPr>
    <p:cSldViewPr snapToGrid="0">
      <p:cViewPr varScale="1">
        <p:scale>
          <a:sx n="70" d="100"/>
          <a:sy n="70" d="100"/>
        </p:scale>
        <p:origin x="14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A20D34-06DA-47D7-B373-749BCC982343}" type="doc">
      <dgm:prSet loTypeId="urn:microsoft.com/office/officeart/2005/8/layout/radial1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E3FD4498-F093-4938-ABC5-1259605F79EA}">
      <dgm:prSet phldrT="[Texto]" custT="1"/>
      <dgm:spPr>
        <a:xfrm>
          <a:off x="3064681" y="2920"/>
          <a:ext cx="1287437" cy="1287437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0" rIns="0"/>
        <a:lstStyle/>
        <a:p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Comunicación institucional</a:t>
          </a:r>
          <a:endParaRPr lang="es-ES" sz="11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5213764B-7603-4C46-861F-DB0A9233E72E}" type="parTrans" cxnId="{94FC8F00-DF45-4353-ABBC-5DEE26D88C19}">
      <dgm:prSet custT="1"/>
      <dgm:spPr>
        <a:xfrm rot="16200000">
          <a:off x="3514976" y="1468159"/>
          <a:ext cx="386847" cy="31245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10412CDA-E1A7-41DC-99CD-185BA9BD9783}" type="sibTrans" cxnId="{94FC8F00-DF45-4353-ABBC-5DEE26D88C19}">
      <dgm:prSet/>
      <dgm:spPr/>
      <dgm:t>
        <a:bodyPr/>
        <a:lstStyle/>
        <a:p>
          <a:endParaRPr lang="es-ES" sz="1400"/>
        </a:p>
      </dgm:t>
    </dgm:pt>
    <dgm:pt modelId="{081B1DB1-0C30-4BF5-ABBA-51C573390D68}">
      <dgm:prSet custT="1"/>
      <dgm:spPr>
        <a:xfrm>
          <a:off x="4514654" y="2514348"/>
          <a:ext cx="1287437" cy="1287437"/>
        </a:xfrm>
        <a:solidFill>
          <a:srgbClr val="4BACC6">
            <a:hueOff val="-3973551"/>
            <a:satOff val="15924"/>
            <a:lumOff val="345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0" rIns="0"/>
        <a:lstStyle/>
        <a:p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Servicios de cada universidad</a:t>
          </a:r>
        </a:p>
      </dgm:t>
    </dgm:pt>
    <dgm:pt modelId="{7A81E9F1-29CB-4F92-A5BA-0B5EFA87D42A}" type="parTrans" cxnId="{1FE5A07D-DF55-4634-A356-32AB60B7D616}">
      <dgm:prSet custT="1"/>
      <dgm:spPr>
        <a:xfrm rot="1800000">
          <a:off x="4239962" y="2723873"/>
          <a:ext cx="386847" cy="31245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C7C3B031-B3AF-4328-BC8A-299AE432EF85}" type="sibTrans" cxnId="{1FE5A07D-DF55-4634-A356-32AB60B7D616}">
      <dgm:prSet/>
      <dgm:spPr/>
      <dgm:t>
        <a:bodyPr/>
        <a:lstStyle/>
        <a:p>
          <a:endParaRPr lang="es-ES" sz="1400"/>
        </a:p>
      </dgm:t>
    </dgm:pt>
    <dgm:pt modelId="{393F1A09-9B5D-436F-83AB-D256DEBCDDDD}">
      <dgm:prSet custT="1"/>
      <dgm:spPr>
        <a:xfrm>
          <a:off x="3064681" y="3351491"/>
          <a:ext cx="1287437" cy="1287437"/>
        </a:xfrm>
        <a:solidFill>
          <a:srgbClr val="4BACC6">
            <a:hueOff val="-5960326"/>
            <a:satOff val="23887"/>
            <a:lumOff val="517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0" rIns="0"/>
        <a:lstStyle/>
        <a:p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Servicios de identificación universitaria</a:t>
          </a:r>
        </a:p>
      </dgm:t>
    </dgm:pt>
    <dgm:pt modelId="{1E1D8C20-1CFE-4A76-8483-CA9347EC86B3}" type="parTrans" cxnId="{59F65D4F-D651-476E-BAEC-CE9ECC2B33AE}">
      <dgm:prSet custT="1"/>
      <dgm:spPr>
        <a:xfrm rot="5400000">
          <a:off x="3514976" y="3142445"/>
          <a:ext cx="386847" cy="31245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BBC1544-042D-4283-B7B6-FCADB9894AC6}" type="sibTrans" cxnId="{59F65D4F-D651-476E-BAEC-CE9ECC2B33AE}">
      <dgm:prSet/>
      <dgm:spPr/>
      <dgm:t>
        <a:bodyPr/>
        <a:lstStyle/>
        <a:p>
          <a:endParaRPr lang="es-ES" sz="1400"/>
        </a:p>
      </dgm:t>
    </dgm:pt>
    <dgm:pt modelId="{5B37259E-3FFE-4CB8-BA18-60D25881B262}">
      <dgm:prSet custT="1"/>
      <dgm:spPr>
        <a:xfrm>
          <a:off x="1614707" y="2514348"/>
          <a:ext cx="1287437" cy="1287437"/>
        </a:xfrm>
        <a:solidFill>
          <a:srgbClr val="00B05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0" rIns="0"/>
        <a:lstStyle/>
        <a:p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Promociones</a:t>
          </a:r>
        </a:p>
        <a:p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Y retos</a:t>
          </a:r>
        </a:p>
      </dgm:t>
    </dgm:pt>
    <dgm:pt modelId="{AC8D590F-1E6D-4B81-B851-12C1E13B0051}" type="parTrans" cxnId="{47216EB0-ED73-43F0-91E5-5B8C524E0138}">
      <dgm:prSet custT="1"/>
      <dgm:spPr>
        <a:xfrm rot="9000000">
          <a:off x="2789989" y="2723873"/>
          <a:ext cx="386847" cy="31245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DF0ADF86-9634-408C-8D4D-00A5391395C7}" type="sibTrans" cxnId="{47216EB0-ED73-43F0-91E5-5B8C524E0138}">
      <dgm:prSet/>
      <dgm:spPr/>
      <dgm:t>
        <a:bodyPr/>
        <a:lstStyle/>
        <a:p>
          <a:endParaRPr lang="es-ES" sz="1400"/>
        </a:p>
      </dgm:t>
    </dgm:pt>
    <dgm:pt modelId="{791878EF-ADBD-4BAF-A07B-49AE15A1D341}">
      <dgm:prSet custT="1"/>
      <dgm:spPr>
        <a:xfrm>
          <a:off x="1614707" y="840063"/>
          <a:ext cx="1287437" cy="1287437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0" rIns="0"/>
        <a:lstStyle/>
        <a:p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Servicios comunes</a:t>
          </a:r>
          <a:endParaRPr lang="es-ES" sz="1100" b="1" dirty="0">
            <a:solidFill>
              <a:schemeClr val="tx1"/>
            </a:solidFill>
            <a:latin typeface="Calibri"/>
            <a:ea typeface="+mn-ea"/>
            <a:cs typeface="+mn-cs"/>
          </a:endParaRPr>
        </a:p>
      </dgm:t>
    </dgm:pt>
    <dgm:pt modelId="{79F79D3A-0B21-42B4-9AF7-8D6B30BB21AE}" type="parTrans" cxnId="{5A81CBCF-E4AC-4572-8F5F-6B481CD37865}">
      <dgm:prSet custT="1"/>
      <dgm:spPr>
        <a:xfrm rot="12600000">
          <a:off x="2789989" y="1886731"/>
          <a:ext cx="386847" cy="31245"/>
        </a:xfrm>
        <a:noFill/>
        <a:ln w="25400" cap="flat" cmpd="sng" algn="ctr">
          <a:solidFill>
            <a:srgbClr val="F7964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s-ES" sz="30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F5AFCF33-B4A4-492A-AA6E-66E6B67DDB0F}" type="sibTrans" cxnId="{5A81CBCF-E4AC-4572-8F5F-6B481CD37865}">
      <dgm:prSet/>
      <dgm:spPr/>
      <dgm:t>
        <a:bodyPr/>
        <a:lstStyle/>
        <a:p>
          <a:endParaRPr lang="es-ES" sz="1400"/>
        </a:p>
      </dgm:t>
    </dgm:pt>
    <dgm:pt modelId="{B55DD999-A04C-42D8-B02E-2D3D2BA1795A}">
      <dgm:prSet phldrT="[Texto]" custT="1"/>
      <dgm:spPr>
        <a:xfrm>
          <a:off x="3064681" y="1677206"/>
          <a:ext cx="1287437" cy="1287437"/>
        </a:xfrm>
        <a:solidFill>
          <a:srgbClr val="8064A2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s-ES" sz="1600" dirty="0" err="1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Serviciosofrecidos</a:t>
          </a:r>
          <a:r>
            <a:rPr lang="es-ES" sz="16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en la App</a:t>
          </a:r>
          <a:endParaRPr lang="es-ES" sz="16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089F69AC-6823-44B4-B5E2-3125F7C81253}" type="parTrans" cxnId="{DF828C36-7EEC-4934-8CCD-A42007C41B1B}">
      <dgm:prSet/>
      <dgm:spPr/>
      <dgm:t>
        <a:bodyPr/>
        <a:lstStyle/>
        <a:p>
          <a:endParaRPr lang="es-ES" sz="1400"/>
        </a:p>
      </dgm:t>
    </dgm:pt>
    <dgm:pt modelId="{4114DB01-21E0-4176-B3E1-AA8AF46E3F53}" type="sibTrans" cxnId="{DF828C36-7EEC-4934-8CCD-A42007C41B1B}">
      <dgm:prSet/>
      <dgm:spPr/>
      <dgm:t>
        <a:bodyPr/>
        <a:lstStyle/>
        <a:p>
          <a:endParaRPr lang="es-ES" sz="1400"/>
        </a:p>
      </dgm:t>
    </dgm:pt>
    <dgm:pt modelId="{4D28FAE2-D2D5-4A2A-A9A6-07644F40691A}">
      <dgm:prSet custT="1"/>
      <dgm:spPr>
        <a:xfrm>
          <a:off x="4514654" y="840063"/>
          <a:ext cx="1287437" cy="1287437"/>
        </a:xfrm>
        <a:solidFill>
          <a:srgbClr val="4BACC6">
            <a:hueOff val="-1986775"/>
            <a:satOff val="7962"/>
            <a:lumOff val="1726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 lIns="0" rIns="0"/>
        <a:lstStyle/>
        <a:p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Notificaciones</a:t>
          </a:r>
          <a:r>
            <a:rPr lang="es-ES" sz="1100" b="0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 </a:t>
          </a:r>
          <a:r>
            <a:rPr lang="es-ES" sz="1100" b="1" dirty="0" smtClean="0">
              <a:solidFill>
                <a:schemeClr val="tx1"/>
              </a:solidFill>
              <a:latin typeface="Calibri"/>
              <a:ea typeface="+mn-ea"/>
              <a:cs typeface="+mn-cs"/>
            </a:rPr>
            <a:t>personales</a:t>
          </a:r>
        </a:p>
      </dgm:t>
    </dgm:pt>
    <dgm:pt modelId="{16111B8A-5E18-493C-970B-20BEA919A188}" type="parTrans" cxnId="{956ACEF9-E1FB-4206-9FFE-051814FFAB9D}">
      <dgm:prSet custT="1"/>
      <dgm:spPr>
        <a:ln>
          <a:solidFill>
            <a:srgbClr val="EAA446"/>
          </a:solidFill>
        </a:ln>
      </dgm:spPr>
      <dgm:t>
        <a:bodyPr/>
        <a:lstStyle/>
        <a:p>
          <a:endParaRPr lang="es-ES" sz="300"/>
        </a:p>
      </dgm:t>
    </dgm:pt>
    <dgm:pt modelId="{9576AAF7-3FF0-4450-B8F2-E8BD1B029CB9}" type="sibTrans" cxnId="{956ACEF9-E1FB-4206-9FFE-051814FFAB9D}">
      <dgm:prSet/>
      <dgm:spPr/>
      <dgm:t>
        <a:bodyPr/>
        <a:lstStyle/>
        <a:p>
          <a:endParaRPr lang="es-ES" sz="1400"/>
        </a:p>
      </dgm:t>
    </dgm:pt>
    <dgm:pt modelId="{5A4F54A6-B96D-4388-9FAF-973AEE01306E}" type="pres">
      <dgm:prSet presAssocID="{C9A20D34-06DA-47D7-B373-749BCC98234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F8F7BF7B-7935-4EF0-B5F4-26766CEE2DE8}" type="pres">
      <dgm:prSet presAssocID="{B55DD999-A04C-42D8-B02E-2D3D2BA1795A}" presName="centerShape" presStyleLbl="node0" presStyleIdx="0" presStyleCnt="1"/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B83140C4-A997-4F16-8004-0194E0C4C1FB}" type="pres">
      <dgm:prSet presAssocID="{5213764B-7603-4C46-861F-DB0A9233E72E}" presName="Name9" presStyleLbl="parChTrans1D2" presStyleIdx="0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5622"/>
              </a:moveTo>
              <a:lnTo>
                <a:pt x="386847" y="15622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1EA6DAFF-00B2-49B1-9986-9D3F8941C3E8}" type="pres">
      <dgm:prSet presAssocID="{5213764B-7603-4C46-861F-DB0A9233E72E}" presName="connTx" presStyleLbl="parChTrans1D2" presStyleIdx="0" presStyleCnt="6"/>
      <dgm:spPr/>
      <dgm:t>
        <a:bodyPr/>
        <a:lstStyle/>
        <a:p>
          <a:endParaRPr lang="es-ES"/>
        </a:p>
      </dgm:t>
    </dgm:pt>
    <dgm:pt modelId="{6DCECF9A-BFD8-4416-AE04-32119A618769}" type="pres">
      <dgm:prSet presAssocID="{E3FD4498-F093-4938-ABC5-1259605F79EA}" presName="node" presStyleLbl="node1" presStyleIdx="0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1FDEBB8A-95BB-42BB-BE0E-E22BC32AF85D}" type="pres">
      <dgm:prSet presAssocID="{7A81E9F1-29CB-4F92-A5BA-0B5EFA87D42A}" presName="Name9" presStyleLbl="parChTrans1D2" presStyleIdx="1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5622"/>
              </a:moveTo>
              <a:lnTo>
                <a:pt x="386847" y="15622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CEC1FE50-3B6E-4270-B359-DD3F678B98E2}" type="pres">
      <dgm:prSet presAssocID="{7A81E9F1-29CB-4F92-A5BA-0B5EFA87D42A}" presName="connTx" presStyleLbl="parChTrans1D2" presStyleIdx="1" presStyleCnt="6"/>
      <dgm:spPr/>
      <dgm:t>
        <a:bodyPr/>
        <a:lstStyle/>
        <a:p>
          <a:endParaRPr lang="es-ES"/>
        </a:p>
      </dgm:t>
    </dgm:pt>
    <dgm:pt modelId="{347BD932-B511-4C20-ADC4-ED89A3677338}" type="pres">
      <dgm:prSet presAssocID="{081B1DB1-0C30-4BF5-ABBA-51C573390D68}" presName="node" presStyleLbl="node1" presStyleIdx="1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BA2AE2E2-CC98-4CC5-B57E-04EEA5403B8F}" type="pres">
      <dgm:prSet presAssocID="{16111B8A-5E18-493C-970B-20BEA919A188}" presName="Name9" presStyleLbl="parChTrans1D2" presStyleIdx="2" presStyleCnt="6"/>
      <dgm:spPr/>
      <dgm:t>
        <a:bodyPr/>
        <a:lstStyle/>
        <a:p>
          <a:endParaRPr lang="es-ES"/>
        </a:p>
      </dgm:t>
    </dgm:pt>
    <dgm:pt modelId="{E2D60CE0-3B77-4187-B15F-04BD06EC66BD}" type="pres">
      <dgm:prSet presAssocID="{16111B8A-5E18-493C-970B-20BEA919A188}" presName="connTx" presStyleLbl="parChTrans1D2" presStyleIdx="2" presStyleCnt="6"/>
      <dgm:spPr/>
      <dgm:t>
        <a:bodyPr/>
        <a:lstStyle/>
        <a:p>
          <a:endParaRPr lang="es-ES"/>
        </a:p>
      </dgm:t>
    </dgm:pt>
    <dgm:pt modelId="{7338E458-C1C0-4FDD-B874-02059933E0B1}" type="pres">
      <dgm:prSet presAssocID="{4D28FAE2-D2D5-4A2A-A9A6-07644F40691A}" presName="node" presStyleLbl="node1" presStyleIdx="2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7167925B-5843-4EBC-9010-F0AD7C4B30AE}" type="pres">
      <dgm:prSet presAssocID="{1E1D8C20-1CFE-4A76-8483-CA9347EC86B3}" presName="Name9" presStyleLbl="parChTrans1D2" presStyleIdx="3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5622"/>
              </a:moveTo>
              <a:lnTo>
                <a:pt x="386847" y="15622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5DB34658-0953-4AF8-A5BC-51A741F5DD3B}" type="pres">
      <dgm:prSet presAssocID="{1E1D8C20-1CFE-4A76-8483-CA9347EC86B3}" presName="connTx" presStyleLbl="parChTrans1D2" presStyleIdx="3" presStyleCnt="6"/>
      <dgm:spPr/>
      <dgm:t>
        <a:bodyPr/>
        <a:lstStyle/>
        <a:p>
          <a:endParaRPr lang="es-ES"/>
        </a:p>
      </dgm:t>
    </dgm:pt>
    <dgm:pt modelId="{B6ABE080-63E0-40CB-B86B-E45488B3C4D1}" type="pres">
      <dgm:prSet presAssocID="{393F1A09-9B5D-436F-83AB-D256DEBCDDDD}" presName="node" presStyleLbl="node1" presStyleIdx="3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958A10B0-E52D-4F5B-A36E-5160E5C44A49}" type="pres">
      <dgm:prSet presAssocID="{AC8D590F-1E6D-4B81-B851-12C1E13B0051}" presName="Name9" presStyleLbl="parChTrans1D2" presStyleIdx="4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5622"/>
              </a:moveTo>
              <a:lnTo>
                <a:pt x="386847" y="15622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9B4CCA0D-FB54-43DE-9F73-1E0FF9891627}" type="pres">
      <dgm:prSet presAssocID="{AC8D590F-1E6D-4B81-B851-12C1E13B0051}" presName="connTx" presStyleLbl="parChTrans1D2" presStyleIdx="4" presStyleCnt="6"/>
      <dgm:spPr/>
      <dgm:t>
        <a:bodyPr/>
        <a:lstStyle/>
        <a:p>
          <a:endParaRPr lang="es-ES"/>
        </a:p>
      </dgm:t>
    </dgm:pt>
    <dgm:pt modelId="{92610309-B3EE-48D9-9ADE-D6BC0A972B47}" type="pres">
      <dgm:prSet presAssocID="{5B37259E-3FFE-4CB8-BA18-60D25881B262}" presName="node" presStyleLbl="node1" presStyleIdx="4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6E7B42F5-8758-4E9F-9D8D-520E8D43BD97}" type="pres">
      <dgm:prSet presAssocID="{79F79D3A-0B21-42B4-9AF7-8D6B30BB21AE}" presName="Name9" presStyleLbl="parChTrans1D2" presStyleIdx="5" presStyleCnt="6"/>
      <dgm:spPr>
        <a:custGeom>
          <a:avLst/>
          <a:gdLst/>
          <a:ahLst/>
          <a:cxnLst/>
          <a:rect l="0" t="0" r="0" b="0"/>
          <a:pathLst>
            <a:path>
              <a:moveTo>
                <a:pt x="0" y="15622"/>
              </a:moveTo>
              <a:lnTo>
                <a:pt x="386847" y="15622"/>
              </a:lnTo>
            </a:path>
          </a:pathLst>
        </a:custGeom>
      </dgm:spPr>
      <dgm:t>
        <a:bodyPr/>
        <a:lstStyle/>
        <a:p>
          <a:endParaRPr lang="es-ES"/>
        </a:p>
      </dgm:t>
    </dgm:pt>
    <dgm:pt modelId="{16AA910C-EB62-42CC-8163-7C5E247F276C}" type="pres">
      <dgm:prSet presAssocID="{79F79D3A-0B21-42B4-9AF7-8D6B30BB21AE}" presName="connTx" presStyleLbl="parChTrans1D2" presStyleIdx="5" presStyleCnt="6"/>
      <dgm:spPr/>
      <dgm:t>
        <a:bodyPr/>
        <a:lstStyle/>
        <a:p>
          <a:endParaRPr lang="es-ES"/>
        </a:p>
      </dgm:t>
    </dgm:pt>
    <dgm:pt modelId="{AAD8968A-E83D-46DF-920E-EE8E9E336CF4}" type="pres">
      <dgm:prSet presAssocID="{791878EF-ADBD-4BAF-A07B-49AE15A1D341}" presName="node" presStyleLbl="node1" presStyleIdx="5" presStyleCnt="6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</dgm:ptLst>
  <dgm:cxnLst>
    <dgm:cxn modelId="{5376AF15-1FFF-492B-ABDF-6D7FFE15E7FA}" type="presOf" srcId="{C9A20D34-06DA-47D7-B373-749BCC982343}" destId="{5A4F54A6-B96D-4388-9FAF-973AEE01306E}" srcOrd="0" destOrd="0" presId="urn:microsoft.com/office/officeart/2005/8/layout/radial1"/>
    <dgm:cxn modelId="{792E3DA7-6604-433A-82DC-4548F880EA2D}" type="presOf" srcId="{7A81E9F1-29CB-4F92-A5BA-0B5EFA87D42A}" destId="{1FDEBB8A-95BB-42BB-BE0E-E22BC32AF85D}" srcOrd="0" destOrd="0" presId="urn:microsoft.com/office/officeart/2005/8/layout/radial1"/>
    <dgm:cxn modelId="{D536CD33-2570-4C3D-B932-EB1C516A6DD7}" type="presOf" srcId="{4D28FAE2-D2D5-4A2A-A9A6-07644F40691A}" destId="{7338E458-C1C0-4FDD-B874-02059933E0B1}" srcOrd="0" destOrd="0" presId="urn:microsoft.com/office/officeart/2005/8/layout/radial1"/>
    <dgm:cxn modelId="{94FC8F00-DF45-4353-ABBC-5DEE26D88C19}" srcId="{B55DD999-A04C-42D8-B02E-2D3D2BA1795A}" destId="{E3FD4498-F093-4938-ABC5-1259605F79EA}" srcOrd="0" destOrd="0" parTransId="{5213764B-7603-4C46-861F-DB0A9233E72E}" sibTransId="{10412CDA-E1A7-41DC-99CD-185BA9BD9783}"/>
    <dgm:cxn modelId="{DF828C36-7EEC-4934-8CCD-A42007C41B1B}" srcId="{C9A20D34-06DA-47D7-B373-749BCC982343}" destId="{B55DD999-A04C-42D8-B02E-2D3D2BA1795A}" srcOrd="0" destOrd="0" parTransId="{089F69AC-6823-44B4-B5E2-3125F7C81253}" sibTransId="{4114DB01-21E0-4176-B3E1-AA8AF46E3F53}"/>
    <dgm:cxn modelId="{E1F04688-485C-444D-922A-742F45BF223F}" type="presOf" srcId="{79F79D3A-0B21-42B4-9AF7-8D6B30BB21AE}" destId="{16AA910C-EB62-42CC-8163-7C5E247F276C}" srcOrd="1" destOrd="0" presId="urn:microsoft.com/office/officeart/2005/8/layout/radial1"/>
    <dgm:cxn modelId="{FC47CB24-9880-47C5-A8BC-B69C222803C8}" type="presOf" srcId="{1E1D8C20-1CFE-4A76-8483-CA9347EC86B3}" destId="{5DB34658-0953-4AF8-A5BC-51A741F5DD3B}" srcOrd="1" destOrd="0" presId="urn:microsoft.com/office/officeart/2005/8/layout/radial1"/>
    <dgm:cxn modelId="{2AF4E357-A6B0-4CE1-A475-81B2A19F373D}" type="presOf" srcId="{5B37259E-3FFE-4CB8-BA18-60D25881B262}" destId="{92610309-B3EE-48D9-9ADE-D6BC0A972B47}" srcOrd="0" destOrd="0" presId="urn:microsoft.com/office/officeart/2005/8/layout/radial1"/>
    <dgm:cxn modelId="{611D58C0-F908-4621-9375-68EF0E316C19}" type="presOf" srcId="{5213764B-7603-4C46-861F-DB0A9233E72E}" destId="{B83140C4-A997-4F16-8004-0194E0C4C1FB}" srcOrd="0" destOrd="0" presId="urn:microsoft.com/office/officeart/2005/8/layout/radial1"/>
    <dgm:cxn modelId="{956ACEF9-E1FB-4206-9FFE-051814FFAB9D}" srcId="{B55DD999-A04C-42D8-B02E-2D3D2BA1795A}" destId="{4D28FAE2-D2D5-4A2A-A9A6-07644F40691A}" srcOrd="2" destOrd="0" parTransId="{16111B8A-5E18-493C-970B-20BEA919A188}" sibTransId="{9576AAF7-3FF0-4450-B8F2-E8BD1B029CB9}"/>
    <dgm:cxn modelId="{616D1ACD-52C5-44D4-92EC-9F9DF2272E4D}" type="presOf" srcId="{5213764B-7603-4C46-861F-DB0A9233E72E}" destId="{1EA6DAFF-00B2-49B1-9986-9D3F8941C3E8}" srcOrd="1" destOrd="0" presId="urn:microsoft.com/office/officeart/2005/8/layout/radial1"/>
    <dgm:cxn modelId="{47216EB0-ED73-43F0-91E5-5B8C524E0138}" srcId="{B55DD999-A04C-42D8-B02E-2D3D2BA1795A}" destId="{5B37259E-3FFE-4CB8-BA18-60D25881B262}" srcOrd="4" destOrd="0" parTransId="{AC8D590F-1E6D-4B81-B851-12C1E13B0051}" sibTransId="{DF0ADF86-9634-408C-8D4D-00A5391395C7}"/>
    <dgm:cxn modelId="{F5863E51-D378-46EC-9028-EF4F6FE45463}" type="presOf" srcId="{AC8D590F-1E6D-4B81-B851-12C1E13B0051}" destId="{9B4CCA0D-FB54-43DE-9F73-1E0FF9891627}" srcOrd="1" destOrd="0" presId="urn:microsoft.com/office/officeart/2005/8/layout/radial1"/>
    <dgm:cxn modelId="{59F65D4F-D651-476E-BAEC-CE9ECC2B33AE}" srcId="{B55DD999-A04C-42D8-B02E-2D3D2BA1795A}" destId="{393F1A09-9B5D-436F-83AB-D256DEBCDDDD}" srcOrd="3" destOrd="0" parTransId="{1E1D8C20-1CFE-4A76-8483-CA9347EC86B3}" sibTransId="{DBBC1544-042D-4283-B7B6-FCADB9894AC6}"/>
    <dgm:cxn modelId="{02FA5613-BADC-4A52-8CCC-200F4F6DD539}" type="presOf" srcId="{791878EF-ADBD-4BAF-A07B-49AE15A1D341}" destId="{AAD8968A-E83D-46DF-920E-EE8E9E336CF4}" srcOrd="0" destOrd="0" presId="urn:microsoft.com/office/officeart/2005/8/layout/radial1"/>
    <dgm:cxn modelId="{4D42D923-2CAB-43F2-916C-EFBFB0C50514}" type="presOf" srcId="{1E1D8C20-1CFE-4A76-8483-CA9347EC86B3}" destId="{7167925B-5843-4EBC-9010-F0AD7C4B30AE}" srcOrd="0" destOrd="0" presId="urn:microsoft.com/office/officeart/2005/8/layout/radial1"/>
    <dgm:cxn modelId="{FE7ECD2D-D453-44B6-A46F-8FB1624F486E}" type="presOf" srcId="{B55DD999-A04C-42D8-B02E-2D3D2BA1795A}" destId="{F8F7BF7B-7935-4EF0-B5F4-26766CEE2DE8}" srcOrd="0" destOrd="0" presId="urn:microsoft.com/office/officeart/2005/8/layout/radial1"/>
    <dgm:cxn modelId="{3F5F389F-00B2-439B-87CB-F479281AE061}" type="presOf" srcId="{7A81E9F1-29CB-4F92-A5BA-0B5EFA87D42A}" destId="{CEC1FE50-3B6E-4270-B359-DD3F678B98E2}" srcOrd="1" destOrd="0" presId="urn:microsoft.com/office/officeart/2005/8/layout/radial1"/>
    <dgm:cxn modelId="{1FE5A07D-DF55-4634-A356-32AB60B7D616}" srcId="{B55DD999-A04C-42D8-B02E-2D3D2BA1795A}" destId="{081B1DB1-0C30-4BF5-ABBA-51C573390D68}" srcOrd="1" destOrd="0" parTransId="{7A81E9F1-29CB-4F92-A5BA-0B5EFA87D42A}" sibTransId="{C7C3B031-B3AF-4328-BC8A-299AE432EF85}"/>
    <dgm:cxn modelId="{66EF3F0A-B208-4941-9CB8-676C6F596BD3}" type="presOf" srcId="{E3FD4498-F093-4938-ABC5-1259605F79EA}" destId="{6DCECF9A-BFD8-4416-AE04-32119A618769}" srcOrd="0" destOrd="0" presId="urn:microsoft.com/office/officeart/2005/8/layout/radial1"/>
    <dgm:cxn modelId="{B0DF5813-3C97-41C0-82FC-4604C8EDF0F2}" type="presOf" srcId="{16111B8A-5E18-493C-970B-20BEA919A188}" destId="{E2D60CE0-3B77-4187-B15F-04BD06EC66BD}" srcOrd="1" destOrd="0" presId="urn:microsoft.com/office/officeart/2005/8/layout/radial1"/>
    <dgm:cxn modelId="{5A81CBCF-E4AC-4572-8F5F-6B481CD37865}" srcId="{B55DD999-A04C-42D8-B02E-2D3D2BA1795A}" destId="{791878EF-ADBD-4BAF-A07B-49AE15A1D341}" srcOrd="5" destOrd="0" parTransId="{79F79D3A-0B21-42B4-9AF7-8D6B30BB21AE}" sibTransId="{F5AFCF33-B4A4-492A-AA6E-66E6B67DDB0F}"/>
    <dgm:cxn modelId="{321634BA-B7DE-466F-B44C-F5BFA9E00BC6}" type="presOf" srcId="{081B1DB1-0C30-4BF5-ABBA-51C573390D68}" destId="{347BD932-B511-4C20-ADC4-ED89A3677338}" srcOrd="0" destOrd="0" presId="urn:microsoft.com/office/officeart/2005/8/layout/radial1"/>
    <dgm:cxn modelId="{DD9BE2D0-D02B-4BD8-B9BF-67AB8F1347B9}" type="presOf" srcId="{79F79D3A-0B21-42B4-9AF7-8D6B30BB21AE}" destId="{6E7B42F5-8758-4E9F-9D8D-520E8D43BD97}" srcOrd="0" destOrd="0" presId="urn:microsoft.com/office/officeart/2005/8/layout/radial1"/>
    <dgm:cxn modelId="{56EEB354-53BA-42C1-86D8-30A1D6EC748D}" type="presOf" srcId="{393F1A09-9B5D-436F-83AB-D256DEBCDDDD}" destId="{B6ABE080-63E0-40CB-B86B-E45488B3C4D1}" srcOrd="0" destOrd="0" presId="urn:microsoft.com/office/officeart/2005/8/layout/radial1"/>
    <dgm:cxn modelId="{7CA57A37-1D03-4CB7-AF71-1E6CDF3D1B65}" type="presOf" srcId="{16111B8A-5E18-493C-970B-20BEA919A188}" destId="{BA2AE2E2-CC98-4CC5-B57E-04EEA5403B8F}" srcOrd="0" destOrd="0" presId="urn:microsoft.com/office/officeart/2005/8/layout/radial1"/>
    <dgm:cxn modelId="{BC09E86C-0996-4E18-88B3-EFC8A5385B99}" type="presOf" srcId="{AC8D590F-1E6D-4B81-B851-12C1E13B0051}" destId="{958A10B0-E52D-4F5B-A36E-5160E5C44A49}" srcOrd="0" destOrd="0" presId="urn:microsoft.com/office/officeart/2005/8/layout/radial1"/>
    <dgm:cxn modelId="{7492318D-D77A-4D3B-A8D7-46C869CFB2B2}" type="presParOf" srcId="{5A4F54A6-B96D-4388-9FAF-973AEE01306E}" destId="{F8F7BF7B-7935-4EF0-B5F4-26766CEE2DE8}" srcOrd="0" destOrd="0" presId="urn:microsoft.com/office/officeart/2005/8/layout/radial1"/>
    <dgm:cxn modelId="{E3537A4B-40FE-4B96-B91F-168A35F8579A}" type="presParOf" srcId="{5A4F54A6-B96D-4388-9FAF-973AEE01306E}" destId="{B83140C4-A997-4F16-8004-0194E0C4C1FB}" srcOrd="1" destOrd="0" presId="urn:microsoft.com/office/officeart/2005/8/layout/radial1"/>
    <dgm:cxn modelId="{8DD43344-02BB-4F01-BCEB-EDA0835BF0FD}" type="presParOf" srcId="{B83140C4-A997-4F16-8004-0194E0C4C1FB}" destId="{1EA6DAFF-00B2-49B1-9986-9D3F8941C3E8}" srcOrd="0" destOrd="0" presId="urn:microsoft.com/office/officeart/2005/8/layout/radial1"/>
    <dgm:cxn modelId="{9B58612D-04A5-4078-8C50-62BFA0E4B6CD}" type="presParOf" srcId="{5A4F54A6-B96D-4388-9FAF-973AEE01306E}" destId="{6DCECF9A-BFD8-4416-AE04-32119A618769}" srcOrd="2" destOrd="0" presId="urn:microsoft.com/office/officeart/2005/8/layout/radial1"/>
    <dgm:cxn modelId="{4B3E409A-2B57-49E1-B446-B2BE62813DA6}" type="presParOf" srcId="{5A4F54A6-B96D-4388-9FAF-973AEE01306E}" destId="{1FDEBB8A-95BB-42BB-BE0E-E22BC32AF85D}" srcOrd="3" destOrd="0" presId="urn:microsoft.com/office/officeart/2005/8/layout/radial1"/>
    <dgm:cxn modelId="{50438CC4-B712-4DB6-A275-ADF5650E947B}" type="presParOf" srcId="{1FDEBB8A-95BB-42BB-BE0E-E22BC32AF85D}" destId="{CEC1FE50-3B6E-4270-B359-DD3F678B98E2}" srcOrd="0" destOrd="0" presId="urn:microsoft.com/office/officeart/2005/8/layout/radial1"/>
    <dgm:cxn modelId="{6D31A5DB-F345-4FE6-8B1A-430C66E600EB}" type="presParOf" srcId="{5A4F54A6-B96D-4388-9FAF-973AEE01306E}" destId="{347BD932-B511-4C20-ADC4-ED89A3677338}" srcOrd="4" destOrd="0" presId="urn:microsoft.com/office/officeart/2005/8/layout/radial1"/>
    <dgm:cxn modelId="{EDF0C8FA-9DF7-4358-8ED6-9ED222656478}" type="presParOf" srcId="{5A4F54A6-B96D-4388-9FAF-973AEE01306E}" destId="{BA2AE2E2-CC98-4CC5-B57E-04EEA5403B8F}" srcOrd="5" destOrd="0" presId="urn:microsoft.com/office/officeart/2005/8/layout/radial1"/>
    <dgm:cxn modelId="{2486EF38-4568-4B8D-B15E-21EFBB28ECF5}" type="presParOf" srcId="{BA2AE2E2-CC98-4CC5-B57E-04EEA5403B8F}" destId="{E2D60CE0-3B77-4187-B15F-04BD06EC66BD}" srcOrd="0" destOrd="0" presId="urn:microsoft.com/office/officeart/2005/8/layout/radial1"/>
    <dgm:cxn modelId="{6F2C37F5-0CE5-419D-A1BC-297891CA243B}" type="presParOf" srcId="{5A4F54A6-B96D-4388-9FAF-973AEE01306E}" destId="{7338E458-C1C0-4FDD-B874-02059933E0B1}" srcOrd="6" destOrd="0" presId="urn:microsoft.com/office/officeart/2005/8/layout/radial1"/>
    <dgm:cxn modelId="{4FAAB8C5-E73D-4AFF-8437-A375ED099B86}" type="presParOf" srcId="{5A4F54A6-B96D-4388-9FAF-973AEE01306E}" destId="{7167925B-5843-4EBC-9010-F0AD7C4B30AE}" srcOrd="7" destOrd="0" presId="urn:microsoft.com/office/officeart/2005/8/layout/radial1"/>
    <dgm:cxn modelId="{175223D6-9369-469B-9083-606DD99AE22C}" type="presParOf" srcId="{7167925B-5843-4EBC-9010-F0AD7C4B30AE}" destId="{5DB34658-0953-4AF8-A5BC-51A741F5DD3B}" srcOrd="0" destOrd="0" presId="urn:microsoft.com/office/officeart/2005/8/layout/radial1"/>
    <dgm:cxn modelId="{4096D769-0BF6-4D59-8A07-C2D65B8C6382}" type="presParOf" srcId="{5A4F54A6-B96D-4388-9FAF-973AEE01306E}" destId="{B6ABE080-63E0-40CB-B86B-E45488B3C4D1}" srcOrd="8" destOrd="0" presId="urn:microsoft.com/office/officeart/2005/8/layout/radial1"/>
    <dgm:cxn modelId="{2F2AE05C-0E48-4F90-A534-1043F00B834F}" type="presParOf" srcId="{5A4F54A6-B96D-4388-9FAF-973AEE01306E}" destId="{958A10B0-E52D-4F5B-A36E-5160E5C44A49}" srcOrd="9" destOrd="0" presId="urn:microsoft.com/office/officeart/2005/8/layout/radial1"/>
    <dgm:cxn modelId="{40EB20DF-99CF-4CE2-945D-C3F9CB076E64}" type="presParOf" srcId="{958A10B0-E52D-4F5B-A36E-5160E5C44A49}" destId="{9B4CCA0D-FB54-43DE-9F73-1E0FF9891627}" srcOrd="0" destOrd="0" presId="urn:microsoft.com/office/officeart/2005/8/layout/radial1"/>
    <dgm:cxn modelId="{72D96C95-0AAE-4A3A-A82B-6A9BD982EBBC}" type="presParOf" srcId="{5A4F54A6-B96D-4388-9FAF-973AEE01306E}" destId="{92610309-B3EE-48D9-9ADE-D6BC0A972B47}" srcOrd="10" destOrd="0" presId="urn:microsoft.com/office/officeart/2005/8/layout/radial1"/>
    <dgm:cxn modelId="{5D9BDDE6-1689-497A-9DE0-93A86DB593E2}" type="presParOf" srcId="{5A4F54A6-B96D-4388-9FAF-973AEE01306E}" destId="{6E7B42F5-8758-4E9F-9D8D-520E8D43BD97}" srcOrd="11" destOrd="0" presId="urn:microsoft.com/office/officeart/2005/8/layout/radial1"/>
    <dgm:cxn modelId="{105B1758-54F8-45FB-B43A-8E5F31E7FE79}" type="presParOf" srcId="{6E7B42F5-8758-4E9F-9D8D-520E8D43BD97}" destId="{16AA910C-EB62-42CC-8163-7C5E247F276C}" srcOrd="0" destOrd="0" presId="urn:microsoft.com/office/officeart/2005/8/layout/radial1"/>
    <dgm:cxn modelId="{302FC54C-832F-4773-B8E9-C3A3F4159CF9}" type="presParOf" srcId="{5A4F54A6-B96D-4388-9FAF-973AEE01306E}" destId="{AAD8968A-E83D-46DF-920E-EE8E9E336CF4}" srcOrd="12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86B92-5E36-492A-9DBD-FF261144BF29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C8021-20FC-46E2-B9D3-7834DACD814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6284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560822-6130-4BFB-A932-458F2B8C466C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36BB29-014C-4E3E-927E-23FCF47F7FF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9649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8230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307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20421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52561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535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78523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12683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78761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7679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6113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74168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13073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56731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2878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5925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2760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0407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58211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5289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19068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1831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25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2528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438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45292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24177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35533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945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771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1679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39" cy="44669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71974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879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72501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36BB29-014C-4E3E-927E-23FCF47F7FF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50307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9838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24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256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AGINA COMPLE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7488" y="929915"/>
            <a:ext cx="8208968" cy="46166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13"/>
          </p:nvPr>
        </p:nvSpPr>
        <p:spPr>
          <a:xfrm>
            <a:off x="468313" y="1700808"/>
            <a:ext cx="8207375" cy="1698927"/>
          </a:xfrm>
          <a:prstGeom prst="rect">
            <a:avLst/>
          </a:prstGeom>
        </p:spPr>
        <p:txBody>
          <a:bodyPr/>
          <a:lstStyle>
            <a:lvl1pPr algn="just">
              <a:defRPr lang="es-ES" sz="1800" kern="12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ea typeface="+mn-ea"/>
                <a:cs typeface="+mn-cs"/>
              </a:defRPr>
            </a:lvl1pPr>
            <a:lvl2pPr algn="just"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algn="just"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algn="just">
              <a:defRPr sz="1800">
                <a:solidFill>
                  <a:schemeClr val="tx2">
                    <a:lumMod val="50000"/>
                  </a:schemeClr>
                </a:solidFill>
              </a:defRPr>
            </a:lvl4pPr>
            <a:lvl5pPr algn="just">
              <a:defRPr sz="18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6" name="7 Marcador de pie de página"/>
          <p:cNvSpPr>
            <a:spLocks noGrp="1"/>
          </p:cNvSpPr>
          <p:nvPr>
            <p:ph type="ftr" sz="quarter" idx="16"/>
          </p:nvPr>
        </p:nvSpPr>
        <p:spPr>
          <a:xfrm>
            <a:off x="468313" y="6270625"/>
            <a:ext cx="2895600" cy="365125"/>
          </a:xfrm>
          <a:prstGeom prst="rect">
            <a:avLst/>
          </a:prstGeo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r>
              <a:rPr lang="es-ES" smtClean="0"/>
              <a:t>Spanish University System</a:t>
            </a:r>
            <a:endParaRPr lang="es-ES"/>
          </a:p>
        </p:txBody>
      </p:sp>
      <p:sp>
        <p:nvSpPr>
          <p:cNvPr id="7" name="7 Marcador de número de diapositiva"/>
          <p:cNvSpPr>
            <a:spLocks noGrp="1"/>
          </p:cNvSpPr>
          <p:nvPr>
            <p:ph type="sldNum" sz="quarter" idx="17"/>
          </p:nvPr>
        </p:nvSpPr>
        <p:spPr>
          <a:xfrm>
            <a:off x="6804025" y="300038"/>
            <a:ext cx="2133600" cy="401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56A30FF8-40A9-4469-9EF1-C4406D5916F3}" type="slidenum">
              <a:rPr lang="es-ES" altLang="es-ES"/>
              <a:pPr/>
              <a:t>‹Nº›</a:t>
            </a:fld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232790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3376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12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95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850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18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653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00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509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871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2502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5960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32A876-B74F-45F7-9E94-5D7C3F88B828}" type="datetimeFigureOut">
              <a:rPr lang="es-ES" smtClean="0">
                <a:solidFill>
                  <a:prstClr val="black"/>
                </a:solidFill>
              </a:rPr>
              <a:pPr/>
              <a:t>30/11/2017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36989-FE96-4149-9260-886DA4A642FD}" type="slidenum">
              <a:rPr lang="es-ES" smtClean="0">
                <a:solidFill>
                  <a:prstClr val="black"/>
                </a:solidFill>
              </a:rPr>
              <a:pPr/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056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0142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0411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841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807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4823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9449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488C6CE-7ADF-449A-9CF7-138CD3C4E8A3}" type="datetimeFigureOut">
              <a:rPr lang="es-ES" smtClean="0"/>
              <a:t>30/11/2017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DF25972B-4076-49E3-B2FE-C13832C84F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4226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23" b="49654"/>
          <a:stretch/>
        </p:blipFill>
        <p:spPr>
          <a:xfrm>
            <a:off x="4111779" y="6508343"/>
            <a:ext cx="1116000" cy="288000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2" y="6508344"/>
            <a:ext cx="1368000" cy="287047"/>
          </a:xfrm>
          <a:prstGeom prst="rect">
            <a:avLst/>
          </a:prstGeom>
        </p:spPr>
      </p:pic>
      <p:pic>
        <p:nvPicPr>
          <p:cNvPr id="5" name="Imagen 4" descr="C:\Users\florina.ricean\Desktop\AppCRUE\Logos corporativos\santanderlogo.png"/>
          <p:cNvPicPr/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88" y="6391705"/>
            <a:ext cx="1529707" cy="3514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6 Conector recto"/>
          <p:cNvCxnSpPr/>
          <p:nvPr userDrawn="1"/>
        </p:nvCxnSpPr>
        <p:spPr>
          <a:xfrm flipH="1">
            <a:off x="0" y="886968"/>
            <a:ext cx="9144000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1"/>
          <p:cNvPicPr/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28" y="173736"/>
            <a:ext cx="1575874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637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1"/>
          <p:cNvPicPr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163" y="813817"/>
            <a:ext cx="4126230" cy="1401640"/>
          </a:xfrm>
          <a:prstGeom prst="rect">
            <a:avLst/>
          </a:prstGeom>
        </p:spPr>
      </p:pic>
      <p:pic>
        <p:nvPicPr>
          <p:cNvPr id="8" name="Imagen 2"/>
          <p:cNvPicPr/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67" y="5753912"/>
            <a:ext cx="1616393" cy="728664"/>
          </a:xfrm>
          <a:prstGeom prst="rect">
            <a:avLst/>
          </a:prstGeom>
        </p:spPr>
      </p:pic>
      <p:graphicFrame>
        <p:nvGraphicFramePr>
          <p:cNvPr id="9" name="Objeto 5"/>
          <p:cNvGraphicFramePr>
            <a:graphicFrameLocks noChangeAspect="1"/>
          </p:cNvGraphicFramePr>
          <p:nvPr userDrawn="1">
            <p:extLst/>
          </p:nvPr>
        </p:nvGraphicFramePr>
        <p:xfrm>
          <a:off x="6780431" y="5910659"/>
          <a:ext cx="1318170" cy="221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Imagen de mapa de bits" r:id="rId16" imgW="4533333" imgH="733333" progId="Paint.Picture">
                  <p:embed/>
                </p:oleObj>
              </mc:Choice>
              <mc:Fallback>
                <p:oleObj name="Imagen de mapa de bits" r:id="rId16" imgW="4533333" imgH="73333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0431" y="5910659"/>
                        <a:ext cx="1318170" cy="2210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uadroTexto 6"/>
          <p:cNvSpPr txBox="1"/>
          <p:nvPr userDrawn="1"/>
        </p:nvSpPr>
        <p:spPr>
          <a:xfrm>
            <a:off x="4175251" y="5248751"/>
            <a:ext cx="262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Impulsado por:</a:t>
            </a:r>
            <a:endParaRPr lang="es-E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1" name="Imagen 7" descr="C:\Users\florina.ricean\Desktop\AppCRUE\Logos corporativos\santanderlogo.png"/>
          <p:cNvPicPr/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509" y="5788395"/>
            <a:ext cx="1720101" cy="384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Conector recto 8"/>
          <p:cNvCxnSpPr/>
          <p:nvPr userDrawn="1"/>
        </p:nvCxnSpPr>
        <p:spPr>
          <a:xfrm>
            <a:off x="6639483" y="5836208"/>
            <a:ext cx="0" cy="304165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6"/>
          <p:cNvSpPr txBox="1"/>
          <p:nvPr userDrawn="1"/>
        </p:nvSpPr>
        <p:spPr>
          <a:xfrm>
            <a:off x="870646" y="5249829"/>
            <a:ext cx="2628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Un proyecto de:</a:t>
            </a:r>
            <a:endParaRPr lang="es-ES" sz="16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14" name="13 Conector recto"/>
          <p:cNvCxnSpPr/>
          <p:nvPr userDrawn="1"/>
        </p:nvCxnSpPr>
        <p:spPr>
          <a:xfrm>
            <a:off x="1385567" y="4983480"/>
            <a:ext cx="665200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561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19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882965" y="2434244"/>
            <a:ext cx="450047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600" b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Jornadas técnicas de </a:t>
            </a:r>
            <a:r>
              <a:rPr lang="es-ES" sz="2600" b="1" dirty="0" err="1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RedIris</a:t>
            </a:r>
            <a:endParaRPr lang="es-ES" sz="800" b="1" dirty="0" smtClean="0">
              <a:solidFill>
                <a:prstClr val="black">
                  <a:lumMod val="50000"/>
                  <a:lumOff val="50000"/>
                </a:prstClr>
              </a:solidFill>
              <a:ea typeface="Arial Unicode MS" panose="020B0604020202020204" pitchFamily="34" charset="-128"/>
            </a:endParaRPr>
          </a:p>
          <a:p>
            <a:pPr algn="ctr"/>
            <a:r>
              <a:rPr lang="es-ES" sz="2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30 noviembre </a:t>
            </a:r>
            <a:r>
              <a:rPr lang="es-ES" sz="2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2017</a:t>
            </a:r>
          </a:p>
          <a:p>
            <a:pPr algn="ctr"/>
            <a:endParaRPr lang="es-ES" sz="2000" dirty="0">
              <a:solidFill>
                <a:prstClr val="black">
                  <a:lumMod val="50000"/>
                  <a:lumOff val="50000"/>
                </a:prstClr>
              </a:solidFill>
              <a:ea typeface="Arial Unicode MS" panose="020B0604020202020204" pitchFamily="34" charset="-128"/>
            </a:endParaRPr>
          </a:p>
          <a:p>
            <a:pPr algn="ctr"/>
            <a:r>
              <a:rPr lang="es-ES" sz="2000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Juan Manuel Dévora </a:t>
            </a:r>
            <a:r>
              <a:rPr lang="es-ES" sz="2000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Lorenzo (URJC)</a:t>
            </a:r>
            <a:endParaRPr lang="es-ES" sz="2000" dirty="0" smtClean="0">
              <a:solidFill>
                <a:prstClr val="black">
                  <a:lumMod val="50000"/>
                  <a:lumOff val="50000"/>
                </a:prstClr>
              </a:solidFill>
              <a:ea typeface="Arial Unicode MS" panose="020B0604020202020204" pitchFamily="34" charset="-128"/>
            </a:endParaRPr>
          </a:p>
          <a:p>
            <a:pPr algn="ctr"/>
            <a:r>
              <a:rPr lang="es-ES" sz="2000" i="1" dirty="0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Comité de Gobernanza </a:t>
            </a:r>
            <a:r>
              <a:rPr lang="es-ES" sz="2000" i="1" dirty="0" err="1" smtClean="0">
                <a:solidFill>
                  <a:prstClr val="black">
                    <a:lumMod val="50000"/>
                    <a:lumOff val="50000"/>
                  </a:prstClr>
                </a:solidFill>
                <a:ea typeface="Arial Unicode MS" panose="020B0604020202020204" pitchFamily="34" charset="-128"/>
              </a:rPr>
              <a:t>appCRUE</a:t>
            </a:r>
            <a:endParaRPr lang="es-ES" sz="2000" i="1" dirty="0">
              <a:solidFill>
                <a:prstClr val="black">
                  <a:lumMod val="50000"/>
                  <a:lumOff val="50000"/>
                </a:prstClr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8260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289864" y="1096702"/>
            <a:ext cx="8690850" cy="1297666"/>
          </a:xfrm>
        </p:spPr>
        <p:txBody>
          <a:bodyPr/>
          <a:lstStyle/>
          <a:p>
            <a:pPr marL="0" indent="0">
              <a:buNone/>
            </a:pPr>
            <a:endParaRPr lang="es-ES" sz="1800" dirty="0">
              <a:solidFill>
                <a:schemeClr val="tx2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El catálogo de servicios disponible para las universidades </a:t>
            </a:r>
            <a:r>
              <a:rPr lang="es-ES" dirty="0" smtClean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está  dividido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en 6 grandes </a:t>
            </a:r>
            <a:r>
              <a:rPr lang="es-ES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bloques </a:t>
            </a:r>
            <a:r>
              <a:rPr lang="es-ES" smtClean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</a:rPr>
              <a:t>funcionales.</a:t>
            </a:r>
            <a:endParaRPr lang="es-ES" dirty="0">
              <a:solidFill>
                <a:schemeClr val="tx2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s-ES" sz="1800" dirty="0">
              <a:solidFill>
                <a:schemeClr val="tx2">
                  <a:lumMod val="50000"/>
                </a:schemeClr>
              </a:solidFill>
            </a:endParaRPr>
          </a:p>
          <a:p>
            <a:endParaRPr lang="es-ES" sz="1400" dirty="0" smtClean="0"/>
          </a:p>
          <a:p>
            <a:endParaRPr lang="es-ES" sz="1400" dirty="0" smtClean="0"/>
          </a:p>
        </p:txBody>
      </p:sp>
      <p:graphicFrame>
        <p:nvGraphicFramePr>
          <p:cNvPr id="14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4604613"/>
              </p:ext>
            </p:extLst>
          </p:nvPr>
        </p:nvGraphicFramePr>
        <p:xfrm>
          <a:off x="2482026" y="1943051"/>
          <a:ext cx="4447411" cy="4372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Título 1"/>
          <p:cNvSpPr txBox="1">
            <a:spLocks/>
          </p:cNvSpPr>
          <p:nvPr/>
        </p:nvSpPr>
        <p:spPr>
          <a:xfrm>
            <a:off x="4927404" y="264549"/>
            <a:ext cx="5712132" cy="60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. Servicios actuales 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2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50384" y="1343946"/>
            <a:ext cx="8561387" cy="318551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Origen APPCRUE, objetivos.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Hitos del 2017 y siguientes pasos.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Servicios actuales.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Conclusiones.</a:t>
            </a:r>
            <a:endParaRPr lang="es-ES" sz="40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93346" y="245789"/>
            <a:ext cx="3007245" cy="722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bg1">
                    <a:lumMod val="50000"/>
                  </a:schemeClr>
                </a:solidFill>
              </a:rPr>
              <a:t>ÍNDICE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02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6296250" y="259601"/>
            <a:ext cx="3128800" cy="60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5. Conclusiones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309995" y="1228889"/>
            <a:ext cx="8256249" cy="4351338"/>
          </a:xfrm>
        </p:spPr>
        <p:txBody>
          <a:bodyPr>
            <a:normAutofit fontScale="92500"/>
          </a:bodyPr>
          <a:lstStyle/>
          <a:p>
            <a:pPr marL="447675" indent="-447675" algn="just">
              <a:buFont typeface="Wingdings" panose="05000000000000000000" pitchFamily="2" charset="2"/>
              <a:buChar char="ü"/>
            </a:pPr>
            <a:r>
              <a:rPr lang="es-ES" sz="2700" dirty="0" smtClean="0"/>
              <a:t>Balance positivo de estos primeros 18 meses de </a:t>
            </a:r>
            <a:r>
              <a:rPr lang="es-ES" sz="2700" dirty="0" err="1" smtClean="0"/>
              <a:t>AppCrue</a:t>
            </a:r>
            <a:r>
              <a:rPr lang="es-ES" sz="2700" dirty="0" smtClean="0"/>
              <a:t>. Liderazgo de </a:t>
            </a:r>
            <a:r>
              <a:rPr lang="es-ES" sz="2700" b="1" dirty="0" smtClean="0"/>
              <a:t>CRUE</a:t>
            </a:r>
            <a:r>
              <a:rPr lang="es-ES" sz="2700" dirty="0" smtClean="0"/>
              <a:t>, muchas universidades involucradas e implicación total de </a:t>
            </a:r>
            <a:r>
              <a:rPr lang="es-ES" sz="2700" b="1" dirty="0" smtClean="0"/>
              <a:t>Santander-</a:t>
            </a:r>
            <a:r>
              <a:rPr lang="es-ES" sz="2700" b="1" dirty="0" err="1" smtClean="0"/>
              <a:t>Universia</a:t>
            </a:r>
            <a:r>
              <a:rPr lang="es-ES" sz="2700" dirty="0" smtClean="0"/>
              <a:t>.</a:t>
            </a:r>
          </a:p>
          <a:p>
            <a:pPr marL="447675" indent="-447675" algn="just">
              <a:buFont typeface="Wingdings" panose="05000000000000000000" pitchFamily="2" charset="2"/>
              <a:buChar char="ü"/>
            </a:pPr>
            <a:r>
              <a:rPr lang="es-ES" sz="2700" dirty="0" smtClean="0"/>
              <a:t>Proyecto </a:t>
            </a:r>
            <a:r>
              <a:rPr lang="es-ES" sz="2700" b="1" dirty="0" smtClean="0"/>
              <a:t>colaborativo</a:t>
            </a:r>
            <a:r>
              <a:rPr lang="es-ES" sz="2700" dirty="0" smtClean="0"/>
              <a:t> en continua evolución y mejora. Participación clave de </a:t>
            </a:r>
            <a:r>
              <a:rPr lang="es-ES" sz="2700" b="1" dirty="0" err="1" smtClean="0"/>
              <a:t>RedIris</a:t>
            </a:r>
            <a:r>
              <a:rPr lang="es-ES" sz="2700" dirty="0" smtClean="0"/>
              <a:t> en la integración con SIR2.</a:t>
            </a:r>
          </a:p>
          <a:p>
            <a:pPr marL="447675" indent="-447675" algn="just">
              <a:buFont typeface="Wingdings" panose="05000000000000000000" pitchFamily="2" charset="2"/>
              <a:buChar char="ü"/>
            </a:pPr>
            <a:r>
              <a:rPr lang="es-ES" sz="2700" dirty="0" smtClean="0"/>
              <a:t>En próximos meses habrá un </a:t>
            </a:r>
            <a:r>
              <a:rPr lang="es-ES" sz="2700" b="1" dirty="0" smtClean="0"/>
              <a:t>nuevo diseño </a:t>
            </a:r>
            <a:r>
              <a:rPr lang="es-ES" sz="2700" dirty="0" smtClean="0"/>
              <a:t>que mejorará la usabilidad de la aplicación y recogerá las sugerencias que están llegando de las primeras universidades.</a:t>
            </a:r>
          </a:p>
          <a:p>
            <a:pPr marL="447675" indent="-447675" algn="just">
              <a:buFont typeface="Wingdings" panose="05000000000000000000" pitchFamily="2" charset="2"/>
              <a:buChar char="ü"/>
            </a:pPr>
            <a:r>
              <a:rPr lang="es-ES" sz="2700" dirty="0"/>
              <a:t>Consenso en </a:t>
            </a:r>
            <a:r>
              <a:rPr lang="es-ES" sz="2700" dirty="0" smtClean="0"/>
              <a:t>el redactado de la </a:t>
            </a:r>
            <a:r>
              <a:rPr lang="es-ES" sz="2700" b="1" dirty="0"/>
              <a:t>Adenda</a:t>
            </a:r>
            <a:r>
              <a:rPr lang="es-ES" sz="2700" dirty="0"/>
              <a:t> </a:t>
            </a:r>
            <a:r>
              <a:rPr lang="es-ES" sz="2700" dirty="0" smtClean="0"/>
              <a:t>a los convenios de colaboración actuales, como </a:t>
            </a:r>
            <a:r>
              <a:rPr lang="es-ES" sz="2700" dirty="0"/>
              <a:t>punto de partida y documento base para las universidades.</a:t>
            </a:r>
          </a:p>
          <a:p>
            <a:pPr marL="0" indent="0" algn="just">
              <a:buNone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24952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257" y="334011"/>
            <a:ext cx="3284205" cy="1309055"/>
          </a:xfrm>
          <a:prstGeom prst="rect">
            <a:avLst/>
          </a:prstGeom>
        </p:spPr>
      </p:pic>
      <p:pic>
        <p:nvPicPr>
          <p:cNvPr id="3" name="Imagen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260" y="1738602"/>
            <a:ext cx="1616393" cy="728664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4454067" y="5269795"/>
            <a:ext cx="0" cy="304165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2 Subtítulo"/>
          <p:cNvSpPr txBox="1">
            <a:spLocks/>
          </p:cNvSpPr>
          <p:nvPr/>
        </p:nvSpPr>
        <p:spPr>
          <a:xfrm>
            <a:off x="2702257" y="3352980"/>
            <a:ext cx="3900673" cy="1073508"/>
          </a:xfrm>
          <a:prstGeom prst="rect">
            <a:avLst/>
          </a:prstGeom>
        </p:spPr>
        <p:txBody>
          <a:bodyPr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  <a:defRPr/>
            </a:pPr>
            <a:endParaRPr lang="es-ES" sz="1600" b="1" dirty="0">
              <a:solidFill>
                <a:schemeClr val="tx1">
                  <a:lumMod val="75000"/>
                </a:schemeClr>
              </a:solidFill>
            </a:endParaRPr>
          </a:p>
          <a:p>
            <a:pPr marL="0" indent="0" algn="ctr">
              <a:lnSpc>
                <a:spcPct val="100000"/>
              </a:lnSpc>
              <a:buNone/>
              <a:defRPr/>
            </a:pPr>
            <a:r>
              <a:rPr lang="es-ES" sz="1600" b="1" dirty="0" smtClean="0">
                <a:solidFill>
                  <a:schemeClr val="tx1">
                    <a:lumMod val="75000"/>
                  </a:schemeClr>
                </a:solidFill>
              </a:rPr>
              <a:t>Juan Manuel Dévora</a:t>
            </a:r>
            <a:br>
              <a:rPr lang="es-ES" sz="1600" b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s-ES" sz="1600" b="1" dirty="0" smtClean="0">
                <a:solidFill>
                  <a:schemeClr val="tx1">
                    <a:lumMod val="75000"/>
                  </a:schemeClr>
                </a:solidFill>
              </a:rPr>
              <a:t>Universidad Rey Juan Carlos</a:t>
            </a:r>
            <a:endParaRPr lang="es-ES" dirty="0" smtClean="0"/>
          </a:p>
          <a:p>
            <a:pPr marL="0" indent="0">
              <a:buNone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8764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07704" y="427982"/>
            <a:ext cx="703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rgbClr val="C00000"/>
                </a:solidFill>
              </a:rPr>
              <a:t>Índice</a:t>
            </a:r>
            <a:endParaRPr lang="es-ES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Resultado de imagen de in progr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70814"/>
            <a:ext cx="2736304" cy="270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479" y="2475405"/>
            <a:ext cx="3007535" cy="2282100"/>
          </a:xfrm>
          <a:prstGeom prst="rect">
            <a:avLst/>
          </a:prstGeom>
        </p:spPr>
      </p:pic>
      <p:pic>
        <p:nvPicPr>
          <p:cNvPr id="6" name="Picture 2" descr="Resultado de imagen de deseo icon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726" y="3717032"/>
            <a:ext cx="2128273" cy="212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346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907704" y="427982"/>
            <a:ext cx="7036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Funcionalidades </a:t>
            </a:r>
            <a:r>
              <a:rPr lang="es-ES" b="1" dirty="0">
                <a:solidFill>
                  <a:srgbClr val="C00000"/>
                </a:solidFill>
              </a:rPr>
              <a:t>en</a:t>
            </a:r>
            <a:r>
              <a:rPr lang="es-ES" b="1" dirty="0" smtClean="0">
                <a:solidFill>
                  <a:srgbClr val="C00000"/>
                </a:solidFill>
              </a:rPr>
              <a:t> desarrollo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87436" y="1484784"/>
            <a:ext cx="84249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Servicios CRUE: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Becas SICUE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Integración de autenticación SIR2 - </a:t>
            </a:r>
            <a:r>
              <a:rPr lang="es-ES" dirty="0" err="1" smtClean="0"/>
              <a:t>RedIRIS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Integración con </a:t>
            </a:r>
            <a:r>
              <a:rPr lang="es-ES" dirty="0" err="1" smtClean="0"/>
              <a:t>Symposium</a:t>
            </a:r>
            <a:endParaRPr lang="es-E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Ver eventos en el móvil, detalles del evento e inscripción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Integración básica con Moodle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Integración con sistema de bibliotecas (</a:t>
            </a:r>
            <a:r>
              <a:rPr lang="es-ES" dirty="0" err="1" smtClean="0"/>
              <a:t>Absys</a:t>
            </a:r>
            <a:r>
              <a:rPr lang="es-ES" dirty="0" smtClean="0"/>
              <a:t> de </a:t>
            </a:r>
            <a:r>
              <a:rPr lang="es-ES" dirty="0" err="1" smtClean="0"/>
              <a:t>Baratz</a:t>
            </a:r>
            <a:r>
              <a:rPr lang="es-ES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Búsqueda de libros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Disponibilidad y detalles de un libro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Consulta de un préstamo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Renovación de un préstamo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Reserva de un libro no disponible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Notificaciones con información sobre la caducidad de un préstamo, libros disponibles, etc…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Integración con Sigma y OCU</a:t>
            </a:r>
          </a:p>
          <a:p>
            <a:endParaRPr lang="es-ES" dirty="0"/>
          </a:p>
        </p:txBody>
      </p:sp>
      <p:pic>
        <p:nvPicPr>
          <p:cNvPr id="2050" name="Picture 2" descr="Resultado de imagen de in progres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07" y="1988840"/>
            <a:ext cx="2211465" cy="218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118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051720" y="427982"/>
            <a:ext cx="689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>
                <a:solidFill>
                  <a:schemeClr val="bg1">
                    <a:lumMod val="50000"/>
                  </a:schemeClr>
                </a:solidFill>
              </a:rPr>
              <a:t>Funcionalidades </a:t>
            </a:r>
            <a:r>
              <a:rPr lang="es-ES" b="1" dirty="0">
                <a:solidFill>
                  <a:srgbClr val="C00000"/>
                </a:solidFill>
              </a:rPr>
              <a:t>en cartera de desarrollo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95536" y="1412776"/>
            <a:ext cx="8424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Soporte a conexión / ayuda </a:t>
            </a:r>
            <a:r>
              <a:rPr lang="es-ES" dirty="0" err="1" smtClean="0"/>
              <a:t>EduRoam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Integración con RSS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Uso de NFC con la Tarjeta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Encuestas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Web comercios para Descuentos Locales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Solución para Pagos P2P, pagos in campus y pagos fuera de él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Centro de notificaciones personalizable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Creación de grupos para chat </a:t>
            </a:r>
            <a:r>
              <a:rPr lang="es-ES" dirty="0" err="1" smtClean="0"/>
              <a:t>adhoc</a:t>
            </a:r>
            <a:r>
              <a:rPr lang="es-ES" dirty="0" smtClean="0"/>
              <a:t> (eventos, clubs, grupos de apoyo…)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Rediseño aplicación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Horarios y fechas de examen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¿Cómo va lo mío</a:t>
            </a:r>
            <a:r>
              <a:rPr lang="es-ES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Mayor integración </a:t>
            </a:r>
            <a:r>
              <a:rPr lang="es-ES" dirty="0" err="1" smtClean="0"/>
              <a:t>ERPs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Enriquecer pestañas “Mi futuro” y “Mi bolsillo”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Migración servicios </a:t>
            </a:r>
            <a:r>
              <a:rPr lang="es-ES" dirty="0" err="1" smtClean="0"/>
              <a:t>AppTUI</a:t>
            </a:r>
            <a:r>
              <a:rPr lang="es-ES" dirty="0" smtClean="0"/>
              <a:t> (parkings, servicios monedero, etc.)</a:t>
            </a:r>
            <a:endParaRPr lang="es-E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Backoffice</a:t>
            </a:r>
            <a:endParaRPr lang="es-ES" dirty="0" smtClean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Evolución del sistema de </a:t>
            </a:r>
            <a:r>
              <a:rPr lang="es-ES" dirty="0" err="1" smtClean="0"/>
              <a:t>Ticketing</a:t>
            </a:r>
            <a:r>
              <a:rPr lang="es-ES" dirty="0" smtClean="0"/>
              <a:t> para incidencias y </a:t>
            </a:r>
            <a:r>
              <a:rPr lang="es-ES" dirty="0" err="1" smtClean="0"/>
              <a:t>backlog</a:t>
            </a:r>
            <a:r>
              <a:rPr lang="es-ES" dirty="0" smtClean="0"/>
              <a:t> actual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Dashboard</a:t>
            </a:r>
            <a:r>
              <a:rPr lang="es-ES" dirty="0" smtClean="0"/>
              <a:t> control para Universidades</a:t>
            </a:r>
          </a:p>
          <a:p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0232" y="980728"/>
            <a:ext cx="2305817" cy="174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89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339752" y="427982"/>
            <a:ext cx="6603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Evolución: </a:t>
            </a:r>
            <a:r>
              <a:rPr lang="es-ES" b="1" dirty="0" smtClean="0">
                <a:solidFill>
                  <a:srgbClr val="C00000"/>
                </a:solidFill>
              </a:rPr>
              <a:t>futuro</a:t>
            </a:r>
            <a:endParaRPr lang="es-ES" b="1" dirty="0">
              <a:solidFill>
                <a:srgbClr val="C0000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510594" y="1196752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 smtClean="0"/>
              <a:t>Alumni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NFC: la imaginación al poder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Gestión de crisis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Botón de aviso y localización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Seguridad</a:t>
            </a:r>
            <a:r>
              <a:rPr lang="es-E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Generador OTP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Cerrojo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Integración </a:t>
            </a:r>
            <a:r>
              <a:rPr lang="es-ES" dirty="0" err="1" smtClean="0"/>
              <a:t>Lyra</a:t>
            </a:r>
            <a:r>
              <a:rPr lang="es-ES" dirty="0" smtClean="0"/>
              <a:t> y sistemas de identificación digital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Atención al alumno</a:t>
            </a: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Reservas de espacios y alquileres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Control de asistencia (alumnos/profesores/PAS)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Pruebas de acceso a la universidad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¿De qué me examino, cuándo y dónde?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Consulta de notas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/>
              <a:t>Información de preinscripción y matrícula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/>
              <a:t>Funcionalidades red social y geolocalización: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¿Compartimos coche?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¿Algún compañero cerca?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dirty="0" smtClean="0"/>
              <a:t>¿Me ayudas con una asignatura?</a:t>
            </a:r>
            <a:endParaRPr lang="es-ES" dirty="0"/>
          </a:p>
        </p:txBody>
      </p:sp>
      <p:pic>
        <p:nvPicPr>
          <p:cNvPr id="5122" name="Picture 2" descr="Resultado de imagen de deseo ic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196752"/>
            <a:ext cx="1896145" cy="18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29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39498" y="1333061"/>
            <a:ext cx="8561387" cy="318551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Origen APPCRUE, objetivos y evolución.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Hitos del 2017 y siguientes pasos.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Servicios actuales.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/>
              <a:t> Opciones de menú.</a:t>
            </a:r>
            <a:endParaRPr lang="es-ES" sz="40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Conclusiones.</a:t>
            </a:r>
            <a:endParaRPr lang="es-ES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93346" y="245789"/>
            <a:ext cx="3007245" cy="722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bg1">
                    <a:lumMod val="50000"/>
                  </a:schemeClr>
                </a:solidFill>
              </a:rPr>
              <a:t>ÍNDICE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3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28257" y="217216"/>
            <a:ext cx="6215743" cy="425042"/>
          </a:xfrm>
        </p:spPr>
        <p:txBody>
          <a:bodyPr/>
          <a:lstStyle/>
          <a:p>
            <a:pPr algn="r"/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4. Opciones de menú. Parte Pública.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"/>
          <a:stretch/>
        </p:blipFill>
        <p:spPr>
          <a:xfrm>
            <a:off x="971601" y="1025299"/>
            <a:ext cx="3035073" cy="536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768" y="996722"/>
            <a:ext cx="3017251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2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59241" y="1779375"/>
            <a:ext cx="8561387" cy="318551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 Origen de APPCRUE, objetivos y evolución.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 Hitos del 2017 y siguientes pasos.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 Servicios actuales.</a:t>
            </a:r>
            <a:endParaRPr lang="es-ES" sz="4000" dirty="0"/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 Conclusiones.</a:t>
            </a:r>
            <a:endParaRPr lang="es-ES" sz="40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93346" y="245789"/>
            <a:ext cx="3007245" cy="722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bg1">
                    <a:lumMod val="50000"/>
                  </a:schemeClr>
                </a:solidFill>
              </a:rPr>
              <a:t>ÍNDICE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726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010442"/>
            <a:ext cx="3017249" cy="5364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205" y="996155"/>
            <a:ext cx="3017250" cy="5364000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926771" y="276075"/>
            <a:ext cx="7336972" cy="720080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Parte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Pública y Log in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7713" y="260648"/>
            <a:ext cx="5291646" cy="563660"/>
          </a:xfrm>
        </p:spPr>
        <p:txBody>
          <a:bodyPr/>
          <a:lstStyle/>
          <a:p>
            <a:pPr algn="r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Noticias.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15" y="982433"/>
            <a:ext cx="3017249" cy="5364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911" y="1018472"/>
            <a:ext cx="3017250" cy="5364000"/>
          </a:xfrm>
          <a:prstGeom prst="rect">
            <a:avLst/>
          </a:prstGeom>
        </p:spPr>
      </p:pic>
      <p:pic>
        <p:nvPicPr>
          <p:cNvPr id="7" name="Picture 2" descr="Resultado de imagen de finger 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414" y="2928913"/>
            <a:ext cx="849621" cy="6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486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27655" y="227420"/>
            <a:ext cx="5516345" cy="543593"/>
          </a:xfrm>
        </p:spPr>
        <p:txBody>
          <a:bodyPr/>
          <a:lstStyle/>
          <a:p>
            <a:pPr algn="r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Ventajas.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8" y="1004588"/>
            <a:ext cx="3017249" cy="5364000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6" y="989904"/>
            <a:ext cx="3017250" cy="5364000"/>
          </a:xfrm>
          <a:prstGeom prst="rect">
            <a:avLst/>
          </a:prstGeom>
        </p:spPr>
      </p:pic>
      <p:pic>
        <p:nvPicPr>
          <p:cNvPr id="6" name="Picture 2" descr="Resultado de imagen de finger 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728" y="3028924"/>
            <a:ext cx="849621" cy="6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59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59715" y="238673"/>
            <a:ext cx="4884285" cy="540022"/>
          </a:xfrm>
        </p:spPr>
        <p:txBody>
          <a:bodyPr/>
          <a:lstStyle/>
          <a:p>
            <a:pPr algn="r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Retos.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938" y="1035825"/>
            <a:ext cx="3015783" cy="5364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13" y="1035825"/>
            <a:ext cx="3015783" cy="5364000"/>
          </a:xfrm>
          <a:prstGeom prst="rect">
            <a:avLst/>
          </a:prstGeom>
        </p:spPr>
      </p:pic>
      <p:pic>
        <p:nvPicPr>
          <p:cNvPr id="8" name="Picture 2" descr="Resultado de imagen de finger 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77" y="2914620"/>
            <a:ext cx="849621" cy="6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t="1690" r="29792" b="30796"/>
          <a:stretch/>
        </p:blipFill>
        <p:spPr>
          <a:xfrm>
            <a:off x="1039033" y="4852158"/>
            <a:ext cx="379675" cy="34351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t="1690" r="29792" b="30796"/>
          <a:stretch/>
        </p:blipFill>
        <p:spPr>
          <a:xfrm>
            <a:off x="5055767" y="3165158"/>
            <a:ext cx="414730" cy="375231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1418707" y="4813123"/>
            <a:ext cx="1865181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900" dirty="0" smtClean="0">
                <a:solidFill>
                  <a:schemeClr val="bg2">
                    <a:lumMod val="25000"/>
                  </a:schemeClr>
                </a:solidFill>
              </a:rPr>
              <a:t>Universidad Alfonso X El Sabio </a:t>
            </a:r>
            <a:endParaRPr lang="es-ES" sz="9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5487142" y="3098109"/>
            <a:ext cx="1908446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050" dirty="0" smtClean="0">
                <a:solidFill>
                  <a:schemeClr val="bg2">
                    <a:lumMod val="25000"/>
                  </a:schemeClr>
                </a:solidFill>
              </a:rPr>
              <a:t>Universidad Alfonso X El Sabio </a:t>
            </a:r>
            <a:endParaRPr lang="es-ES" sz="105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67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90" y="1039591"/>
            <a:ext cx="3017249" cy="5364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957" y="1039591"/>
            <a:ext cx="3017250" cy="5364000"/>
          </a:xfrm>
          <a:prstGeom prst="rect">
            <a:avLst/>
          </a:prstGeom>
        </p:spPr>
      </p:pic>
      <p:pic>
        <p:nvPicPr>
          <p:cNvPr id="6" name="Picture 2" descr="Resultado de imagen de finger 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57" y="1563764"/>
            <a:ext cx="849621" cy="6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373086" y="231504"/>
            <a:ext cx="6770914" cy="540022"/>
          </a:xfrm>
        </p:spPr>
        <p:txBody>
          <a:bodyPr/>
          <a:lstStyle/>
          <a:p>
            <a:pPr algn="r"/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Menú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lateral.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73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41914" y="188640"/>
            <a:ext cx="5802086" cy="657323"/>
          </a:xfrm>
        </p:spPr>
        <p:txBody>
          <a:bodyPr/>
          <a:lstStyle/>
          <a:p>
            <a:pPr algn="r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TUI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Virtual.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634" y="1047048"/>
            <a:ext cx="3017250" cy="5364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82" y="1020754"/>
            <a:ext cx="3017250" cy="5364000"/>
          </a:xfrm>
          <a:prstGeom prst="rect">
            <a:avLst/>
          </a:prstGeom>
        </p:spPr>
      </p:pic>
      <p:pic>
        <p:nvPicPr>
          <p:cNvPr id="8" name="Picture 2" descr="Resultado de imagen de finger 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82" y="2406727"/>
            <a:ext cx="849621" cy="6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64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4191000" y="188640"/>
            <a:ext cx="4948269" cy="675358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Notas.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4782741" y="1032761"/>
            <a:ext cx="3137799" cy="536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32761"/>
            <a:ext cx="3017250" cy="5364000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360784" y="3358128"/>
            <a:ext cx="720080" cy="216024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97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98371" y="160931"/>
            <a:ext cx="5845629" cy="600174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Asignaturas.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18472"/>
            <a:ext cx="3017250" cy="5364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6" y="1018472"/>
            <a:ext cx="3017250" cy="5364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14448" y="3735170"/>
            <a:ext cx="1025303" cy="257175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9467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6842" y="171816"/>
            <a:ext cx="5227158" cy="706090"/>
          </a:xfrm>
        </p:spPr>
        <p:txBody>
          <a:bodyPr/>
          <a:lstStyle/>
          <a:p>
            <a:pPr algn="r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rgbClr val="8F8178"/>
                </a:solidFill>
              </a:rPr>
              <a:t>Horario.</a:t>
            </a:r>
            <a:endParaRPr lang="es-ES" sz="4000" dirty="0">
              <a:solidFill>
                <a:srgbClr val="8F8178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96153"/>
            <a:ext cx="3017250" cy="536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996153"/>
            <a:ext cx="3017250" cy="5364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1389360" y="4135929"/>
            <a:ext cx="720080" cy="216024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90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68486" y="230863"/>
            <a:ext cx="5475514" cy="571028"/>
          </a:xfrm>
        </p:spPr>
        <p:txBody>
          <a:bodyPr/>
          <a:lstStyle/>
          <a:p>
            <a:pPr algn="r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Cafetería.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482" y="1047048"/>
            <a:ext cx="3017250" cy="5364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56" y="1047048"/>
            <a:ext cx="3017250" cy="5364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32224" y="4582264"/>
            <a:ext cx="720080" cy="216024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1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39498" y="1354832"/>
            <a:ext cx="8561387" cy="318551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 Origen APPCRUE y objetivos .</a:t>
            </a:r>
            <a:endParaRPr lang="es-ES" sz="4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Hitos del 2017 y siguientes pasos.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Servicios actuales.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Conclusiones.</a:t>
            </a:r>
            <a:endParaRPr lang="es-ES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93346" y="245789"/>
            <a:ext cx="3007245" cy="722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bg1">
                    <a:lumMod val="50000"/>
                  </a:schemeClr>
                </a:solidFill>
              </a:rPr>
              <a:t>ÍNDICE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17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45429" y="240099"/>
            <a:ext cx="4898571" cy="621036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Mapa.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353" y="1075624"/>
            <a:ext cx="3017250" cy="5364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75624"/>
            <a:ext cx="3017250" cy="5364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31641" y="4985168"/>
            <a:ext cx="440009" cy="244057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91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3782119" y="241089"/>
            <a:ext cx="5345667" cy="621036"/>
          </a:xfrm>
        </p:spPr>
        <p:txBody>
          <a:bodyPr/>
          <a:lstStyle/>
          <a:p>
            <a:pPr algn="r"/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Eventos.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328" y="1024729"/>
            <a:ext cx="3017250" cy="53640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64" y="1024729"/>
            <a:ext cx="3017250" cy="5364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73921" y="5331354"/>
            <a:ext cx="569168" cy="226914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242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96311" y="238877"/>
            <a:ext cx="5547689" cy="272752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Biblioteca.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049" y="1047618"/>
            <a:ext cx="3017251" cy="5364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59" y="1047618"/>
            <a:ext cx="3017250" cy="53640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216768" y="5331493"/>
            <a:ext cx="1140670" cy="312069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0378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7840" y="286612"/>
            <a:ext cx="7836726" cy="634082"/>
          </a:xfrm>
        </p:spPr>
        <p:txBody>
          <a:bodyPr/>
          <a:lstStyle/>
          <a:p>
            <a:pPr algn="r"/>
            <a:r>
              <a:rPr lang="es-ES" sz="3100" dirty="0">
                <a:solidFill>
                  <a:schemeClr val="bg1">
                    <a:lumMod val="50000"/>
                  </a:schemeClr>
                </a:solidFill>
              </a:rPr>
              <a:t>4. Opciones de menú. Actividades </a:t>
            </a:r>
            <a:r>
              <a:rPr lang="es-ES" sz="3100" dirty="0" smtClean="0">
                <a:solidFill>
                  <a:schemeClr val="bg1">
                    <a:lumMod val="50000"/>
                  </a:schemeClr>
                </a:solidFill>
              </a:rPr>
              <a:t>deportivas.</a:t>
            </a:r>
            <a:endParaRPr lang="es-ES" sz="31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82448"/>
            <a:ext cx="3017250" cy="5364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1640" y="5792112"/>
            <a:ext cx="1297260" cy="265788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082448"/>
            <a:ext cx="3017250" cy="53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88771" y="240100"/>
            <a:ext cx="6455229" cy="615602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Campus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Virtual.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26" y="975692"/>
            <a:ext cx="3017250" cy="5364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75656" y="4725144"/>
            <a:ext cx="1008112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9"/>
          <a:stretch/>
        </p:blipFill>
        <p:spPr>
          <a:xfrm>
            <a:off x="715049" y="975692"/>
            <a:ext cx="3199051" cy="5364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259631" y="4703609"/>
            <a:ext cx="1040656" cy="261192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546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819400" y="207443"/>
            <a:ext cx="7690262" cy="634082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Servicios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CRUE.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743" y="1039584"/>
            <a:ext cx="3017250" cy="5364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77" y="1039584"/>
            <a:ext cx="3017250" cy="53640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640" y="6152152"/>
            <a:ext cx="954360" cy="251432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522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07612" y="260648"/>
            <a:ext cx="5749441" cy="648072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rgbClr val="8F8178"/>
                </a:solidFill>
              </a:rPr>
              <a:t>Tú cuentas.</a:t>
            </a:r>
            <a:endParaRPr lang="es-ES" sz="3200" dirty="0">
              <a:solidFill>
                <a:srgbClr val="8F8178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08" y="1039584"/>
            <a:ext cx="3017250" cy="5364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8" y="1039584"/>
            <a:ext cx="3017250" cy="5364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31640" y="5288056"/>
            <a:ext cx="720080" cy="212632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98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11970" y="256376"/>
            <a:ext cx="1481336" cy="574897"/>
          </a:xfrm>
        </p:spPr>
        <p:txBody>
          <a:bodyPr/>
          <a:lstStyle/>
          <a:p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Ajustes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61313"/>
            <a:ext cx="3017250" cy="5364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34474"/>
            <a:ext cx="3017250" cy="5364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03064" y="5720106"/>
            <a:ext cx="525736" cy="180632"/>
          </a:xfrm>
          <a:prstGeom prst="rect">
            <a:avLst/>
          </a:prstGeom>
          <a:noFill/>
          <a:ln>
            <a:solidFill>
              <a:srgbClr val="BD4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471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85458" y="195568"/>
            <a:ext cx="5761294" cy="687610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Calendario.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Marcador de contenido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504" y="1217107"/>
            <a:ext cx="2581698" cy="4589686"/>
          </a:xfr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250" y="1164284"/>
            <a:ext cx="2581875" cy="4590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58" y="1217107"/>
            <a:ext cx="2581698" cy="4589686"/>
          </a:xfrm>
          <a:prstGeom prst="rect">
            <a:avLst/>
          </a:prstGeom>
        </p:spPr>
      </p:pic>
      <p:pic>
        <p:nvPicPr>
          <p:cNvPr id="6" name="Picture 2" descr="Resultado de imagen de finger 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607" y="1659884"/>
            <a:ext cx="849621" cy="6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3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50332" y="202494"/>
            <a:ext cx="6806760" cy="472420"/>
          </a:xfrm>
        </p:spPr>
        <p:txBody>
          <a:bodyPr/>
          <a:lstStyle/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4. Opciones de menú. 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Notificaciones.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187" y="1343593"/>
            <a:ext cx="2581874" cy="459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916" y="1343593"/>
            <a:ext cx="2581875" cy="4590000"/>
          </a:xfrm>
          <a:prstGeom prst="rect">
            <a:avLst/>
          </a:prstGeom>
        </p:spPr>
      </p:pic>
      <p:pic>
        <p:nvPicPr>
          <p:cNvPr id="5" name="Marcador de contenido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57" y="1343593"/>
            <a:ext cx="2581875" cy="4590000"/>
          </a:xfrm>
          <a:prstGeom prst="rect">
            <a:avLst/>
          </a:prstGeom>
        </p:spPr>
      </p:pic>
      <p:pic>
        <p:nvPicPr>
          <p:cNvPr id="6" name="Picture 2" descr="Resultado de imagen de finger 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274" y="1785464"/>
            <a:ext cx="703123" cy="51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de finger  ic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9920">
            <a:off x="4599472" y="1652978"/>
            <a:ext cx="849621" cy="61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37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exto"/>
          <p:cNvSpPr>
            <a:spLocks noGrp="1"/>
          </p:cNvSpPr>
          <p:nvPr>
            <p:ph type="body" idx="1"/>
          </p:nvPr>
        </p:nvSpPr>
        <p:spPr>
          <a:xfrm>
            <a:off x="354352" y="912762"/>
            <a:ext cx="8208968" cy="461665"/>
          </a:xfrm>
        </p:spPr>
        <p:txBody>
          <a:bodyPr/>
          <a:lstStyle/>
          <a:p>
            <a:r>
              <a:rPr lang="es-ES" b="1" dirty="0" smtClean="0"/>
              <a:t>Origen</a:t>
            </a:r>
            <a:endParaRPr lang="es-ES" b="1" dirty="0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54352" y="1346448"/>
            <a:ext cx="8207375" cy="1665924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s-ES" sz="2000" dirty="0"/>
              <a:t>La demanda de servicios a través de teléfonos móviles en las universidades es </a:t>
            </a:r>
            <a:r>
              <a:rPr lang="es-ES" sz="2000" dirty="0" smtClean="0"/>
              <a:t>creciente. </a:t>
            </a:r>
          </a:p>
          <a:p>
            <a:pPr>
              <a:spcBef>
                <a:spcPts val="600"/>
              </a:spcBef>
            </a:pPr>
            <a:r>
              <a:rPr lang="es-ES" sz="2000" dirty="0" smtClean="0"/>
              <a:t>Es </a:t>
            </a:r>
            <a:r>
              <a:rPr lang="es-ES" sz="2000" dirty="0"/>
              <a:t>muy costoso mantener y evolucionar Apps en múltiples plataformas.</a:t>
            </a:r>
          </a:p>
          <a:p>
            <a:pPr>
              <a:spcBef>
                <a:spcPts val="600"/>
              </a:spcBef>
            </a:pPr>
            <a:r>
              <a:rPr lang="es-ES" sz="2000" dirty="0"/>
              <a:t>Actualmente cada universidad realiza por su cuenta las inversiones en desarrollo y mantenimiento de sus apps </a:t>
            </a:r>
            <a:r>
              <a:rPr lang="es-ES" sz="2000" dirty="0" smtClean="0"/>
              <a:t>móviles.</a:t>
            </a:r>
          </a:p>
        </p:txBody>
      </p:sp>
      <p:sp>
        <p:nvSpPr>
          <p:cNvPr id="6" name="1 Marcador de texto"/>
          <p:cNvSpPr txBox="1">
            <a:spLocks/>
          </p:cNvSpPr>
          <p:nvPr/>
        </p:nvSpPr>
        <p:spPr>
          <a:xfrm>
            <a:off x="354352" y="3112998"/>
            <a:ext cx="8208968" cy="46166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s-ES" b="1" dirty="0" smtClean="0"/>
              <a:t>Objetivos</a:t>
            </a:r>
            <a:endParaRPr lang="es-ES" b="1" dirty="0"/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354352" y="3481403"/>
            <a:ext cx="8207374" cy="2832312"/>
          </a:xfrm>
          <a:prstGeom prst="rect">
            <a:avLst/>
          </a:prstGeom>
        </p:spPr>
        <p:txBody>
          <a:bodyPr/>
          <a:lstStyle>
            <a:lvl1pPr marL="228600" indent="-22860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s-ES" sz="1800" kern="1200" dirty="0" smtClean="0">
                <a:solidFill>
                  <a:schemeClr val="tx2">
                    <a:lumMod val="50000"/>
                  </a:schemeClr>
                </a:solidFill>
                <a:latin typeface="Candara" pitchFamily="34" charset="0"/>
                <a:ea typeface="+mn-ea"/>
                <a:cs typeface="+mn-cs"/>
              </a:defRPr>
            </a:lvl1pPr>
            <a:lvl2pPr marL="6858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s-ES" sz="2000" dirty="0" smtClean="0"/>
              <a:t>Crear una app móvil de universidades CRUE, colaborativa y libre, con posibilidad de incluir desarrollos cedidos por universidades, compartiendo los costes de desarrollo, evolución y mantenimiento.</a:t>
            </a:r>
          </a:p>
          <a:p>
            <a:pPr>
              <a:spcBef>
                <a:spcPts val="600"/>
              </a:spcBef>
            </a:pPr>
            <a:r>
              <a:rPr lang="es-ES" sz="2000" dirty="0" smtClean="0"/>
              <a:t>Gestión mixta del Proyecto a través de un Comité de Gobernanza </a:t>
            </a:r>
            <a:r>
              <a:rPr lang="es-ES" sz="2000" dirty="0" err="1" smtClean="0"/>
              <a:t>Crue</a:t>
            </a:r>
            <a:r>
              <a:rPr lang="es-ES" sz="2000" dirty="0" smtClean="0"/>
              <a:t> (Sectoriales: Gerentes, Tecnologías, Comunicación y Estudiantes) y Banco Santander</a:t>
            </a:r>
          </a:p>
          <a:p>
            <a:pPr>
              <a:spcBef>
                <a:spcPts val="600"/>
              </a:spcBef>
            </a:pPr>
            <a:r>
              <a:rPr lang="es-ES" sz="2000" dirty="0" smtClean="0"/>
              <a:t>Buscar sinergias en servicios comunes entre las universidades.</a:t>
            </a:r>
          </a:p>
          <a:p>
            <a:pPr>
              <a:spcBef>
                <a:spcPts val="600"/>
              </a:spcBef>
            </a:pPr>
            <a:r>
              <a:rPr lang="es-ES" sz="2000" dirty="0" smtClean="0"/>
              <a:t>Independencia de imagen de cada App de Universidad (cada universidad tendrá su publicación específica).</a:t>
            </a:r>
            <a:endParaRPr lang="es-ES" sz="2000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526971" y="245790"/>
            <a:ext cx="5502730" cy="60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1. Origen, objetivos y evolución.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4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" name="185 Grupo"/>
          <p:cNvGrpSpPr/>
          <p:nvPr/>
        </p:nvGrpSpPr>
        <p:grpSpPr>
          <a:xfrm>
            <a:off x="453154" y="1349214"/>
            <a:ext cx="8262218" cy="1215560"/>
            <a:chOff x="567457" y="4357839"/>
            <a:chExt cx="8075240" cy="998894"/>
          </a:xfrm>
        </p:grpSpPr>
        <p:grpSp>
          <p:nvGrpSpPr>
            <p:cNvPr id="159" name="158 Grupo"/>
            <p:cNvGrpSpPr/>
            <p:nvPr/>
          </p:nvGrpSpPr>
          <p:grpSpPr>
            <a:xfrm>
              <a:off x="567457" y="4357839"/>
              <a:ext cx="699226" cy="998894"/>
              <a:chOff x="0" y="2644202"/>
              <a:chExt cx="699226" cy="998894"/>
            </a:xfrm>
          </p:grpSpPr>
          <p:sp>
            <p:nvSpPr>
              <p:cNvPr id="169" name="168 Cheurón"/>
              <p:cNvSpPr/>
              <p:nvPr/>
            </p:nvSpPr>
            <p:spPr>
              <a:xfrm rot="5400000">
                <a:off x="-149834" y="2794036"/>
                <a:ext cx="998894" cy="699225"/>
              </a:xfrm>
              <a:prstGeom prst="chevron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254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</p:sp>
          <p:sp>
            <p:nvSpPr>
              <p:cNvPr id="170" name="Cheurón 16"/>
              <p:cNvSpPr/>
              <p:nvPr/>
            </p:nvSpPr>
            <p:spPr>
              <a:xfrm>
                <a:off x="1" y="3071878"/>
                <a:ext cx="699225" cy="29966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Sep</a:t>
                </a:r>
                <a:r>
                  <a:rPr kumimoji="0" lang="es-E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 2015</a:t>
                </a:r>
                <a:endPara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160" name="159 Grupo"/>
            <p:cNvGrpSpPr/>
            <p:nvPr/>
          </p:nvGrpSpPr>
          <p:grpSpPr>
            <a:xfrm>
              <a:off x="1266683" y="4357839"/>
              <a:ext cx="7376014" cy="649281"/>
              <a:chOff x="699226" y="2644202"/>
              <a:chExt cx="7376014" cy="649281"/>
            </a:xfrm>
          </p:grpSpPr>
          <p:sp>
            <p:nvSpPr>
              <p:cNvPr id="167" name="166 Redondear rectángulo de esquina del mismo lado"/>
              <p:cNvSpPr/>
              <p:nvPr/>
            </p:nvSpPr>
            <p:spPr>
              <a:xfrm rot="5400000">
                <a:off x="4062592" y="-719164"/>
                <a:ext cx="649281" cy="7376014"/>
              </a:xfrm>
              <a:prstGeom prst="round2Same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chemeClr val="accent1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</p:sp>
          <p:sp>
            <p:nvSpPr>
              <p:cNvPr id="168" name="Redondear rectángulo de esquina del mismo lado 18"/>
              <p:cNvSpPr/>
              <p:nvPr/>
            </p:nvSpPr>
            <p:spPr>
              <a:xfrm>
                <a:off x="699226" y="2675897"/>
                <a:ext cx="7344319" cy="58589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3792" tIns="10160" rIns="10160" bIns="10160" numCol="1" spcCol="1270" anchor="ctr" anchorCtr="0">
                <a:noAutofit/>
              </a:bodyPr>
              <a:lstStyle/>
              <a:p>
                <a:pPr marL="0" marR="0" lvl="1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tabLst/>
                  <a:defRPr/>
                </a:pPr>
                <a:r>
                  <a:rPr kumimoji="0" lang="es-E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La Comisión Permanente de Rectores de </a:t>
                </a:r>
                <a:r>
                  <a:rPr kumimoji="0" lang="es-ES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Crue</a:t>
                </a:r>
                <a:r>
                  <a:rPr kumimoji="0" lang="es-E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 aprueba la realización del proyecto </a:t>
                </a:r>
                <a:r>
                  <a:rPr kumimoji="0" lang="es-ES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AppCrue</a:t>
                </a:r>
                <a:r>
                  <a:rPr kumimoji="0" lang="es-E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 a través de un RFP</a:t>
                </a:r>
                <a:endPara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187" name="186 Grupo"/>
          <p:cNvGrpSpPr/>
          <p:nvPr/>
        </p:nvGrpSpPr>
        <p:grpSpPr>
          <a:xfrm>
            <a:off x="453154" y="2076559"/>
            <a:ext cx="8262218" cy="1215561"/>
            <a:chOff x="567457" y="5238506"/>
            <a:chExt cx="8075240" cy="998895"/>
          </a:xfrm>
        </p:grpSpPr>
        <p:grpSp>
          <p:nvGrpSpPr>
            <p:cNvPr id="161" name="160 Grupo"/>
            <p:cNvGrpSpPr/>
            <p:nvPr/>
          </p:nvGrpSpPr>
          <p:grpSpPr>
            <a:xfrm>
              <a:off x="567457" y="5238507"/>
              <a:ext cx="699226" cy="998894"/>
              <a:chOff x="0" y="3524870"/>
              <a:chExt cx="699226" cy="998894"/>
            </a:xfrm>
          </p:grpSpPr>
          <p:sp>
            <p:nvSpPr>
              <p:cNvPr id="165" name="164 Cheurón"/>
              <p:cNvSpPr/>
              <p:nvPr/>
            </p:nvSpPr>
            <p:spPr>
              <a:xfrm rot="5400000">
                <a:off x="-149834" y="3674704"/>
                <a:ext cx="998894" cy="699225"/>
              </a:xfrm>
              <a:prstGeom prst="chevron">
                <a:avLst/>
              </a:prstGeom>
              <a:solidFill>
                <a:srgbClr val="4BACC6">
                  <a:hueOff val="-9933876"/>
                  <a:satOff val="39811"/>
                  <a:lumOff val="8628"/>
                  <a:alphaOff val="0"/>
                </a:srgbClr>
              </a:solidFill>
              <a:ln w="25400" cap="flat" cmpd="sng" algn="ctr">
                <a:solidFill>
                  <a:srgbClr val="4BACC6">
                    <a:hueOff val="-9933876"/>
                    <a:satOff val="39811"/>
                    <a:lumOff val="8628"/>
                    <a:alphaOff val="0"/>
                  </a:srgbClr>
                </a:solidFill>
                <a:prstDash val="solid"/>
              </a:ln>
              <a:effectLst/>
            </p:spPr>
          </p:sp>
          <p:sp>
            <p:nvSpPr>
              <p:cNvPr id="166" name="Cheurón 20"/>
              <p:cNvSpPr/>
              <p:nvPr/>
            </p:nvSpPr>
            <p:spPr>
              <a:xfrm>
                <a:off x="1" y="3935974"/>
                <a:ext cx="699225" cy="29966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Oct – Dic 2015</a:t>
                </a:r>
                <a:endParaRPr kumimoji="0" lang="es-ES" sz="1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162" name="161 Grupo"/>
            <p:cNvGrpSpPr/>
            <p:nvPr/>
          </p:nvGrpSpPr>
          <p:grpSpPr>
            <a:xfrm>
              <a:off x="1266683" y="5238506"/>
              <a:ext cx="7376014" cy="649281"/>
              <a:chOff x="699226" y="3524869"/>
              <a:chExt cx="7376014" cy="649281"/>
            </a:xfrm>
          </p:grpSpPr>
          <p:sp>
            <p:nvSpPr>
              <p:cNvPr id="163" name="162 Redondear rectángulo de esquina del mismo lado"/>
              <p:cNvSpPr/>
              <p:nvPr/>
            </p:nvSpPr>
            <p:spPr>
              <a:xfrm rot="5400000">
                <a:off x="4062592" y="161503"/>
                <a:ext cx="649281" cy="7376014"/>
              </a:xfrm>
              <a:prstGeom prst="round2Same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rgbClr val="4BACC6">
                    <a:hueOff val="-9933876"/>
                    <a:satOff val="39811"/>
                    <a:lumOff val="8628"/>
                    <a:alphaOff val="0"/>
                  </a:srgbClr>
                </a:solidFill>
                <a:prstDash val="solid"/>
              </a:ln>
              <a:effectLst/>
            </p:spPr>
          </p:sp>
          <p:sp>
            <p:nvSpPr>
              <p:cNvPr id="164" name="Redondear rectángulo de esquina del mismo lado 22"/>
              <p:cNvSpPr/>
              <p:nvPr/>
            </p:nvSpPr>
            <p:spPr>
              <a:xfrm>
                <a:off x="699226" y="3556565"/>
                <a:ext cx="7344319" cy="58589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3792" tIns="10160" rIns="10160" bIns="10160" numCol="1" spcCol="1270" anchor="ctr" anchorCtr="0">
                <a:noAutofit/>
              </a:bodyPr>
              <a:lstStyle/>
              <a:p>
                <a:pPr marL="0" marR="0" lvl="1" algn="l" defTabSz="71120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lrTx/>
                  <a:buSzTx/>
                  <a:tabLst/>
                  <a:defRPr/>
                </a:pPr>
                <a:r>
                  <a:rPr kumimoji="0" lang="es-E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Se genera el RFP con aportaciones de 15 universidades y se revisa por </a:t>
                </a:r>
                <a:r>
                  <a:rPr kumimoji="0" lang="es-ES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Crue</a:t>
                </a:r>
                <a:r>
                  <a:rPr kumimoji="0" lang="es-ES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 y por las Sectoriales TIC, Gerentes, Secretarios Generales y Comunicación</a:t>
                </a:r>
                <a:endPara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38" name="2 Grupo"/>
          <p:cNvGrpSpPr/>
          <p:nvPr/>
        </p:nvGrpSpPr>
        <p:grpSpPr>
          <a:xfrm>
            <a:off x="453154" y="2815191"/>
            <a:ext cx="8262218" cy="1215560"/>
            <a:chOff x="567457" y="1715835"/>
            <a:chExt cx="8075240" cy="998894"/>
          </a:xfrm>
        </p:grpSpPr>
        <p:grpSp>
          <p:nvGrpSpPr>
            <p:cNvPr id="39" name="152 Grupo"/>
            <p:cNvGrpSpPr/>
            <p:nvPr/>
          </p:nvGrpSpPr>
          <p:grpSpPr>
            <a:xfrm>
              <a:off x="567457" y="1715835"/>
              <a:ext cx="699226" cy="998894"/>
              <a:chOff x="0" y="2198"/>
              <a:chExt cx="699226" cy="998894"/>
            </a:xfrm>
          </p:grpSpPr>
          <p:sp>
            <p:nvSpPr>
              <p:cNvPr id="43" name="180 Cheurón"/>
              <p:cNvSpPr/>
              <p:nvPr/>
            </p:nvSpPr>
            <p:spPr>
              <a:xfrm rot="5400000">
                <a:off x="-149834" y="152032"/>
                <a:ext cx="998894" cy="699225"/>
              </a:xfrm>
              <a:prstGeom prst="chevron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</p:sp>
          <p:sp>
            <p:nvSpPr>
              <p:cNvPr id="44" name="Cheurón 4"/>
              <p:cNvSpPr/>
              <p:nvPr/>
            </p:nvSpPr>
            <p:spPr>
              <a:xfrm>
                <a:off x="1" y="407582"/>
                <a:ext cx="699225" cy="29966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Dic 2015</a:t>
                </a:r>
                <a:endPara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40" name="153 Grupo"/>
            <p:cNvGrpSpPr/>
            <p:nvPr/>
          </p:nvGrpSpPr>
          <p:grpSpPr>
            <a:xfrm>
              <a:off x="1266683" y="1715836"/>
              <a:ext cx="7376014" cy="649281"/>
              <a:chOff x="699226" y="2199"/>
              <a:chExt cx="7376014" cy="649281"/>
            </a:xfrm>
          </p:grpSpPr>
          <p:sp>
            <p:nvSpPr>
              <p:cNvPr id="41" name="178 Redondear rectángulo de esquina del mismo lado"/>
              <p:cNvSpPr/>
              <p:nvPr/>
            </p:nvSpPr>
            <p:spPr>
              <a:xfrm rot="5400000">
                <a:off x="4062592" y="-3361167"/>
                <a:ext cx="649281" cy="7376014"/>
              </a:xfrm>
              <a:prstGeom prst="round2Same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effectLst/>
            </p:spPr>
          </p:sp>
          <p:sp>
            <p:nvSpPr>
              <p:cNvPr id="42" name="Redondear rectángulo de esquina del mismo lado 6"/>
              <p:cNvSpPr/>
              <p:nvPr/>
            </p:nvSpPr>
            <p:spPr>
              <a:xfrm>
                <a:off x="699226" y="33894"/>
                <a:ext cx="7344319" cy="58589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3792" tIns="10160" rIns="10160" bIns="10160" numCol="1" spcCol="1270" anchor="ctr" anchorCtr="0">
                <a:noAutofit/>
              </a:bodyPr>
              <a:lstStyle/>
              <a:p>
                <a:pPr marL="0" lvl="1" defTabSz="711200" eaLnBrk="1" fontAlgn="auto" hangingPunct="1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s-ES" dirty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Se lanza un RFP para buscar una empresa que nos apoyase en la elaboración del </a:t>
                </a:r>
                <a:r>
                  <a:rPr lang="es-ES" dirty="0" smtClean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proyecto. 9 </a:t>
                </a:r>
                <a:r>
                  <a:rPr lang="es-ES" dirty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empresas se </a:t>
                </a:r>
                <a:r>
                  <a:rPr lang="es-ES" dirty="0" smtClean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interesan por </a:t>
                </a:r>
                <a:r>
                  <a:rPr lang="es-ES" dirty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el proyecto </a:t>
                </a:r>
                <a:endParaRPr kumimoji="0" lang="es-ES" b="0" i="0" u="none" strike="noStrike" kern="1200" cap="none" spc="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45" name="3 Grupo"/>
          <p:cNvGrpSpPr/>
          <p:nvPr/>
        </p:nvGrpSpPr>
        <p:grpSpPr>
          <a:xfrm>
            <a:off x="453154" y="3559379"/>
            <a:ext cx="8262218" cy="1215560"/>
            <a:chOff x="567457" y="2596503"/>
            <a:chExt cx="8075240" cy="998894"/>
          </a:xfrm>
        </p:grpSpPr>
        <p:grpSp>
          <p:nvGrpSpPr>
            <p:cNvPr id="46" name="154 Grupo"/>
            <p:cNvGrpSpPr/>
            <p:nvPr/>
          </p:nvGrpSpPr>
          <p:grpSpPr>
            <a:xfrm>
              <a:off x="567457" y="2596503"/>
              <a:ext cx="699226" cy="998894"/>
              <a:chOff x="0" y="882866"/>
              <a:chExt cx="699226" cy="998894"/>
            </a:xfrm>
          </p:grpSpPr>
          <p:sp>
            <p:nvSpPr>
              <p:cNvPr id="50" name="176 Cheurón"/>
              <p:cNvSpPr/>
              <p:nvPr/>
            </p:nvSpPr>
            <p:spPr>
              <a:xfrm rot="5400000">
                <a:off x="-149834" y="1032700"/>
                <a:ext cx="998894" cy="699225"/>
              </a:xfrm>
              <a:prstGeom prst="chevron">
                <a:avLst/>
              </a:prstGeom>
              <a:solidFill>
                <a:schemeClr val="accent5">
                  <a:lumMod val="75000"/>
                </a:schemeClr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</a:ln>
              <a:effectLst/>
            </p:spPr>
          </p:sp>
          <p:sp>
            <p:nvSpPr>
              <p:cNvPr id="51" name="Cheurón 8"/>
              <p:cNvSpPr/>
              <p:nvPr/>
            </p:nvSpPr>
            <p:spPr>
              <a:xfrm>
                <a:off x="1" y="1271678"/>
                <a:ext cx="699225" cy="29966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Feb 2016</a:t>
                </a:r>
                <a:endParaRPr kumimoji="0" lang="es-ES" sz="1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47" name="155 Grupo"/>
            <p:cNvGrpSpPr/>
            <p:nvPr/>
          </p:nvGrpSpPr>
          <p:grpSpPr>
            <a:xfrm>
              <a:off x="1266683" y="2596504"/>
              <a:ext cx="7376014" cy="649281"/>
              <a:chOff x="699226" y="882867"/>
              <a:chExt cx="7376014" cy="649281"/>
            </a:xfrm>
          </p:grpSpPr>
          <p:sp>
            <p:nvSpPr>
              <p:cNvPr id="48" name="174 Redondear rectángulo de esquina del mismo lado"/>
              <p:cNvSpPr/>
              <p:nvPr/>
            </p:nvSpPr>
            <p:spPr>
              <a:xfrm rot="5400000">
                <a:off x="4062592" y="-2480499"/>
                <a:ext cx="649281" cy="7376014"/>
              </a:xfrm>
              <a:prstGeom prst="round2Same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chemeClr val="accent5">
                    <a:lumMod val="75000"/>
                  </a:schemeClr>
                </a:solidFill>
                <a:prstDash val="solid"/>
              </a:ln>
              <a:effectLst/>
            </p:spPr>
          </p:sp>
          <p:sp>
            <p:nvSpPr>
              <p:cNvPr id="49" name="Redondear rectángulo de esquina del mismo lado 10"/>
              <p:cNvSpPr/>
              <p:nvPr/>
            </p:nvSpPr>
            <p:spPr>
              <a:xfrm>
                <a:off x="699226" y="914562"/>
                <a:ext cx="7344319" cy="58589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3792" tIns="10160" rIns="10160" bIns="10160" numCol="1" spcCol="1270" anchor="ctr" anchorCtr="0">
                <a:noAutofit/>
              </a:bodyPr>
              <a:lstStyle/>
              <a:p>
                <a:pPr marL="0" lvl="1" defTabSz="711200" eaLnBrk="1" fontAlgn="auto" hangingPunct="1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s-ES" dirty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Fin plazo presentación de RFP, 3 empresas </a:t>
                </a:r>
                <a:r>
                  <a:rPr lang="es-ES" dirty="0" smtClean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presentan propuestas </a:t>
                </a:r>
                <a:r>
                  <a:rPr lang="es-ES" dirty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en </a:t>
                </a:r>
                <a:r>
                  <a:rPr lang="es-ES" dirty="0" smtClean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firme</a:t>
                </a:r>
                <a:endParaRPr lang="es-ES" dirty="0">
                  <a:solidFill>
                    <a:schemeClr val="bg2">
                      <a:lumMod val="50000"/>
                    </a:schemeClr>
                  </a:solidFill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52" name="4 Grupo"/>
          <p:cNvGrpSpPr/>
          <p:nvPr/>
        </p:nvGrpSpPr>
        <p:grpSpPr>
          <a:xfrm>
            <a:off x="453154" y="4303567"/>
            <a:ext cx="8262218" cy="1215560"/>
            <a:chOff x="567457" y="3477171"/>
            <a:chExt cx="8075240" cy="998894"/>
          </a:xfrm>
        </p:grpSpPr>
        <p:grpSp>
          <p:nvGrpSpPr>
            <p:cNvPr id="53" name="156 Grupo"/>
            <p:cNvGrpSpPr/>
            <p:nvPr/>
          </p:nvGrpSpPr>
          <p:grpSpPr>
            <a:xfrm>
              <a:off x="567457" y="3477171"/>
              <a:ext cx="699226" cy="998894"/>
              <a:chOff x="0" y="1763534"/>
              <a:chExt cx="699226" cy="998894"/>
            </a:xfrm>
          </p:grpSpPr>
          <p:sp>
            <p:nvSpPr>
              <p:cNvPr id="57" name="172 Cheurón"/>
              <p:cNvSpPr/>
              <p:nvPr/>
            </p:nvSpPr>
            <p:spPr>
              <a:xfrm rot="5400000">
                <a:off x="-149834" y="1913368"/>
                <a:ext cx="998894" cy="699225"/>
              </a:xfrm>
              <a:prstGeom prst="chevron">
                <a:avLst/>
              </a:prstGeom>
              <a:solidFill>
                <a:schemeClr val="accent6">
                  <a:lumMod val="50000"/>
                  <a:lumOff val="50000"/>
                </a:schemeClr>
              </a:solidFill>
              <a:ln w="25400" cap="flat" cmpd="sng" algn="ctr">
                <a:solidFill>
                  <a:schemeClr val="accent6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</p:sp>
          <p:sp>
            <p:nvSpPr>
              <p:cNvPr id="58" name="Cheurón 12"/>
              <p:cNvSpPr/>
              <p:nvPr/>
            </p:nvSpPr>
            <p:spPr>
              <a:xfrm>
                <a:off x="1" y="2135774"/>
                <a:ext cx="699225" cy="29966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8255" tIns="8255" rIns="8255" bIns="8255" numCol="1" spcCol="1270" anchor="ctr" anchorCtr="0">
                <a:noAutofit/>
              </a:bodyPr>
              <a:lstStyle/>
              <a:p>
                <a:pPr marL="0" marR="0" lvl="0" indent="0" algn="ctr" defTabSz="57785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ndara" panose="020E0502030303020204" pitchFamily="34" charset="0"/>
                  </a:rPr>
                  <a:t>Feb 2016</a:t>
                </a:r>
              </a:p>
            </p:txBody>
          </p:sp>
        </p:grpSp>
        <p:grpSp>
          <p:nvGrpSpPr>
            <p:cNvPr id="54" name="157 Grupo"/>
            <p:cNvGrpSpPr/>
            <p:nvPr/>
          </p:nvGrpSpPr>
          <p:grpSpPr>
            <a:xfrm>
              <a:off x="1266683" y="3477171"/>
              <a:ext cx="7376014" cy="649281"/>
              <a:chOff x="699226" y="1763534"/>
              <a:chExt cx="7376014" cy="649281"/>
            </a:xfrm>
          </p:grpSpPr>
          <p:sp>
            <p:nvSpPr>
              <p:cNvPr id="55" name="170 Redondear rectángulo de esquina del mismo lado"/>
              <p:cNvSpPr/>
              <p:nvPr/>
            </p:nvSpPr>
            <p:spPr>
              <a:xfrm rot="5400000">
                <a:off x="4062592" y="-1599832"/>
                <a:ext cx="649281" cy="7376014"/>
              </a:xfrm>
              <a:prstGeom prst="round2SameRect">
                <a:avLst/>
              </a:prstGeom>
              <a:solidFill>
                <a:sysClr val="window" lastClr="FFFFFF">
                  <a:alpha val="90000"/>
                  <a:hueOff val="0"/>
                  <a:satOff val="0"/>
                  <a:lumOff val="0"/>
                  <a:alphaOff val="0"/>
                </a:sysClr>
              </a:solidFill>
              <a:ln w="25400" cap="flat" cmpd="sng" algn="ctr">
                <a:solidFill>
                  <a:schemeClr val="accent6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</p:sp>
          <p:sp>
            <p:nvSpPr>
              <p:cNvPr id="56" name="Redondear rectángulo de esquina del mismo lado 14"/>
              <p:cNvSpPr/>
              <p:nvPr/>
            </p:nvSpPr>
            <p:spPr>
              <a:xfrm>
                <a:off x="699226" y="1795229"/>
                <a:ext cx="7344319" cy="58589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13792" tIns="10160" rIns="10160" bIns="10160" numCol="1" spcCol="1270" anchor="ctr" anchorCtr="0">
                <a:noAutofit/>
              </a:bodyPr>
              <a:lstStyle/>
              <a:p>
                <a:pPr marL="0" lvl="1" defTabSz="711200" eaLnBrk="1" fontAlgn="auto" hangingPunct="1">
                  <a:lnSpc>
                    <a:spcPct val="90000"/>
                  </a:lnSpc>
                  <a:spcAft>
                    <a:spcPct val="15000"/>
                  </a:spcAft>
                </a:pPr>
                <a:r>
                  <a:rPr lang="es-ES" dirty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Creación grupo de valoración de las RFP </a:t>
                </a:r>
                <a:r>
                  <a:rPr lang="es-ES" dirty="0" smtClean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(</a:t>
                </a:r>
                <a:r>
                  <a:rPr lang="es-ES" dirty="0" err="1" smtClean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Crue</a:t>
                </a:r>
                <a:r>
                  <a:rPr lang="es-ES" dirty="0" smtClean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, </a:t>
                </a:r>
                <a:r>
                  <a:rPr lang="es-ES" dirty="0">
                    <a:solidFill>
                      <a:schemeClr val="bg2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URJC, UV y UMU)</a:t>
                </a:r>
              </a:p>
            </p:txBody>
          </p:sp>
        </p:grpSp>
      </p:grpSp>
      <p:grpSp>
        <p:nvGrpSpPr>
          <p:cNvPr id="59" name="6 Grupo"/>
          <p:cNvGrpSpPr/>
          <p:nvPr/>
        </p:nvGrpSpPr>
        <p:grpSpPr>
          <a:xfrm>
            <a:off x="453154" y="5061410"/>
            <a:ext cx="8262218" cy="1215560"/>
            <a:chOff x="567457" y="4357839"/>
            <a:chExt cx="8075240" cy="998894"/>
          </a:xfrm>
        </p:grpSpPr>
        <p:grpSp>
          <p:nvGrpSpPr>
            <p:cNvPr id="60" name="5 Grupo"/>
            <p:cNvGrpSpPr/>
            <p:nvPr/>
          </p:nvGrpSpPr>
          <p:grpSpPr>
            <a:xfrm>
              <a:off x="567457" y="4357839"/>
              <a:ext cx="8075240" cy="998894"/>
              <a:chOff x="567457" y="4357839"/>
              <a:chExt cx="8075240" cy="998894"/>
            </a:xfrm>
          </p:grpSpPr>
          <p:grpSp>
            <p:nvGrpSpPr>
              <p:cNvPr id="62" name="158 Grupo"/>
              <p:cNvGrpSpPr/>
              <p:nvPr/>
            </p:nvGrpSpPr>
            <p:grpSpPr>
              <a:xfrm>
                <a:off x="567457" y="4357839"/>
                <a:ext cx="699226" cy="998894"/>
                <a:chOff x="0" y="2644202"/>
                <a:chExt cx="699226" cy="998894"/>
              </a:xfrm>
            </p:grpSpPr>
            <p:sp>
              <p:nvSpPr>
                <p:cNvPr id="66" name="168 Cheurón"/>
                <p:cNvSpPr/>
                <p:nvPr/>
              </p:nvSpPr>
              <p:spPr>
                <a:xfrm rot="5400000">
                  <a:off x="-149834" y="2794036"/>
                  <a:ext cx="998894" cy="699225"/>
                </a:xfrm>
                <a:prstGeom prst="chevron">
                  <a:avLst/>
                </a:prstGeom>
                <a:solidFill>
                  <a:srgbClr val="C00000"/>
                </a:solidFill>
                <a:ln w="254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sp>
            <p:sp>
              <p:nvSpPr>
                <p:cNvPr id="67" name="Cheurón 16"/>
                <p:cNvSpPr/>
                <p:nvPr/>
              </p:nvSpPr>
              <p:spPr>
                <a:xfrm>
                  <a:off x="1" y="3071878"/>
                  <a:ext cx="699225" cy="2996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8255" tIns="8255" rIns="8255" bIns="8255" numCol="1" spcCol="1270" anchor="ctr" anchorCtr="0">
                  <a:noAutofit/>
                </a:bodyPr>
                <a:lstStyle/>
                <a:p>
                  <a:pPr marL="0" marR="0" lvl="0" indent="0" algn="ctr" defTabSz="5778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ES" sz="16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Candara" panose="020E0502030303020204" pitchFamily="34" charset="0"/>
                    </a:rPr>
                    <a:t>Mar 2016</a:t>
                  </a:r>
                  <a:endParaRPr kumimoji="0" lang="es-E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</p:grpSp>
          <p:grpSp>
            <p:nvGrpSpPr>
              <p:cNvPr id="63" name="159 Grupo"/>
              <p:cNvGrpSpPr/>
              <p:nvPr/>
            </p:nvGrpSpPr>
            <p:grpSpPr>
              <a:xfrm>
                <a:off x="1266683" y="4357839"/>
                <a:ext cx="7376014" cy="649281"/>
                <a:chOff x="699226" y="2644202"/>
                <a:chExt cx="7376014" cy="649281"/>
              </a:xfrm>
            </p:grpSpPr>
            <p:sp>
              <p:nvSpPr>
                <p:cNvPr id="64" name="166 Redondear rectángulo de esquina del mismo lado"/>
                <p:cNvSpPr/>
                <p:nvPr/>
              </p:nvSpPr>
              <p:spPr>
                <a:xfrm rot="5400000">
                  <a:off x="4062592" y="-719164"/>
                  <a:ext cx="649281" cy="7376014"/>
                </a:xfrm>
                <a:prstGeom prst="round2SameRect">
                  <a:avLst/>
                </a:prstGeom>
                <a:solidFill>
                  <a:sysClr val="window" lastClr="FFFFFF">
                    <a:alpha val="90000"/>
                    <a:hueOff val="0"/>
                    <a:satOff val="0"/>
                    <a:lumOff val="0"/>
                    <a:alphaOff val="0"/>
                  </a:sysClr>
                </a:solidFill>
                <a:ln w="25400" cap="flat" cmpd="sng" algn="ctr">
                  <a:solidFill>
                    <a:srgbClr val="C00000"/>
                  </a:solidFill>
                  <a:prstDash val="solid"/>
                </a:ln>
                <a:effectLst/>
              </p:spPr>
            </p:sp>
            <p:sp>
              <p:nvSpPr>
                <p:cNvPr id="65" name="Redondear rectángulo de esquina del mismo lado 18"/>
                <p:cNvSpPr/>
                <p:nvPr/>
              </p:nvSpPr>
              <p:spPr>
                <a:xfrm>
                  <a:off x="699226" y="2675897"/>
                  <a:ext cx="7344319" cy="58589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113792" tIns="10160" rIns="10160" bIns="10160" numCol="1" spcCol="1270" anchor="ctr" anchorCtr="0">
                  <a:noAutofit/>
                </a:bodyPr>
                <a:lstStyle/>
                <a:p>
                  <a:pPr marL="0" lvl="1" defTabSz="711200" eaLnBrk="1" fontAlgn="auto" hangingPunct="1">
                    <a:lnSpc>
                      <a:spcPct val="90000"/>
                    </a:lnSpc>
                    <a:spcAft>
                      <a:spcPct val="15000"/>
                    </a:spcAft>
                  </a:pPr>
                  <a:r>
                    <a:rPr lang="es-ES" dirty="0">
                      <a:solidFill>
                        <a:schemeClr val="bg2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Selección propuesta </a:t>
                  </a:r>
                  <a:r>
                    <a:rPr lang="es-ES" dirty="0" smtClean="0">
                      <a:solidFill>
                        <a:schemeClr val="bg2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ganadora</a:t>
                  </a:r>
                  <a:endParaRPr kumimoji="0" lang="es-ES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2">
                        <a:lumMod val="50000"/>
                      </a:schemeClr>
                    </a:solidFill>
                    <a:effectLst/>
                    <a:uLnTx/>
                    <a:uFillTx/>
                    <a:latin typeface="Candara" panose="020E0502030303020204" pitchFamily="34" charset="0"/>
                  </a:endParaRPr>
                </a:p>
              </p:txBody>
            </p:sp>
          </p:grpSp>
        </p:grpSp>
        <p:pic>
          <p:nvPicPr>
            <p:cNvPr id="61" name="Picture 2" descr="D:\UMUBox\Equipo\04 - Observatorio TUI\01 - Documentación\01 - Identidad corporativa\Logotipos\Logo Santander Universidades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437112"/>
              <a:ext cx="1275613" cy="4870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8" name="Título 1"/>
          <p:cNvSpPr txBox="1">
            <a:spLocks/>
          </p:cNvSpPr>
          <p:nvPr/>
        </p:nvSpPr>
        <p:spPr>
          <a:xfrm>
            <a:off x="3526971" y="245790"/>
            <a:ext cx="5502730" cy="60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1. Origen, objetivos y evolución.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9" name="1 Marcador de texto"/>
          <p:cNvSpPr txBox="1">
            <a:spLocks/>
          </p:cNvSpPr>
          <p:nvPr/>
        </p:nvSpPr>
        <p:spPr>
          <a:xfrm>
            <a:off x="169295" y="902979"/>
            <a:ext cx="8208968" cy="461665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s-ES" b="1" dirty="0" smtClean="0"/>
              <a:t>Evolución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5906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61270" y="1376604"/>
            <a:ext cx="8561387" cy="318551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Origen APPCRUE, objetivos.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 Hitos del 2017 y siguientes pasos.</a:t>
            </a:r>
            <a:endParaRPr lang="es-ES" sz="4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Servicios actuales.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Conclusiones.</a:t>
            </a:r>
            <a:endParaRPr lang="es-ES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93346" y="245789"/>
            <a:ext cx="3007245" cy="722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bg1">
                    <a:lumMod val="50000"/>
                  </a:schemeClr>
                </a:solidFill>
              </a:rPr>
              <a:t>ÍNDICE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/>
        </p:nvSpPr>
        <p:spPr>
          <a:xfrm>
            <a:off x="134214" y="819695"/>
            <a:ext cx="1235585" cy="3170169"/>
          </a:xfrm>
          <a:prstGeom prst="rect">
            <a:avLst/>
          </a:prstGeom>
          <a:noFill/>
          <a:ln>
            <a:noFill/>
          </a:ln>
        </p:spPr>
        <p:txBody>
          <a:bodyPr vert="vert270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Calibri"/>
              <a:buNone/>
            </a:pPr>
            <a:r>
              <a:rPr lang="es" sz="2400" i="0" u="none" strike="noStrike" cap="none" dirty="0" smtClean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Mapa Universidades</a:t>
            </a:r>
            <a:endParaRPr lang="es" sz="2400" i="0" u="none" strike="noStrike" cap="none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cxnSp>
        <p:nvCxnSpPr>
          <p:cNvPr id="139" name="Shape 139"/>
          <p:cNvCxnSpPr/>
          <p:nvPr/>
        </p:nvCxnSpPr>
        <p:spPr>
          <a:xfrm>
            <a:off x="177282" y="836712"/>
            <a:ext cx="8676105" cy="0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47 Rectángulo"/>
          <p:cNvSpPr/>
          <p:nvPr/>
        </p:nvSpPr>
        <p:spPr>
          <a:xfrm>
            <a:off x="919950" y="1072459"/>
            <a:ext cx="1689831" cy="50696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/>
              <a:t>Publicadas</a:t>
            </a:r>
            <a:endParaRPr lang="es-ES" sz="1200" b="1" dirty="0"/>
          </a:p>
        </p:txBody>
      </p:sp>
      <p:sp>
        <p:nvSpPr>
          <p:cNvPr id="49" name="48 Rectángulo"/>
          <p:cNvSpPr/>
          <p:nvPr/>
        </p:nvSpPr>
        <p:spPr>
          <a:xfrm>
            <a:off x="2937182" y="1083226"/>
            <a:ext cx="1451670" cy="50696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/>
              <a:t>Pendientes de </a:t>
            </a:r>
            <a:endParaRPr lang="es-ES" sz="1200" b="1" dirty="0"/>
          </a:p>
          <a:p>
            <a:pPr algn="ctr"/>
            <a:r>
              <a:rPr lang="es-ES" sz="1200" b="1" dirty="0"/>
              <a:t>Lanzamiento</a:t>
            </a:r>
          </a:p>
        </p:txBody>
      </p:sp>
      <p:sp>
        <p:nvSpPr>
          <p:cNvPr id="50" name="49 Rectángulo"/>
          <p:cNvSpPr/>
          <p:nvPr/>
        </p:nvSpPr>
        <p:spPr>
          <a:xfrm>
            <a:off x="4831210" y="1066239"/>
            <a:ext cx="1896901" cy="51318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Desarrollo en curso</a:t>
            </a:r>
          </a:p>
        </p:txBody>
      </p:sp>
      <p:sp>
        <p:nvSpPr>
          <p:cNvPr id="51" name="50 Rectángulo"/>
          <p:cNvSpPr/>
          <p:nvPr/>
        </p:nvSpPr>
        <p:spPr>
          <a:xfrm>
            <a:off x="7079771" y="1080116"/>
            <a:ext cx="1182868" cy="50696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/>
              <a:t>Aplazadas</a:t>
            </a:r>
          </a:p>
        </p:txBody>
      </p:sp>
      <p:sp>
        <p:nvSpPr>
          <p:cNvPr id="43" name="42 CuadroTexto"/>
          <p:cNvSpPr txBox="1"/>
          <p:nvPr/>
        </p:nvSpPr>
        <p:spPr>
          <a:xfrm>
            <a:off x="820358" y="1792294"/>
            <a:ext cx="1726184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La Rioja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Valladolid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Pontificia de Salamanca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Burgos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Alfonso X El Sabio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Castilla La Mancha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Granada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Vigo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</a:t>
            </a: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Salamanca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Pontificia de Comillas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2912862" y="1778752"/>
            <a:ext cx="147599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Católica de Murcia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Alicante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Alcalá de Henares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Complutense de Madrid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</a:t>
            </a: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Córdoba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U. Rey Juan Carlos</a:t>
            </a:r>
            <a:endParaRPr lang="es-ES" sz="1100" b="1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5015130" y="1726137"/>
            <a:ext cx="1747832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Santiago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Carlos </a:t>
            </a: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III</a:t>
            </a:r>
            <a:endParaRPr lang="es-ES" sz="1100" b="1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</a:t>
            </a: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Nebrija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Francisco de </a:t>
            </a: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Vitoria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</a:t>
            </a: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. Cádiz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Jaén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Oviedo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 smtClean="0">
                <a:solidFill>
                  <a:schemeClr val="bg2">
                    <a:lumMod val="25000"/>
                  </a:schemeClr>
                </a:solidFill>
              </a:rPr>
              <a:t>U</a:t>
            </a: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. Huelva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Lleida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León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Rovira i </a:t>
            </a:r>
            <a:r>
              <a:rPr lang="es-ES" sz="1100" b="1" dirty="0" err="1">
                <a:solidFill>
                  <a:schemeClr val="bg2">
                    <a:lumMod val="25000"/>
                  </a:schemeClr>
                </a:solidFill>
              </a:rPr>
              <a:t>Virgili</a:t>
            </a:r>
            <a:endParaRPr lang="es-ES" sz="1100" b="1" dirty="0">
              <a:solidFill>
                <a:schemeClr val="bg2">
                  <a:lumMod val="25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CUNEF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7020101" y="1736199"/>
            <a:ext cx="12936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Zaragoza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Internacional de Catalunya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Cantabria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CEU San Pablo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CEU Cardenal Herrera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Murcia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Internacional de La Rioja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Illes Balears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r>
              <a:rPr lang="es-ES" sz="1100" b="1" dirty="0">
                <a:solidFill>
                  <a:schemeClr val="bg2">
                    <a:lumMod val="25000"/>
                  </a:schemeClr>
                </a:solidFill>
              </a:rPr>
              <a:t>U. Almería</a:t>
            </a: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 smtClean="0">
              <a:solidFill>
                <a:srgbClr val="FF0000"/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171450" indent="-171450">
              <a:buFont typeface="Courier New" panose="02070309020205020404" pitchFamily="49" charset="0"/>
              <a:buChar char="o"/>
            </a:pPr>
            <a:endParaRPr lang="es-ES" sz="11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9" name="58 Conector recto"/>
          <p:cNvCxnSpPr/>
          <p:nvPr/>
        </p:nvCxnSpPr>
        <p:spPr>
          <a:xfrm flipH="1">
            <a:off x="2700831" y="1839848"/>
            <a:ext cx="4232" cy="190913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4648809" y="1767930"/>
            <a:ext cx="0" cy="1999443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6852157" y="1710778"/>
            <a:ext cx="0" cy="187049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Conector recto"/>
          <p:cNvCxnSpPr/>
          <p:nvPr/>
        </p:nvCxnSpPr>
        <p:spPr>
          <a:xfrm flipH="1">
            <a:off x="707773" y="1666751"/>
            <a:ext cx="7554868" cy="2970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Shape 138"/>
          <p:cNvSpPr txBox="1"/>
          <p:nvPr/>
        </p:nvSpPr>
        <p:spPr>
          <a:xfrm>
            <a:off x="6991525" y="5985878"/>
            <a:ext cx="2131932" cy="4616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ct val="25000"/>
              <a:buFont typeface="Calibri"/>
              <a:buNone/>
            </a:pPr>
            <a:r>
              <a:rPr lang="es" i="0" u="none" strike="noStrike" cap="none" dirty="0" smtClean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Noviembre 2017</a:t>
            </a:r>
            <a:endParaRPr lang="es" i="0" u="none" strike="noStrike" cap="none" dirty="0">
              <a:solidFill>
                <a:schemeClr val="bg1">
                  <a:lumMod val="75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sp>
        <p:nvSpPr>
          <p:cNvPr id="26" name="Rectángulo redondeado 25"/>
          <p:cNvSpPr/>
          <p:nvPr/>
        </p:nvSpPr>
        <p:spPr>
          <a:xfrm>
            <a:off x="143120" y="4426443"/>
            <a:ext cx="2533678" cy="1408163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CuadroTexto 26"/>
          <p:cNvSpPr txBox="1"/>
          <p:nvPr/>
        </p:nvSpPr>
        <p:spPr>
          <a:xfrm>
            <a:off x="221747" y="4564987"/>
            <a:ext cx="2465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Descargas acumuladas </a:t>
            </a:r>
            <a:r>
              <a:rPr lang="es-ES" sz="1200" dirty="0" smtClean="0"/>
              <a:t>(Nov 2017)</a:t>
            </a:r>
            <a:endParaRPr lang="es-ES" sz="1200" dirty="0"/>
          </a:p>
          <a:p>
            <a:pPr algn="ctr"/>
            <a:r>
              <a:rPr lang="es-ES" sz="2400" dirty="0" smtClean="0"/>
              <a:t>48.584</a:t>
            </a:r>
            <a:endParaRPr lang="es-ES" sz="2400" dirty="0"/>
          </a:p>
        </p:txBody>
      </p:sp>
      <p:sp>
        <p:nvSpPr>
          <p:cNvPr id="28" name="Rectángulo redondeado 27"/>
          <p:cNvSpPr/>
          <p:nvPr/>
        </p:nvSpPr>
        <p:spPr>
          <a:xfrm>
            <a:off x="2847632" y="4278627"/>
            <a:ext cx="6171569" cy="164324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CuadroTexto 28"/>
          <p:cNvSpPr txBox="1"/>
          <p:nvPr/>
        </p:nvSpPr>
        <p:spPr>
          <a:xfrm>
            <a:off x="4199429" y="4240633"/>
            <a:ext cx="4281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Promedios mensuales </a:t>
            </a:r>
            <a:r>
              <a:rPr lang="es-ES" sz="1200" dirty="0" smtClean="0"/>
              <a:t>(</a:t>
            </a:r>
            <a:r>
              <a:rPr lang="es-ES" sz="1200" dirty="0"/>
              <a:t> ú</a:t>
            </a:r>
            <a:r>
              <a:rPr lang="es-ES" sz="1200" dirty="0" smtClean="0"/>
              <a:t>ltimas 4 semanas)</a:t>
            </a:r>
            <a:endParaRPr lang="es-ES" sz="1200" dirty="0"/>
          </a:p>
        </p:txBody>
      </p:sp>
      <p:sp>
        <p:nvSpPr>
          <p:cNvPr id="30" name="Text Box 482"/>
          <p:cNvSpPr txBox="1">
            <a:spLocks noChangeArrowheads="1"/>
          </p:cNvSpPr>
          <p:nvPr/>
        </p:nvSpPr>
        <p:spPr bwMode="auto">
          <a:xfrm>
            <a:off x="3030870" y="4737331"/>
            <a:ext cx="1013961" cy="449076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USUARIOS 8.273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 Box 482"/>
          <p:cNvSpPr txBox="1">
            <a:spLocks noChangeArrowheads="1"/>
          </p:cNvSpPr>
          <p:nvPr/>
        </p:nvSpPr>
        <p:spPr bwMode="auto">
          <a:xfrm>
            <a:off x="4250164" y="4716280"/>
            <a:ext cx="984706" cy="470127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SESIONES 47.652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 Box 482"/>
          <p:cNvSpPr txBox="1">
            <a:spLocks noChangeArrowheads="1"/>
          </p:cNvSpPr>
          <p:nvPr/>
        </p:nvSpPr>
        <p:spPr bwMode="auto">
          <a:xfrm>
            <a:off x="7939382" y="4732028"/>
            <a:ext cx="958708" cy="46979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RETOS  9.211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 Box 482"/>
          <p:cNvSpPr txBox="1">
            <a:spLocks noChangeArrowheads="1"/>
          </p:cNvSpPr>
          <p:nvPr/>
        </p:nvSpPr>
        <p:spPr bwMode="auto">
          <a:xfrm>
            <a:off x="5470507" y="4732481"/>
            <a:ext cx="1131055" cy="48899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PANTALLAS 234.036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482"/>
          <p:cNvSpPr txBox="1">
            <a:spLocks noChangeArrowheads="1"/>
          </p:cNvSpPr>
          <p:nvPr/>
        </p:nvSpPr>
        <p:spPr bwMode="auto">
          <a:xfrm>
            <a:off x="6786246" y="4732028"/>
            <a:ext cx="983769" cy="45438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NOTICIAS 37.320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482"/>
          <p:cNvSpPr txBox="1">
            <a:spLocks noChangeArrowheads="1"/>
          </p:cNvSpPr>
          <p:nvPr/>
        </p:nvSpPr>
        <p:spPr bwMode="auto">
          <a:xfrm>
            <a:off x="3030870" y="5283118"/>
            <a:ext cx="1013961" cy="444747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PROMOS 7.828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 Box 482"/>
          <p:cNvSpPr txBox="1">
            <a:spLocks noChangeArrowheads="1"/>
          </p:cNvSpPr>
          <p:nvPr/>
        </p:nvSpPr>
        <p:spPr bwMode="auto">
          <a:xfrm>
            <a:off x="4250164" y="5263904"/>
            <a:ext cx="984706" cy="46031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LOGIN   15.489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 Box 482"/>
          <p:cNvSpPr txBox="1">
            <a:spLocks noChangeArrowheads="1"/>
          </p:cNvSpPr>
          <p:nvPr/>
        </p:nvSpPr>
        <p:spPr bwMode="auto">
          <a:xfrm>
            <a:off x="7940812" y="5292117"/>
            <a:ext cx="972026" cy="469790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TÚ CUENTAS 1.754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 Box 482"/>
          <p:cNvSpPr txBox="1">
            <a:spLocks noChangeArrowheads="1"/>
          </p:cNvSpPr>
          <p:nvPr/>
        </p:nvSpPr>
        <p:spPr bwMode="auto">
          <a:xfrm>
            <a:off x="5477292" y="5277287"/>
            <a:ext cx="1117088" cy="456407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CHAT        5.789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 Box 482"/>
          <p:cNvSpPr txBox="1">
            <a:spLocks noChangeArrowheads="1"/>
          </p:cNvSpPr>
          <p:nvPr/>
        </p:nvSpPr>
        <p:spPr bwMode="auto">
          <a:xfrm>
            <a:off x="6796175" y="5285460"/>
            <a:ext cx="983769" cy="483103"/>
          </a:xfrm>
          <a:prstGeom prst="rect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xtLst/>
        </p:spPr>
        <p:txBody>
          <a:bodyPr rot="0" vert="horz" wrap="square" lIns="0" tIns="0" rIns="0" bIns="0" rtlCol="0" anchor="t" anchorCtr="0" upright="1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r>
              <a:rPr lang="es-ES" sz="1400" b="1" dirty="0" smtClean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TUI        5.959</a:t>
            </a:r>
          </a:p>
          <a:p>
            <a:pPr marR="20320">
              <a:lnSpc>
                <a:spcPct val="107000"/>
              </a:lnSpc>
              <a:spcBef>
                <a:spcPts val="2020"/>
              </a:spcBef>
              <a:spcAft>
                <a:spcPts val="800"/>
              </a:spcAft>
            </a:pP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0" name="Título 1"/>
          <p:cNvSpPr txBox="1">
            <a:spLocks/>
          </p:cNvSpPr>
          <p:nvPr/>
        </p:nvSpPr>
        <p:spPr>
          <a:xfrm>
            <a:off x="3307069" y="245827"/>
            <a:ext cx="5712132" cy="60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2. Hitos 2017 y siguientes pasos… 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5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328613" y="1311289"/>
            <a:ext cx="8561387" cy="3185517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Origen APPCRUE y objetivos.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 Hitos del 2017 y siguientes pasos.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/>
              <a:t> Servicios actuales.</a:t>
            </a:r>
            <a:endParaRPr lang="es-ES" sz="4000" dirty="0" smtClean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s-ES" sz="4000" dirty="0" smtClean="0">
                <a:solidFill>
                  <a:schemeClr val="bg1">
                    <a:lumMod val="85000"/>
                  </a:schemeClr>
                </a:solidFill>
              </a:rPr>
              <a:t>Conclusiones.</a:t>
            </a:r>
            <a:endParaRPr lang="es-ES" sz="4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6293346" y="245789"/>
            <a:ext cx="3007245" cy="7224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 smtClean="0">
                <a:solidFill>
                  <a:schemeClr val="bg1">
                    <a:lumMod val="50000"/>
                  </a:schemeClr>
                </a:solidFill>
              </a:rPr>
              <a:t>ÍNDICE</a:t>
            </a:r>
            <a:endParaRPr lang="es-ES" sz="3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29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quarter" idx="13"/>
          </p:nvPr>
        </p:nvSpPr>
        <p:spPr>
          <a:xfrm>
            <a:off x="4842500" y="997825"/>
            <a:ext cx="4029075" cy="4314230"/>
          </a:xfrm>
        </p:spPr>
        <p:txBody>
          <a:bodyPr/>
          <a:lstStyle/>
          <a:p>
            <a:pPr marL="271463" indent="-271463"/>
            <a:endParaRPr lang="es-ES" sz="2000" dirty="0"/>
          </a:p>
          <a:p>
            <a:pPr marL="271463" indent="-271463"/>
            <a:r>
              <a:rPr lang="es-ES" sz="2000" b="1" dirty="0"/>
              <a:t>Imagen visual totalmente personalizable</a:t>
            </a:r>
          </a:p>
          <a:p>
            <a:pPr marL="271463" indent="0">
              <a:spcBef>
                <a:spcPts val="0"/>
              </a:spcBef>
              <a:buNone/>
            </a:pPr>
            <a:r>
              <a:rPr lang="es-ES" sz="2000" dirty="0"/>
              <a:t>Cada universidad personaliza la imagen visual de forma sencilla (colores, logos, iconos, nombres, idiomas</a:t>
            </a:r>
            <a:r>
              <a:rPr lang="es-ES" sz="2000" dirty="0" smtClean="0"/>
              <a:t>…).</a:t>
            </a:r>
          </a:p>
          <a:p>
            <a:pPr marL="271463" indent="0">
              <a:spcBef>
                <a:spcPts val="0"/>
              </a:spcBef>
              <a:buNone/>
            </a:pPr>
            <a:endParaRPr lang="es-ES" sz="2000" dirty="0"/>
          </a:p>
          <a:p>
            <a:pPr marL="271463" indent="-271463">
              <a:spcAft>
                <a:spcPts val="0"/>
              </a:spcAft>
            </a:pPr>
            <a:r>
              <a:rPr lang="es-ES" sz="2000" b="1" dirty="0" smtClean="0"/>
              <a:t>Servicios </a:t>
            </a:r>
            <a:r>
              <a:rPr lang="es-ES" sz="2000" b="1" dirty="0"/>
              <a:t>personalizables</a:t>
            </a:r>
          </a:p>
          <a:p>
            <a:pPr marL="271463" indent="0">
              <a:spcBef>
                <a:spcPts val="0"/>
              </a:spcBef>
              <a:buNone/>
            </a:pPr>
            <a:r>
              <a:rPr lang="es-ES" sz="2000" dirty="0"/>
              <a:t>Cada universidad elige que servicios pone en marcha y puede personalizar dichos servicios</a:t>
            </a:r>
            <a:r>
              <a:rPr lang="es-ES" sz="2000" dirty="0" smtClean="0"/>
              <a:t>.</a:t>
            </a:r>
          </a:p>
          <a:p>
            <a:pPr marL="271463" indent="0">
              <a:spcBef>
                <a:spcPts val="0"/>
              </a:spcBef>
              <a:buNone/>
            </a:pPr>
            <a:endParaRPr lang="es-ES" sz="1600" dirty="0"/>
          </a:p>
          <a:p>
            <a:pPr marL="271463" indent="-271463"/>
            <a:r>
              <a:rPr lang="es-ES" sz="2000" b="1" dirty="0" smtClean="0"/>
              <a:t>Servicios comunes compartidos</a:t>
            </a:r>
            <a:r>
              <a:rPr lang="es-ES" sz="2000" b="1" dirty="0"/>
              <a:t>.</a:t>
            </a:r>
          </a:p>
          <a:p>
            <a:pPr marL="271463" indent="0">
              <a:spcBef>
                <a:spcPts val="0"/>
              </a:spcBef>
              <a:buNone/>
            </a:pPr>
            <a:endParaRPr lang="es-ES" sz="1600" dirty="0"/>
          </a:p>
        </p:txBody>
      </p:sp>
      <p:grpSp>
        <p:nvGrpSpPr>
          <p:cNvPr id="42" name="41 Grupo"/>
          <p:cNvGrpSpPr/>
          <p:nvPr/>
        </p:nvGrpSpPr>
        <p:grpSpPr>
          <a:xfrm>
            <a:off x="710309" y="1765428"/>
            <a:ext cx="3565320" cy="3565320"/>
            <a:chOff x="426451" y="0"/>
            <a:chExt cx="4525963" cy="4525963"/>
          </a:xfrm>
          <a:solidFill>
            <a:srgbClr val="88DBF8"/>
          </a:solidFill>
        </p:grpSpPr>
        <p:sp>
          <p:nvSpPr>
            <p:cNvPr id="43" name="42 Elipse"/>
            <p:cNvSpPr/>
            <p:nvPr/>
          </p:nvSpPr>
          <p:spPr>
            <a:xfrm>
              <a:off x="426451" y="0"/>
              <a:ext cx="4525963" cy="4525963"/>
            </a:xfrm>
            <a:prstGeom prst="ellipse">
              <a:avLst/>
            </a:prstGeom>
            <a:grpFill/>
            <a:ln w="25400" cap="flat" cmpd="sng" algn="ctr">
              <a:solidFill>
                <a:srgbClr val="88DBF8"/>
              </a:solidFill>
              <a:prstDash val="solid"/>
            </a:ln>
            <a:effectLst/>
          </p:spPr>
        </p:sp>
        <p:sp>
          <p:nvSpPr>
            <p:cNvPr id="44" name="Elipse 4"/>
            <p:cNvSpPr/>
            <p:nvPr/>
          </p:nvSpPr>
          <p:spPr>
            <a:xfrm>
              <a:off x="1296018" y="169154"/>
              <a:ext cx="2762923" cy="67889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142240" tIns="142240" rIns="142240" bIns="142240" numCol="1" spcCol="1270" anchor="ctr" anchorCtr="0">
              <a:noAutofit/>
            </a:bodyPr>
            <a:lstStyle/>
            <a:p>
              <a:pPr algn="ctr" defTabSz="889000" eaLnBrk="1" fontAlgn="auto" hangingPunct="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dirty="0" smtClean="0">
                  <a:solidFill>
                    <a:sysClr val="window" lastClr="FFFFFF"/>
                  </a:solidFill>
                  <a:latin typeface="Calibri"/>
                </a:rPr>
                <a:t>Personalización imagen visual</a:t>
              </a:r>
            </a:p>
          </p:txBody>
        </p:sp>
      </p:grpSp>
      <p:grpSp>
        <p:nvGrpSpPr>
          <p:cNvPr id="45" name="44 Grupo"/>
          <p:cNvGrpSpPr/>
          <p:nvPr/>
        </p:nvGrpSpPr>
        <p:grpSpPr>
          <a:xfrm>
            <a:off x="941980" y="2414630"/>
            <a:ext cx="3048496" cy="2921798"/>
            <a:chOff x="2730925" y="2996952"/>
            <a:chExt cx="3713460" cy="3559125"/>
          </a:xfrm>
        </p:grpSpPr>
        <p:grpSp>
          <p:nvGrpSpPr>
            <p:cNvPr id="46" name="45 Grupo"/>
            <p:cNvGrpSpPr/>
            <p:nvPr/>
          </p:nvGrpSpPr>
          <p:grpSpPr>
            <a:xfrm>
              <a:off x="2730925" y="2996952"/>
              <a:ext cx="3713460" cy="3559125"/>
              <a:chOff x="823043" y="966837"/>
              <a:chExt cx="3394472" cy="3559125"/>
            </a:xfrm>
          </p:grpSpPr>
          <p:sp>
            <p:nvSpPr>
              <p:cNvPr id="53" name="52 Elipse"/>
              <p:cNvSpPr/>
              <p:nvPr/>
            </p:nvSpPr>
            <p:spPr>
              <a:xfrm>
                <a:off x="823043" y="966837"/>
                <a:ext cx="3394472" cy="3559125"/>
              </a:xfrm>
              <a:prstGeom prst="ellipse">
                <a:avLst/>
              </a:prstGeom>
              <a:solidFill>
                <a:srgbClr val="4BACC6">
                  <a:hueOff val="-4966938"/>
                  <a:satOff val="19906"/>
                  <a:lumOff val="4314"/>
                  <a:alphaOff val="0"/>
                </a:srgbClr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54" name="Elipse 4"/>
              <p:cNvSpPr/>
              <p:nvPr/>
            </p:nvSpPr>
            <p:spPr>
              <a:xfrm>
                <a:off x="1401444" y="1232166"/>
                <a:ext cx="2237670" cy="63646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marL="0" marR="0" lvl="0" indent="0" algn="ctr" defTabSz="889000" eaLnBrk="1" fontAlgn="auto" latinLnBrk="0" hangingPunct="1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ES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/>
                  </a:rPr>
                  <a:t>Servicios personalizables</a:t>
                </a:r>
                <a:endParaRPr kumimoji="0" lang="es-E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</a:endParaRPr>
              </a:p>
            </p:txBody>
          </p:sp>
        </p:grpSp>
        <p:sp>
          <p:nvSpPr>
            <p:cNvPr id="47" name="46 Rectángulo redondeado"/>
            <p:cNvSpPr/>
            <p:nvPr/>
          </p:nvSpPr>
          <p:spPr>
            <a:xfrm>
              <a:off x="2992860" y="5073308"/>
              <a:ext cx="631569" cy="288033"/>
            </a:xfrm>
            <a:prstGeom prst="roundRect">
              <a:avLst/>
            </a:prstGeom>
            <a:solidFill>
              <a:srgbClr val="EAA446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Notas</a:t>
              </a:r>
            </a:p>
          </p:txBody>
        </p:sp>
        <p:sp>
          <p:nvSpPr>
            <p:cNvPr id="48" name="47 Rectángulo redondeado"/>
            <p:cNvSpPr/>
            <p:nvPr/>
          </p:nvSpPr>
          <p:spPr>
            <a:xfrm>
              <a:off x="2992860" y="4497245"/>
              <a:ext cx="1170935" cy="288033"/>
            </a:xfrm>
            <a:prstGeom prst="roundRect">
              <a:avLst/>
            </a:prstGeom>
            <a:solidFill>
              <a:srgbClr val="EAA446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Notificaciones</a:t>
              </a:r>
            </a:p>
          </p:txBody>
        </p:sp>
        <p:sp>
          <p:nvSpPr>
            <p:cNvPr id="49" name="48 Rectángulo redondeado"/>
            <p:cNvSpPr/>
            <p:nvPr/>
          </p:nvSpPr>
          <p:spPr>
            <a:xfrm>
              <a:off x="3802823" y="4089617"/>
              <a:ext cx="817406" cy="288033"/>
            </a:xfrm>
            <a:prstGeom prst="roundRect">
              <a:avLst/>
            </a:prstGeom>
            <a:solidFill>
              <a:srgbClr val="EAA446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Biblioteca</a:t>
              </a:r>
            </a:p>
          </p:txBody>
        </p:sp>
        <p:sp>
          <p:nvSpPr>
            <p:cNvPr id="50" name="49 Rectángulo redondeado"/>
            <p:cNvSpPr/>
            <p:nvPr/>
          </p:nvSpPr>
          <p:spPr>
            <a:xfrm>
              <a:off x="4874601" y="4244460"/>
              <a:ext cx="1188185" cy="288033"/>
            </a:xfrm>
            <a:prstGeom prst="roundRect">
              <a:avLst/>
            </a:prstGeom>
            <a:solidFill>
              <a:srgbClr val="9D598A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Servicio Propio</a:t>
              </a:r>
            </a:p>
          </p:txBody>
        </p:sp>
        <p:sp>
          <p:nvSpPr>
            <p:cNvPr id="51" name="50 Rectángulo redondeado"/>
            <p:cNvSpPr/>
            <p:nvPr/>
          </p:nvSpPr>
          <p:spPr>
            <a:xfrm>
              <a:off x="5447989" y="4763682"/>
              <a:ext cx="820966" cy="288033"/>
            </a:xfrm>
            <a:prstGeom prst="roundRect">
              <a:avLst/>
            </a:prstGeom>
            <a:solidFill>
              <a:srgbClr val="EAA446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Calendario</a:t>
              </a:r>
            </a:p>
          </p:txBody>
        </p:sp>
        <p:sp>
          <p:nvSpPr>
            <p:cNvPr id="52" name="51 Rectángulo redondeado"/>
            <p:cNvSpPr/>
            <p:nvPr/>
          </p:nvSpPr>
          <p:spPr>
            <a:xfrm>
              <a:off x="5566770" y="5284785"/>
              <a:ext cx="486000" cy="288033"/>
            </a:xfrm>
            <a:prstGeom prst="roundRect">
              <a:avLst/>
            </a:prstGeom>
            <a:solidFill>
              <a:srgbClr val="EAA446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r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ES" sz="11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…</a:t>
              </a:r>
            </a:p>
          </p:txBody>
        </p:sp>
      </p:grpSp>
      <p:grpSp>
        <p:nvGrpSpPr>
          <p:cNvPr id="56" name="55 Grupo"/>
          <p:cNvGrpSpPr/>
          <p:nvPr/>
        </p:nvGrpSpPr>
        <p:grpSpPr>
          <a:xfrm>
            <a:off x="1723882" y="3846058"/>
            <a:ext cx="1484690" cy="1484690"/>
            <a:chOff x="1116138" y="4660546"/>
            <a:chExt cx="1484690" cy="1484690"/>
          </a:xfrm>
        </p:grpSpPr>
        <p:grpSp>
          <p:nvGrpSpPr>
            <p:cNvPr id="57" name="56 Grupo"/>
            <p:cNvGrpSpPr/>
            <p:nvPr/>
          </p:nvGrpSpPr>
          <p:grpSpPr>
            <a:xfrm>
              <a:off x="1116138" y="4660546"/>
              <a:ext cx="1484690" cy="1484690"/>
              <a:chOff x="1388789" y="2262981"/>
              <a:chExt cx="2262981" cy="2262981"/>
            </a:xfrm>
            <a:solidFill>
              <a:srgbClr val="C00000"/>
            </a:solidFill>
          </p:grpSpPr>
          <p:sp>
            <p:nvSpPr>
              <p:cNvPr id="59" name="58 Elipse"/>
              <p:cNvSpPr/>
              <p:nvPr/>
            </p:nvSpPr>
            <p:spPr>
              <a:xfrm>
                <a:off x="1388789" y="2262981"/>
                <a:ext cx="2262981" cy="2262981"/>
              </a:xfrm>
              <a:prstGeom prst="ellipse">
                <a:avLst/>
              </a:prstGeom>
              <a:solidFill>
                <a:srgbClr val="E11F1D"/>
              </a:solidFill>
              <a:ln w="19050" cap="flat" cmpd="sng" algn="ctr">
                <a:solidFill>
                  <a:sysClr val="window" lastClr="FFFFFF">
                    <a:hueOff val="0"/>
                    <a:satOff val="0"/>
                    <a:lumOff val="0"/>
                    <a:alphaOff val="0"/>
                  </a:sysClr>
                </a:solidFill>
                <a:prstDash val="solid"/>
              </a:ln>
              <a:effectLst/>
            </p:spPr>
          </p:sp>
          <p:sp>
            <p:nvSpPr>
              <p:cNvPr id="60" name="Elipse 4"/>
              <p:cNvSpPr/>
              <p:nvPr/>
            </p:nvSpPr>
            <p:spPr>
              <a:xfrm>
                <a:off x="1720195" y="2679655"/>
                <a:ext cx="1600169" cy="1131491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spcFirstLastPara="0" vert="horz" wrap="square" lIns="142240" tIns="142240" rIns="142240" bIns="142240" numCol="1" spcCol="1270" anchor="ctr" anchorCtr="0">
                <a:noAutofit/>
              </a:bodyPr>
              <a:lstStyle/>
              <a:p>
                <a:pPr algn="ctr" defTabSz="889000" eaLnBrk="1" fontAlgn="auto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ES" sz="2000" dirty="0" smtClean="0">
                    <a:solidFill>
                      <a:sysClr val="window" lastClr="FFFFFF"/>
                    </a:solidFill>
                    <a:latin typeface="Calibri"/>
                  </a:rPr>
                  <a:t>Núcleo común</a:t>
                </a:r>
                <a:endParaRPr lang="es-ES" sz="2000" dirty="0">
                  <a:solidFill>
                    <a:sysClr val="window" lastClr="FFFFFF"/>
                  </a:solidFill>
                  <a:latin typeface="Calibri"/>
                </a:endParaRPr>
              </a:p>
            </p:txBody>
          </p:sp>
        </p:grpSp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E82C2A"/>
                </a:clrFrom>
                <a:clrTo>
                  <a:srgbClr val="E82C2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6567" y="5620600"/>
              <a:ext cx="822705" cy="338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ítulo 1"/>
          <p:cNvSpPr txBox="1">
            <a:spLocks/>
          </p:cNvSpPr>
          <p:nvPr/>
        </p:nvSpPr>
        <p:spPr>
          <a:xfrm>
            <a:off x="4935844" y="315713"/>
            <a:ext cx="5712132" cy="60994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s-ES" sz="3200" dirty="0" smtClean="0">
                <a:solidFill>
                  <a:schemeClr val="bg1">
                    <a:lumMod val="50000"/>
                  </a:schemeClr>
                </a:solidFill>
              </a:rPr>
              <a:t>. Servicios actuales </a:t>
            </a:r>
            <a:endParaRPr lang="es-ES" sz="3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967</TotalTime>
  <Words>1312</Words>
  <Application>Microsoft Office PowerPoint</Application>
  <PresentationFormat>Presentación en pantalla (4:3)</PresentationFormat>
  <Paragraphs>272</Paragraphs>
  <Slides>39</Slides>
  <Notes>34</Notes>
  <HiddenSlides>1</HiddenSlides>
  <MMClips>0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0" baseType="lpstr">
      <vt:lpstr>Arial Unicode MS</vt:lpstr>
      <vt:lpstr>Arial</vt:lpstr>
      <vt:lpstr>Calibri</vt:lpstr>
      <vt:lpstr>Calibri Light</vt:lpstr>
      <vt:lpstr>Candara</vt:lpstr>
      <vt:lpstr>Courier New</vt:lpstr>
      <vt:lpstr>Times New Roman</vt:lpstr>
      <vt:lpstr>Wingdings</vt:lpstr>
      <vt:lpstr>Tema de Office</vt:lpstr>
      <vt:lpstr>1_Tema de Office</vt:lpstr>
      <vt:lpstr>Imagen de mapa de bits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4. Opciones de menú. Parte Pública.</vt:lpstr>
      <vt:lpstr>4. Opciones de menú. Parte Pública y Log in</vt:lpstr>
      <vt:lpstr>4. Opciones de menú. Noticias.</vt:lpstr>
      <vt:lpstr>4. Opciones de menú. Ventajas.</vt:lpstr>
      <vt:lpstr>4. Opciones de menú. Retos.</vt:lpstr>
      <vt:lpstr> 4. Opciones de menú. Menú lateral.</vt:lpstr>
      <vt:lpstr>4. Opciones de menú. TUI Virtual.</vt:lpstr>
      <vt:lpstr>4. Opciones de menú. Notas.</vt:lpstr>
      <vt:lpstr>4. Opciones de menú. Asignaturas.</vt:lpstr>
      <vt:lpstr>4. Opciones de menú. Horario.</vt:lpstr>
      <vt:lpstr>4. Opciones de menú. Cafetería.</vt:lpstr>
      <vt:lpstr>4. Opciones de menú. Mapa.</vt:lpstr>
      <vt:lpstr>4. Opciones de menú. Eventos.</vt:lpstr>
      <vt:lpstr>4. Opciones de menú. Biblioteca.</vt:lpstr>
      <vt:lpstr>4. Opciones de menú. Actividades deportivas.</vt:lpstr>
      <vt:lpstr>4. Opciones de menú. Campus Virtual.</vt:lpstr>
      <vt:lpstr>4. Opciones de menú. Servicios CRUE.</vt:lpstr>
      <vt:lpstr>4. Opciones de menú. Tú cuentas.</vt:lpstr>
      <vt:lpstr>Ajustes</vt:lpstr>
      <vt:lpstr>4. Opciones de menú. Calendario.</vt:lpstr>
      <vt:lpstr>4. Opciones de menú. Notificaciones.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Florina María Ricean</dc:creator>
  <cp:lastModifiedBy>Juan Manuel Dévora Lorenzo</cp:lastModifiedBy>
  <cp:revision>92</cp:revision>
  <cp:lastPrinted>2017-05-18T15:09:09Z</cp:lastPrinted>
  <dcterms:created xsi:type="dcterms:W3CDTF">2017-05-18T15:01:37Z</dcterms:created>
  <dcterms:modified xsi:type="dcterms:W3CDTF">2017-11-30T08:57:24Z</dcterms:modified>
</cp:coreProperties>
</file>