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3" r:id="rId2"/>
    <p:sldId id="316" r:id="rId3"/>
    <p:sldId id="317" r:id="rId4"/>
    <p:sldId id="318" r:id="rId5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1206" autoAdjust="0"/>
  </p:normalViewPr>
  <p:slideViewPr>
    <p:cSldViewPr snapToGrid="0" snapToObjects="1">
      <p:cViewPr varScale="1">
        <p:scale>
          <a:sx n="99" d="100"/>
          <a:sy n="9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30/5/14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30/5/14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30/5/14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rediris.es/vpnl2/" TargetMode="Externa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s-ES_tradnl" dirty="0" smtClean="0"/>
              <a:t>Servicio</a:t>
            </a:r>
            <a:r>
              <a:rPr lang="es-ES_tradnl" dirty="0" smtClean="0"/>
              <a:t> </a:t>
            </a:r>
            <a:r>
              <a:rPr lang="es-ES_tradnl" dirty="0" smtClean="0"/>
              <a:t>de VPN L2 M</a:t>
            </a:r>
            <a:r>
              <a:rPr lang="es-ES_tradnl" dirty="0" smtClean="0"/>
              <a:t>últiple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60" y="870840"/>
            <a:ext cx="8229600" cy="531886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5D6D"/>
                </a:solidFill>
                <a:latin typeface="+mj-lt"/>
              </a:rPr>
              <a:t>Descripción</a:t>
            </a:r>
          </a:p>
          <a:p>
            <a:pPr lvl="1" indent="-28575" algn="just">
              <a:buNone/>
              <a:tabLst>
                <a:tab pos="804863" algn="l"/>
              </a:tabLst>
            </a:pPr>
            <a:r>
              <a:rPr lang="es-ES_tradnl" dirty="0" smtClean="0"/>
              <a:t>	</a:t>
            </a:r>
            <a:r>
              <a:rPr lang="es-ES_tradnl" sz="1800" dirty="0" smtClean="0"/>
              <a:t>Conectividad </a:t>
            </a:r>
            <a:r>
              <a:rPr lang="es-ES_tradnl" sz="1800" dirty="0"/>
              <a:t>Ethernet de nivel 2 entre instituciones conectadas a </a:t>
            </a:r>
            <a:r>
              <a:rPr lang="es-ES_tradnl" sz="1800" dirty="0" err="1"/>
              <a:t>PdPs</a:t>
            </a:r>
            <a:r>
              <a:rPr lang="es-ES_tradnl" sz="1800" dirty="0"/>
              <a:t> diferentes, permitiendo extender un rango de </a:t>
            </a:r>
            <a:r>
              <a:rPr lang="es-ES_tradnl" sz="1800" dirty="0" err="1"/>
              <a:t>vlans</a:t>
            </a:r>
            <a:r>
              <a:rPr lang="es-ES_tradnl" sz="1800" dirty="0"/>
              <a:t> cualesquiera entre ellas, de manera transparente para el </a:t>
            </a:r>
            <a:r>
              <a:rPr lang="es-ES_tradnl" sz="1800" dirty="0" err="1"/>
              <a:t>backbone</a:t>
            </a:r>
            <a:r>
              <a:rPr lang="es-ES_tradnl" sz="1800" dirty="0"/>
              <a:t>. De este modo, las propias instituciones serán capaces de administrar sus propios identificadores de </a:t>
            </a:r>
            <a:r>
              <a:rPr lang="es-ES_tradnl" sz="1800" dirty="0" err="1"/>
              <a:t>vlans</a:t>
            </a:r>
            <a:r>
              <a:rPr lang="es-ES_tradnl" sz="1800" dirty="0"/>
              <a:t>.</a:t>
            </a:r>
            <a:r>
              <a:rPr lang="es-ES_tradnl" sz="1800" dirty="0" smtClean="0"/>
              <a:t> 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>
                <a:solidFill>
                  <a:srgbClr val="005D6D"/>
                </a:solidFill>
                <a:latin typeface="+mj-lt"/>
              </a:rPr>
              <a:t>Modalidad del servicio</a:t>
            </a:r>
          </a:p>
          <a:p>
            <a:pPr marL="742950" lvl="2" indent="-342900"/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Acceso compartido: a través de una tercera institución</a:t>
            </a:r>
          </a:p>
          <a:p>
            <a:pPr marL="742950" lvl="2" indent="-342900"/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Acceso dedicado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_tradnl" dirty="0" smtClean="0">
                <a:solidFill>
                  <a:srgbClr val="005D6D"/>
                </a:solidFill>
                <a:latin typeface="+mj-lt"/>
              </a:rPr>
              <a:t>Requisitos y parámetros</a:t>
            </a:r>
          </a:p>
          <a:p>
            <a:pPr marL="742950" lvl="2" indent="-342900"/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Instituciones estén conectadas a un switch</a:t>
            </a:r>
          </a:p>
          <a:p>
            <a:pPr marL="742950" lvl="2" indent="-342900"/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Rango </a:t>
            </a:r>
            <a:r>
              <a:rPr lang="es-ES_tradn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vlans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cliente: </a:t>
            </a:r>
            <a:r>
              <a:rPr lang="es-ES_tradn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_tradn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vlans</a:t>
            </a:r>
            <a:endParaRPr lang="es-ES_tradnl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2" indent="-342900"/>
            <a:r>
              <a:rPr lang="es-ES_tradn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Vlan</a:t>
            </a:r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servicio: </a:t>
            </a:r>
            <a:r>
              <a:rPr lang="es-ES_tradn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s-ES_tradn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vlan</a:t>
            </a:r>
            <a:endParaRPr lang="es-ES_tradnl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92303" cy="907218"/>
          </a:xfrm>
        </p:spPr>
        <p:txBody>
          <a:bodyPr/>
          <a:lstStyle/>
          <a:p>
            <a:r>
              <a:rPr lang="es-ES_tradnl" dirty="0" smtClean="0"/>
              <a:t>Servicio VPN L2 </a:t>
            </a:r>
            <a:r>
              <a:rPr lang="es-ES_tradnl" dirty="0" smtClean="0"/>
              <a:t>M</a:t>
            </a:r>
            <a:r>
              <a:rPr lang="es-ES_tradnl" dirty="0" smtClean="0"/>
              <a:t>últiple: Caso de uso 1</a:t>
            </a:r>
            <a:endParaRPr lang="es-ES_tradnl" dirty="0"/>
          </a:p>
        </p:txBody>
      </p:sp>
      <p:pic>
        <p:nvPicPr>
          <p:cNvPr id="5" name="Imagen 4" descr="logo-RedIRIS-NOVA_baja-resol._72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10" y="2576700"/>
            <a:ext cx="675725" cy="716856"/>
          </a:xfrm>
          <a:prstGeom prst="rect">
            <a:avLst/>
          </a:prstGeom>
        </p:spPr>
      </p:pic>
      <p:sp>
        <p:nvSpPr>
          <p:cNvPr id="6" name="Nube 5"/>
          <p:cNvSpPr/>
          <p:nvPr/>
        </p:nvSpPr>
        <p:spPr>
          <a:xfrm>
            <a:off x="3646115" y="2565796"/>
            <a:ext cx="2717287" cy="215051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an 49"/>
          <p:cNvSpPr/>
          <p:nvPr/>
        </p:nvSpPr>
        <p:spPr>
          <a:xfrm rot="5400000">
            <a:off x="2522506" y="2644576"/>
            <a:ext cx="181959" cy="2087837"/>
          </a:xfrm>
          <a:prstGeom prst="can">
            <a:avLst>
              <a:gd name="adj" fmla="val 36231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802.1Q </a:t>
            </a:r>
            <a:r>
              <a:rPr lang="es-ES" sz="1400" b="1" dirty="0" err="1" smtClean="0">
                <a:solidFill>
                  <a:schemeClr val="accent3">
                    <a:lumMod val="50000"/>
                  </a:schemeClr>
                </a:solidFill>
              </a:rPr>
              <a:t>Trunk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 rot="10800000" flipV="1">
            <a:off x="6549459" y="3672801"/>
            <a:ext cx="996663" cy="78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n 49"/>
          <p:cNvSpPr/>
          <p:nvPr/>
        </p:nvSpPr>
        <p:spPr>
          <a:xfrm rot="5400000">
            <a:off x="6994988" y="3141186"/>
            <a:ext cx="201504" cy="1025476"/>
          </a:xfrm>
          <a:prstGeom prst="can">
            <a:avLst>
              <a:gd name="adj" fmla="val 36231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Acceso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" name="Agrupar 280"/>
          <p:cNvGrpSpPr>
            <a:grpSpLocks/>
          </p:cNvGrpSpPr>
          <p:nvPr/>
        </p:nvGrpSpPr>
        <p:grpSpPr bwMode="auto">
          <a:xfrm>
            <a:off x="3653192" y="3239243"/>
            <a:ext cx="1001712" cy="748167"/>
            <a:chOff x="3992584" y="4827994"/>
            <a:chExt cx="1208963" cy="890101"/>
          </a:xfrm>
        </p:grpSpPr>
        <p:pic>
          <p:nvPicPr>
            <p:cNvPr id="11" name="Picture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7671" y="4827994"/>
              <a:ext cx="825750" cy="87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uadroTexto 13"/>
            <p:cNvSpPr txBox="1">
              <a:spLocks noChangeArrowheads="1"/>
            </p:cNvSpPr>
            <p:nvPr/>
          </p:nvSpPr>
          <p:spPr bwMode="auto">
            <a:xfrm>
              <a:off x="3992584" y="5205465"/>
              <a:ext cx="1208963" cy="512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s-ES_tradnl" sz="1100" b="1" dirty="0" smtClean="0">
                  <a:solidFill>
                    <a:schemeClr val="bg2"/>
                  </a:solidFill>
                  <a:latin typeface="Verdana" charset="0"/>
                </a:rPr>
                <a:t>Router</a:t>
              </a:r>
            </a:p>
            <a:p>
              <a:r>
                <a:rPr lang="es-ES_tradnl" sz="1100" b="1" dirty="0" smtClean="0">
                  <a:solidFill>
                    <a:schemeClr val="bg2"/>
                  </a:solidFill>
                  <a:latin typeface="Verdana" charset="0"/>
                </a:rPr>
                <a:t>  </a:t>
              </a:r>
              <a:r>
                <a:rPr lang="es-ES_tradnl" sz="1100" b="1" dirty="0" err="1" smtClean="0">
                  <a:solidFill>
                    <a:schemeClr val="bg2"/>
                  </a:solidFill>
                  <a:latin typeface="Verdana" charset="0"/>
                </a:rPr>
                <a:t>PdP</a:t>
              </a:r>
              <a:endParaRPr lang="es-ES_tradnl" sz="1100" b="1" dirty="0">
                <a:solidFill>
                  <a:schemeClr val="bg2"/>
                </a:solidFill>
                <a:latin typeface="Verdana" charset="0"/>
              </a:endParaRPr>
            </a:p>
          </p:txBody>
        </p:sp>
      </p:grp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6956" y="3450848"/>
            <a:ext cx="899849" cy="3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5615180" y="3613684"/>
            <a:ext cx="10017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900" b="1" dirty="0" smtClean="0">
                <a:solidFill>
                  <a:schemeClr val="bg2"/>
                </a:solidFill>
                <a:latin typeface="Verdana" charset="0"/>
              </a:rPr>
              <a:t>Switch </a:t>
            </a:r>
            <a:r>
              <a:rPr lang="es-ES_tradnl" sz="900" b="1" dirty="0" err="1" smtClean="0">
                <a:solidFill>
                  <a:schemeClr val="bg2"/>
                </a:solidFill>
                <a:latin typeface="Verdana" charset="0"/>
              </a:rPr>
              <a:t>PdP</a:t>
            </a:r>
            <a:endParaRPr lang="es-ES_tradnl" sz="900" b="1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69568" y="2565796"/>
            <a:ext cx="158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Institución</a:t>
            </a:r>
            <a:r>
              <a:rPr lang="es-ES_tradnl" dirty="0" smtClean="0"/>
              <a:t> B</a:t>
            </a:r>
            <a:endParaRPr lang="es-ES_tradnl" dirty="0"/>
          </a:p>
        </p:txBody>
      </p:sp>
      <p:cxnSp>
        <p:nvCxnSpPr>
          <p:cNvPr id="16" name="Conector recto 15"/>
          <p:cNvCxnSpPr>
            <a:endCxn id="13" idx="1"/>
          </p:cNvCxnSpPr>
          <p:nvPr/>
        </p:nvCxnSpPr>
        <p:spPr>
          <a:xfrm flipV="1">
            <a:off x="4341599" y="3643256"/>
            <a:ext cx="1365357" cy="42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621186" y="3207493"/>
            <a:ext cx="9443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Core</a:t>
            </a:r>
            <a:endParaRPr lang="es-ES_tradnl" dirty="0"/>
          </a:p>
        </p:txBody>
      </p:sp>
      <p:sp>
        <p:nvSpPr>
          <p:cNvPr id="18" name="Can 31"/>
          <p:cNvSpPr/>
          <p:nvPr/>
        </p:nvSpPr>
        <p:spPr>
          <a:xfrm rot="5400000">
            <a:off x="4858380" y="3031183"/>
            <a:ext cx="331796" cy="1365357"/>
          </a:xfrm>
          <a:prstGeom prst="can">
            <a:avLst>
              <a:gd name="adj" fmla="val 36231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600" b="1" dirty="0" err="1" smtClean="0">
                <a:solidFill>
                  <a:schemeClr val="accent6">
                    <a:lumMod val="50000"/>
                  </a:schemeClr>
                </a:solidFill>
              </a:rPr>
              <a:t>QinQ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accent6">
                    <a:lumMod val="50000"/>
                  </a:schemeClr>
                </a:solidFill>
              </a:rPr>
              <a:t>Trunk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454" y="3452514"/>
            <a:ext cx="899849" cy="3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836540" y="3608752"/>
            <a:ext cx="1001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000" b="1" dirty="0" smtClean="0">
                <a:solidFill>
                  <a:schemeClr val="bg2"/>
                </a:solidFill>
                <a:latin typeface="Verdana" charset="0"/>
              </a:rPr>
              <a:t>Switch</a:t>
            </a:r>
            <a:endParaRPr lang="es-ES_tradnl" sz="1000" b="1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973489" y="2904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716447" y="5470161"/>
            <a:ext cx="2492032" cy="738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S-vlan 500</a:t>
            </a:r>
          </a:p>
          <a:p>
            <a:r>
              <a:rPr lang="es-ES_tradnl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C-vlan 501, 502</a:t>
            </a:r>
          </a:p>
          <a:p>
            <a:r>
              <a:rPr lang="es-ES_tradnl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C-vlan-range 501-510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886628" y="2565796"/>
            <a:ext cx="155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Institución</a:t>
            </a:r>
            <a:r>
              <a:rPr lang="es-ES_tradnl" dirty="0" smtClean="0"/>
              <a:t> C</a:t>
            </a:r>
            <a:endParaRPr lang="es-ES_tradnl" dirty="0"/>
          </a:p>
        </p:txBody>
      </p:sp>
      <p:cxnSp>
        <p:nvCxnSpPr>
          <p:cNvPr id="24" name="Conector recto 23"/>
          <p:cNvCxnSpPr/>
          <p:nvPr/>
        </p:nvCxnSpPr>
        <p:spPr>
          <a:xfrm rot="5400000">
            <a:off x="1511786" y="3599653"/>
            <a:ext cx="3292739" cy="1588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rot="5400000">
            <a:off x="5156115" y="3555730"/>
            <a:ext cx="3292739" cy="1588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122" y="3419217"/>
            <a:ext cx="899849" cy="3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uadroTexto 26"/>
          <p:cNvSpPr txBox="1">
            <a:spLocks noChangeArrowheads="1"/>
          </p:cNvSpPr>
          <p:nvPr/>
        </p:nvSpPr>
        <p:spPr bwMode="auto">
          <a:xfrm>
            <a:off x="7500454" y="3564307"/>
            <a:ext cx="1001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000" b="1" dirty="0" smtClean="0">
                <a:solidFill>
                  <a:schemeClr val="bg2"/>
                </a:solidFill>
                <a:latin typeface="Verdana" charset="0"/>
              </a:rPr>
              <a:t>Switch</a:t>
            </a:r>
            <a:endParaRPr lang="es-ES_tradnl" sz="1000" b="1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28" name="Nube 27"/>
          <p:cNvSpPr/>
          <p:nvPr/>
        </p:nvSpPr>
        <p:spPr>
          <a:xfrm>
            <a:off x="502761" y="4099790"/>
            <a:ext cx="1398903" cy="91023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CuadroTexto 28"/>
          <p:cNvSpPr txBox="1"/>
          <p:nvPr/>
        </p:nvSpPr>
        <p:spPr>
          <a:xfrm>
            <a:off x="470283" y="4369662"/>
            <a:ext cx="156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Institución</a:t>
            </a:r>
            <a:r>
              <a:rPr lang="es-ES_tradnl" dirty="0" smtClean="0"/>
              <a:t> A</a:t>
            </a:r>
            <a:endParaRPr lang="es-ES_tradnl" dirty="0"/>
          </a:p>
        </p:txBody>
      </p:sp>
      <p:cxnSp>
        <p:nvCxnSpPr>
          <p:cNvPr id="30" name="Conector recto 29"/>
          <p:cNvCxnSpPr>
            <a:endCxn id="28" idx="3"/>
          </p:cNvCxnSpPr>
          <p:nvPr/>
        </p:nvCxnSpPr>
        <p:spPr>
          <a:xfrm rot="5400000">
            <a:off x="1048556" y="3998174"/>
            <a:ext cx="30731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57200" y="907218"/>
            <a:ext cx="690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charset="2"/>
              <a:buChar char="§"/>
            </a:pPr>
            <a:r>
              <a:rPr lang="es-ES_tradnl" dirty="0" smtClean="0">
                <a:solidFill>
                  <a:srgbClr val="005D6D"/>
                </a:solidFill>
              </a:rPr>
              <a:t> Acceso </a:t>
            </a:r>
            <a:r>
              <a:rPr lang="es-ES_tradnl" b="1" dirty="0" smtClean="0">
                <a:solidFill>
                  <a:srgbClr val="005D6D"/>
                </a:solidFill>
              </a:rPr>
              <a:t>compartido </a:t>
            </a:r>
            <a:r>
              <a:rPr lang="es-ES_tradnl" dirty="0" smtClean="0">
                <a:solidFill>
                  <a:srgbClr val="005D6D"/>
                </a:solidFill>
              </a:rPr>
              <a:t>Instituci</a:t>
            </a:r>
            <a:r>
              <a:rPr lang="es-ES_tradnl" dirty="0" smtClean="0">
                <a:solidFill>
                  <a:srgbClr val="005D6D"/>
                </a:solidFill>
              </a:rPr>
              <a:t>ón A</a:t>
            </a:r>
          </a:p>
          <a:p>
            <a:pPr marL="0" lvl="1">
              <a:buFont typeface="Wingdings" charset="2"/>
              <a:buChar char="§"/>
            </a:pPr>
            <a:r>
              <a:rPr lang="es-ES_tradnl" dirty="0" smtClean="0">
                <a:solidFill>
                  <a:srgbClr val="005D6D"/>
                </a:solidFill>
              </a:rPr>
              <a:t> </a:t>
            </a:r>
            <a:r>
              <a:rPr lang="es-ES_tradnl" dirty="0" smtClean="0">
                <a:solidFill>
                  <a:srgbClr val="005D6D"/>
                </a:solidFill>
              </a:rPr>
              <a:t>Acceso </a:t>
            </a:r>
            <a:r>
              <a:rPr lang="es-ES_tradnl" b="1" dirty="0" smtClean="0">
                <a:solidFill>
                  <a:srgbClr val="005D6D"/>
                </a:solidFill>
              </a:rPr>
              <a:t>dedicado </a:t>
            </a:r>
            <a:r>
              <a:rPr lang="es-ES_tradnl" dirty="0" smtClean="0">
                <a:solidFill>
                  <a:srgbClr val="005D6D"/>
                </a:solidFill>
              </a:rPr>
              <a:t>Institución C</a:t>
            </a:r>
            <a:endParaRPr lang="es-ES_tradnl" dirty="0" smtClean="0">
              <a:solidFill>
                <a:srgbClr val="005D6D"/>
              </a:solidFill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s-ES_tradnl" dirty="0" smtClean="0"/>
              <a:t>Servicio</a:t>
            </a:r>
            <a:r>
              <a:rPr lang="es-ES_tradnl" dirty="0" smtClean="0"/>
              <a:t> VPN L2 M</a:t>
            </a:r>
            <a:r>
              <a:rPr lang="es-ES_tradnl" dirty="0" smtClean="0"/>
              <a:t>últiple</a:t>
            </a:r>
            <a:r>
              <a:rPr lang="es-ES_tradnl" dirty="0" smtClean="0"/>
              <a:t>: Caso de uso 2</a:t>
            </a:r>
            <a:endParaRPr lang="es-ES_tradnl" dirty="0"/>
          </a:p>
        </p:txBody>
      </p:sp>
      <p:pic>
        <p:nvPicPr>
          <p:cNvPr id="31" name="Imagen 30" descr="logo-RedIRIS-NOVA_baja-resol._72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59" y="2274066"/>
            <a:ext cx="1214846" cy="1288793"/>
          </a:xfrm>
          <a:prstGeom prst="rect">
            <a:avLst/>
          </a:prstGeom>
        </p:spPr>
      </p:pic>
      <p:sp>
        <p:nvSpPr>
          <p:cNvPr id="32" name="Nube 31"/>
          <p:cNvSpPr/>
          <p:nvPr/>
        </p:nvSpPr>
        <p:spPr>
          <a:xfrm>
            <a:off x="2858333" y="2062198"/>
            <a:ext cx="2975771" cy="1727609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an 49"/>
          <p:cNvSpPr/>
          <p:nvPr/>
        </p:nvSpPr>
        <p:spPr>
          <a:xfrm rot="5400000">
            <a:off x="6839345" y="2299565"/>
            <a:ext cx="178662" cy="1654594"/>
          </a:xfrm>
          <a:prstGeom prst="can">
            <a:avLst>
              <a:gd name="adj" fmla="val 36231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Acceso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32662" y="2641982"/>
            <a:ext cx="161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Institución A</a:t>
            </a:r>
            <a:endParaRPr lang="es-ES_tradnl" dirty="0"/>
          </a:p>
        </p:txBody>
      </p:sp>
      <p:sp>
        <p:nvSpPr>
          <p:cNvPr id="35" name="Can 49"/>
          <p:cNvSpPr/>
          <p:nvPr/>
        </p:nvSpPr>
        <p:spPr>
          <a:xfrm rot="5400000">
            <a:off x="1374209" y="2159098"/>
            <a:ext cx="178661" cy="1935524"/>
          </a:xfrm>
          <a:prstGeom prst="can">
            <a:avLst>
              <a:gd name="adj" fmla="val 36231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Acceso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575" y="2974068"/>
            <a:ext cx="899849" cy="3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uadroTexto 36"/>
          <p:cNvSpPr txBox="1">
            <a:spLocks noChangeArrowheads="1"/>
          </p:cNvSpPr>
          <p:nvPr/>
        </p:nvSpPr>
        <p:spPr bwMode="auto">
          <a:xfrm>
            <a:off x="5116712" y="3160614"/>
            <a:ext cx="10017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900" b="1" dirty="0" smtClean="0">
                <a:solidFill>
                  <a:schemeClr val="bg2"/>
                </a:solidFill>
                <a:latin typeface="Verdana" charset="0"/>
              </a:rPr>
              <a:t>Switch </a:t>
            </a:r>
            <a:r>
              <a:rPr lang="es-ES_tradnl" sz="900" b="1" dirty="0" err="1" smtClean="0">
                <a:solidFill>
                  <a:schemeClr val="bg2"/>
                </a:solidFill>
                <a:latin typeface="Verdana" charset="0"/>
              </a:rPr>
              <a:t>PdP</a:t>
            </a:r>
            <a:endParaRPr lang="es-ES_tradnl" sz="900" b="1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702430" y="24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119477" y="5016986"/>
            <a:ext cx="2492032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S-vlan 100</a:t>
            </a:r>
          </a:p>
          <a:p>
            <a:r>
              <a:rPr lang="es-ES_tradnl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C-vlan-range 200-250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220406" y="2651419"/>
            <a:ext cx="167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Institución B</a:t>
            </a:r>
            <a:endParaRPr lang="es-ES_tradnl" sz="1600" dirty="0"/>
          </a:p>
        </p:txBody>
      </p:sp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254" y="2943755"/>
            <a:ext cx="899849" cy="3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uadroTexto 41"/>
          <p:cNvSpPr txBox="1">
            <a:spLocks noChangeArrowheads="1"/>
          </p:cNvSpPr>
          <p:nvPr/>
        </p:nvSpPr>
        <p:spPr bwMode="auto">
          <a:xfrm>
            <a:off x="2352630" y="3107825"/>
            <a:ext cx="10017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900" b="1" dirty="0" smtClean="0">
                <a:solidFill>
                  <a:schemeClr val="bg2"/>
                </a:solidFill>
                <a:latin typeface="Verdana" charset="0"/>
              </a:rPr>
              <a:t>Switch </a:t>
            </a:r>
            <a:r>
              <a:rPr lang="es-ES_tradnl" sz="900" b="1" dirty="0" err="1" smtClean="0">
                <a:solidFill>
                  <a:schemeClr val="bg2"/>
                </a:solidFill>
                <a:latin typeface="Verdana" charset="0"/>
              </a:rPr>
              <a:t>PdP</a:t>
            </a:r>
            <a:endParaRPr lang="es-ES_tradnl" sz="900" b="1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7200" y="907218"/>
            <a:ext cx="690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charset="2"/>
              <a:buChar char="§"/>
            </a:pPr>
            <a:r>
              <a:rPr lang="es-ES_tradnl" dirty="0" smtClean="0">
                <a:solidFill>
                  <a:srgbClr val="005D6D"/>
                </a:solidFill>
              </a:rPr>
              <a:t> Acceso </a:t>
            </a:r>
            <a:r>
              <a:rPr lang="es-ES_tradnl" b="1" dirty="0" smtClean="0">
                <a:solidFill>
                  <a:srgbClr val="005D6D"/>
                </a:solidFill>
              </a:rPr>
              <a:t>dedicado </a:t>
            </a:r>
            <a:r>
              <a:rPr lang="es-ES_tradnl" dirty="0" smtClean="0">
                <a:solidFill>
                  <a:srgbClr val="005D6D"/>
                </a:solidFill>
              </a:rPr>
              <a:t>Instituci</a:t>
            </a:r>
            <a:r>
              <a:rPr lang="es-ES_tradnl" dirty="0" smtClean="0">
                <a:solidFill>
                  <a:srgbClr val="005D6D"/>
                </a:solidFill>
              </a:rPr>
              <a:t>ón A</a:t>
            </a:r>
          </a:p>
          <a:p>
            <a:pPr marL="0" lvl="1">
              <a:buFont typeface="Wingdings" charset="2"/>
              <a:buChar char="§"/>
            </a:pPr>
            <a:r>
              <a:rPr lang="es-ES_tradnl" dirty="0" smtClean="0">
                <a:solidFill>
                  <a:srgbClr val="005D6D"/>
                </a:solidFill>
              </a:rPr>
              <a:t> </a:t>
            </a:r>
            <a:r>
              <a:rPr lang="es-ES_tradnl" dirty="0" smtClean="0">
                <a:solidFill>
                  <a:srgbClr val="005D6D"/>
                </a:solidFill>
              </a:rPr>
              <a:t>Acceso </a:t>
            </a:r>
            <a:r>
              <a:rPr lang="es-ES_tradnl" b="1" dirty="0" smtClean="0">
                <a:solidFill>
                  <a:srgbClr val="005D6D"/>
                </a:solidFill>
              </a:rPr>
              <a:t>dedicado </a:t>
            </a:r>
            <a:r>
              <a:rPr lang="es-ES_tradnl" dirty="0" smtClean="0">
                <a:solidFill>
                  <a:srgbClr val="005D6D"/>
                </a:solidFill>
              </a:rPr>
              <a:t>Institución B</a:t>
            </a:r>
            <a:endParaRPr lang="es-ES_tradnl" dirty="0" smtClean="0">
              <a:solidFill>
                <a:srgbClr val="005D6D"/>
              </a:solidFill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s-ES_tradnl" dirty="0" smtClean="0"/>
              <a:t>Servicio</a:t>
            </a:r>
            <a:r>
              <a:rPr lang="es-ES_tradnl" dirty="0" smtClean="0"/>
              <a:t> VPN L2 M</a:t>
            </a:r>
            <a:r>
              <a:rPr lang="es-ES_tradnl" dirty="0" smtClean="0"/>
              <a:t>últiple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566491" y="1770220"/>
            <a:ext cx="457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_tradnl" sz="3200" dirty="0" smtClean="0">
                <a:solidFill>
                  <a:srgbClr val="005D6D"/>
                </a:solidFill>
                <a:hlinkClick r:id="rId2"/>
              </a:rPr>
              <a:t>Solicitar el servicio</a:t>
            </a:r>
            <a:endParaRPr lang="es-ES_tradnl" sz="3200" dirty="0" smtClean="0">
              <a:solidFill>
                <a:srgbClr val="005D6D"/>
              </a:solidFill>
            </a:endParaRPr>
          </a:p>
          <a:p>
            <a:endParaRPr lang="es-ES_tradnl" sz="3200" dirty="0">
              <a:solidFill>
                <a:srgbClr val="005D6D"/>
              </a:solidFill>
            </a:endParaRPr>
          </a:p>
        </p:txBody>
      </p:sp>
      <p:pic>
        <p:nvPicPr>
          <p:cNvPr id="16" name="Imagen 15" descr="pensa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24" y="2683159"/>
            <a:ext cx="2726334" cy="303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31298</TotalTime>
  <Words>196</Words>
  <Application>Microsoft Macintosh PowerPoint</Application>
  <PresentationFormat>Presentación en pantalla (4:3)</PresentationFormat>
  <Paragraphs>42</Paragraphs>
  <Slides>4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plantilla_RedIRIS-2011</vt:lpstr>
      <vt:lpstr>Servicio de VPN L2 Múltiple</vt:lpstr>
      <vt:lpstr>Servicio VPN L2 Múltiple: Caso de uso 1</vt:lpstr>
      <vt:lpstr>Servicio VPN L2 Múltiple: Caso de uso 2</vt:lpstr>
      <vt:lpstr>Servicio VPN L2 Múltiple</vt:lpstr>
    </vt:vector>
  </TitlesOfParts>
  <Company>RedIRIS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Ana María Medina Barahona</cp:lastModifiedBy>
  <cp:revision>78</cp:revision>
  <dcterms:created xsi:type="dcterms:W3CDTF">2014-05-30T10:03:33Z</dcterms:created>
  <dcterms:modified xsi:type="dcterms:W3CDTF">2014-06-03T14:58:39Z</dcterms:modified>
</cp:coreProperties>
</file>