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1" r:id="rId9"/>
    <p:sldId id="289" r:id="rId10"/>
    <p:sldId id="290" r:id="rId11"/>
    <p:sldId id="288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73" autoAdjust="0"/>
  </p:normalViewPr>
  <p:slideViewPr>
    <p:cSldViewPr>
      <p:cViewPr varScale="1">
        <p:scale>
          <a:sx n="80" d="100"/>
          <a:sy n="80" d="100"/>
        </p:scale>
        <p:origin x="-2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6480D-0A60-4C3D-9E37-38AD3F99FE8C}" type="datetimeFigureOut">
              <a:rPr lang="es-ES" smtClean="0"/>
              <a:pPr/>
              <a:t>5/5/15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0FF96-C3A5-438E-B6DE-AEC6168DA3F6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859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CDAF-6A21-44FA-BC29-F3DD0EA16040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93BC-EBD4-41CE-9D48-23A8CB8BFFB2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B983-F496-4CD1-A3DE-9CB538C28AA8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E74B-7152-496D-A4F1-D9BAA282D5F8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5477B-ABC2-42E3-B550-9C7C08D69A2D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CE04-1E16-478B-AB64-689FA23383AF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0730-004B-4C69-85C8-540358774A17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F924-2C63-41BA-A0E1-268A91FB960E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7EF7-B20F-418D-8B22-882904F991CA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331-8A67-423A-98E5-5902F7CE1657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063B1-68C4-476A-9A4D-89BF0B2EFBF5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4D76-0558-459B-9778-5E940548AFBA}" type="datetime1">
              <a:rPr lang="es-ES" smtClean="0"/>
              <a:pPr/>
              <a:t>5/5/15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742951"/>
            <a:ext cx="91440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ES" b="1" dirty="0" smtClean="0">
                <a:solidFill>
                  <a:srgbClr val="C8102E"/>
                </a:solidFill>
              </a:rPr>
              <a:t>Consejos para </a:t>
            </a:r>
            <a:br>
              <a:rPr lang="es-ES" b="1" dirty="0" smtClean="0">
                <a:solidFill>
                  <a:srgbClr val="C8102E"/>
                </a:solidFill>
              </a:rPr>
            </a:br>
            <a:r>
              <a:rPr lang="es-ES" b="1" dirty="0" smtClean="0">
                <a:solidFill>
                  <a:srgbClr val="C8102E"/>
                </a:solidFill>
              </a:rPr>
              <a:t>una contratación eficiente</a:t>
            </a:r>
            <a:endParaRPr lang="es-ES" b="1" dirty="0">
              <a:solidFill>
                <a:srgbClr val="C8102E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4725144"/>
            <a:ext cx="8784976" cy="1440160"/>
          </a:xfrm>
        </p:spPr>
        <p:txBody>
          <a:bodyPr numCol="1">
            <a:normAutofit fontScale="77500" lnSpcReduction="20000"/>
          </a:bodyPr>
          <a:lstStyle/>
          <a:p>
            <a:r>
              <a:rPr lang="ca-ES" sz="2800" dirty="0" smtClean="0">
                <a:solidFill>
                  <a:srgbClr val="C00000"/>
                </a:solidFill>
              </a:rPr>
              <a:t>Marc Vives</a:t>
            </a:r>
          </a:p>
          <a:p>
            <a:endParaRPr lang="ca-ES" sz="2800" dirty="0" smtClean="0">
              <a:solidFill>
                <a:srgbClr val="C00000"/>
              </a:solidFill>
            </a:endParaRPr>
          </a:p>
          <a:p>
            <a:r>
              <a:rPr lang="ca-ES" sz="2800" dirty="0" smtClean="0">
                <a:solidFill>
                  <a:srgbClr val="C00000"/>
                </a:solidFill>
              </a:rPr>
              <a:t>I </a:t>
            </a:r>
            <a:r>
              <a:rPr lang="ca-ES" sz="2800" dirty="0" err="1" smtClean="0">
                <a:solidFill>
                  <a:srgbClr val="C00000"/>
                </a:solidFill>
              </a:rPr>
              <a:t>Foro</a:t>
            </a:r>
            <a:r>
              <a:rPr lang="ca-ES" sz="2800" dirty="0" smtClean="0">
                <a:solidFill>
                  <a:srgbClr val="C00000"/>
                </a:solidFill>
              </a:rPr>
              <a:t> de </a:t>
            </a:r>
            <a:r>
              <a:rPr lang="ca-ES" sz="2800" dirty="0" err="1" smtClean="0">
                <a:solidFill>
                  <a:srgbClr val="C00000"/>
                </a:solidFill>
              </a:rPr>
              <a:t>redes</a:t>
            </a:r>
            <a:r>
              <a:rPr lang="ca-ES" sz="2800" dirty="0" smtClean="0">
                <a:solidFill>
                  <a:srgbClr val="C00000"/>
                </a:solidFill>
              </a:rPr>
              <a:t> de  campus</a:t>
            </a:r>
          </a:p>
          <a:p>
            <a:r>
              <a:rPr lang="ca-ES" sz="2800" dirty="0" smtClean="0">
                <a:solidFill>
                  <a:srgbClr val="C00000"/>
                </a:solidFill>
              </a:rPr>
              <a:t>Zaragoza. </a:t>
            </a:r>
            <a:r>
              <a:rPr lang="ca-ES" sz="2800" dirty="0" smtClean="0">
                <a:solidFill>
                  <a:srgbClr val="C00000"/>
                </a:solidFill>
              </a:rPr>
              <a:t>M</a:t>
            </a:r>
            <a:r>
              <a:rPr lang="ca-ES" sz="2800" dirty="0" smtClean="0">
                <a:solidFill>
                  <a:srgbClr val="C00000"/>
                </a:solidFill>
              </a:rPr>
              <a:t>ayo </a:t>
            </a:r>
            <a:r>
              <a:rPr lang="ca-ES" sz="2800" dirty="0" smtClean="0">
                <a:solidFill>
                  <a:srgbClr val="C00000"/>
                </a:solidFill>
              </a:rPr>
              <a:t>2015</a:t>
            </a:r>
          </a:p>
          <a:p>
            <a:endParaRPr lang="ca-ES" dirty="0" smtClean="0"/>
          </a:p>
          <a:p>
            <a:endParaRPr lang="ca-ES" dirty="0" smtClean="0"/>
          </a:p>
        </p:txBody>
      </p:sp>
      <p:sp>
        <p:nvSpPr>
          <p:cNvPr id="1028" name="AutoShape 4" descr="data:image/jpeg;base64,/9j/4AAQSkZJRgABAQAAAQABAAD/2wCEAAkGBhISEBUTExQVFRQWGB0YGBYYGRoWHhseHBgYGhgZHhgbHiYhGxokGR0dHy8gIycpLiwsGR8xNTAqNSYtLCoBCQoKDgwOGg8PGi8kHyQxLzI0NSwyNTUqLTUsMDIsKiksLC4uLC0sLywtLCwsLSwsLCopKSwuLywsLCksLCosLf/AABEIAIIBhAMBIgACEQEDEQH/xAAcAAEAAgMBAQEAAAAAAAAAAAAABgcEBQgDAgH/xABIEAABAwIDAwcGDAMHBQEAAAABAAIDBBEFEiEGBzETIkFRYXFzFDSBkbGyFhcyNUJSVJKTodLTI3KCFSQzYqLB8GOzwtHhNv/EABsBAQACAwEBAAAAAAAAAAAAAAACAwEEBQYH/8QANxEAAQMCAwUGBQMEAwEAAAAAAQACEQMEEiExBUFRYXETIjI0kbEUFoGhwQZT8SNS4fAlQnIV/9oADAMBAAIRAxEAPwCIMYSQACSTYAaknoFlsPg1V/Zqj8KT9K8sE85h8VnvtXSq1GMxL6LtbarrFzQ1oMyub/g1V/Zqj8KT9KfBqr+zVH4Un6V0gis7HmuN8z1f2x6rm/4NVf2ao/Ck/Snwaq/s1R+FJ+ldIInY80+Z6v7Y9Vzf8Gqv7NUfhSfpT4NVf2ao/Ck/SukETseafM9X9seq5v8Ag1V/Zqj8KT9KfBqr+zVH4Un6V0gidjzT5nq/tj1XN/waq/s1R+FJ+lPg1V/Zqj8KT9K6QROx5p8z1f2x6rm/4NVf2ao/Ck/Snwaq/s1R+FJ+ldIInY80+Z6v7Y9Vzf8ABqr+zVH4Un6V41eDzxNzSQysbe13sc0X6rkDVdLKD74Pm8eK32OUXUoEytm0/UFSvXbSLAJMaqM7l/OZ/CHvhW8qh3L+cz+EPfCt5WUvCuPt/wA67oPZERFauEiIiIiIiIiIiIiIiIiIiIiIiIiIiIiIiIiIiIiIiIiIiIiIiIiIiIiIiIiIiIuasE85h8VnvtXSq5qwTzmHxWe+1dKqijvXrf1P46fQ/hERFevJIiIiIiIiIiIiIiIiIiIiIoPvg+bx4rfY5ThQffB83jxW+xyg/wAJXR2X5yn1CjO5fzmfwh74VvKody/nM/hD3wreUaXhW5t/zrug9kVTbdYriFBMxrax72yNLhdrARY2I4a9GqtlVLvq/wAan/kd7wWavhlR2HDroU3AEGdQDoOalGwEdXNDHVT1TnteHWiytA4loJcNb6XX5vBZWRRPqqeqcxrA28WVtuNiQ4631Giz93XzZT/yn33JvF+bKj+Ue+1YjuLHaf8AIxAjFhiBEYo0j76rN2Zop44R5ROZnus65aG5bgXaLcRfpW3UV23pnGgdKyaWJ0UeYcm7KHXy6OHTw06rlRLYE1ddDJCaiWONrsz5Q4ukcXABrGucea0ZS426ws4oOFQbZfEUnXReAAYOWnp9NArXUN3i7J1Fa2HkHgZCczHEtBvaztOkWPr0UZ2ExypixN9HJM+VmaRnPJdqy9nC5JF7cL9Kz97DZYAyaKonbyjsrmB5DRZuhAFrcNe9YLg5srZoWVS1vmMa8SRIMSDIO71U+wmkfFBHG92d7GNa53WQLE66+tZahFBRz1OCwmOaVs4jLmua83c4F1muJ1IPD1KN7ssWlqKwtnqZyWtzMYXnK4g2cHA8bA3t2dizj0HFa52cajatXGJYTIjn7H7K20UGgw6Z2LyNbVT8hE1sr259A97iWx/yWF7dQstJRbTvxLE+SMr4qVuYhrHGMuDeBLgQdTrx0GiF6gzZpfJa7INxHLScwI4lWoiqzB9ppaTFnUZlfLTukDG53Zy3MAWEOOvE2Kw95Uk1JVMEdTUFr25y0yusDnOgtbTsWO0ylXM2O91ZtLF4hiBjUfgq30VZU9Di0lfT1Bc8xSZJHBrrRsYdTGW31Ibpe2pN141m1DH4rNFWzSxQMJZG2Nz42ggixcWWcbi5v2rPaclAbKc4wx4dDZOHMjOIjefRWmoHJsTVnGPKxKOSzB18xzZbf4eXq9Nln7PYS8VL5GVL56R8OWNxlz5HZtWjXUgahx16CoRi809PjEcAqah8Ylh0fI46OcwkGxAPG3BRecgSFfYW7hUqMpPE4TMjdvHIhWtjOLx00D5pDZrRfvPQ0dpOiwtjMXkqqKOaS2d+a9hYaOIGncojviwsCFk+eQuMjWZC7mAZXEkN6CbcVsN2eDjyOGflZvpfw8/8P5Th8i3p71LEccKo2lFuzxXnvF3DgDl/lTlFXmJMrpsXET2z+SA2BYXxMy5L5jIwi5zdBPZZavHsYmwrEWNZNLJTvDXujkeZLAktcAXa3Frg+1O0jcoU9lmoQxrwXFuKN3SeP0+qs3FMTjp4XzSGzGC5/wBgOsk6ALWbFY0+ro2zyWDnOfoOAAeQB6B0qL74MMHk7Z88hIe1oZm5g0dchv1u1ZG6/BwaOGblZgQ5/wDDD/4fynD5FvT3piOOFP4SiNn9uT3i6NNIBy+vFT1ERWLioiIiIiIiIiIiLmrBPOYfFZ77V0quasE85h8VnvtXSqoo71639T+On0P4RERXrySIiIiIiIiIiIiIiIije2m2TaGNoDeUmk0Yz/yNtbX0t0n02htZvExCjqQyrZEQQ1zmNGoaegOB+UO26xamp8s2hYDq2OUNA7Irk/6wfWrKxDZWlnmbNLE18jbWJv0cLi9jbtVPedJBXpMNrYtYyvTxFzZPHPQDhG/etqCoRvg+bx4rfY5ThQffB83jxW+xym/wlczZfnKfUKM7l/OZ/CHvhW8qh3L+cz+EPfCt5RpeFbm3/Ou6D2RVrvkwd72Q1DQS2PM19ugOsWnuuCL9oVlL8ewEEEXB0IKm5uIQubZXRta7awEx/Cgu6/aSF1EyB0jWyxkjK4hpIJLgRfiNbehZe2+LRzw+RQubJPO5rMrTmyDMC57rcAAOlZ9RsBh73ZjTMufq3aPUCAthhWz1NTX5CJkd+JA1Pe46qIa6MJW7VubXtzcMDpmYMROus6Tuj6rX7dOazDKgEgfw8ov0nQAd6i25Z45KoFxfO027Mp1U7xTAqepy8vE2TLfLmF7Xte3qHqWJBsZQsJLaeMXaWnTiHCzh3EIWnFKjSvKTbN9u6ZcZmBGUc+SrHZyVvwgcbixmmsbixvntY9KkW+h48ngFxflCbdNsh1t6R61KPgJh/wBli9S967ZKjmkMklPG97uLiNTYW9ijgdhIW4/adB11Trw6GCIgZx9eaw93jgcMp7H6B95yrra2ndhuLtqIxzHO5VoGlwTaVnt+8FbOF4FT02bkImx5rZsote17X9Z9a/MWwCnqcvLxNkyXy3vpe1+HXYepZLCWgb1r220GUbp9Qglj5kb88+P+hYGyVG7yZ0sgtJUuMz+wP+Q3+mPKFU+zuHxU2J8hXMbkGZhzjm3+g/X6J6+1XsAtdi+zdNVW5eJryOBOhHZmGtuxZcyYjclptMUnVA8HC/hqOEdFoJ6XDYqiGOGmhkne8ECPLeNo1MriL2A4jrUQ3zSA1UIBBIiNx1XebKz8J2dpqUHkImx34kcT3k6rDfsNQEkmmiudTosOYSIU7XaFKhXFV2J0A66mfrl0E9VssIla6CItIILG2I1+iFD8QwehxOoqInjkqmF2XM1wzPbYWcWkWcL6W4jTUXUswvAaemzchEyPNbNlFr2va/dc+tYtVsfRyOc98LS9zs5fch19NQ4G44cApEEhadC4p0ajntc4cCNR1EwRu1UC2Iw2aixh9KJM8eQl5HC2UFjiPouuQPStftdM3+32G4sJYLm4sLFl7nosrVw3Z6nga5sUTWh/yuku73HUrC+AmH/ZYvUoGmYgLpM2tS+IdWeDm3DkBnxcc8umfVaHfGL0LCOiZvuvX3u6x+BlFTQZwZXue0MbziLOc4lwHyRbpPWpXJgkDoPJzE0w2tydtLDUW6tV4YRstS0pLoIWscdC7Um3VckmylhOKVpi8omz+GcDIJI0z4Tw+6ripxx9Zi5p6iV0dM2R7OTDiwHLcAEi1y4jievRaHeGKZtZkpWsDGMDTk4F1yTr0kXAJ7FcGI7GUU8nKywNc88Xai/fYi6+q3ZCjlYyN8DC2P5AAy5b8bZbcVA0yQV0aG17ei9jmtcAGwQIif7uZ6wo5vWkbJhgewhzeVaczSHC3OFwRodV8bt8fgjoaeEvBlfI5gjHOdcuLrlo1Dba3OimTsHgMHIGNvI2y8nbS3csTCNk6SlcXwwtY46ZtSbdQJJt6FPCcUrntvKHwZtnA5OkacMp/wALboiKxcdERERERERERERc1YJ5zD4rPfaulVzVgnnMPis99q6VVFHevW/qfx0+h/CqDb1+I0cgJq5HRyufkyuLctiDlI7iPUsvdHik0tTMJJZHjkwbOcXa5xrqV777PkU380nsYsDcsz+8TnqjaPW7/wCKOlSFsS2psc1XNExuAGjoUn3h0VcGOqKapdGyOPnRAkXsSS4HrseHYqxwzaSrkqYc9RM68rNC91vljourp20dbD6nwnexUJgnnMPis99qVcis7DiravxtHdyBgToukpZQ1pc4gNAJJOgAGpPqVVY3jNfWRTVkMpgpITZgBLXPsbF2nE95t0DW6szGMMbUQSQuc5okblJbofzUO3gsZR4O2nj0BLIh225zie05ST3q2pMLhbKcxtRoAl7nAZiQBvPU/ZaDC9v66ogipKcF9U64dKbaNHA66XtxcerpJ0/cZ2QxWnjdUeVukLBmcGySXAGpIB0IHFbjc7g4bTyVBHOkdlB/yt/9uvf+UKeVzgInl3yQ1179Vjf8lBrcTZJW9dXzLW6NK3Y2Ac8tTvHIDQAKFbtduX1YdBObzMGZr+GdvA3H1hp3g9hWbtFhuJmWSSGrjihAuGlt7AN1JOU9Nyq13ZOIxOG3TmB7sjrq39s6rk8PqXf9Jw+8Mv8AussOJuaxtCg21vw2i0d+MiAQJMZA9FTuxNDVVFYXU8ojmDXPMjhfiQHaWOpzK3dmMNrYi81dQ2a4GQNFrcc19B2fmoVuVoudUS9QYwekuc72NVqJSblKjt67JuHUQBAAGgnjrqig++D5vHit9jlOFB98HzePFb7HKb/CVzNl+cp9QozuX85n8Ie+FbyqHcv5zP4Q98K3lGl4Vubf867oPZFFZd5mHtJa6RwI6DG8f7KVKnN8o/vsXgj/ALkik9xaJC19lWtK7r9lUnMbjw+hU6G8ugsHco8NJtm5N9vXZbrCcdp6lpdBK2QDjbiO9p1HpCiVByY2d/iWy8g/j9a7snpzWUK3UiT+0W5L5cjuU6sttL/1W9KhjII5re/+ZQqUaz2S00yRmQQY+gV4oo5W7bwtqPJoWSVE4vdkdrNtxu5xDRbv0Xrgm2cFTK6Cz4p2XvFIMrtONrEg9enfwVmITC4xs64ZjLTET9OMaxz0W+RRLaLeNDRymKSGcuHA5QGuHW0k6jouvnG95tNTyFmSWUNdlc9gGUOHFuYkAuHSAmNqsbs+5fhLWHvZhS9FFq7eLSshZK3PLyjS4MY27gAbOLvqgHTXqWVsttpBXh3J5mvZbMx1r2PSLGxCYhMKDrK4aw1HMIA/hb9FDZN59O2dsL4p4nEgEytEeUHXMQTe1tV81W9Knjc3NDUCJ/yZTHla4dbQbEjuWMbeKsGzboxDDnmpoi8KatZJGJGODmOGYOB0t1qNSbxIXGXkIpqhkIvJJGG5WjXUZiC7geA4AngpFwCop21WqSGN015dZUsRaXDtrIKimdUQh8gb8qNrbyA9WTr6VrMD3jwVVSKdkcrXHNq4AWygkgi9+hYxBTFlXIccB7uvJS1FDsc3mwUsronwz5h1tDQRcjMCTq020Kl7H3APWLrIIOihVtqtJrXPbAdpzWHjGMxUsfKSkhl7XDS7j2BaEb0MOPCV34b/AP0pWQqC2HaP7VgH/UPscq3uLSIXU2bZULmlVfUmWCcjrryPBWtNvHoWWzPkbfheKQe1q2+B4/DVxmSBxc0OykkFuoAPA9hCw6rF4Zas0D2CQOiL33IIGtspb1219S1mD08eD0s5mcBFy7nR2u4lrg0Mbb62n5XUpM8lruoUXU4a1wqGIEgyDwyCmC8K6ocyNzmxukcODGloJ16C4gdvHoUYk3hNbC2ofS1Ap3WtKOTcLE2BIa8kemykeFYrFUxNlicHMdwPtBHQR1LIcDotV9tVogPe3KY5TwkfyotgG8ltVWNphA+MnNcucLgtBNsoHZbipoqSwPEWQY3LLIbNbJPwFySS8AADiSdAO1T6k3l05qBBNHNTuJAHLNy8eF9btv1nRVsflmV1do7MLXj4Zhw4QTv4zr9NFL0Wh2l2vZRWMkUzm2HPYy7ATcAFxIAOnDtWnqN69KyGOTJITJe0Yy5gA4tzO1sLkaBWF4C5tOwuKrQ5jCQVNkUexPbqlgp4p3FxbMLxtA5x0F9OAtcA6rFrd4Dact8ppp4WP+S8hj2+tjj0a24oXALDLG4fow7/AKxrA3xvhStF5U1S2RjXscHNcAWuHAg8CiktQggwVzfgnnMPis99q6VXNWCecw+Kz32rpVUUd69Z+p/HT6H8Ks99bDydMejM8esMt7CtfuXlAqJ231MYIHc7X2hWBthsy2upjETlcDmY7qcLjXsIJHpVW027fFIZQYmhrhwkZK1v53DvyWHAh+KFmxr0K2zjaveGuz16yFPd6OMNioXRX/iTWY1vTa4Ljbqtp6QqbwTzmHxWe+1W/s3u/dG81FXIZ6m3NuS5rNONzqT26AfmoLS7q8RuDlYwjUEyC4twPNusPDiZhbOy7i0t6T6HaDqcgSeA1gQFeCqffRiN5YIB9FpkPe45W+oNP3lP9loqxsJFa5jpM2hZb5Nha9gNb3VXY40VuPcnxbyrYyP8rLZx+TlOoe71XJ2NRFO7c9xBFMEyNOCnu62ZrsMiA4tLw7sOYn2EFfW8nHm09C9txykwMbR02Pyz3Bv5kKOz7F4jRTPdh0gMTzfIS247C1/NNuAdxssKLdxiFZMJK6TKOklwe63U1rea3/mixLowwrhQtXXJu31m4JxR/wBuMEdV87ncDLpn1JHNYMjT1udxt3N94KVb2KrJhzm/Xexv55j+TVJ8KwuOnhbDE3KxgsB7ST0knUlV7vnqyRTQDUuc59u6zW+u7lkjCyFXSuDf7UbU3Tl0bmtzuloeTw8OPGWRz/QLMHuqV12JRQtzSyMjaTYF7g0X6teleOBYd5PTRQ/UY1p7wOcfXdRLeXsbUVhifAQ7IC0sJy8SDmF9Ow9wU82tyWh/TvL1xqPwtcTn7KcwzNe0OaQ5pFwQQQR1gjiFCt8HzePFb7HLdbEYHJSUTIZSC8FxNjcC5vlB/wCcStLvg+bx4rfY5YdmxSsWNZtBjWGQHZHjzUZ3L+cz+EPfCt5VDuX85n8Ie+FbyxS8Kv2/513QeyKnN83nsXgj/uSK41V+12xWI184lcynZlbkAEjjpcm5JbxuUq5iFHYdRlK57So4AAHU8VsdktiaSow+nfMx7yW3sZZAL5jwaHWHoCkVThkVFRTmmjbGWxPcC0aktYSCSdTbtWJsbQ1tPFHTzRw8mxpGdryXHUkc0tt09ak0kYcCCLgixB6QeIWWNEaKi8uahrkOfiZimJkRPoqj3MtvVTuJu7kxx46vFz+QWDvCqHQ4wZI9Ht5N4t0kNHttZSrDNjanDax81KwVED2lvJl4Y9oJBGrtDYjjfgvui2HmqMQNbWBrAHBzIQ4PPNADA5w0sLA6Xuq8Jwhq73xlAXb7ouBYWRE5k5d2Nd3RaTfT/jU/8jveC3e1FAxmz7WgCzY4nf1EtJPeST615bfbH1tdO0sbE2OMFrSXm7rm5JGXTu1WbjODYhPhzaXk4Q6zWvdypOjMtiBk4use63TdZjN2S12Vmdjatxjuuk5jLOfZYe5ukZ5JK+wzOlyk/wCUNaQO67ifSo5um0xJ4HDk3j/U1S7YrAq+hp5YjHC+5L2HlSOccjcp5nCwJv2W6brVbHbD19HViZzYXNcC1w5QiwcRcjm6kdXSsQe7krH16ZN2cY78YcxnAK0G8mMOxfKeBEQPpABU03twN/s4aDmysy9mjh7FCd5kWbFi29riMX6rgC6ku1GCYtWtjp3xwhjDcyh+jyBYOI4jQk5bcSsf3BXOAAs6jnhoaJMmNw048FqMMxGVuzs9idJeTB6muLMw7tSPSsvdiak0czYYYZGukIcXylh1jaLWDHXFu3pKm2H7HxR4f5E7nNLSHu4EuOpcOog8O4KJ4Fs3ieGSvEDI6iF/W8M4cHWJu02Nja4PqWcJBBWt8ZQr0qzGQCXYhiyBGW+RnlOqzN3mxdVQzyOldHyb2Ws1xPODgWmxA4DN61G9kP8A9BJ4tR7XqxcCwicSvqapzTM9oY1jL5I2A3yi/FxOpKhtVsXX02JuqqVjJGue5wzOAtnvmDgSDxJ1HYslsRAUaN22s+uKr24nMidGzGk/netZvlP99i8Ee/Irfp/kN7h7FV+1uwFdUvjlOSSZ+blbODWMAyhjGh2pAGbXiTdWPg7puRby7GskAsQ12YaaXvYcero7VJk4jK1NovputKDWOBLZBg/jWMlmlc+bKUbJcSijfctdIQbEtPBx4tII9CvbF5KgR/3dkb5L8JHFotY63AN9baKr8H3c4jT1LKhogc5js1i82PEHg3tUagkhXbGrMo0a2J4aXCBnnMH01UnwbYvyTFeUha7kHQm5JzZXlw5tybm4F9Vsd4ENI6jPlb3MYHAtLLZs2tg0EG5Iv6L8Fu8NfMYwZ2sZJrdrHFw46akDo7FG94+ystbAwQkZ43F2Um2YEWOvX39qmRDTAWjSuDWu6ZrviIGIct8/lRyorXHBZGU9M5tKGECWaQZ3c8EuDGt117gs/cw8+SzDoEvtY26+aXZ3EpsPFFI2KBjW2zZs7n2N2ts02aL2ub8OhZG7XZ+tozLHMxjYnHNfNmcXaAWsbZbdeqgAcQK6lzUpfCVqYc2cU5GSRxmcyeX2UU2XgDtoHX1tNO4d4Mlll76YQJ4HdJjcD6Hae0rY0OwVXHUPrmlonFQ97YXHRzHOde7xexIOnV0r2xnZGrxOrZJURimgYMuXO17yL3dbLcAnhfoA6VHCcMQtn4qiLxlftBha2DnnOeQGp13ZL02qnc/Z9jnXLiyEknp1br6eKwt3Wy1NV4c4TMzXmJuCWnmtAGo1tYnTtKkG2uCVVRT+S08cQisznOeWkZTo0My8NBrf0Lx2DwStomchJHCYy8uL2yHMLgfRy2dqOscVOO/mtBtwG2LhTeGuL8QE5x/u5Ym8LDsOjggZOZGcmC2JkVsxbzbjnAi2g5x6evVajbqsmkwuK9NyEAdGI80mZ9gwht2AaadZutrvL2HqKuRk0FnFrMhYSGniSCCdOk6acF+bQ7OYlX0rWyiGJ0dnCMHMZHWsS53BuhNgL6nU9WHAycldaVaLWUHuqAwSTiPh6DnxMjettuvkJwyK5vYvA7s7kWBsjhmKU1K2Hk6ZoaXWEhcXam/FhtxKKxpgBcq9oh9xUc17YJJ15qpcE85h8VnvtXSq5qwTzmHxWe+1dKqujvXY/U/jp9D+EREV68kiIiItZjW0VPSsLpZGNIaXBhcA538reJudNAqj3b10QxF01RKxhyvcHPIaC9xF9TpexJVrYvshSVTxJPFncBlBzPGgJNrBwHElYPxa4b9nH35P1KpzXEyu7ZXlpQt303YsTxBIAy6ZqRU1WyRuaN7XtP0mkOGnHUaL1WLhuGRU8TYom5GN4N1PE3Op14rKVq4j8OI4dOeqhm0+8LySsjp+SzB2UueXZbBxtppbTtK1MMQxLGuWbzqelAGbi1zgSQAennknub3KZ43srS1ZaZ4g8t0Bu5pt1XaQbdizMNwuKnjEcLAxg6B7SeJPaVXhJOei6zLy3o0f6LSKmEtJ3Z6nXWOQiVlIiKxcdFB98HzePFb7HKcKD74Pm8eK32OUH+Ero7L85T6hRncv5zP4Q98K3lUO5fzmfwh74VvKNLwrc2/513QeyIi1uPU8rov4U5py27i8Ma/QA6EO6On0K0risbicATH+8pK2SKt9h6jEa+J8rq10bWuyACKIkmwJ1I0Go/NZO0tXiOHMbUeVNqYswa5j4mMOt7WLNfz9BUMeUwui7ZpFbsO0bj4Z68Jwx91P0WPh1aJoY5QLCRjXgHozAG35rIU1zHAtMFEREWERERFXWK7sKion5eSraZNNRFYDLwsM3QpxhME7GWnkbK++jms5PSw0tc63vr2rNRRDQNFuV76tXYGVIgaZAR0gIiKIbyYctG+cTTRvYAGhjy0EucBq0cf/AIskwJVVvS7aq2nMSY9VL0Wi2IpnMoIM7nOe5udxcS48/ncT2ELeoDIUKrBTe5gMwSEREWVWiIiIiIiIiIiIiIiIiIiIiIiIiIiIuasE85h8VnvtXSq5qwTzmHxWe+1dKqijvXrf1P46fQ/hERFevJIiIiIiIiIiIiIiIiIiIiIoPvg+bx4rfY5ThQffB83jxW+xyg/wldHZfnKfUKM7l/OZ/CHvhW8qh3L+cz+EPfCt5RpeFbm3/Ou6D2RaDbyv5HDqh3SWZB/XzfYVv1Xe+DFG+TxQNcMz5LuFxoGg8ernEeoqTzDStHZtHtrqm3mPtmU2Jlr6ehjbFRska67w4ztYXZje+UjTS3SsDE8QkrqllJXnyJmYERBpPKHgP4vyesA2tfrNlYtJNDFExokZkY0NBzC1gAB09SrrbmdmJVtNT0p5Qx5s8jNWtDizXMPqhpPebcVBwhsSutaVhXuXvLA3xHHnLd85kjloOUKbbT42zD6Iva0c0BkTOi9rNHcAL9wUeptn6g0bqyeqnbU5DK2z8rGWaXNbyfAi3EHrsvzewy4o8+kPL/xD0C9uP9OdbDeRtA2GhexjgZJm5QGm9mn5bjb6Nja/W4LJOZncqbZjhTpCmO9UcZPIGI6ak8V8bu6+oko5amdz5XSPc5rb3sG/RY06C7rgDuWgxivq6aqo5i+R9RUZy6nzWY3NlEUQb0AE6k9IJUo2Or2MjgpIwXFlO2SR4+SwvsQ0/wCZ13G3UFrKWPyrHpH8WUkYaP5zf/cv+6sEZAKxjw24rPcwYYJjl4WjlMg8dCvfBdnq+HEHTTVBkgMd3lztC4t1AZwaGuvbsCxsKrZsWnkcJJIaKI5WtjOR0p485w1AtYkdFx03KmONU7n00zGfKdG9re8sIH5qH7oqxgo3xEhsjJHF7TodbWNuPRbvBWYggKhlY1KFS4gY24WiBoM+9HHdO7cvrAY6uLFZIWtnFGGnWRzpG3y6Oa93SXdAJ6erTIr8amrK51FTPMUUQvPM35X8jCfkm+l+Oh6tZFS47DLO+CMl7o2gvc0Xa25tlLuGbpsq82GwwSVFbHJPLFJyt3sY4Rl4zP1LrZiASeBHyh1rBygBWU4q461RoBY1sZTrljI3mOOWiysRLqbFaWGkmmeXEcvG6R0oy3Fybk2OXMeywPSs7ei8y+SUbTrPML26hZvtdf8ApW5wzyGmnFPTsBlfcvLLyOA43kkJJAJ4XPErQYhUNfj4MrmtjpYM93Gw4XJ/1/khGUcVOjUx1mvwnuMJk6u1g+pEa9VM8WxKOkpnyuHMjbwHTbRrR3mwUV2aw6bEI/KquWUNeTyUMT3RNa0G1zlIJN+s+3T42yq5KvBpJRGWguD2jpMYeMryOi7edboCkOy1XEMPgeHNDGwtu69gLNGa56LG91LV3Jagabe1L2+MuwzvECYHAk+y0eA4nLT4m/D3yPliLc8TnnM5vNvlLukWvx6h1rWbbVdRGzyx8ksJFQI4YQcoyNvdzm/Sc7KTx4WC9tkYXVmKT4hYiFt44iRbNpluOzKCT/MB1r32wtU4rRUnFrCZpB0dYBHc3/WoatW+0NZdtkCQwF/UCXDhJyB/yV57S0UxopK2oqJoZA3NHDG7I2O5GRhFrvfrqevuUq2UrZJKGCSY890YLidL9RPeLH0qMbzHGaWjo75WTSZnu4aAgce4k9+VbebFOWpKxkDP4UUbo4ntOjyI3BwYOpujb9J7lIZOK1arTVtacgZmf/LZwgfUyeOU8VpcNnmxeplfyskVFEcjGxuLDI7rLhrwsey4HWV8YU+pGMeSColdBTtL7F1yQQCGvP0rOcBr0ALM3bV0EOFB7ntaGl7pCTwObpHXa1uvRanZHH2iStrXtLpZpmxRwiweepgB6bEX6OYVHhK23NdirsY3utGFojeTE9YkkqzkRFevLoiIiIiIiIiIiIiIiLmrBPOYfFZ77V0quYqWoMb2vFrtcHC/C4II9im3xxV31Kf7j/3Fq03huq99tvZte8cw0oynVXOipj44q76lP9x/7ifHFXfUp/uP/cVvatXA+XrzgPVXOipj44q76lP9x/7ifHFXfUp/uP8A3E7VqfL15wHqrnRUx8cVd9Sn+4/9xPjirvqU/wBx/wC4natT5evOA9Vc6KmPjirvqU/3H/uJ8cVd9Sn+4/8AcTtWp8vXnAequdFTHxxV31Kf7j/3E+OKu+pT/cf+4natT5evOA9Vc6KmPjirvqU/3H/uJ8cVd9Sn+4/9xO1any9ecB6q51B98HzePFb7HKIfHFXfUp/uP/cWq2j3gVNbDyUrYg0ODuY1wNxfpLjpqouqAiFuWOxLqjcMqPiAeK325fzmfwh74VvKody/nM/hD3wreUqXhWjt/wA67oPZFpJNiaBxJNNESTcnLxJ4lbtFYQDquMyq+n4HEdCtF8BsP+yw/dW0osNihblijZGOprQ32LJRA0DQKT69V4h7iepWNiOGxTxmOVgew8Wn8j2HtC19NsdRxxPibA0MkFnglziQNQMxJdYHUa6LcokBYbWqMbha4ga65dVhYTg0NNHycEbY28bC+p6yTqT2kr6osKhhc90cbWOkOZ5A1cdTc9fE+tZaJCwaj3SSTnrz6otJiOxdFO8ySQNLzxc0uYT35CL+lbtEIB1SnVfSMscQeRhY1Bh0UDBHExsbB9Fot6e09qwMU2Qo6h/KSwtc/wCsC5hPeWkX9K3CJA0WW1qjHY2uIPGc/VYeGYPBTtywxtjB1OUWv2k8Se9Y+IbMUs8rZZYWPkbwcR1cLjg703W0RIGiCtUDsYcZ4zn6r8LBa1tOFloXbB0BdfkG6m5aHPDL+GHZPyW/RCAdUp1qlOcDiJ4GF5wQNY0NY0NaBYNAsAOoALwbhMImM4jbyxGUyW51tNL+hZaLKgHuEwdVr8XwCnqg0TxNkDTdt76deosbGw06bLMp6ZkbAxjQ1rRYNAsAOoBeiLELJqPLQwkwN25aSLYuhbNywp2B9819bX6wy+UHtAXvS7MUsc7qhkLRM8kl+pNzxIBNmk9NgL3K2iJAVhuaztXnSNTpw6IiIsqhERERERERERERERERcuoiLQX2NERERERERERERERERERERERERERERWJuX85n8Ie+FbyItql4V852/wCdd0HsiIitXCREREREREREREREREREREREREREREREREREREREREREREREREREREREREREREX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1030" name="AutoShape 6" descr="data:image/jpeg;base64,/9j/4AAQSkZJRgABAQAAAQABAAD/2wCEAAkGBhISEBUTExQVFRQWGB0YGBYYGRoWHhseHBgYGhgZHhgbHiYhGxokGR0dHy8gIycpLiwsGR8xNTAqNSYtLCoBCQoKDgwOGg8PGi8kHyQxLzI0NSwyNTUqLTUsMDIsKiksLC4uLC0sLywtLCwsLSwsLCopKSwuLywsLCksLCosLf/AABEIAIIBhAMBIgACEQEDEQH/xAAcAAEAAgMBAQEAAAAAAAAAAAAABgcEBQgDAgH/xABIEAABAwIDAwcGDAMHBQEAAAABAAIDBBEFEiEGBzETIkFRYXFzFDSBkbGyFhcyNUJSVJKTodLTI3KCFSQzYqLB8GOzwtHhNv/EABsBAQACAwEBAAAAAAAAAAAAAAACAwEEBQYH/8QANxEAAQMCAwUGBQMEAwEAAAAAAQACEQMEEiExBUFRYXETIjI0kbEUFoGhwQZT8SNS4fAlQnIV/9oADAMBAAIRAxEAPwCIMYSQACSTYAaknoFlsPg1V/Zqj8KT9K8sE85h8VnvtXSq1GMxL6LtbarrFzQ1oMyub/g1V/Zqj8KT9KfBqr+zVH4Un6V0gis7HmuN8z1f2x6rm/4NVf2ao/Ck/Snwaq/s1R+FJ+ldIInY80+Z6v7Y9Vzf8Gqv7NUfhSfpT4NVf2ao/Ck/SukETseafM9X9seq5v8Ag1V/Zqj8KT9KfBqr+zVH4Un6V0gidjzT5nq/tj1XN/waq/s1R+FJ+lPg1V/Zqj8KT9K6QROx5p8z1f2x6rm/4NVf2ao/Ck/Snwaq/s1R+FJ+ldIInY80+Z6v7Y9Vzf8ABqr+zVH4Un6V41eDzxNzSQysbe13sc0X6rkDVdLKD74Pm8eK32OUXUoEytm0/UFSvXbSLAJMaqM7l/OZ/CHvhW8qh3L+cz+EPfCt5WUvCuPt/wA67oPZERFauEiIiIiIiIiIiIiIiIiIiIiIiIiIiIiIiIiIiIiIiIiIiIiIiIiIiIiIiIiIiIuasE85h8VnvtXSq5qwTzmHxWe+1dKqijvXrf1P46fQ/hERFevJIiIiIiIiIiIiIiIiIiIiIoPvg+bx4rfY5ThQffB83jxW+xyg/wAJXR2X5yn1CjO5fzmfwh74VvKody/nM/hD3wreUaXhW5t/zrug9kVTbdYriFBMxrax72yNLhdrARY2I4a9GqtlVLvq/wAan/kd7wWavhlR2HDroU3AEGdQDoOalGwEdXNDHVT1TnteHWiytA4loJcNb6XX5vBZWRRPqqeqcxrA28WVtuNiQ4631Giz93XzZT/yn33JvF+bKj+Ue+1YjuLHaf8AIxAjFhiBEYo0j76rN2Zop44R5ROZnus65aG5bgXaLcRfpW3UV23pnGgdKyaWJ0UeYcm7KHXy6OHTw06rlRLYE1ddDJCaiWONrsz5Q4ukcXABrGucea0ZS426ws4oOFQbZfEUnXReAAYOWnp9NArXUN3i7J1Fa2HkHgZCczHEtBvaztOkWPr0UZ2ExypixN9HJM+VmaRnPJdqy9nC5JF7cL9Kz97DZYAyaKonbyjsrmB5DRZuhAFrcNe9YLg5srZoWVS1vmMa8SRIMSDIO71U+wmkfFBHG92d7GNa53WQLE66+tZahFBRz1OCwmOaVs4jLmua83c4F1muJ1IPD1KN7ssWlqKwtnqZyWtzMYXnK4g2cHA8bA3t2dizj0HFa52cajatXGJYTIjn7H7K20UGgw6Z2LyNbVT8hE1sr259A97iWx/yWF7dQstJRbTvxLE+SMr4qVuYhrHGMuDeBLgQdTrx0GiF6gzZpfJa7INxHLScwI4lWoiqzB9ppaTFnUZlfLTukDG53Zy3MAWEOOvE2Kw95Uk1JVMEdTUFr25y0yusDnOgtbTsWO0ylXM2O91ZtLF4hiBjUfgq30VZU9Di0lfT1Bc8xSZJHBrrRsYdTGW31Ibpe2pN141m1DH4rNFWzSxQMJZG2Nz42ggixcWWcbi5v2rPaclAbKc4wx4dDZOHMjOIjefRWmoHJsTVnGPKxKOSzB18xzZbf4eXq9Nln7PYS8VL5GVL56R8OWNxlz5HZtWjXUgahx16CoRi809PjEcAqah8Ylh0fI46OcwkGxAPG3BRecgSFfYW7hUqMpPE4TMjdvHIhWtjOLx00D5pDZrRfvPQ0dpOiwtjMXkqqKOaS2d+a9hYaOIGncojviwsCFk+eQuMjWZC7mAZXEkN6CbcVsN2eDjyOGflZvpfw8/8P5Th8i3p71LEccKo2lFuzxXnvF3DgDl/lTlFXmJMrpsXET2z+SA2BYXxMy5L5jIwi5zdBPZZavHsYmwrEWNZNLJTvDXujkeZLAktcAXa3Frg+1O0jcoU9lmoQxrwXFuKN3SeP0+qs3FMTjp4XzSGzGC5/wBgOsk6ALWbFY0+ro2zyWDnOfoOAAeQB6B0qL74MMHk7Z88hIe1oZm5g0dchv1u1ZG6/BwaOGblZgQ5/wDDD/4fynD5FvT3piOOFP4SiNn9uT3i6NNIBy+vFT1ERWLioiIiIiIiIiIiLmrBPOYfFZ77V0quasE85h8VnvtXSqoo71639T+On0P4RERXrySIiIiIiIiIiIiIiIije2m2TaGNoDeUmk0Yz/yNtbX0t0n02htZvExCjqQyrZEQQ1zmNGoaegOB+UO26xamp8s2hYDq2OUNA7Irk/6wfWrKxDZWlnmbNLE18jbWJv0cLi9jbtVPedJBXpMNrYtYyvTxFzZPHPQDhG/etqCoRvg+bx4rfY5ThQffB83jxW+xym/wlczZfnKfUKM7l/OZ/CHvhW8qh3L+cz+EPfCt5RpeFbm3/Ou6D2RVrvkwd72Q1DQS2PM19ugOsWnuuCL9oVlL8ewEEEXB0IKm5uIQubZXRta7awEx/Cgu6/aSF1EyB0jWyxkjK4hpIJLgRfiNbehZe2+LRzw+RQubJPO5rMrTmyDMC57rcAAOlZ9RsBh73ZjTMufq3aPUCAthhWz1NTX5CJkd+JA1Pe46qIa6MJW7VubXtzcMDpmYMROus6Tuj6rX7dOazDKgEgfw8ov0nQAd6i25Z45KoFxfO027Mp1U7xTAqepy8vE2TLfLmF7Xte3qHqWJBsZQsJLaeMXaWnTiHCzh3EIWnFKjSvKTbN9u6ZcZmBGUc+SrHZyVvwgcbixmmsbixvntY9KkW+h48ngFxflCbdNsh1t6R61KPgJh/wBli9S967ZKjmkMklPG97uLiNTYW9ijgdhIW4/adB11Trw6GCIgZx9eaw93jgcMp7H6B95yrra2ndhuLtqIxzHO5VoGlwTaVnt+8FbOF4FT02bkImx5rZsote17X9Z9a/MWwCnqcvLxNkyXy3vpe1+HXYepZLCWgb1r220GUbp9Qglj5kb88+P+hYGyVG7yZ0sgtJUuMz+wP+Q3+mPKFU+zuHxU2J8hXMbkGZhzjm3+g/X6J6+1XsAtdi+zdNVW5eJryOBOhHZmGtuxZcyYjclptMUnVA8HC/hqOEdFoJ6XDYqiGOGmhkne8ECPLeNo1MriL2A4jrUQ3zSA1UIBBIiNx1XebKz8J2dpqUHkImx34kcT3k6rDfsNQEkmmiudTosOYSIU7XaFKhXFV2J0A66mfrl0E9VssIla6CItIILG2I1+iFD8QwehxOoqInjkqmF2XM1wzPbYWcWkWcL6W4jTUXUswvAaemzchEyPNbNlFr2va/dc+tYtVsfRyOc98LS9zs5fch19NQ4G44cApEEhadC4p0ajntc4cCNR1EwRu1UC2Iw2aixh9KJM8eQl5HC2UFjiPouuQPStftdM3+32G4sJYLm4sLFl7nosrVw3Z6nga5sUTWh/yuku73HUrC+AmH/ZYvUoGmYgLpM2tS+IdWeDm3DkBnxcc8umfVaHfGL0LCOiZvuvX3u6x+BlFTQZwZXue0MbziLOc4lwHyRbpPWpXJgkDoPJzE0w2tydtLDUW6tV4YRstS0pLoIWscdC7Um3VckmylhOKVpi8omz+GcDIJI0z4Tw+6ripxx9Zi5p6iV0dM2R7OTDiwHLcAEi1y4jievRaHeGKZtZkpWsDGMDTk4F1yTr0kXAJ7FcGI7GUU8nKywNc88Xai/fYi6+q3ZCjlYyN8DC2P5AAy5b8bZbcVA0yQV0aG17ei9jmtcAGwQIif7uZ6wo5vWkbJhgewhzeVaczSHC3OFwRodV8bt8fgjoaeEvBlfI5gjHOdcuLrlo1Dba3OimTsHgMHIGNvI2y8nbS3csTCNk6SlcXwwtY46ZtSbdQJJt6FPCcUrntvKHwZtnA5OkacMp/wALboiKxcdERERERERERERc1YJ5zD4rPfaulVzVgnnMPis99q6VVFHevW/qfx0+h/CqDb1+I0cgJq5HRyufkyuLctiDlI7iPUsvdHik0tTMJJZHjkwbOcXa5xrqV777PkU380nsYsDcsz+8TnqjaPW7/wCKOlSFsS2psc1XNExuAGjoUn3h0VcGOqKapdGyOPnRAkXsSS4HrseHYqxwzaSrkqYc9RM68rNC91vljourp20dbD6nwnexUJgnnMPis99qVcis7DiravxtHdyBgToukpZQ1pc4gNAJJOgAGpPqVVY3jNfWRTVkMpgpITZgBLXPsbF2nE95t0DW6szGMMbUQSQuc5okblJbofzUO3gsZR4O2nj0BLIh225zie05ST3q2pMLhbKcxtRoAl7nAZiQBvPU/ZaDC9v66ogipKcF9U64dKbaNHA66XtxcerpJ0/cZ2QxWnjdUeVukLBmcGySXAGpIB0IHFbjc7g4bTyVBHOkdlB/yt/9uvf+UKeVzgInl3yQ1179Vjf8lBrcTZJW9dXzLW6NK3Y2Ac8tTvHIDQAKFbtduX1YdBObzMGZr+GdvA3H1hp3g9hWbtFhuJmWSSGrjihAuGlt7AN1JOU9Nyq13ZOIxOG3TmB7sjrq39s6rk8PqXf9Jw+8Mv8AussOJuaxtCg21vw2i0d+MiAQJMZA9FTuxNDVVFYXU8ojmDXPMjhfiQHaWOpzK3dmMNrYi81dQ2a4GQNFrcc19B2fmoVuVoudUS9QYwekuc72NVqJSblKjt67JuHUQBAAGgnjrqig++D5vHit9jlOFB98HzePFb7HKb/CVzNl+cp9QozuX85n8Ie+FbyqHcv5zP4Q98K3lGl4Vubf867oPZFFZd5mHtJa6RwI6DG8f7KVKnN8o/vsXgj/ALkik9xaJC19lWtK7r9lUnMbjw+hU6G8ugsHco8NJtm5N9vXZbrCcdp6lpdBK2QDjbiO9p1HpCiVByY2d/iWy8g/j9a7snpzWUK3UiT+0W5L5cjuU6sttL/1W9KhjII5re/+ZQqUaz2S00yRmQQY+gV4oo5W7bwtqPJoWSVE4vdkdrNtxu5xDRbv0Xrgm2cFTK6Cz4p2XvFIMrtONrEg9enfwVmITC4xs64ZjLTET9OMaxz0W+RRLaLeNDRymKSGcuHA5QGuHW0k6jouvnG95tNTyFmSWUNdlc9gGUOHFuYkAuHSAmNqsbs+5fhLWHvZhS9FFq7eLSshZK3PLyjS4MY27gAbOLvqgHTXqWVsttpBXh3J5mvZbMx1r2PSLGxCYhMKDrK4aw1HMIA/hb9FDZN59O2dsL4p4nEgEytEeUHXMQTe1tV81W9Knjc3NDUCJ/yZTHla4dbQbEjuWMbeKsGzboxDDnmpoi8KatZJGJGODmOGYOB0t1qNSbxIXGXkIpqhkIvJJGG5WjXUZiC7geA4AngpFwCop21WqSGN015dZUsRaXDtrIKimdUQh8gb8qNrbyA9WTr6VrMD3jwVVSKdkcrXHNq4AWygkgi9+hYxBTFlXIccB7uvJS1FDsc3mwUsronwz5h1tDQRcjMCTq020Kl7H3APWLrIIOihVtqtJrXPbAdpzWHjGMxUsfKSkhl7XDS7j2BaEb0MOPCV34b/AP0pWQqC2HaP7VgH/UPscq3uLSIXU2bZULmlVfUmWCcjrryPBWtNvHoWWzPkbfheKQe1q2+B4/DVxmSBxc0OykkFuoAPA9hCw6rF4Zas0D2CQOiL33IIGtspb1219S1mD08eD0s5mcBFy7nR2u4lrg0Mbb62n5XUpM8lruoUXU4a1wqGIEgyDwyCmC8K6ocyNzmxukcODGloJ16C4gdvHoUYk3hNbC2ofS1Ap3WtKOTcLE2BIa8kemykeFYrFUxNlicHMdwPtBHQR1LIcDotV9tVogPe3KY5TwkfyotgG8ltVWNphA+MnNcucLgtBNsoHZbipoqSwPEWQY3LLIbNbJPwFySS8AADiSdAO1T6k3l05qBBNHNTuJAHLNy8eF9btv1nRVsflmV1do7MLXj4Zhw4QTv4zr9NFL0Wh2l2vZRWMkUzm2HPYy7ATcAFxIAOnDtWnqN69KyGOTJITJe0Yy5gA4tzO1sLkaBWF4C5tOwuKrQ5jCQVNkUexPbqlgp4p3FxbMLxtA5x0F9OAtcA6rFrd4Dact8ppp4WP+S8hj2+tjj0a24oXALDLG4fow7/AKxrA3xvhStF5U1S2RjXscHNcAWuHAg8CiktQggwVzfgnnMPis99q6VXNWCecw+Kz32rpVUUd69Z+p/HT6H8Ks99bDydMejM8esMt7CtfuXlAqJ231MYIHc7X2hWBthsy2upjETlcDmY7qcLjXsIJHpVW027fFIZQYmhrhwkZK1v53DvyWHAh+KFmxr0K2zjaveGuz16yFPd6OMNioXRX/iTWY1vTa4Ljbqtp6QqbwTzmHxWe+1W/s3u/dG81FXIZ6m3NuS5rNONzqT26AfmoLS7q8RuDlYwjUEyC4twPNusPDiZhbOy7i0t6T6HaDqcgSeA1gQFeCqffRiN5YIB9FpkPe45W+oNP3lP9loqxsJFa5jpM2hZb5Nha9gNb3VXY40VuPcnxbyrYyP8rLZx+TlOoe71XJ2NRFO7c9xBFMEyNOCnu62ZrsMiA4tLw7sOYn2EFfW8nHm09C9txykwMbR02Pyz3Bv5kKOz7F4jRTPdh0gMTzfIS247C1/NNuAdxssKLdxiFZMJK6TKOklwe63U1rea3/mixLowwrhQtXXJu31m4JxR/wBuMEdV87ncDLpn1JHNYMjT1udxt3N94KVb2KrJhzm/Xexv55j+TVJ8KwuOnhbDE3KxgsB7ST0knUlV7vnqyRTQDUuc59u6zW+u7lkjCyFXSuDf7UbU3Tl0bmtzuloeTw8OPGWRz/QLMHuqV12JRQtzSyMjaTYF7g0X6teleOBYd5PTRQ/UY1p7wOcfXdRLeXsbUVhifAQ7IC0sJy8SDmF9Ow9wU82tyWh/TvL1xqPwtcTn7KcwzNe0OaQ5pFwQQQR1gjiFCt8HzePFb7HLdbEYHJSUTIZSC8FxNjcC5vlB/wCcStLvg+bx4rfY5YdmxSsWNZtBjWGQHZHjzUZ3L+cz+EPfCt5VDuX85n8Ie+FbyxS8Kv2/513QeyKnN83nsXgj/uSK41V+12xWI184lcynZlbkAEjjpcm5JbxuUq5iFHYdRlK57So4AAHU8VsdktiaSow+nfMx7yW3sZZAL5jwaHWHoCkVThkVFRTmmjbGWxPcC0aktYSCSdTbtWJsbQ1tPFHTzRw8mxpGdryXHUkc0tt09ak0kYcCCLgixB6QeIWWNEaKi8uahrkOfiZimJkRPoqj3MtvVTuJu7kxx46vFz+QWDvCqHQ4wZI9Ht5N4t0kNHttZSrDNjanDax81KwVED2lvJl4Y9oJBGrtDYjjfgvui2HmqMQNbWBrAHBzIQ4PPNADA5w0sLA6Xuq8Jwhq73xlAXb7ouBYWRE5k5d2Nd3RaTfT/jU/8jveC3e1FAxmz7WgCzY4nf1EtJPeST615bfbH1tdO0sbE2OMFrSXm7rm5JGXTu1WbjODYhPhzaXk4Q6zWvdypOjMtiBk4use63TdZjN2S12Vmdjatxjuuk5jLOfZYe5ukZ5JK+wzOlyk/wCUNaQO67ifSo5um0xJ4HDk3j/U1S7YrAq+hp5YjHC+5L2HlSOccjcp5nCwJv2W6brVbHbD19HViZzYXNcC1w5QiwcRcjm6kdXSsQe7krH16ZN2cY78YcxnAK0G8mMOxfKeBEQPpABU03twN/s4aDmysy9mjh7FCd5kWbFi29riMX6rgC6ku1GCYtWtjp3xwhjDcyh+jyBYOI4jQk5bcSsf3BXOAAs6jnhoaJMmNw048FqMMxGVuzs9idJeTB6muLMw7tSPSsvdiak0czYYYZGukIcXylh1jaLWDHXFu3pKm2H7HxR4f5E7nNLSHu4EuOpcOog8O4KJ4Fs3ieGSvEDI6iF/W8M4cHWJu02Nja4PqWcJBBWt8ZQr0qzGQCXYhiyBGW+RnlOqzN3mxdVQzyOldHyb2Ws1xPODgWmxA4DN61G9kP8A9BJ4tR7XqxcCwicSvqapzTM9oY1jL5I2A3yi/FxOpKhtVsXX02JuqqVjJGue5wzOAtnvmDgSDxJ1HYslsRAUaN22s+uKr24nMidGzGk/netZvlP99i8Ee/Irfp/kN7h7FV+1uwFdUvjlOSSZ+blbODWMAyhjGh2pAGbXiTdWPg7puRby7GskAsQ12YaaXvYcero7VJk4jK1NovputKDWOBLZBg/jWMlmlc+bKUbJcSijfctdIQbEtPBx4tII9CvbF5KgR/3dkb5L8JHFotY63AN9baKr8H3c4jT1LKhogc5js1i82PEHg3tUagkhXbGrMo0a2J4aXCBnnMH01UnwbYvyTFeUha7kHQm5JzZXlw5tybm4F9Vsd4ENI6jPlb3MYHAtLLZs2tg0EG5Iv6L8Fu8NfMYwZ2sZJrdrHFw46akDo7FG94+ystbAwQkZ43F2Um2YEWOvX39qmRDTAWjSuDWu6ZrviIGIct8/lRyorXHBZGU9M5tKGECWaQZ3c8EuDGt117gs/cw8+SzDoEvtY26+aXZ3EpsPFFI2KBjW2zZs7n2N2ts02aL2ub8OhZG7XZ+tozLHMxjYnHNfNmcXaAWsbZbdeqgAcQK6lzUpfCVqYc2cU5GSRxmcyeX2UU2XgDtoHX1tNO4d4Mlll76YQJ4HdJjcD6Hae0rY0OwVXHUPrmlonFQ97YXHRzHOde7xexIOnV0r2xnZGrxOrZJURimgYMuXO17yL3dbLcAnhfoA6VHCcMQtn4qiLxlftBha2DnnOeQGp13ZL02qnc/Z9jnXLiyEknp1br6eKwt3Wy1NV4c4TMzXmJuCWnmtAGo1tYnTtKkG2uCVVRT+S08cQisznOeWkZTo0My8NBrf0Lx2DwStomchJHCYy8uL2yHMLgfRy2dqOscVOO/mtBtwG2LhTeGuL8QE5x/u5Ym8LDsOjggZOZGcmC2JkVsxbzbjnAi2g5x6evVajbqsmkwuK9NyEAdGI80mZ9gwht2AaadZutrvL2HqKuRk0FnFrMhYSGniSCCdOk6acF+bQ7OYlX0rWyiGJ0dnCMHMZHWsS53BuhNgL6nU9WHAycldaVaLWUHuqAwSTiPh6DnxMjettuvkJwyK5vYvA7s7kWBsjhmKU1K2Hk6ZoaXWEhcXam/FhtxKKxpgBcq9oh9xUc17YJJ15qpcE85h8VnvtXSq5qwTzmHxWe+1dKqujvXY/U/jp9D+EREV68kiIiItZjW0VPSsLpZGNIaXBhcA538reJudNAqj3b10QxF01RKxhyvcHPIaC9xF9TpexJVrYvshSVTxJPFncBlBzPGgJNrBwHElYPxa4b9nH35P1KpzXEyu7ZXlpQt303YsTxBIAy6ZqRU1WyRuaN7XtP0mkOGnHUaL1WLhuGRU8TYom5GN4N1PE3Op14rKVq4j8OI4dOeqhm0+8LySsjp+SzB2UueXZbBxtppbTtK1MMQxLGuWbzqelAGbi1zgSQAennknub3KZ43srS1ZaZ4g8t0Bu5pt1XaQbdizMNwuKnjEcLAxg6B7SeJPaVXhJOei6zLy3o0f6LSKmEtJ3Z6nXWOQiVlIiKxcdFB98HzePFb7HKcKD74Pm8eK32OUH+Ero7L85T6hRncv5zP4Q98K3lUO5fzmfwh74VvKNLwrc2/513QeyIi1uPU8rov4U5py27i8Ma/QA6EO6On0K0risbicATH+8pK2SKt9h6jEa+J8rq10bWuyACKIkmwJ1I0Go/NZO0tXiOHMbUeVNqYswa5j4mMOt7WLNfz9BUMeUwui7ZpFbsO0bj4Z68Jwx91P0WPh1aJoY5QLCRjXgHozAG35rIU1zHAtMFEREWERERFXWK7sKion5eSraZNNRFYDLwsM3QpxhME7GWnkbK++jms5PSw0tc63vr2rNRRDQNFuV76tXYGVIgaZAR0gIiKIbyYctG+cTTRvYAGhjy0EucBq0cf/AIskwJVVvS7aq2nMSY9VL0Wi2IpnMoIM7nOe5udxcS48/ncT2ELeoDIUKrBTe5gMwSEREWVWiIiIiIiIiIiIiIiIiIiIiIiIiIiIuasE85h8VnvtXSq5qwTzmHxWe+1dKqijvXrf1P46fQ/hERFevJIiIiIiIiIiIiIiIiIiIiIoPvg+bx4rfY5ThQffB83jxW+xyg/wldHZfnKfUKM7l/OZ/CHvhW8qh3L+cz+EPfCt5RpeFbm3/Ou6D2RaDbyv5HDqh3SWZB/XzfYVv1Xe+DFG+TxQNcMz5LuFxoGg8ernEeoqTzDStHZtHtrqm3mPtmU2Jlr6ehjbFRska67w4ztYXZje+UjTS3SsDE8QkrqllJXnyJmYERBpPKHgP4vyesA2tfrNlYtJNDFExokZkY0NBzC1gAB09SrrbmdmJVtNT0p5Qx5s8jNWtDizXMPqhpPebcVBwhsSutaVhXuXvLA3xHHnLd85kjloOUKbbT42zD6Iva0c0BkTOi9rNHcAL9wUeptn6g0bqyeqnbU5DK2z8rGWaXNbyfAi3EHrsvzewy4o8+kPL/xD0C9uP9OdbDeRtA2GhexjgZJm5QGm9mn5bjb6Nja/W4LJOZncqbZjhTpCmO9UcZPIGI6ak8V8bu6+oko5amdz5XSPc5rb3sG/RY06C7rgDuWgxivq6aqo5i+R9RUZy6nzWY3NlEUQb0AE6k9IJUo2Or2MjgpIwXFlO2SR4+SwvsQ0/wCZ13G3UFrKWPyrHpH8WUkYaP5zf/cv+6sEZAKxjw24rPcwYYJjl4WjlMg8dCvfBdnq+HEHTTVBkgMd3lztC4t1AZwaGuvbsCxsKrZsWnkcJJIaKI5WtjOR0p485w1AtYkdFx03KmONU7n00zGfKdG9re8sIH5qH7oqxgo3xEhsjJHF7TodbWNuPRbvBWYggKhlY1KFS4gY24WiBoM+9HHdO7cvrAY6uLFZIWtnFGGnWRzpG3y6Oa93SXdAJ6erTIr8amrK51FTPMUUQvPM35X8jCfkm+l+Oh6tZFS47DLO+CMl7o2gvc0Xa25tlLuGbpsq82GwwSVFbHJPLFJyt3sY4Rl4zP1LrZiASeBHyh1rBygBWU4q461RoBY1sZTrljI3mOOWiysRLqbFaWGkmmeXEcvG6R0oy3Fybk2OXMeywPSs7ei8y+SUbTrPML26hZvtdf8ApW5wzyGmnFPTsBlfcvLLyOA43kkJJAJ4XPErQYhUNfj4MrmtjpYM93Gw4XJ/1/khGUcVOjUx1mvwnuMJk6u1g+pEa9VM8WxKOkpnyuHMjbwHTbRrR3mwUV2aw6bEI/KquWUNeTyUMT3RNa0G1zlIJN+s+3T42yq5KvBpJRGWguD2jpMYeMryOi7edboCkOy1XEMPgeHNDGwtu69gLNGa56LG91LV3Jagabe1L2+MuwzvECYHAk+y0eA4nLT4m/D3yPliLc8TnnM5vNvlLukWvx6h1rWbbVdRGzyx8ksJFQI4YQcoyNvdzm/Sc7KTx4WC9tkYXVmKT4hYiFt44iRbNpluOzKCT/MB1r32wtU4rRUnFrCZpB0dYBHc3/WoatW+0NZdtkCQwF/UCXDhJyB/yV57S0UxopK2oqJoZA3NHDG7I2O5GRhFrvfrqevuUq2UrZJKGCSY890YLidL9RPeLH0qMbzHGaWjo75WTSZnu4aAgce4k9+VbebFOWpKxkDP4UUbo4ntOjyI3BwYOpujb9J7lIZOK1arTVtacgZmf/LZwgfUyeOU8VpcNnmxeplfyskVFEcjGxuLDI7rLhrwsey4HWV8YU+pGMeSColdBTtL7F1yQQCGvP0rOcBr0ALM3bV0EOFB7ntaGl7pCTwObpHXa1uvRanZHH2iStrXtLpZpmxRwiweepgB6bEX6OYVHhK23NdirsY3utGFojeTE9YkkqzkRFevLoiIiIiIiIiIiIiIiLmrBPOYfFZ77V0quYqWoMb2vFrtcHC/C4II9im3xxV31Kf7j/3Fq03huq99tvZte8cw0oynVXOipj44q76lP9x/7ifHFXfUp/uP/cVvatXA+XrzgPVXOipj44q76lP9x/7ifHFXfUp/uP8A3E7VqfL15wHqrnRUx8cVd9Sn+4/9xPjirvqU/wBx/wC4natT5evOA9Vc6KmPjirvqU/3H/uJ8cVd9Sn+4/8AcTtWp8vXnAequdFTHxxV31Kf7j/3E+OKu+pT/cf+4natT5evOA9Vc6KmPjirvqU/3H/uJ8cVd9Sn+4/9xO1any9ecB6q51B98HzePFb7HKIfHFXfUp/uP/cWq2j3gVNbDyUrYg0ODuY1wNxfpLjpqouqAiFuWOxLqjcMqPiAeK325fzmfwh74VvKody/nM/hD3wreUqXhWjt/wA67oPZFpJNiaBxJNNESTcnLxJ4lbtFYQDquMyq+n4HEdCtF8BsP+yw/dW0osNihblijZGOprQ32LJRA0DQKT69V4h7iepWNiOGxTxmOVgew8Wn8j2HtC19NsdRxxPibA0MkFnglziQNQMxJdYHUa6LcokBYbWqMbha4ga65dVhYTg0NNHycEbY28bC+p6yTqT2kr6osKhhc90cbWOkOZ5A1cdTc9fE+tZaJCwaj3SSTnrz6otJiOxdFO8ySQNLzxc0uYT35CL+lbtEIB1SnVfSMscQeRhY1Bh0UDBHExsbB9Fot6e09qwMU2Qo6h/KSwtc/wCsC5hPeWkX9K3CJA0WW1qjHY2uIPGc/VYeGYPBTtywxtjB1OUWv2k8Se9Y+IbMUs8rZZYWPkbwcR1cLjg703W0RIGiCtUDsYcZ4zn6r8LBa1tOFloXbB0BdfkG6m5aHPDL+GHZPyW/RCAdUp1qlOcDiJ4GF5wQNY0NY0NaBYNAsAOoALwbhMImM4jbyxGUyW51tNL+hZaLKgHuEwdVr8XwCnqg0TxNkDTdt76deosbGw06bLMp6ZkbAxjQ1rRYNAsAOoBeiLELJqPLQwkwN25aSLYuhbNywp2B9819bX6wy+UHtAXvS7MUsc7qhkLRM8kl+pNzxIBNmk9NgL3K2iJAVhuaztXnSNTpw6IiIsqhERERERERERERERERcuoiLQX2NERERERERERERERERERERERERERERWJuX85n8Ie+FbyItql4V852/wCdd0HsiIitXCREREREREREREREREREREREREREREREREREREREREREREREREREREREREREREX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15362" name="Picture 2" descr="http://www.upf.edu/marca/_img/_marca/marca_vermell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8642" y="260648"/>
            <a:ext cx="2103158" cy="720000"/>
          </a:xfrm>
          <a:prstGeom prst="rect">
            <a:avLst/>
          </a:prstGeom>
          <a:noFill/>
        </p:spPr>
      </p:pic>
      <p:pic>
        <p:nvPicPr>
          <p:cNvPr id="15364" name="Picture 4" descr="http://www.rediris.es/mm/rediris-1.2.1-311x7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60648"/>
            <a:ext cx="2908048" cy="72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971600" y="2636912"/>
            <a:ext cx="7128792" cy="3168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Clr>
                <a:srgbClr val="C8102E"/>
              </a:buClr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 Durante la valoración: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>
                <a:solidFill>
                  <a:schemeClr val="tx1"/>
                </a:solidFill>
              </a:rPr>
              <a:t> Argumenta todas tus decisiones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</a:rPr>
              <a:t>Objetiviza</a:t>
            </a:r>
            <a:r>
              <a:rPr lang="es-ES" sz="2400" dirty="0" smtClean="0">
                <a:solidFill>
                  <a:schemeClr val="tx1"/>
                </a:solidFill>
              </a:rPr>
              <a:t> al máximo las </a:t>
            </a:r>
            <a:r>
              <a:rPr lang="es-ES" sz="2400" dirty="0" smtClean="0">
                <a:solidFill>
                  <a:schemeClr val="tx1"/>
                </a:solidFill>
              </a:rPr>
              <a:t>valoraciones </a:t>
            </a:r>
            <a:r>
              <a:rPr lang="es-ES" sz="2400" dirty="0" smtClean="0">
                <a:solidFill>
                  <a:schemeClr val="tx1"/>
                </a:solidFill>
              </a:rPr>
              <a:t>mediante juicio de valor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>
                <a:solidFill>
                  <a:schemeClr val="tx1"/>
                </a:solidFill>
              </a:rPr>
              <a:t> </a:t>
            </a:r>
            <a:r>
              <a:rPr lang="es-ES" sz="2400" dirty="0">
                <a:solidFill>
                  <a:schemeClr val="tx1"/>
                </a:solidFill>
              </a:rPr>
              <a:t>R</a:t>
            </a:r>
            <a:r>
              <a:rPr lang="es-ES" sz="2400" dirty="0" smtClean="0">
                <a:solidFill>
                  <a:schemeClr val="tx1"/>
                </a:solidFill>
              </a:rPr>
              <a:t>ecuerda siempre que cualquier cosa que digas o escribas puede ser usada en tu contra</a:t>
            </a:r>
          </a:p>
          <a:p>
            <a:pPr>
              <a:buClr>
                <a:srgbClr val="C8102E"/>
              </a:buClr>
            </a:pPr>
            <a:endParaRPr lang="ca-ES" sz="2400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>
                <a:solidFill>
                  <a:srgbClr val="C8102E"/>
                </a:solidFill>
              </a:rPr>
              <a:t>… y ahora los consejos para una</a:t>
            </a:r>
            <a:br>
              <a:rPr lang="es-ES" sz="4000" dirty="0" smtClean="0">
                <a:solidFill>
                  <a:srgbClr val="C8102E"/>
                </a:solidFill>
              </a:rPr>
            </a:br>
            <a:r>
              <a:rPr lang="es-ES" sz="4000" dirty="0" smtClean="0">
                <a:solidFill>
                  <a:srgbClr val="C8102E"/>
                </a:solidFill>
              </a:rPr>
              <a:t>contratación eficiente (y 3)</a:t>
            </a:r>
            <a:endParaRPr lang="es-ES" sz="4000" dirty="0">
              <a:solidFill>
                <a:srgbClr val="C8102E"/>
              </a:solidFill>
            </a:endParaRPr>
          </a:p>
        </p:txBody>
      </p:sp>
      <p:pic>
        <p:nvPicPr>
          <p:cNvPr id="4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206080" y="539552"/>
            <a:ext cx="6624736" cy="2376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 smtClean="0">
                <a:solidFill>
                  <a:srgbClr val="252525"/>
                </a:solidFill>
                <a:latin typeface="Arial"/>
              </a:rPr>
              <a:t>“… viene la expresión, en definitiva, a producir un mensaje conminativo a respetar la ley, en todos los casos, incluso aunque nos perjudiquemos con ello. El respeto a la ley beneficia el futuro y beneficia a la comunidad. “ </a:t>
            </a:r>
          </a:p>
          <a:p>
            <a:pPr algn="just"/>
            <a:endParaRPr lang="es-ES" sz="1600" dirty="0" smtClean="0">
              <a:solidFill>
                <a:srgbClr val="252525"/>
              </a:solidFill>
              <a:latin typeface="Arial"/>
            </a:endParaRPr>
          </a:p>
          <a:p>
            <a:pPr algn="just"/>
            <a:r>
              <a:rPr lang="es-ES" sz="1600" dirty="0" smtClean="0">
                <a:solidFill>
                  <a:srgbClr val="252525"/>
                </a:solidFill>
                <a:latin typeface="Arial"/>
              </a:rPr>
              <a:t>(</a:t>
            </a:r>
            <a:r>
              <a:rPr lang="es-ES" sz="1600" i="1" dirty="0" err="1" smtClean="0">
                <a:solidFill>
                  <a:srgbClr val="252525"/>
                </a:solidFill>
                <a:latin typeface="Arial"/>
              </a:rPr>
              <a:t>Wikipedia</a:t>
            </a:r>
            <a:r>
              <a:rPr lang="es-ES" sz="1600" i="1" dirty="0" smtClean="0">
                <a:solidFill>
                  <a:srgbClr val="252525"/>
                </a:solidFill>
                <a:latin typeface="Arial"/>
              </a:rPr>
              <a:t>)</a:t>
            </a:r>
            <a:endParaRPr lang="ca-ES" sz="1600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 smtClean="0">
                <a:solidFill>
                  <a:srgbClr val="C8102E"/>
                </a:solidFill>
              </a:rPr>
              <a:t>La ley es dura, pero es la </a:t>
            </a:r>
            <a:r>
              <a:rPr lang="es-ES" sz="3200" dirty="0" smtClean="0">
                <a:solidFill>
                  <a:srgbClr val="C8102E"/>
                </a:solidFill>
              </a:rPr>
              <a:t>ley</a:t>
            </a:r>
            <a:r>
              <a:rPr lang="es-ES" sz="3200" dirty="0">
                <a:solidFill>
                  <a:srgbClr val="C8102E"/>
                </a:solidFill>
              </a:rPr>
              <a:t/>
            </a:r>
            <a:br>
              <a:rPr lang="es-ES" sz="3200" dirty="0">
                <a:solidFill>
                  <a:srgbClr val="C8102E"/>
                </a:solidFill>
              </a:rPr>
            </a:br>
            <a:endParaRPr lang="es-ES" sz="3200" dirty="0">
              <a:solidFill>
                <a:srgbClr val="C8102E"/>
              </a:solidFill>
            </a:endParaRP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6" name="30 CuadroTexto"/>
          <p:cNvSpPr txBox="1"/>
          <p:nvPr/>
        </p:nvSpPr>
        <p:spPr>
          <a:xfrm>
            <a:off x="899592" y="3395895"/>
            <a:ext cx="784887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ca-ES" sz="2800" dirty="0" smtClean="0">
              <a:solidFill>
                <a:srgbClr val="C8102E"/>
              </a:solidFill>
            </a:endParaRPr>
          </a:p>
          <a:p>
            <a:pPr lvl="1"/>
            <a:endParaRPr lang="ca-ES" sz="2800" dirty="0" smtClean="0">
              <a:solidFill>
                <a:srgbClr val="C8102E"/>
              </a:solidFill>
            </a:endParaRPr>
          </a:p>
          <a:p>
            <a:pPr lvl="1"/>
            <a:endParaRPr lang="ca-ES" sz="2800" dirty="0" smtClean="0">
              <a:solidFill>
                <a:srgbClr val="C8102E"/>
              </a:solidFill>
            </a:endParaRPr>
          </a:p>
          <a:p>
            <a:pPr lvl="1"/>
            <a:endParaRPr lang="ca-ES" sz="2800" dirty="0" smtClean="0">
              <a:solidFill>
                <a:srgbClr val="C8102E"/>
              </a:solidFill>
            </a:endParaRPr>
          </a:p>
          <a:p>
            <a:pPr lvl="1"/>
            <a:endParaRPr lang="ca-ES" sz="2800" dirty="0" smtClean="0">
              <a:solidFill>
                <a:srgbClr val="C8102E"/>
              </a:solidFill>
            </a:endParaRPr>
          </a:p>
          <a:p>
            <a:pPr lvl="1" algn="r"/>
            <a:r>
              <a:rPr lang="ca-ES" sz="2400" dirty="0" smtClean="0">
                <a:solidFill>
                  <a:srgbClr val="C8102E"/>
                </a:solidFill>
              </a:rPr>
              <a:t>Marc Vives</a:t>
            </a:r>
          </a:p>
          <a:p>
            <a:pPr lvl="1" algn="r"/>
            <a:r>
              <a:rPr lang="ca-ES" sz="2400" dirty="0" err="1" smtClean="0">
                <a:solidFill>
                  <a:srgbClr val="C8102E"/>
                </a:solidFill>
              </a:rPr>
              <a:t>marc.vives</a:t>
            </a:r>
            <a:r>
              <a:rPr lang="ca-ES" sz="2400" dirty="0" smtClean="0">
                <a:solidFill>
                  <a:srgbClr val="C8102E"/>
                </a:solidFill>
              </a:rPr>
              <a:t>@</a:t>
            </a:r>
            <a:r>
              <a:rPr lang="ca-ES" sz="2400" dirty="0" err="1" smtClean="0">
                <a:solidFill>
                  <a:srgbClr val="C8102E"/>
                </a:solidFill>
              </a:rPr>
              <a:t>upf.edu</a:t>
            </a:r>
            <a:endParaRPr lang="ca-ES" sz="2400" dirty="0">
              <a:solidFill>
                <a:srgbClr val="C8102E"/>
              </a:solidFill>
            </a:endParaRPr>
          </a:p>
        </p:txBody>
      </p:sp>
      <p:pic>
        <p:nvPicPr>
          <p:cNvPr id="7" name="Picture 2" descr="http://www.upf.edu/marca/_img/_marca/marca_vermell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1" y="5249310"/>
            <a:ext cx="3096343" cy="1060009"/>
          </a:xfrm>
          <a:prstGeom prst="rect">
            <a:avLst/>
          </a:prstGeom>
          <a:noFill/>
        </p:spPr>
      </p:pic>
      <p:sp>
        <p:nvSpPr>
          <p:cNvPr id="10" name="4 Título"/>
          <p:cNvSpPr txBox="1">
            <a:spLocks/>
          </p:cNvSpPr>
          <p:nvPr/>
        </p:nvSpPr>
        <p:spPr>
          <a:xfrm>
            <a:off x="609600" y="34381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smtClean="0">
                <a:solidFill>
                  <a:srgbClr val="C8102E"/>
                </a:solidFill>
              </a:rPr>
              <a:t>Gracias</a:t>
            </a:r>
            <a:endParaRPr lang="es-ES" sz="4000" dirty="0">
              <a:solidFill>
                <a:srgbClr val="C8102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>
                <a:solidFill>
                  <a:srgbClr val="C8102E"/>
                </a:solidFill>
              </a:rPr>
              <a:t>Tipos de contratación administrativa</a:t>
            </a:r>
            <a:endParaRPr lang="es-ES" dirty="0">
              <a:solidFill>
                <a:srgbClr val="C8102E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58" y="1397000"/>
          <a:ext cx="7920882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304258"/>
                <a:gridCol w="2088232"/>
                <a:gridCol w="3528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PROCEDIMIENTO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VALOR</a:t>
                      </a:r>
                      <a:r>
                        <a:rPr lang="es-ES" baseline="0" dirty="0" smtClean="0"/>
                        <a:t> ESTIMADO DEL CONTRATO*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FORMA DE CONTRATACIÓN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Menor</a:t>
                      </a:r>
                      <a:endParaRPr lang="es-ES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&lt; 18 K€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Compra</a:t>
                      </a:r>
                      <a:r>
                        <a:rPr lang="es-ES" baseline="0" dirty="0" smtClean="0"/>
                        <a:t> directa por parte de </a:t>
                      </a:r>
                    </a:p>
                    <a:p>
                      <a:pPr algn="ctr"/>
                      <a:r>
                        <a:rPr lang="es-ES" baseline="0" dirty="0" smtClean="0"/>
                        <a:t>la unidad gestora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Negociado</a:t>
                      </a:r>
                    </a:p>
                    <a:p>
                      <a:pPr algn="ctr"/>
                      <a:r>
                        <a:rPr lang="es-ES" b="1" dirty="0" smtClean="0"/>
                        <a:t>(con o sin publicidad)</a:t>
                      </a:r>
                      <a:endParaRPr lang="es-E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 K€ &lt;    &lt;</a:t>
                      </a:r>
                      <a:r>
                        <a:rPr lang="es-ES" baseline="0" dirty="0" smtClean="0"/>
                        <a:t> 60 K€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Expediente administrativo</a:t>
                      </a:r>
                    </a:p>
                    <a:p>
                      <a:pPr algn="ctr"/>
                      <a:r>
                        <a:rPr lang="es-ES" dirty="0" smtClean="0"/>
                        <a:t>(sin publicación</a:t>
                      </a:r>
                      <a:r>
                        <a:rPr lang="es-ES" baseline="0" dirty="0" smtClean="0"/>
                        <a:t> en diarios oficiales)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Contrato</a:t>
                      </a:r>
                    </a:p>
                    <a:p>
                      <a:pPr algn="ctr"/>
                      <a:r>
                        <a:rPr lang="es-ES" b="1" dirty="0" smtClean="0">
                          <a:latin typeface="+mn-lt"/>
                          <a:cs typeface="+mn-cs"/>
                        </a:rPr>
                        <a:t>abierto</a:t>
                      </a:r>
                      <a:endParaRPr lang="es-E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60 K€ &lt;    &lt; 207 K€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Expediente administrativo</a:t>
                      </a:r>
                    </a:p>
                    <a:p>
                      <a:pPr algn="ctr"/>
                      <a:r>
                        <a:rPr lang="es-ES" dirty="0" smtClean="0"/>
                        <a:t>(publicación BOE)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Contrato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baseline="0" dirty="0" err="1" smtClean="0"/>
                        <a:t>harmonizado</a:t>
                      </a:r>
                      <a:endParaRPr lang="es-E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&gt; 207 K€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Expediente administrativo</a:t>
                      </a:r>
                    </a:p>
                    <a:p>
                      <a:pPr algn="ctr"/>
                      <a:r>
                        <a:rPr lang="es-ES" dirty="0" smtClean="0"/>
                        <a:t>(publicación BOE i DOUE)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827584" y="5373216"/>
            <a:ext cx="796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*: presupuesto base + eventuales prórrogas + eventuales modificaciones. (IVA excl.)</a:t>
            </a:r>
            <a:endParaRPr lang="es-ES" dirty="0"/>
          </a:p>
        </p:txBody>
      </p:sp>
      <p:pic>
        <p:nvPicPr>
          <p:cNvPr id="31746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>
                <a:solidFill>
                  <a:srgbClr val="C8102E"/>
                </a:solidFill>
              </a:rPr>
              <a:t>Documentos para el inicio de un expediente administrativo</a:t>
            </a:r>
            <a:endParaRPr lang="es-ES" dirty="0">
              <a:solidFill>
                <a:srgbClr val="C8102E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586525"/>
              </p:ext>
            </p:extLst>
          </p:nvPr>
        </p:nvGraphicFramePr>
        <p:xfrm>
          <a:off x="539552" y="2464296"/>
          <a:ext cx="7920882" cy="3108959"/>
        </p:xfrm>
        <a:graphic>
          <a:graphicData uri="http://schemas.openxmlformats.org/drawingml/2006/table">
            <a:tbl>
              <a:tblPr bandRow="1">
                <a:tableStyleId>{9DCAF9ED-07DC-4A11-8D7F-57B35C25682E}</a:tableStyleId>
              </a:tblPr>
              <a:tblGrid>
                <a:gridCol w="2016226"/>
                <a:gridCol w="59046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Informe de necesidad</a:t>
                      </a:r>
                      <a:endParaRPr lang="es-ES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Elaborado por el investigador</a:t>
                      </a:r>
                      <a:r>
                        <a:rPr lang="es-ES" baseline="0" dirty="0" smtClean="0"/>
                        <a:t> principal del proyecto </a:t>
                      </a:r>
                    </a:p>
                    <a:p>
                      <a:pPr algn="ctr"/>
                      <a:r>
                        <a:rPr lang="es-ES" baseline="0" dirty="0" smtClean="0"/>
                        <a:t>(</a:t>
                      </a:r>
                      <a:r>
                        <a:rPr lang="es-ES" dirty="0" smtClean="0"/>
                        <a:t>en caso de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compras</a:t>
                      </a:r>
                      <a:r>
                        <a:rPr lang="es-ES" baseline="0" dirty="0" smtClean="0"/>
                        <a:t> a cargo de proyectos de investigación)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84056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Informe</a:t>
                      </a:r>
                      <a:r>
                        <a:rPr lang="es-ES" b="1" baseline="0" dirty="0" smtClean="0"/>
                        <a:t> de </a:t>
                      </a:r>
                    </a:p>
                    <a:p>
                      <a:pPr algn="ctr"/>
                      <a:r>
                        <a:rPr lang="es-ES" b="1" baseline="0" dirty="0" smtClean="0"/>
                        <a:t>inicio</a:t>
                      </a:r>
                      <a:endParaRPr lang="es-ES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Elaborado por el Servicio de Informática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Pliego</a:t>
                      </a:r>
                      <a:r>
                        <a:rPr lang="es-ES" b="1" baseline="0" dirty="0" smtClean="0"/>
                        <a:t> Prescripciones Técnicas (PPT)</a:t>
                      </a:r>
                      <a:endParaRPr lang="es-ES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Elaborado</a:t>
                      </a:r>
                      <a:r>
                        <a:rPr lang="es-ES" baseline="0" dirty="0" smtClean="0"/>
                        <a:t> por el Servicio de Informática</a:t>
                      </a:r>
                      <a:endParaRPr lang="es-ES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Pliego clausulas administrativas particulares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Times New Roman" pitchFamily="18" charset="0"/>
                          <a:cs typeface="Times New Roman" pitchFamily="18" charset="0"/>
                        </a:rPr>
                        <a:t>Elaborado por la</a:t>
                      </a:r>
                      <a:r>
                        <a:rPr lang="es-E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Unidad de Contratación de la Universidad</a:t>
                      </a:r>
                    </a:p>
                    <a:p>
                      <a:pPr algn="ctr"/>
                      <a:r>
                        <a:rPr lang="es-E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(a partir de la información incluida en el informe de inicio)</a:t>
                      </a:r>
                      <a:endParaRPr lang="es-E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>
                <a:solidFill>
                  <a:srgbClr val="C8102E"/>
                </a:solidFill>
              </a:rPr>
              <a:t>Apartados del informe de inicio </a:t>
            </a:r>
            <a:endParaRPr lang="es-ES" dirty="0">
              <a:solidFill>
                <a:srgbClr val="C8102E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99592" y="1484784"/>
            <a:ext cx="6582187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Objeto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 Códigos CPA / CPV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Justificación de la necesidad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Presupuesto base de licitación</a:t>
            </a:r>
          </a:p>
          <a:p>
            <a:pPr marL="914400" lvl="1" indent="-457200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Sistema de determinación del mismo</a:t>
            </a:r>
          </a:p>
          <a:p>
            <a:pPr marL="914400" lvl="1" indent="-457200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Carácter plurianual o no</a:t>
            </a:r>
          </a:p>
          <a:p>
            <a:pPr marL="914400" lvl="1" indent="-457200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Fuentes de financiación (en caso de ayudas)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Plazo de ejecución y lugar de entrega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Sistema de facturación</a:t>
            </a:r>
          </a:p>
          <a:p>
            <a:pPr marL="457200" indent="-457200">
              <a:buClr>
                <a:srgbClr val="C8102E"/>
              </a:buClr>
              <a:buFont typeface="+mj-lt"/>
              <a:buAutoNum type="arabicPeriod"/>
            </a:pPr>
            <a:endParaRPr lang="es-ES" sz="2400" dirty="0"/>
          </a:p>
        </p:txBody>
      </p:sp>
      <p:pic>
        <p:nvPicPr>
          <p:cNvPr id="7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>
                <a:solidFill>
                  <a:srgbClr val="C8102E"/>
                </a:solidFill>
              </a:rPr>
              <a:t>Apartados del informe de inicio (2)</a:t>
            </a:r>
            <a:endParaRPr lang="es-ES" dirty="0">
              <a:solidFill>
                <a:srgbClr val="C8102E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99592" y="1700808"/>
            <a:ext cx="6182398" cy="4467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 startAt="6"/>
            </a:pPr>
            <a:r>
              <a:rPr lang="es-ES" sz="2400" dirty="0" smtClean="0"/>
              <a:t>Criterios de valoración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 A valorar de forma automática</a:t>
            </a:r>
            <a:endParaRPr lang="es-ES" sz="2400" i="1" dirty="0" smtClean="0"/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 A valorar mediante juicio de valor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 startAt="6"/>
            </a:pPr>
            <a:r>
              <a:rPr lang="es-ES" sz="2400" dirty="0" smtClean="0"/>
              <a:t>Responsable del contrato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 startAt="6"/>
            </a:pPr>
            <a:r>
              <a:rPr lang="es-ES" sz="2400" dirty="0" smtClean="0"/>
              <a:t>Plazo de garantía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 startAt="6"/>
            </a:pPr>
            <a:r>
              <a:rPr lang="es-ES" sz="2400" dirty="0" smtClean="0"/>
              <a:t>Existencia o no de subcontratación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 startAt="6"/>
            </a:pPr>
            <a:r>
              <a:rPr lang="es-ES" sz="2400" dirty="0" smtClean="0"/>
              <a:t>Existencia o no de cláusulas LOPD especiales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 startAt="6"/>
            </a:pPr>
            <a:endParaRPr lang="es-ES" sz="2400" dirty="0"/>
          </a:p>
        </p:txBody>
      </p:sp>
      <p:pic>
        <p:nvPicPr>
          <p:cNvPr id="4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>
                <a:solidFill>
                  <a:srgbClr val="C8102E"/>
                </a:solidFill>
              </a:rPr>
              <a:t>Apartados del Pliego de Prescripciones Técnicas</a:t>
            </a:r>
            <a:endParaRPr lang="es-ES" dirty="0">
              <a:solidFill>
                <a:srgbClr val="C8102E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99592" y="2141562"/>
            <a:ext cx="770485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Objeto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Descripción de las tareas / condiciones técnicas del suministro</a:t>
            </a:r>
          </a:p>
          <a:p>
            <a:pPr marL="457200" indent="-457200">
              <a:lnSpc>
                <a:spcPct val="150000"/>
              </a:lnSpc>
              <a:buClr>
                <a:srgbClr val="C8102E"/>
              </a:buClr>
              <a:buFont typeface="+mj-lt"/>
              <a:buAutoNum type="arabicPeriod"/>
            </a:pPr>
            <a:r>
              <a:rPr lang="es-ES" sz="2400" dirty="0" smtClean="0"/>
              <a:t>Presupuesto</a:t>
            </a:r>
          </a:p>
          <a:p>
            <a:pPr marL="914400" lvl="1" indent="-457200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/>
              <a:t>Desglose por partidas y/o equipos</a:t>
            </a:r>
          </a:p>
          <a:p>
            <a:pPr marL="457200" indent="-457200">
              <a:buClr>
                <a:srgbClr val="C8102E"/>
              </a:buClr>
              <a:buFont typeface="+mj-lt"/>
              <a:buAutoNum type="arabicPeriod"/>
            </a:pPr>
            <a:endParaRPr lang="es-ES" sz="2400" dirty="0"/>
          </a:p>
        </p:txBody>
      </p:sp>
      <p:pic>
        <p:nvPicPr>
          <p:cNvPr id="7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9937" y="1"/>
            <a:ext cx="46005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4042792" cy="2506290"/>
          </a:xfrm>
        </p:spPr>
        <p:txBody>
          <a:bodyPr>
            <a:normAutofit/>
          </a:bodyPr>
          <a:lstStyle/>
          <a:p>
            <a:pPr algn="l"/>
            <a:r>
              <a:rPr lang="es-ES" dirty="0" smtClean="0">
                <a:solidFill>
                  <a:srgbClr val="C8102E"/>
                </a:solidFill>
              </a:rPr>
              <a:t>Desarrollo de un procedimiento abierto</a:t>
            </a:r>
            <a:endParaRPr lang="es-ES" dirty="0">
              <a:solidFill>
                <a:srgbClr val="C8102E"/>
              </a:solidFill>
            </a:endParaRPr>
          </a:p>
        </p:txBody>
      </p:sp>
      <p:pic>
        <p:nvPicPr>
          <p:cNvPr id="7" name="Picture 2" descr="simbol de la marca UP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10" name="9 Flecha derecha"/>
          <p:cNvSpPr/>
          <p:nvPr/>
        </p:nvSpPr>
        <p:spPr>
          <a:xfrm rot="1351447">
            <a:off x="3918079" y="3734112"/>
            <a:ext cx="720080" cy="288032"/>
          </a:xfrm>
          <a:prstGeom prst="rightArrow">
            <a:avLst/>
          </a:prstGeom>
          <a:solidFill>
            <a:srgbClr val="C00000"/>
          </a:solidFill>
          <a:ln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395536" y="2996952"/>
            <a:ext cx="3450535" cy="1477328"/>
          </a:xfrm>
          <a:prstGeom prst="rect">
            <a:avLst/>
          </a:prstGeom>
          <a:noFill/>
          <a:ln w="12700">
            <a:solidFill>
              <a:srgbClr val="C8102E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Informe técnico (de los criterios a valorar mediante juicio de valor):</a:t>
            </a:r>
          </a:p>
          <a:p>
            <a:pPr lvl="1">
              <a:buClr>
                <a:srgbClr val="C8102E"/>
              </a:buClr>
              <a:buFont typeface="Arial" pitchFamily="34" charset="0"/>
              <a:buChar char="•"/>
            </a:pPr>
            <a:r>
              <a:rPr lang="es-ES" dirty="0" smtClean="0"/>
              <a:t> Adecuación de las ofertas</a:t>
            </a:r>
          </a:p>
          <a:p>
            <a:pPr lvl="1">
              <a:buClr>
                <a:srgbClr val="C8102E"/>
              </a:buClr>
              <a:buFont typeface="Arial" pitchFamily="34" charset="0"/>
              <a:buChar char="•"/>
            </a:pPr>
            <a:r>
              <a:rPr lang="es-ES" dirty="0" smtClean="0"/>
              <a:t> Propuesta de valoración</a:t>
            </a:r>
          </a:p>
          <a:p>
            <a:pPr lvl="1">
              <a:buClr>
                <a:srgbClr val="C8102E"/>
              </a:buClr>
            </a:pPr>
            <a:r>
              <a:rPr lang="es-ES" dirty="0" smtClean="0"/>
              <a:t>   (motivada)</a:t>
            </a:r>
          </a:p>
        </p:txBody>
      </p:sp>
      <p:sp>
        <p:nvSpPr>
          <p:cNvPr id="13" name="12 Elipse"/>
          <p:cNvSpPr/>
          <p:nvPr/>
        </p:nvSpPr>
        <p:spPr>
          <a:xfrm>
            <a:off x="4644008" y="6552728"/>
            <a:ext cx="864096" cy="260648"/>
          </a:xfrm>
          <a:prstGeom prst="ellipse">
            <a:avLst/>
          </a:prstGeom>
          <a:noFill/>
          <a:ln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 rot="20402477">
            <a:off x="3951462" y="4335335"/>
            <a:ext cx="720080" cy="288032"/>
          </a:xfrm>
          <a:prstGeom prst="rightArrow">
            <a:avLst/>
          </a:prstGeom>
          <a:solidFill>
            <a:srgbClr val="C00000"/>
          </a:solidFill>
          <a:ln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395536" y="4437112"/>
            <a:ext cx="3450535" cy="1200329"/>
          </a:xfrm>
          <a:prstGeom prst="rect">
            <a:avLst/>
          </a:prstGeom>
          <a:noFill/>
          <a:ln w="12700">
            <a:solidFill>
              <a:srgbClr val="C8102E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Informe técnico (de posibles criterios objetivos de carácter técnico)</a:t>
            </a:r>
          </a:p>
          <a:p>
            <a:pPr lvl="1">
              <a:buClr>
                <a:srgbClr val="C8102E"/>
              </a:buClr>
              <a:buFont typeface="Arial" pitchFamily="34" charset="0"/>
              <a:buChar char="•"/>
            </a:pPr>
            <a:r>
              <a:rPr lang="es-ES" dirty="0" smtClean="0"/>
              <a:t> Adecuación de las ofertas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4650329" y="4023224"/>
            <a:ext cx="4499992" cy="0"/>
          </a:xfrm>
          <a:prstGeom prst="line">
            <a:avLst/>
          </a:prstGeom>
          <a:ln w="38100">
            <a:solidFill>
              <a:srgbClr val="C810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4670191" y="4331855"/>
            <a:ext cx="4499992" cy="0"/>
          </a:xfrm>
          <a:prstGeom prst="line">
            <a:avLst/>
          </a:prstGeom>
          <a:ln w="38100">
            <a:solidFill>
              <a:srgbClr val="C810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467544" y="2060848"/>
            <a:ext cx="7704856" cy="36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Clr>
                <a:srgbClr val="C8102E"/>
              </a:buClr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 Antes de empezar: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>
                <a:solidFill>
                  <a:schemeClr val="tx1"/>
                </a:solidFill>
              </a:rPr>
              <a:t> Piensa en el proceso de contratación. Pide (en el informe de inicio o el PPT) la información de tal modo que se te facilite la posterior elaboración de los informes</a:t>
            </a:r>
          </a:p>
          <a:p>
            <a:pPr lvl="1" algn="just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>
                <a:solidFill>
                  <a:schemeClr val="tx1"/>
                </a:solidFill>
              </a:rPr>
              <a:t> La posibilidad de adjudicación a distintas parejas fabricante-integrador que se presenten a la licitación fomenta la competencia y facilita las cosas internamente </a:t>
            </a:r>
            <a:endParaRPr lang="ca-ES" sz="2400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>
                <a:solidFill>
                  <a:srgbClr val="C8102E"/>
                </a:solidFill>
              </a:rPr>
              <a:t>… y ahora los consejos para una</a:t>
            </a:r>
            <a:br>
              <a:rPr lang="es-ES" sz="4000" dirty="0" smtClean="0">
                <a:solidFill>
                  <a:srgbClr val="C8102E"/>
                </a:solidFill>
              </a:rPr>
            </a:br>
            <a:r>
              <a:rPr lang="es-ES" sz="4000" dirty="0" smtClean="0">
                <a:solidFill>
                  <a:srgbClr val="C8102E"/>
                </a:solidFill>
              </a:rPr>
              <a:t>contratación </a:t>
            </a:r>
            <a:r>
              <a:rPr lang="es-ES" sz="4000" smtClean="0">
                <a:solidFill>
                  <a:srgbClr val="C8102E"/>
                </a:solidFill>
              </a:rPr>
              <a:t>eficiente </a:t>
            </a:r>
            <a:endParaRPr lang="es-ES" sz="4000" dirty="0">
              <a:solidFill>
                <a:srgbClr val="C8102E"/>
              </a:solidFill>
            </a:endParaRPr>
          </a:p>
        </p:txBody>
      </p:sp>
      <p:pic>
        <p:nvPicPr>
          <p:cNvPr id="4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467544" y="2060848"/>
            <a:ext cx="7704856" cy="36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Clr>
                <a:srgbClr val="C8102E"/>
              </a:buClr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tx1"/>
                </a:solidFill>
              </a:rPr>
              <a:t> Durante la contratación: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>
                <a:solidFill>
                  <a:schemeClr val="tx1"/>
                </a:solidFill>
              </a:rPr>
              <a:t> Cuida los detalles</a:t>
            </a:r>
          </a:p>
          <a:p>
            <a:pPr lvl="2"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smtClean="0">
                <a:solidFill>
                  <a:schemeClr val="tx1"/>
                </a:solidFill>
              </a:rPr>
              <a:t>Clasificaciones CPA/CPV</a:t>
            </a:r>
          </a:p>
          <a:p>
            <a:pPr lvl="2"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s-ES" sz="2400" dirty="0" smtClean="0">
                <a:solidFill>
                  <a:schemeClr val="tx1"/>
                </a:solidFill>
              </a:rPr>
              <a:t> Fórmulas de valoración </a:t>
            </a:r>
          </a:p>
          <a:p>
            <a:pPr lvl="2"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s-ES" sz="2400" dirty="0" smtClean="0">
                <a:solidFill>
                  <a:schemeClr val="tx1"/>
                </a:solidFill>
              </a:rPr>
              <a:t> …</a:t>
            </a:r>
          </a:p>
          <a:p>
            <a:pPr lvl="1">
              <a:lnSpc>
                <a:spcPct val="150000"/>
              </a:lnSpc>
              <a:buClr>
                <a:srgbClr val="C8102E"/>
              </a:buClr>
              <a:buFont typeface="Courier New" pitchFamily="49" charset="0"/>
              <a:buChar char="o"/>
            </a:pPr>
            <a:r>
              <a:rPr lang="es-ES" sz="2400" dirty="0" smtClean="0">
                <a:solidFill>
                  <a:schemeClr val="tx1"/>
                </a:solidFill>
              </a:rPr>
              <a:t> Trata por igual a todos los licitadores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>
                <a:solidFill>
                  <a:srgbClr val="C8102E"/>
                </a:solidFill>
              </a:rPr>
              <a:t>… y ahora los consejos para una</a:t>
            </a:r>
            <a:br>
              <a:rPr lang="es-ES" sz="4000" dirty="0" smtClean="0">
                <a:solidFill>
                  <a:srgbClr val="C8102E"/>
                </a:solidFill>
              </a:rPr>
            </a:br>
            <a:r>
              <a:rPr lang="es-ES" sz="4000" dirty="0" smtClean="0">
                <a:solidFill>
                  <a:srgbClr val="C8102E"/>
                </a:solidFill>
              </a:rPr>
              <a:t>contratación eficiente (2)</a:t>
            </a:r>
            <a:endParaRPr lang="es-ES" sz="4000" dirty="0">
              <a:solidFill>
                <a:srgbClr val="C8102E"/>
              </a:solidFill>
            </a:endParaRPr>
          </a:p>
        </p:txBody>
      </p:sp>
      <p:pic>
        <p:nvPicPr>
          <p:cNvPr id="4" name="Picture 2" descr="simbol de la marca UP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4985" y="0"/>
            <a:ext cx="789015" cy="74940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570</Words>
  <Application>Microsoft Macintosh PowerPoint</Application>
  <PresentationFormat>Presentación en pantalla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Consejos para  una contratación eficiente</vt:lpstr>
      <vt:lpstr>Tipos de contratación administrativa</vt:lpstr>
      <vt:lpstr>Documentos para el inicio de un expediente administrativo</vt:lpstr>
      <vt:lpstr>Apartados del informe de inicio </vt:lpstr>
      <vt:lpstr>Apartados del informe de inicio (2)</vt:lpstr>
      <vt:lpstr>Apartados del Pliego de Prescripciones Técnicas</vt:lpstr>
      <vt:lpstr>Desarrollo de un procedimiento abierto</vt:lpstr>
      <vt:lpstr>… y ahora los consejos para una contratación eficiente </vt:lpstr>
      <vt:lpstr>… y ahora los consejos para una contratación eficiente (2)</vt:lpstr>
      <vt:lpstr>… y ahora los consejos para una contratación eficiente (y 3)</vt:lpstr>
      <vt:lpstr>La ley es dura, pero es la ley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Arquitecturas de red universitarias Una mirada adelante</dc:title>
  <dc:creator>U1487</dc:creator>
  <cp:lastModifiedBy>uis</cp:lastModifiedBy>
  <cp:revision>107</cp:revision>
  <dcterms:modified xsi:type="dcterms:W3CDTF">2015-05-05T07:07:24Z</dcterms:modified>
</cp:coreProperties>
</file>