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79" r:id="rId5"/>
    <p:sldId id="286" r:id="rId6"/>
    <p:sldId id="281" r:id="rId7"/>
    <p:sldId id="282" r:id="rId8"/>
    <p:sldId id="287" r:id="rId9"/>
    <p:sldId id="290" r:id="rId10"/>
    <p:sldId id="289" r:id="rId11"/>
    <p:sldId id="283" r:id="rId12"/>
    <p:sldId id="284" r:id="rId13"/>
    <p:sldId id="285" r:id="rId14"/>
  </p:sldIdLst>
  <p:sldSz cx="9144000" cy="6858000" type="screen4x3"/>
  <p:notesSz cx="6662738" cy="9926638"/>
  <p:defaultTextStyle>
    <a:defPPr>
      <a:defRPr lang="es-ES_trad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1F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1" autoAdjust="0"/>
    <p:restoredTop sz="94579" autoAdjust="0"/>
  </p:normalViewPr>
  <p:slideViewPr>
    <p:cSldViewPr>
      <p:cViewPr varScale="1">
        <p:scale>
          <a:sx n="101" d="100"/>
          <a:sy n="101" d="100"/>
        </p:scale>
        <p:origin x="12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7186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90" tIns="45345" rIns="90690" bIns="4534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 altLang="es-E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5552" y="0"/>
            <a:ext cx="2887186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90" tIns="45345" rIns="90690" bIns="4534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" altLang="es-E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0307"/>
            <a:ext cx="2887186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90" tIns="45345" rIns="90690" bIns="4534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 altLang="es-E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5552" y="9430307"/>
            <a:ext cx="2887186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90" tIns="45345" rIns="90690" bIns="4534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37E5BA4-8E9F-4CCB-99D9-FBA8F37E6F2F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6271003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7186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90" tIns="45345" rIns="90690" bIns="4534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 altLang="es-ES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4011" y="0"/>
            <a:ext cx="2887186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90" tIns="45345" rIns="90690" bIns="4534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" altLang="es-ES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0900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70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274" y="4715154"/>
            <a:ext cx="533019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90" tIns="45345" rIns="90690" bIns="453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584"/>
            <a:ext cx="2887186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90" tIns="45345" rIns="90690" bIns="4534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 altLang="es-ES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4011" y="9428584"/>
            <a:ext cx="2887186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90" tIns="45345" rIns="90690" bIns="4534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664049B-D155-4E85-9C97-3EB8B942A5BD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765569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95A330-B442-4529-8581-E8CA9E4AF845}" type="slidenum">
              <a:rPr lang="es-ES" altLang="es-ES"/>
              <a:pPr/>
              <a:t>1</a:t>
            </a:fld>
            <a:endParaRPr lang="es-ES" altLang="es-E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3826348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95A330-B442-4529-8581-E8CA9E4AF845}" type="slidenum">
              <a:rPr lang="es-ES" altLang="es-ES"/>
              <a:pPr/>
              <a:t>10</a:t>
            </a:fld>
            <a:endParaRPr lang="es-ES" altLang="es-E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841290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4049B-D155-4E85-9C97-3EB8B942A5BD}" type="slidenum">
              <a:rPr lang="es-ES" altLang="es-ES"/>
              <a:pPr/>
              <a:t>2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691101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95A330-B442-4529-8581-E8CA9E4AF845}" type="slidenum">
              <a:rPr lang="es-ES" altLang="es-ES"/>
              <a:pPr/>
              <a:t>3</a:t>
            </a:fld>
            <a:endParaRPr lang="es-ES" altLang="es-E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934928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95A330-B442-4529-8581-E8CA9E4AF845}" type="slidenum">
              <a:rPr lang="es-ES" altLang="es-ES"/>
              <a:pPr/>
              <a:t>4</a:t>
            </a:fld>
            <a:endParaRPr lang="es-ES" altLang="es-E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7546179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95A330-B442-4529-8581-E8CA9E4AF845}" type="slidenum">
              <a:rPr lang="es-ES" altLang="es-ES"/>
              <a:pPr/>
              <a:t>5</a:t>
            </a:fld>
            <a:endParaRPr lang="es-ES" altLang="es-E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3704917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95A330-B442-4529-8581-E8CA9E4AF845}" type="slidenum">
              <a:rPr lang="es-ES" altLang="es-ES"/>
              <a:pPr/>
              <a:t>6</a:t>
            </a:fld>
            <a:endParaRPr lang="es-ES" altLang="es-E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9936337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95A330-B442-4529-8581-E8CA9E4AF845}" type="slidenum">
              <a:rPr lang="es-ES" altLang="es-ES"/>
              <a:pPr/>
              <a:t>7</a:t>
            </a:fld>
            <a:endParaRPr lang="es-ES" altLang="es-E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8661247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95A330-B442-4529-8581-E8CA9E4AF845}" type="slidenum">
              <a:rPr lang="es-ES" altLang="es-ES"/>
              <a:pPr/>
              <a:t>8</a:t>
            </a:fld>
            <a:endParaRPr lang="es-ES" altLang="es-E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1962143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95A330-B442-4529-8581-E8CA9E4AF845}" type="slidenum">
              <a:rPr lang="es-ES" altLang="es-ES"/>
              <a:pPr/>
              <a:t>9</a:t>
            </a:fld>
            <a:endParaRPr lang="es-ES" altLang="es-E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550580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altLang="es-ES"/>
              <a:t>27/04/2009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altLang="es-ES"/>
              <a:t>Héctor Fernández Laporte - Analista Sistemas y Comunicaciones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3F322F-B6DB-4BBF-809F-952749B98F74}" type="slidenum">
              <a:rPr lang="es-ES_tradnl" altLang="es-ES"/>
              <a:pPr/>
              <a:t>‹Nº›</a:t>
            </a:fld>
            <a:endParaRPr lang="es-ES_tradnl" altLang="es-ES"/>
          </a:p>
        </p:txBody>
      </p:sp>
    </p:spTree>
    <p:extLst>
      <p:ext uri="{BB962C8B-B14F-4D97-AF65-F5344CB8AC3E}">
        <p14:creationId xmlns:p14="http://schemas.microsoft.com/office/powerpoint/2010/main" val="2970942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altLang="es-ES"/>
              <a:t>27/04/2009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altLang="es-ES"/>
              <a:t>Héctor Fernández Laporte - Analista Sistemas y Comunicaciones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7735DC-122C-4E6A-BC21-84DB44FEF54B}" type="slidenum">
              <a:rPr lang="es-ES_tradnl" altLang="es-ES"/>
              <a:pPr/>
              <a:t>‹Nº›</a:t>
            </a:fld>
            <a:endParaRPr lang="es-ES_tradnl" altLang="es-ES"/>
          </a:p>
        </p:txBody>
      </p:sp>
    </p:spTree>
    <p:extLst>
      <p:ext uri="{BB962C8B-B14F-4D97-AF65-F5344CB8AC3E}">
        <p14:creationId xmlns:p14="http://schemas.microsoft.com/office/powerpoint/2010/main" val="1587450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altLang="es-ES"/>
              <a:t>27/04/2009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altLang="es-ES"/>
              <a:t>Héctor Fernández Laporte - Analista Sistemas y Comunicaciones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31CF6-2B32-4477-8B12-894627647EBC}" type="slidenum">
              <a:rPr lang="es-ES_tradnl" altLang="es-ES"/>
              <a:pPr/>
              <a:t>‹Nº›</a:t>
            </a:fld>
            <a:endParaRPr lang="es-ES_tradnl" altLang="es-ES"/>
          </a:p>
        </p:txBody>
      </p:sp>
    </p:spTree>
    <p:extLst>
      <p:ext uri="{BB962C8B-B14F-4D97-AF65-F5344CB8AC3E}">
        <p14:creationId xmlns:p14="http://schemas.microsoft.com/office/powerpoint/2010/main" val="1523847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altLang="es-ES"/>
              <a:t>27/04/2009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altLang="es-ES"/>
              <a:t>Héctor Fernández Laporte - Analista Sistemas y Comunicaciones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8F17E-169C-4136-8B3E-1A546D9F8C3A}" type="slidenum">
              <a:rPr lang="es-ES_tradnl" altLang="es-ES"/>
              <a:pPr/>
              <a:t>‹Nº›</a:t>
            </a:fld>
            <a:endParaRPr lang="es-ES_tradnl" altLang="es-ES"/>
          </a:p>
        </p:txBody>
      </p:sp>
    </p:spTree>
    <p:extLst>
      <p:ext uri="{BB962C8B-B14F-4D97-AF65-F5344CB8AC3E}">
        <p14:creationId xmlns:p14="http://schemas.microsoft.com/office/powerpoint/2010/main" val="3291665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altLang="es-ES"/>
              <a:t>27/04/2009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altLang="es-ES"/>
              <a:t>Héctor Fernández Laporte - Analista Sistemas y Comunicaciones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F4D7F0-498C-4046-BD0F-BF290A145674}" type="slidenum">
              <a:rPr lang="es-ES_tradnl" altLang="es-ES"/>
              <a:pPr/>
              <a:t>‹Nº›</a:t>
            </a:fld>
            <a:endParaRPr lang="es-ES_tradnl" altLang="es-ES"/>
          </a:p>
        </p:txBody>
      </p:sp>
    </p:spTree>
    <p:extLst>
      <p:ext uri="{BB962C8B-B14F-4D97-AF65-F5344CB8AC3E}">
        <p14:creationId xmlns:p14="http://schemas.microsoft.com/office/powerpoint/2010/main" val="2183183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altLang="es-ES"/>
              <a:t>27/04/2009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altLang="es-ES"/>
              <a:t>Héctor Fernández Laporte - Analista Sistemas y Comunicaciones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9A5D5F-6B54-42F7-B4BC-19D6786B7E9A}" type="slidenum">
              <a:rPr lang="es-ES_tradnl" altLang="es-ES"/>
              <a:pPr/>
              <a:t>‹Nº›</a:t>
            </a:fld>
            <a:endParaRPr lang="es-ES_tradnl" altLang="es-ES"/>
          </a:p>
        </p:txBody>
      </p:sp>
    </p:spTree>
    <p:extLst>
      <p:ext uri="{BB962C8B-B14F-4D97-AF65-F5344CB8AC3E}">
        <p14:creationId xmlns:p14="http://schemas.microsoft.com/office/powerpoint/2010/main" val="2237360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altLang="es-ES"/>
              <a:t>27/04/2009</a:t>
            </a: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altLang="es-ES"/>
              <a:t>Héctor Fernández Laporte - Analista Sistemas y Comunicaciones</a:t>
            </a: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6E1FE-29BF-436B-8EE9-7EB7A5BBF551}" type="slidenum">
              <a:rPr lang="es-ES_tradnl" altLang="es-ES"/>
              <a:pPr/>
              <a:t>‹Nº›</a:t>
            </a:fld>
            <a:endParaRPr lang="es-ES_tradnl" altLang="es-ES"/>
          </a:p>
        </p:txBody>
      </p:sp>
    </p:spTree>
    <p:extLst>
      <p:ext uri="{BB962C8B-B14F-4D97-AF65-F5344CB8AC3E}">
        <p14:creationId xmlns:p14="http://schemas.microsoft.com/office/powerpoint/2010/main" val="2882352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altLang="es-ES"/>
              <a:t>27/04/2009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altLang="es-ES"/>
              <a:t>Héctor Fernández Laporte - Analista Sistemas y Comunicaciones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5DD549-A252-4964-BDC7-D6C38BBB46E3}" type="slidenum">
              <a:rPr lang="es-ES_tradnl" altLang="es-ES"/>
              <a:pPr/>
              <a:t>‹Nº›</a:t>
            </a:fld>
            <a:endParaRPr lang="es-ES_tradnl" altLang="es-ES"/>
          </a:p>
        </p:txBody>
      </p:sp>
    </p:spTree>
    <p:extLst>
      <p:ext uri="{BB962C8B-B14F-4D97-AF65-F5344CB8AC3E}">
        <p14:creationId xmlns:p14="http://schemas.microsoft.com/office/powerpoint/2010/main" val="1810821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altLang="es-ES"/>
              <a:t>27/04/2009</a:t>
            </a: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altLang="es-ES"/>
              <a:t>Héctor Fernández Laporte - Analista Sistemas y Comunicaciones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7CF32-EF84-4366-B30A-4C9FEA775D95}" type="slidenum">
              <a:rPr lang="es-ES_tradnl" altLang="es-ES"/>
              <a:pPr/>
              <a:t>‹Nº›</a:t>
            </a:fld>
            <a:endParaRPr lang="es-ES_tradnl" altLang="es-ES"/>
          </a:p>
        </p:txBody>
      </p:sp>
    </p:spTree>
    <p:extLst>
      <p:ext uri="{BB962C8B-B14F-4D97-AF65-F5344CB8AC3E}">
        <p14:creationId xmlns:p14="http://schemas.microsoft.com/office/powerpoint/2010/main" val="273310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altLang="es-ES"/>
              <a:t>27/04/2009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altLang="es-ES"/>
              <a:t>Héctor Fernández Laporte - Analista Sistemas y Comunicaciones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5C3AA7-94CA-457A-95FE-57EC21767C37}" type="slidenum">
              <a:rPr lang="es-ES_tradnl" altLang="es-ES"/>
              <a:pPr/>
              <a:t>‹Nº›</a:t>
            </a:fld>
            <a:endParaRPr lang="es-ES_tradnl" altLang="es-ES"/>
          </a:p>
        </p:txBody>
      </p:sp>
    </p:spTree>
    <p:extLst>
      <p:ext uri="{BB962C8B-B14F-4D97-AF65-F5344CB8AC3E}">
        <p14:creationId xmlns:p14="http://schemas.microsoft.com/office/powerpoint/2010/main" val="787757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altLang="es-ES"/>
              <a:t>27/04/2009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altLang="es-ES"/>
              <a:t>Héctor Fernández Laporte - Analista Sistemas y Comunicaciones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F54918-50D4-4DF4-8038-6DAC1E0AA74C}" type="slidenum">
              <a:rPr lang="es-ES_tradnl" altLang="es-ES"/>
              <a:pPr/>
              <a:t>‹Nº›</a:t>
            </a:fld>
            <a:endParaRPr lang="es-ES_tradnl" altLang="es-ES"/>
          </a:p>
        </p:txBody>
      </p:sp>
    </p:spTree>
    <p:extLst>
      <p:ext uri="{BB962C8B-B14F-4D97-AF65-F5344CB8AC3E}">
        <p14:creationId xmlns:p14="http://schemas.microsoft.com/office/powerpoint/2010/main" val="299974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ES" smtClean="0"/>
              <a:t>Clic para editar estilo título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ES" smtClean="0"/>
              <a:t>Haga clic para modificar el estilo de texto del patrón</a:t>
            </a:r>
          </a:p>
          <a:p>
            <a:pPr lvl="1"/>
            <a:r>
              <a:rPr lang="es-ES_tradnl" altLang="es-ES" smtClean="0"/>
              <a:t>Segundo nivel</a:t>
            </a:r>
          </a:p>
          <a:p>
            <a:pPr lvl="2"/>
            <a:r>
              <a:rPr lang="es-ES_tradnl" altLang="es-ES" smtClean="0"/>
              <a:t>Tercer nivel</a:t>
            </a:r>
          </a:p>
          <a:p>
            <a:pPr lvl="3"/>
            <a:r>
              <a:rPr lang="es-ES_tradnl" altLang="es-ES" smtClean="0"/>
              <a:t>Cuarto nivel</a:t>
            </a:r>
          </a:p>
          <a:p>
            <a:pPr lvl="4"/>
            <a:r>
              <a:rPr lang="es-ES_tradnl" alt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s-ES_tradnl" altLang="es-ES"/>
              <a:t>27/04/2009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s-ES_tradnl" altLang="es-ES"/>
              <a:t>Héctor Fernández Laporte - Analista Sistemas y Comunicaciones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B38C862-8529-4791-BB7F-1AD468FA5FCB}" type="slidenum">
              <a:rPr lang="es-ES_tradnl" altLang="es-ES"/>
              <a:pPr/>
              <a:t>‹Nº›</a:t>
            </a:fld>
            <a:endParaRPr lang="es-ES_tradnl" altLang="es-E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152400" y="1371600"/>
            <a:ext cx="8077200" cy="1128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endParaRPr lang="es-ES_tradnl" altLang="es-ES" sz="1800">
              <a:solidFill>
                <a:srgbClr val="800000"/>
              </a:solidFill>
              <a:latin typeface="Verdana" panose="020B0604030504040204" pitchFamily="34" charset="0"/>
            </a:endParaRPr>
          </a:p>
          <a:p>
            <a:pPr lvl="1">
              <a:buFont typeface="Wingdings" panose="05000000000000000000" pitchFamily="2" charset="2"/>
              <a:buNone/>
            </a:pPr>
            <a:endParaRPr lang="es-ES_tradnl" altLang="es-ES" sz="14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800">
              <a:solidFill>
                <a:srgbClr val="800000"/>
              </a:solidFill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800" b="1">
              <a:solidFill>
                <a:srgbClr val="800000"/>
              </a:solidFill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" grpId="0" autoUpdateAnimBg="0"/>
    </p:bldLst>
  </p:timing>
  <p:hf sldNum="0"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179388" y="2205038"/>
            <a:ext cx="8077200" cy="1404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endParaRPr lang="es-ES_tradnl" altLang="es-ES" sz="16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6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800">
              <a:solidFill>
                <a:srgbClr val="800000"/>
              </a:solidFill>
              <a:latin typeface="Verdana" panose="020B0604030504040204" pitchFamily="34" charset="0"/>
            </a:endParaRPr>
          </a:p>
          <a:p>
            <a:pPr lvl="1">
              <a:buFont typeface="Wingdings" panose="05000000000000000000" pitchFamily="2" charset="2"/>
              <a:buNone/>
            </a:pPr>
            <a:endParaRPr lang="es-ES_tradnl" altLang="es-ES" sz="1800">
              <a:solidFill>
                <a:srgbClr val="800000"/>
              </a:solidFill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800" b="1">
              <a:solidFill>
                <a:srgbClr val="800000"/>
              </a:solidFill>
              <a:latin typeface="Verdana" panose="020B0604030504040204" pitchFamily="34" charset="0"/>
            </a:endParaRPr>
          </a:p>
        </p:txBody>
      </p:sp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468313" y="1628775"/>
            <a:ext cx="8064500" cy="43396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s-ES" altLang="es-ES" dirty="0"/>
          </a:p>
          <a:p>
            <a:pPr algn="ctr">
              <a:spcBef>
                <a:spcPct val="50000"/>
              </a:spcBef>
            </a:pPr>
            <a:r>
              <a:rPr lang="es-ES" altLang="es-ES" dirty="0" smtClean="0">
                <a:solidFill>
                  <a:srgbClr val="990000"/>
                </a:solidFill>
              </a:rPr>
              <a:t>Los Orígenes</a:t>
            </a:r>
          </a:p>
          <a:p>
            <a:pPr algn="ctr">
              <a:spcBef>
                <a:spcPct val="50000"/>
              </a:spcBef>
            </a:pPr>
            <a:r>
              <a:rPr lang="es-ES" altLang="es-ES" dirty="0" smtClean="0">
                <a:solidFill>
                  <a:srgbClr val="990000"/>
                </a:solidFill>
              </a:rPr>
              <a:t>Plataforma de virtualización</a:t>
            </a:r>
            <a:endParaRPr lang="es-ES" altLang="es-ES" dirty="0">
              <a:solidFill>
                <a:srgbClr val="9900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s-ES" altLang="es-ES" dirty="0" smtClean="0">
                <a:solidFill>
                  <a:srgbClr val="990000"/>
                </a:solidFill>
              </a:rPr>
              <a:t>Gestión IT</a:t>
            </a:r>
          </a:p>
          <a:p>
            <a:pPr algn="ctr">
              <a:spcBef>
                <a:spcPct val="50000"/>
              </a:spcBef>
            </a:pPr>
            <a:r>
              <a:rPr lang="es-ES" altLang="es-ES" dirty="0" smtClean="0">
                <a:solidFill>
                  <a:srgbClr val="990000"/>
                </a:solidFill>
              </a:rPr>
              <a:t>Monitorización</a:t>
            </a:r>
            <a:endParaRPr lang="es-ES" altLang="es-ES" dirty="0">
              <a:solidFill>
                <a:srgbClr val="9900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s-ES" altLang="es-ES" dirty="0" smtClean="0">
                <a:solidFill>
                  <a:srgbClr val="990000"/>
                </a:solidFill>
              </a:rPr>
              <a:t>Mantenimiento, Explotación y </a:t>
            </a:r>
            <a:r>
              <a:rPr lang="es-ES" altLang="es-ES" dirty="0" err="1">
                <a:solidFill>
                  <a:srgbClr val="990000"/>
                </a:solidFill>
              </a:rPr>
              <a:t>B</a:t>
            </a:r>
            <a:r>
              <a:rPr lang="es-ES" altLang="es-ES" dirty="0" err="1" smtClean="0">
                <a:solidFill>
                  <a:srgbClr val="990000"/>
                </a:solidFill>
              </a:rPr>
              <a:t>ackup</a:t>
            </a:r>
            <a:endParaRPr lang="es-ES" altLang="es-ES" dirty="0" smtClean="0">
              <a:solidFill>
                <a:srgbClr val="9900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s-ES" altLang="es-ES" dirty="0" smtClean="0">
                <a:solidFill>
                  <a:srgbClr val="990000"/>
                </a:solidFill>
              </a:rPr>
              <a:t>Inventario, Auditorías y Rediseño Arquitectura</a:t>
            </a:r>
            <a:endParaRPr lang="es-ES" altLang="es-ES" dirty="0">
              <a:solidFill>
                <a:srgbClr val="990000"/>
              </a:solidFill>
            </a:endParaRPr>
          </a:p>
          <a:p>
            <a:pPr>
              <a:spcBef>
                <a:spcPct val="50000"/>
              </a:spcBef>
            </a:pPr>
            <a:endParaRPr lang="es-ES" altLang="es-ES" dirty="0"/>
          </a:p>
        </p:txBody>
      </p:sp>
      <p:sp>
        <p:nvSpPr>
          <p:cNvPr id="2" name="Rectángulo 1"/>
          <p:cNvSpPr/>
          <p:nvPr/>
        </p:nvSpPr>
        <p:spPr>
          <a:xfrm>
            <a:off x="1260203" y="1093738"/>
            <a:ext cx="6480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GESTIÓN INFRAESTRUCTURAS VIRTUALES 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805780"/>
            <a:ext cx="823020" cy="823020"/>
          </a:xfrm>
          <a:prstGeom prst="rect">
            <a:avLst/>
          </a:prstGeom>
        </p:spPr>
      </p:pic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0" y="6165304"/>
            <a:ext cx="9144000" cy="5539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es-ES" sz="1200" b="1" dirty="0" smtClean="0"/>
              <a:t>I </a:t>
            </a:r>
            <a:r>
              <a:rPr lang="pt-BR" altLang="es-ES" sz="1200" b="1" dirty="0"/>
              <a:t>Foro de Redes de Campus de </a:t>
            </a:r>
            <a:r>
              <a:rPr lang="pt-BR" altLang="es-ES" sz="1200" b="1" dirty="0" err="1" smtClean="0"/>
              <a:t>RedIRIS</a:t>
            </a:r>
            <a:r>
              <a:rPr lang="pt-BR" altLang="es-ES" sz="1200" b="1" dirty="0" smtClean="0"/>
              <a:t>			                                    </a:t>
            </a:r>
            <a:r>
              <a:rPr lang="es-ES" altLang="es-ES" sz="1200" b="1" dirty="0" smtClean="0"/>
              <a:t>Área Sistemas, Comunicaciones y Seguridad</a:t>
            </a:r>
          </a:p>
          <a:p>
            <a:pPr>
              <a:spcBef>
                <a:spcPct val="50000"/>
              </a:spcBef>
            </a:pPr>
            <a:r>
              <a:rPr lang="es-ES" altLang="es-ES" sz="1200" b="1" dirty="0"/>
              <a:t>	</a:t>
            </a:r>
            <a:r>
              <a:rPr lang="es-ES" altLang="es-ES" sz="1200" b="1" dirty="0" smtClean="0"/>
              <a:t>Mayo 2015			                                               	                      UNIVERSIDAD DE LA RIOJA</a:t>
            </a:r>
            <a:endParaRPr lang="es-ES" altLang="es-ES" sz="1200" b="1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6237312"/>
            <a:ext cx="1572891" cy="3907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_tradnl" altLang="es-ES"/>
              <a:t>27/04/2009</a:t>
            </a: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179388" y="2205038"/>
            <a:ext cx="8077200" cy="1404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endParaRPr lang="es-ES_tradnl" altLang="es-ES" sz="16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6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800">
              <a:solidFill>
                <a:srgbClr val="800000"/>
              </a:solidFill>
              <a:latin typeface="Verdana" panose="020B0604030504040204" pitchFamily="34" charset="0"/>
            </a:endParaRPr>
          </a:p>
          <a:p>
            <a:pPr lvl="1">
              <a:buFont typeface="Wingdings" panose="05000000000000000000" pitchFamily="2" charset="2"/>
              <a:buNone/>
            </a:pPr>
            <a:endParaRPr lang="es-ES_tradnl" altLang="es-ES" sz="1800">
              <a:solidFill>
                <a:srgbClr val="800000"/>
              </a:solidFill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800" b="1">
              <a:solidFill>
                <a:srgbClr val="800000"/>
              </a:solidFill>
              <a:latin typeface="Verdana" panose="020B0604030504040204" pitchFamily="34" charset="0"/>
            </a:endParaRP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0" y="61658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 altLang="es-ES"/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0" y="6165304"/>
            <a:ext cx="9144000" cy="5539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es-ES" sz="1200" b="1" dirty="0" smtClean="0"/>
              <a:t>I </a:t>
            </a:r>
            <a:r>
              <a:rPr lang="pt-BR" altLang="es-ES" sz="1200" b="1" dirty="0"/>
              <a:t>Foro de Redes de Campus de </a:t>
            </a:r>
            <a:r>
              <a:rPr lang="pt-BR" altLang="es-ES" sz="1200" b="1" dirty="0" err="1" smtClean="0"/>
              <a:t>RedIRIS</a:t>
            </a:r>
            <a:r>
              <a:rPr lang="pt-BR" altLang="es-ES" sz="1200" b="1" dirty="0" smtClean="0"/>
              <a:t>			                                    </a:t>
            </a:r>
            <a:r>
              <a:rPr lang="es-ES" altLang="es-ES" sz="1200" b="1" dirty="0" smtClean="0"/>
              <a:t>Área Sistemas, Comunicaciones y Seguridad</a:t>
            </a:r>
          </a:p>
          <a:p>
            <a:pPr>
              <a:spcBef>
                <a:spcPct val="50000"/>
              </a:spcBef>
            </a:pPr>
            <a:r>
              <a:rPr lang="es-ES" altLang="es-ES" sz="1200" b="1" dirty="0"/>
              <a:t>	</a:t>
            </a:r>
            <a:r>
              <a:rPr lang="es-ES" altLang="es-ES" sz="1200" b="1" dirty="0" smtClean="0"/>
              <a:t>Mayo 2015			                                               	                      UNIVERSIDAD DE LA RIOJA</a:t>
            </a:r>
            <a:endParaRPr lang="es-ES" altLang="es-ES" sz="1200" b="1" dirty="0"/>
          </a:p>
        </p:txBody>
      </p:sp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468313" y="1628775"/>
            <a:ext cx="8064500" cy="397031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ES" sz="1800" dirty="0" smtClean="0"/>
              <a:t>Inventarios</a:t>
            </a:r>
          </a:p>
          <a:p>
            <a:pPr>
              <a:spcBef>
                <a:spcPct val="50000"/>
              </a:spcBef>
            </a:pPr>
            <a:r>
              <a:rPr lang="es-ES" altLang="es-ES" sz="1400" dirty="0" smtClean="0"/>
              <a:t>Estudios de necesidades de recursos (corto, medio, largo plazo)</a:t>
            </a:r>
            <a:endParaRPr lang="es-ES" altLang="es-ES" sz="1400" dirty="0"/>
          </a:p>
          <a:p>
            <a:pPr>
              <a:spcBef>
                <a:spcPct val="50000"/>
              </a:spcBef>
            </a:pPr>
            <a:r>
              <a:rPr lang="es-ES" altLang="es-ES" sz="1400" dirty="0" smtClean="0"/>
              <a:t>	</a:t>
            </a:r>
            <a:r>
              <a:rPr lang="es-ES" altLang="es-ES" sz="1400" dirty="0" err="1" smtClean="0"/>
              <a:t>RVTools</a:t>
            </a:r>
            <a:endParaRPr lang="es-ES" altLang="es-ES" sz="1400" dirty="0" smtClean="0"/>
          </a:p>
          <a:p>
            <a:pPr>
              <a:spcBef>
                <a:spcPct val="50000"/>
              </a:spcBef>
            </a:pPr>
            <a:r>
              <a:rPr lang="es-ES" altLang="es-ES" sz="1400" dirty="0"/>
              <a:t>	</a:t>
            </a:r>
            <a:r>
              <a:rPr lang="es-ES" altLang="es-ES" sz="1400" dirty="0" err="1" smtClean="0"/>
              <a:t>VMTurbo</a:t>
            </a:r>
            <a:endParaRPr lang="es-ES" altLang="es-ES" sz="1400" dirty="0" smtClean="0"/>
          </a:p>
          <a:p>
            <a:pPr>
              <a:spcBef>
                <a:spcPct val="50000"/>
              </a:spcBef>
            </a:pPr>
            <a:r>
              <a:rPr lang="es-ES" altLang="es-ES" sz="1800" dirty="0" smtClean="0"/>
              <a:t>Auditorías </a:t>
            </a:r>
            <a:endParaRPr lang="es-ES" altLang="es-ES" sz="1800" dirty="0"/>
          </a:p>
          <a:p>
            <a:pPr>
              <a:spcBef>
                <a:spcPct val="50000"/>
              </a:spcBef>
            </a:pPr>
            <a:r>
              <a:rPr lang="es-ES" altLang="es-ES" sz="1200" dirty="0" smtClean="0"/>
              <a:t>	</a:t>
            </a:r>
            <a:r>
              <a:rPr lang="es-ES" altLang="es-ES" sz="1400" dirty="0" err="1" smtClean="0"/>
              <a:t>vCops</a:t>
            </a:r>
            <a:r>
              <a:rPr lang="es-ES" altLang="es-ES" sz="1400" dirty="0" smtClean="0"/>
              <a:t> (5.8.3) </a:t>
            </a:r>
            <a:endParaRPr lang="es-ES" altLang="es-ES" sz="1400" dirty="0"/>
          </a:p>
          <a:p>
            <a:pPr>
              <a:spcBef>
                <a:spcPct val="50000"/>
              </a:spcBef>
            </a:pPr>
            <a:r>
              <a:rPr lang="es-ES" altLang="es-ES" sz="1400" dirty="0" smtClean="0"/>
              <a:t>	</a:t>
            </a:r>
            <a:r>
              <a:rPr lang="es-ES" altLang="es-ES" sz="1400" dirty="0" err="1" smtClean="0"/>
              <a:t>vRealize</a:t>
            </a:r>
            <a:r>
              <a:rPr lang="es-ES" altLang="es-ES" sz="1400" dirty="0" smtClean="0"/>
              <a:t> Suite </a:t>
            </a:r>
          </a:p>
          <a:p>
            <a:pPr>
              <a:spcBef>
                <a:spcPct val="50000"/>
              </a:spcBef>
            </a:pPr>
            <a:endParaRPr lang="es-ES" altLang="es-ES" sz="1200" dirty="0"/>
          </a:p>
          <a:p>
            <a:pPr>
              <a:spcBef>
                <a:spcPct val="50000"/>
              </a:spcBef>
            </a:pPr>
            <a:r>
              <a:rPr lang="es-ES" altLang="es-ES" sz="1800" dirty="0" smtClean="0"/>
              <a:t>Rediseño Arquitectura </a:t>
            </a:r>
          </a:p>
          <a:p>
            <a:pPr>
              <a:spcBef>
                <a:spcPct val="50000"/>
              </a:spcBef>
            </a:pPr>
            <a:r>
              <a:rPr lang="es-ES" altLang="es-ES" sz="1800" dirty="0"/>
              <a:t>	</a:t>
            </a:r>
            <a:r>
              <a:rPr lang="es-ES" altLang="es-ES" sz="1400" dirty="0" smtClean="0"/>
              <a:t>Escalabilidad, portabilidad e integración con soluciones en la NUBE. 	</a:t>
            </a:r>
            <a:r>
              <a:rPr lang="es-ES" altLang="es-ES" sz="1200" dirty="0" smtClean="0"/>
              <a:t>				</a:t>
            </a:r>
            <a:endParaRPr lang="es-ES" altLang="es-ES" sz="1800" dirty="0"/>
          </a:p>
          <a:p>
            <a:pPr>
              <a:spcBef>
                <a:spcPct val="50000"/>
              </a:spcBef>
            </a:pPr>
            <a:endParaRPr lang="es-ES" altLang="es-ES" sz="1200" dirty="0" smtClean="0"/>
          </a:p>
        </p:txBody>
      </p:sp>
      <p:sp>
        <p:nvSpPr>
          <p:cNvPr id="2" name="Rectángulo 1"/>
          <p:cNvSpPr/>
          <p:nvPr/>
        </p:nvSpPr>
        <p:spPr>
          <a:xfrm>
            <a:off x="1260203" y="1093738"/>
            <a:ext cx="6480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smtClean="0"/>
              <a:t>Inventario, </a:t>
            </a:r>
            <a:r>
              <a:rPr lang="pt-BR" dirty="0" err="1" smtClean="0"/>
              <a:t>Auditorías</a:t>
            </a:r>
            <a:r>
              <a:rPr lang="pt-BR" dirty="0" smtClean="0"/>
              <a:t> y </a:t>
            </a:r>
            <a:r>
              <a:rPr lang="pt-BR" dirty="0" err="1" smtClean="0"/>
              <a:t>Rediseño</a:t>
            </a:r>
            <a:r>
              <a:rPr lang="pt-BR" dirty="0" smtClean="0"/>
              <a:t> </a:t>
            </a:r>
            <a:r>
              <a:rPr lang="pt-BR" dirty="0" err="1" smtClean="0"/>
              <a:t>Arquitectura</a:t>
            </a:r>
            <a:endParaRPr lang="es-E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1190" y="1742678"/>
            <a:ext cx="4649733" cy="3734594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6237312"/>
            <a:ext cx="1572891" cy="39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42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468313" y="1555403"/>
            <a:ext cx="8064500" cy="387798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 altLang="es-ES" sz="1800" dirty="0" smtClean="0"/>
          </a:p>
          <a:p>
            <a:pPr>
              <a:spcBef>
                <a:spcPct val="50000"/>
              </a:spcBef>
            </a:pPr>
            <a:r>
              <a:rPr lang="es-ES" altLang="es-ES" sz="1800" dirty="0" smtClean="0"/>
              <a:t>Hardware computación y de explotación de servicios</a:t>
            </a:r>
          </a:p>
          <a:p>
            <a:pPr>
              <a:spcBef>
                <a:spcPct val="50000"/>
              </a:spcBef>
            </a:pPr>
            <a:r>
              <a:rPr lang="es-ES" altLang="es-ES" sz="1800" dirty="0"/>
              <a:t>	</a:t>
            </a:r>
            <a:r>
              <a:rPr lang="es-ES" altLang="es-ES" sz="1400" dirty="0" smtClean="0"/>
              <a:t>Entorno a 200 servidores físicos </a:t>
            </a:r>
            <a:r>
              <a:rPr lang="es-ES" altLang="es-ES" sz="1400" dirty="0" err="1" smtClean="0"/>
              <a:t>enracables</a:t>
            </a:r>
            <a:endParaRPr lang="es-ES" altLang="es-ES" sz="1400" dirty="0" smtClean="0"/>
          </a:p>
          <a:p>
            <a:pPr>
              <a:spcBef>
                <a:spcPct val="50000"/>
              </a:spcBef>
            </a:pPr>
            <a:r>
              <a:rPr lang="es-ES" altLang="es-ES" sz="1400" dirty="0"/>
              <a:t>	</a:t>
            </a:r>
            <a:r>
              <a:rPr lang="es-ES" altLang="es-ES" sz="1400" dirty="0" smtClean="0"/>
              <a:t>Plataforma hardware  y computación diversificada</a:t>
            </a:r>
          </a:p>
          <a:p>
            <a:pPr>
              <a:spcBef>
                <a:spcPct val="50000"/>
              </a:spcBef>
            </a:pPr>
            <a:r>
              <a:rPr lang="es-ES" altLang="es-ES" sz="1800" dirty="0" smtClean="0"/>
              <a:t>	</a:t>
            </a:r>
            <a:r>
              <a:rPr lang="es-ES" altLang="es-ES" sz="1400" dirty="0" smtClean="0"/>
              <a:t>Almacenamiento (local/interno)</a:t>
            </a:r>
            <a:endParaRPr lang="es-ES" altLang="es-ES" sz="1800" dirty="0" smtClean="0"/>
          </a:p>
          <a:p>
            <a:pPr>
              <a:spcBef>
                <a:spcPct val="50000"/>
              </a:spcBef>
            </a:pPr>
            <a:r>
              <a:rPr lang="es-ES" altLang="es-ES" sz="1800" dirty="0" smtClean="0"/>
              <a:t>CPD</a:t>
            </a:r>
          </a:p>
          <a:p>
            <a:pPr>
              <a:spcBef>
                <a:spcPct val="50000"/>
              </a:spcBef>
            </a:pPr>
            <a:r>
              <a:rPr lang="es-ES" altLang="es-ES" sz="1400" dirty="0" smtClean="0"/>
              <a:t>	12 Racks IT (en expansión)</a:t>
            </a:r>
          </a:p>
          <a:p>
            <a:pPr>
              <a:spcBef>
                <a:spcPct val="50000"/>
              </a:spcBef>
            </a:pPr>
            <a:r>
              <a:rPr lang="es-ES" altLang="es-ES" sz="1400" dirty="0"/>
              <a:t>	</a:t>
            </a:r>
            <a:r>
              <a:rPr lang="es-ES" altLang="es-ES" sz="1400" dirty="0" smtClean="0"/>
              <a:t>Gran consumo energético, calorífico (refrigeración)</a:t>
            </a:r>
          </a:p>
          <a:p>
            <a:pPr>
              <a:spcBef>
                <a:spcPct val="50000"/>
              </a:spcBef>
            </a:pPr>
            <a:r>
              <a:rPr lang="es-ES" altLang="es-ES" sz="1400" dirty="0"/>
              <a:t>	</a:t>
            </a:r>
            <a:r>
              <a:rPr lang="es-ES" altLang="es-ES" sz="1400" dirty="0" smtClean="0"/>
              <a:t>SAI ( 6 minutos)</a:t>
            </a:r>
            <a:r>
              <a:rPr lang="es-ES" altLang="es-ES" sz="1400" dirty="0"/>
              <a:t>	</a:t>
            </a:r>
            <a:endParaRPr lang="es-ES" altLang="es-ES" sz="1400" dirty="0" smtClean="0"/>
          </a:p>
          <a:p>
            <a:pPr>
              <a:spcBef>
                <a:spcPct val="50000"/>
              </a:spcBef>
            </a:pPr>
            <a:endParaRPr lang="es-ES" altLang="es-ES" dirty="0"/>
          </a:p>
        </p:txBody>
      </p:sp>
      <p:sp>
        <p:nvSpPr>
          <p:cNvPr id="5" name="Rectángulo 4"/>
          <p:cNvSpPr/>
          <p:nvPr/>
        </p:nvSpPr>
        <p:spPr>
          <a:xfrm>
            <a:off x="1260203" y="1093738"/>
            <a:ext cx="6480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smtClean="0"/>
              <a:t>Los Orígenes</a:t>
            </a:r>
            <a:endParaRPr lang="es-E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180" y="836712"/>
            <a:ext cx="899468" cy="704701"/>
          </a:xfrm>
          <a:prstGeom prst="rect">
            <a:avLst/>
          </a:prstGeom>
        </p:spPr>
      </p:pic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0" y="6165304"/>
            <a:ext cx="9144000" cy="5539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es-ES" sz="1200" b="1" dirty="0" smtClean="0"/>
              <a:t>I </a:t>
            </a:r>
            <a:r>
              <a:rPr lang="pt-BR" altLang="es-ES" sz="1200" b="1" dirty="0"/>
              <a:t>Foro de Redes de Campus de </a:t>
            </a:r>
            <a:r>
              <a:rPr lang="pt-BR" altLang="es-ES" sz="1200" b="1" dirty="0" err="1" smtClean="0"/>
              <a:t>RedIRIS</a:t>
            </a:r>
            <a:r>
              <a:rPr lang="pt-BR" altLang="es-ES" sz="1200" b="1" dirty="0" smtClean="0"/>
              <a:t>			                                    </a:t>
            </a:r>
            <a:r>
              <a:rPr lang="es-ES" altLang="es-ES" sz="1200" b="1" dirty="0" smtClean="0"/>
              <a:t>Área Sistemas, Comunicaciones y Seguridad</a:t>
            </a:r>
          </a:p>
          <a:p>
            <a:pPr>
              <a:spcBef>
                <a:spcPct val="50000"/>
              </a:spcBef>
            </a:pPr>
            <a:r>
              <a:rPr lang="es-ES" altLang="es-ES" sz="1200" b="1" dirty="0"/>
              <a:t>	</a:t>
            </a:r>
            <a:r>
              <a:rPr lang="es-ES" altLang="es-ES" sz="1200" b="1" dirty="0" smtClean="0"/>
              <a:t>Mayo 2015			                                               	                      UNIVERSIDAD DE LA RIOJA</a:t>
            </a:r>
            <a:endParaRPr lang="es-ES" altLang="es-ES" sz="1200" b="1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6237312"/>
            <a:ext cx="1572891" cy="39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95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_tradnl" altLang="es-ES"/>
              <a:t>27/04/2009</a:t>
            </a: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179388" y="2205038"/>
            <a:ext cx="8077200" cy="1404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endParaRPr lang="es-ES_tradnl" altLang="es-ES" sz="16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6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800">
              <a:solidFill>
                <a:srgbClr val="800000"/>
              </a:solidFill>
              <a:latin typeface="Verdana" panose="020B0604030504040204" pitchFamily="34" charset="0"/>
            </a:endParaRPr>
          </a:p>
          <a:p>
            <a:pPr lvl="1">
              <a:buFont typeface="Wingdings" panose="05000000000000000000" pitchFamily="2" charset="2"/>
              <a:buNone/>
            </a:pPr>
            <a:endParaRPr lang="es-ES_tradnl" altLang="es-ES" sz="1800">
              <a:solidFill>
                <a:srgbClr val="800000"/>
              </a:solidFill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800" b="1">
              <a:solidFill>
                <a:srgbClr val="800000"/>
              </a:solidFill>
              <a:latin typeface="Verdana" panose="020B0604030504040204" pitchFamily="34" charset="0"/>
            </a:endParaRP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0" y="61658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 altLang="es-ES"/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0" y="6165304"/>
            <a:ext cx="9144000" cy="5539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es-ES" sz="1200" b="1" dirty="0" smtClean="0"/>
              <a:t>I </a:t>
            </a:r>
            <a:r>
              <a:rPr lang="pt-BR" altLang="es-ES" sz="1200" b="1" dirty="0"/>
              <a:t>Foro de Redes de Campus de </a:t>
            </a:r>
            <a:r>
              <a:rPr lang="pt-BR" altLang="es-ES" sz="1200" b="1" dirty="0" err="1" smtClean="0"/>
              <a:t>RedIRIS</a:t>
            </a:r>
            <a:r>
              <a:rPr lang="pt-BR" altLang="es-ES" sz="1200" b="1" dirty="0" smtClean="0"/>
              <a:t>			                                    </a:t>
            </a:r>
            <a:r>
              <a:rPr lang="es-ES" altLang="es-ES" sz="1200" b="1" dirty="0" smtClean="0"/>
              <a:t>Área Sistemas, Comunicaciones y Seguridad</a:t>
            </a:r>
          </a:p>
          <a:p>
            <a:pPr>
              <a:spcBef>
                <a:spcPct val="50000"/>
              </a:spcBef>
            </a:pPr>
            <a:r>
              <a:rPr lang="es-ES" altLang="es-ES" sz="1200" b="1" dirty="0"/>
              <a:t>	</a:t>
            </a:r>
            <a:r>
              <a:rPr lang="es-ES" altLang="es-ES" sz="1200" b="1" dirty="0" smtClean="0"/>
              <a:t>Mayo 2015			                                               	                      UNIVERSIDAD DE LA RIOJA</a:t>
            </a:r>
            <a:endParaRPr lang="es-ES" altLang="es-ES" sz="1200" b="1" dirty="0"/>
          </a:p>
        </p:txBody>
      </p:sp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468313" y="1628775"/>
            <a:ext cx="8064500" cy="383181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ES" sz="1800" dirty="0" smtClean="0"/>
              <a:t>Hardware computación</a:t>
            </a:r>
          </a:p>
          <a:p>
            <a:pPr>
              <a:spcBef>
                <a:spcPct val="50000"/>
              </a:spcBef>
            </a:pPr>
            <a:r>
              <a:rPr lang="es-ES" altLang="es-ES" sz="1800" b="1" dirty="0"/>
              <a:t>	</a:t>
            </a:r>
            <a:r>
              <a:rPr lang="es-ES" altLang="es-ES" sz="1400" b="1" dirty="0" smtClean="0"/>
              <a:t>2 x </a:t>
            </a:r>
            <a:r>
              <a:rPr lang="es-ES" altLang="es-ES" sz="1400" dirty="0" smtClean="0"/>
              <a:t>HP-</a:t>
            </a:r>
            <a:r>
              <a:rPr lang="es-ES" altLang="es-ES" sz="1400" dirty="0" err="1" smtClean="0"/>
              <a:t>BladeSystem</a:t>
            </a:r>
            <a:r>
              <a:rPr lang="es-ES" altLang="es-ES" sz="1400" dirty="0" smtClean="0"/>
              <a:t> </a:t>
            </a:r>
            <a:r>
              <a:rPr lang="es-ES" altLang="es-ES" sz="1400" dirty="0"/>
              <a:t>c7000 </a:t>
            </a:r>
            <a:r>
              <a:rPr lang="es-ES" altLang="es-ES" sz="1400" dirty="0" err="1" smtClean="0"/>
              <a:t>Enclosure</a:t>
            </a:r>
            <a:r>
              <a:rPr lang="es-ES" altLang="es-ES" sz="1400" dirty="0" smtClean="0"/>
              <a:t>, </a:t>
            </a:r>
            <a:r>
              <a:rPr lang="es-ES" altLang="es-ES" sz="1400" b="1" dirty="0" smtClean="0"/>
              <a:t>16 x2  </a:t>
            </a:r>
            <a:r>
              <a:rPr lang="es-ES" altLang="es-ES" sz="1400" dirty="0" err="1" smtClean="0"/>
              <a:t>Proliant</a:t>
            </a:r>
            <a:r>
              <a:rPr lang="es-ES" altLang="es-ES" sz="1400" dirty="0" smtClean="0"/>
              <a:t> BL460c (G6 - G9)</a:t>
            </a:r>
          </a:p>
          <a:p>
            <a:pPr>
              <a:spcBef>
                <a:spcPct val="50000"/>
              </a:spcBef>
            </a:pPr>
            <a:r>
              <a:rPr lang="es-ES" altLang="es-ES" sz="1800" dirty="0" smtClean="0"/>
              <a:t>Conectividad</a:t>
            </a:r>
          </a:p>
          <a:p>
            <a:pPr>
              <a:spcBef>
                <a:spcPct val="50000"/>
              </a:spcBef>
            </a:pPr>
            <a:r>
              <a:rPr lang="es-ES" altLang="es-ES" sz="1800" dirty="0"/>
              <a:t>	</a:t>
            </a:r>
            <a:r>
              <a:rPr lang="es-ES" altLang="es-ES" sz="1400" b="1" dirty="0" smtClean="0"/>
              <a:t>2 x 2 </a:t>
            </a:r>
            <a:r>
              <a:rPr lang="es-ES" altLang="es-ES" sz="1400" dirty="0" smtClean="0"/>
              <a:t>Virtual </a:t>
            </a:r>
            <a:r>
              <a:rPr lang="es-ES" altLang="es-ES" sz="1400" dirty="0" err="1" smtClean="0"/>
              <a:t>Connect</a:t>
            </a:r>
            <a:r>
              <a:rPr lang="es-ES" altLang="es-ES" sz="1400" dirty="0" smtClean="0"/>
              <a:t> (</a:t>
            </a:r>
            <a:r>
              <a:rPr lang="es-ES" altLang="es-ES" sz="1400" dirty="0" err="1" smtClean="0"/>
              <a:t>VLAN’s</a:t>
            </a:r>
            <a:r>
              <a:rPr lang="es-ES" altLang="es-ES" sz="1400" dirty="0" smtClean="0"/>
              <a:t> ), </a:t>
            </a:r>
            <a:r>
              <a:rPr lang="es-ES" altLang="es-ES" sz="1400" b="1" dirty="0" smtClean="0"/>
              <a:t>2 x 2 </a:t>
            </a:r>
            <a:r>
              <a:rPr lang="es-ES" altLang="es-ES" sz="1400" dirty="0" err="1" smtClean="0"/>
              <a:t>Mezzanines</a:t>
            </a:r>
            <a:r>
              <a:rPr lang="es-ES" altLang="es-ES" sz="1400" dirty="0" smtClean="0"/>
              <a:t> FC (SAN),  </a:t>
            </a:r>
            <a:r>
              <a:rPr lang="es-ES" altLang="es-ES" sz="1400" b="1" dirty="0" smtClean="0"/>
              <a:t>2 x 2 </a:t>
            </a:r>
            <a:r>
              <a:rPr lang="es-ES" altLang="es-ES" sz="1400" dirty="0" smtClean="0"/>
              <a:t>Ethernet (Redes privadas)</a:t>
            </a:r>
          </a:p>
          <a:p>
            <a:pPr>
              <a:spcBef>
                <a:spcPct val="50000"/>
              </a:spcBef>
            </a:pPr>
            <a:r>
              <a:rPr lang="es-ES" altLang="es-ES" sz="1800" dirty="0" smtClean="0"/>
              <a:t>Almacenamiento</a:t>
            </a:r>
          </a:p>
          <a:p>
            <a:pPr>
              <a:spcBef>
                <a:spcPct val="50000"/>
              </a:spcBef>
            </a:pPr>
            <a:r>
              <a:rPr lang="es-ES" altLang="es-ES" sz="1800" dirty="0" smtClean="0"/>
              <a:t>	</a:t>
            </a:r>
            <a:r>
              <a:rPr lang="es-ES" altLang="es-ES" sz="1400" dirty="0" smtClean="0"/>
              <a:t>Dobles </a:t>
            </a:r>
            <a:r>
              <a:rPr lang="es-ES" altLang="es-ES" sz="1400" dirty="0"/>
              <a:t>c</a:t>
            </a:r>
            <a:r>
              <a:rPr lang="es-ES" altLang="es-ES" sz="1400" dirty="0" smtClean="0"/>
              <a:t>ontroladoras NetApp (FAS3140 – FAS3210)</a:t>
            </a:r>
          </a:p>
          <a:p>
            <a:pPr>
              <a:spcBef>
                <a:spcPct val="50000"/>
              </a:spcBef>
            </a:pPr>
            <a:r>
              <a:rPr lang="es-ES" altLang="es-ES" sz="1800" dirty="0" smtClean="0"/>
              <a:t>Capa de virtualización</a:t>
            </a:r>
          </a:p>
          <a:p>
            <a:pPr>
              <a:spcBef>
                <a:spcPct val="50000"/>
              </a:spcBef>
            </a:pPr>
            <a:r>
              <a:rPr lang="es-ES" altLang="es-ES" sz="1800" dirty="0" smtClean="0"/>
              <a:t>	</a:t>
            </a:r>
            <a:r>
              <a:rPr lang="es-ES" altLang="es-ES" sz="1400" dirty="0" err="1" smtClean="0"/>
              <a:t>ESXi</a:t>
            </a:r>
            <a:r>
              <a:rPr lang="es-ES" altLang="es-ES" sz="1400" dirty="0" smtClean="0"/>
              <a:t> 5.5 – </a:t>
            </a:r>
            <a:r>
              <a:rPr lang="es-ES" altLang="es-ES" sz="1400" dirty="0" err="1" smtClean="0"/>
              <a:t>vCenter</a:t>
            </a:r>
            <a:r>
              <a:rPr lang="es-ES" altLang="es-ES" sz="1400" dirty="0" smtClean="0"/>
              <a:t> 5.5</a:t>
            </a:r>
          </a:p>
          <a:p>
            <a:pPr>
              <a:spcBef>
                <a:spcPct val="50000"/>
              </a:spcBef>
            </a:pPr>
            <a:endParaRPr lang="es-ES" altLang="es-ES" dirty="0"/>
          </a:p>
        </p:txBody>
      </p:sp>
      <p:sp>
        <p:nvSpPr>
          <p:cNvPr id="2" name="Rectángulo 1"/>
          <p:cNvSpPr/>
          <p:nvPr/>
        </p:nvSpPr>
        <p:spPr>
          <a:xfrm>
            <a:off x="1260203" y="1093738"/>
            <a:ext cx="6480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smtClean="0"/>
              <a:t>Plataforma de </a:t>
            </a:r>
            <a:r>
              <a:rPr lang="pt-BR" dirty="0" err="1" smtClean="0"/>
              <a:t>virtualización</a:t>
            </a:r>
            <a:endParaRPr lang="es-E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682" y="476672"/>
            <a:ext cx="1436117" cy="1436117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2438" y="1700808"/>
            <a:ext cx="1451970" cy="1087576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6432" y="3544684"/>
            <a:ext cx="947936" cy="1421904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6237312"/>
            <a:ext cx="1572891" cy="39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21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_tradnl" altLang="es-ES"/>
              <a:t>27/04/2009</a:t>
            </a: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179388" y="2205038"/>
            <a:ext cx="8077200" cy="1404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endParaRPr lang="es-ES_tradnl" altLang="es-ES" sz="16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6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800">
              <a:solidFill>
                <a:srgbClr val="800000"/>
              </a:solidFill>
              <a:latin typeface="Verdana" panose="020B0604030504040204" pitchFamily="34" charset="0"/>
            </a:endParaRPr>
          </a:p>
          <a:p>
            <a:pPr lvl="1">
              <a:buFont typeface="Wingdings" panose="05000000000000000000" pitchFamily="2" charset="2"/>
              <a:buNone/>
            </a:pPr>
            <a:endParaRPr lang="es-ES_tradnl" altLang="es-ES" sz="1800">
              <a:solidFill>
                <a:srgbClr val="800000"/>
              </a:solidFill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800" b="1">
              <a:solidFill>
                <a:srgbClr val="800000"/>
              </a:solidFill>
              <a:latin typeface="Verdana" panose="020B0604030504040204" pitchFamily="34" charset="0"/>
            </a:endParaRP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0" y="61658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 altLang="es-ES"/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0" y="6165304"/>
            <a:ext cx="9144000" cy="5539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es-ES" sz="1200" b="1" dirty="0" smtClean="0"/>
              <a:t>I </a:t>
            </a:r>
            <a:r>
              <a:rPr lang="pt-BR" altLang="es-ES" sz="1200" b="1" dirty="0"/>
              <a:t>Foro de Redes de Campus de </a:t>
            </a:r>
            <a:r>
              <a:rPr lang="pt-BR" altLang="es-ES" sz="1200" b="1" dirty="0" err="1" smtClean="0"/>
              <a:t>RedIRIS</a:t>
            </a:r>
            <a:r>
              <a:rPr lang="pt-BR" altLang="es-ES" sz="1200" b="1" dirty="0" smtClean="0"/>
              <a:t>			                                    </a:t>
            </a:r>
            <a:r>
              <a:rPr lang="es-ES" altLang="es-ES" sz="1200" b="1" dirty="0" smtClean="0"/>
              <a:t>Área Sistemas, Comunicaciones y Seguridad</a:t>
            </a:r>
          </a:p>
          <a:p>
            <a:pPr>
              <a:spcBef>
                <a:spcPct val="50000"/>
              </a:spcBef>
            </a:pPr>
            <a:r>
              <a:rPr lang="es-ES" altLang="es-ES" sz="1200" b="1" dirty="0"/>
              <a:t>	</a:t>
            </a:r>
            <a:r>
              <a:rPr lang="es-ES" altLang="es-ES" sz="1200" b="1" dirty="0" smtClean="0"/>
              <a:t>Mayo 2015			                                               	                      UNIVERSIDAD DE LA RIOJA</a:t>
            </a:r>
            <a:endParaRPr lang="es-ES" altLang="es-ES" sz="1200" b="1" dirty="0"/>
          </a:p>
        </p:txBody>
      </p:sp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468313" y="1628775"/>
            <a:ext cx="8064500" cy="373948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ES" sz="1800" dirty="0"/>
              <a:t>Hardware </a:t>
            </a:r>
            <a:r>
              <a:rPr lang="es-ES" altLang="es-ES" sz="1800" dirty="0" smtClean="0"/>
              <a:t>computación</a:t>
            </a:r>
          </a:p>
          <a:p>
            <a:pPr>
              <a:spcBef>
                <a:spcPct val="50000"/>
              </a:spcBef>
            </a:pPr>
            <a:r>
              <a:rPr lang="es-ES" altLang="es-ES" sz="1200" dirty="0" smtClean="0"/>
              <a:t> 	</a:t>
            </a:r>
            <a:r>
              <a:rPr lang="es-ES" altLang="es-ES" sz="1400" dirty="0" err="1" smtClean="0"/>
              <a:t>Blade</a:t>
            </a:r>
            <a:r>
              <a:rPr lang="es-ES" altLang="es-ES" sz="1400" dirty="0" smtClean="0"/>
              <a:t> (OA – </a:t>
            </a:r>
            <a:r>
              <a:rPr lang="es-ES" altLang="es-ES" sz="1400" dirty="0" err="1" smtClean="0"/>
              <a:t>Onboard</a:t>
            </a:r>
            <a:r>
              <a:rPr lang="es-ES" altLang="es-ES" sz="1400" dirty="0" smtClean="0"/>
              <a:t> </a:t>
            </a:r>
            <a:r>
              <a:rPr lang="es-ES" altLang="es-ES" sz="1400" dirty="0" err="1" smtClean="0"/>
              <a:t>Administration</a:t>
            </a:r>
            <a:r>
              <a:rPr lang="es-ES" altLang="es-ES" sz="1400" dirty="0" smtClean="0"/>
              <a:t>) / Consola Web </a:t>
            </a:r>
            <a:endParaRPr lang="es-ES" altLang="es-ES" sz="1400" dirty="0"/>
          </a:p>
          <a:p>
            <a:pPr>
              <a:spcBef>
                <a:spcPct val="50000"/>
              </a:spcBef>
            </a:pPr>
            <a:r>
              <a:rPr lang="es-ES" altLang="es-ES" sz="1800" dirty="0" smtClean="0"/>
              <a:t>Conectividad</a:t>
            </a:r>
          </a:p>
          <a:p>
            <a:pPr>
              <a:spcBef>
                <a:spcPct val="50000"/>
              </a:spcBef>
            </a:pPr>
            <a:r>
              <a:rPr lang="es-ES" altLang="es-ES" sz="1200" dirty="0" smtClean="0"/>
              <a:t>	</a:t>
            </a:r>
            <a:r>
              <a:rPr lang="es-ES" altLang="es-ES" sz="1400" dirty="0" smtClean="0"/>
              <a:t>Herramientas propietarias fabricante - </a:t>
            </a:r>
            <a:r>
              <a:rPr lang="es-ES" altLang="es-ES" sz="1400" dirty="0" err="1" smtClean="0"/>
              <a:t>Device</a:t>
            </a:r>
            <a:r>
              <a:rPr lang="es-ES" altLang="es-ES" sz="1400" dirty="0" smtClean="0"/>
              <a:t> Manager 5.0(7)</a:t>
            </a:r>
            <a:endParaRPr lang="es-ES" altLang="es-ES" sz="1400" dirty="0"/>
          </a:p>
          <a:p>
            <a:pPr>
              <a:spcBef>
                <a:spcPct val="50000"/>
              </a:spcBef>
            </a:pPr>
            <a:r>
              <a:rPr lang="es-ES" altLang="es-ES" sz="1800" dirty="0" smtClean="0"/>
              <a:t>Almacenamiento</a:t>
            </a:r>
          </a:p>
          <a:p>
            <a:pPr>
              <a:spcBef>
                <a:spcPct val="50000"/>
              </a:spcBef>
            </a:pPr>
            <a:r>
              <a:rPr lang="es-ES" altLang="es-ES" sz="1800" dirty="0" smtClean="0"/>
              <a:t>	</a:t>
            </a:r>
            <a:r>
              <a:rPr lang="es-ES" altLang="es-ES" sz="1400" dirty="0" smtClean="0"/>
              <a:t>NetApp </a:t>
            </a:r>
            <a:r>
              <a:rPr lang="es-ES" altLang="es-ES" sz="1400" dirty="0" err="1" smtClean="0"/>
              <a:t>OnCommand</a:t>
            </a:r>
            <a:r>
              <a:rPr lang="es-ES" altLang="es-ES" sz="1400" dirty="0" smtClean="0"/>
              <a:t> </a:t>
            </a:r>
            <a:r>
              <a:rPr lang="es-ES" altLang="es-ES" sz="1400" dirty="0" err="1" smtClean="0"/>
              <a:t>System</a:t>
            </a:r>
            <a:r>
              <a:rPr lang="es-ES" altLang="es-ES" sz="1400" dirty="0" smtClean="0"/>
              <a:t> Manager 3.1.1  (sustituye al </a:t>
            </a:r>
            <a:r>
              <a:rPr lang="es-ES" altLang="es-ES" sz="1400" dirty="0" err="1" smtClean="0"/>
              <a:t>Filer</a:t>
            </a:r>
            <a:r>
              <a:rPr lang="es-ES" altLang="es-ES" sz="1400" dirty="0" smtClean="0"/>
              <a:t> View)</a:t>
            </a:r>
            <a:endParaRPr lang="es-ES" altLang="es-ES" sz="1400" dirty="0"/>
          </a:p>
          <a:p>
            <a:pPr>
              <a:spcBef>
                <a:spcPct val="50000"/>
              </a:spcBef>
            </a:pPr>
            <a:r>
              <a:rPr lang="es-ES" altLang="es-ES" sz="1800" dirty="0" smtClean="0"/>
              <a:t>Capa </a:t>
            </a:r>
            <a:r>
              <a:rPr lang="es-ES" altLang="es-ES" sz="1800" dirty="0"/>
              <a:t>de </a:t>
            </a:r>
            <a:r>
              <a:rPr lang="es-ES" altLang="es-ES" sz="1800" dirty="0" smtClean="0"/>
              <a:t>virtualización</a:t>
            </a:r>
          </a:p>
          <a:p>
            <a:pPr>
              <a:spcBef>
                <a:spcPct val="50000"/>
              </a:spcBef>
            </a:pPr>
            <a:r>
              <a:rPr lang="es-ES" altLang="es-ES" sz="1800" dirty="0"/>
              <a:t>	</a:t>
            </a:r>
            <a:r>
              <a:rPr lang="es-ES" altLang="es-ES" sz="1400" dirty="0" smtClean="0"/>
              <a:t>Herramienta de gestión y administración  </a:t>
            </a:r>
            <a:r>
              <a:rPr lang="es-ES" altLang="es-ES" sz="1400" dirty="0" err="1" smtClean="0"/>
              <a:t>Datacenter</a:t>
            </a:r>
            <a:r>
              <a:rPr lang="es-ES" altLang="es-ES" sz="1400" dirty="0" smtClean="0"/>
              <a:t> y </a:t>
            </a:r>
            <a:r>
              <a:rPr lang="es-ES" altLang="es-ES" sz="1400" dirty="0" err="1" smtClean="0"/>
              <a:t>Clusters</a:t>
            </a:r>
            <a:r>
              <a:rPr lang="es-ES" altLang="es-ES" sz="1400" dirty="0" smtClean="0"/>
              <a:t> de Virtualización (Virtual Center)</a:t>
            </a:r>
          </a:p>
          <a:p>
            <a:pPr>
              <a:spcBef>
                <a:spcPct val="50000"/>
              </a:spcBef>
            </a:pPr>
            <a:r>
              <a:rPr lang="es-ES" altLang="es-ES" sz="1400" dirty="0"/>
              <a:t>	</a:t>
            </a:r>
            <a:r>
              <a:rPr lang="es-ES" altLang="es-ES" sz="1400" dirty="0" smtClean="0"/>
              <a:t>	Cliente</a:t>
            </a:r>
          </a:p>
          <a:p>
            <a:pPr>
              <a:spcBef>
                <a:spcPct val="50000"/>
              </a:spcBef>
            </a:pPr>
            <a:r>
              <a:rPr lang="es-ES" altLang="es-ES" sz="1400" dirty="0"/>
              <a:t>	</a:t>
            </a:r>
            <a:r>
              <a:rPr lang="es-ES" altLang="es-ES" sz="1400" dirty="0" smtClean="0"/>
              <a:t>	Web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260203" y="1093738"/>
            <a:ext cx="6480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err="1" smtClean="0"/>
              <a:t>Gestión</a:t>
            </a:r>
            <a:r>
              <a:rPr lang="pt-BR" dirty="0" smtClean="0"/>
              <a:t> IT</a:t>
            </a:r>
            <a:endParaRPr lang="es-E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822985"/>
            <a:ext cx="792088" cy="792088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6237312"/>
            <a:ext cx="1572891" cy="39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08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_tradnl" altLang="es-ES"/>
              <a:t>27/04/2009</a:t>
            </a: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179388" y="2205038"/>
            <a:ext cx="8077200" cy="1404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endParaRPr lang="es-ES_tradnl" altLang="es-ES" sz="16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6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800">
              <a:solidFill>
                <a:srgbClr val="800000"/>
              </a:solidFill>
              <a:latin typeface="Verdana" panose="020B0604030504040204" pitchFamily="34" charset="0"/>
            </a:endParaRPr>
          </a:p>
          <a:p>
            <a:pPr lvl="1">
              <a:buFont typeface="Wingdings" panose="05000000000000000000" pitchFamily="2" charset="2"/>
              <a:buNone/>
            </a:pPr>
            <a:endParaRPr lang="es-ES_tradnl" altLang="es-ES" sz="1800">
              <a:solidFill>
                <a:srgbClr val="800000"/>
              </a:solidFill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800" b="1">
              <a:solidFill>
                <a:srgbClr val="800000"/>
              </a:solidFill>
              <a:latin typeface="Verdana" panose="020B0604030504040204" pitchFamily="34" charset="0"/>
            </a:endParaRP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0" y="61658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 altLang="es-ES"/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0" y="6165304"/>
            <a:ext cx="9144000" cy="5539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es-ES" sz="1200" b="1" dirty="0" smtClean="0"/>
              <a:t>I </a:t>
            </a:r>
            <a:r>
              <a:rPr lang="pt-BR" altLang="es-ES" sz="1200" b="1" dirty="0"/>
              <a:t>Foro de Redes de Campus de </a:t>
            </a:r>
            <a:r>
              <a:rPr lang="pt-BR" altLang="es-ES" sz="1200" b="1" dirty="0" err="1" smtClean="0"/>
              <a:t>RedIRIS</a:t>
            </a:r>
            <a:r>
              <a:rPr lang="pt-BR" altLang="es-ES" sz="1200" b="1" dirty="0" smtClean="0"/>
              <a:t>			                                    </a:t>
            </a:r>
            <a:r>
              <a:rPr lang="es-ES" altLang="es-ES" sz="1200" b="1" dirty="0" smtClean="0"/>
              <a:t>Área Sistemas, Comunicaciones y Seguridad</a:t>
            </a:r>
          </a:p>
          <a:p>
            <a:pPr>
              <a:spcBef>
                <a:spcPct val="50000"/>
              </a:spcBef>
            </a:pPr>
            <a:r>
              <a:rPr lang="es-ES" altLang="es-ES" sz="1200" b="1" dirty="0"/>
              <a:t>	</a:t>
            </a:r>
            <a:r>
              <a:rPr lang="es-ES" altLang="es-ES" sz="1200" b="1" dirty="0" smtClean="0"/>
              <a:t>Mayo 2015			                                               	                      UNIVERSIDAD DE LA RIOJA</a:t>
            </a:r>
            <a:endParaRPr lang="es-ES" altLang="es-ES" sz="1200" b="1" dirty="0"/>
          </a:p>
        </p:txBody>
      </p:sp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539948" y="1556792"/>
            <a:ext cx="8064500" cy="193899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ES" sz="1800" dirty="0"/>
              <a:t>Hardware </a:t>
            </a:r>
            <a:r>
              <a:rPr lang="es-ES" altLang="es-ES" sz="1800" dirty="0" smtClean="0"/>
              <a:t>computación</a:t>
            </a:r>
          </a:p>
          <a:p>
            <a:pPr>
              <a:spcBef>
                <a:spcPct val="50000"/>
              </a:spcBef>
            </a:pPr>
            <a:r>
              <a:rPr lang="es-ES" altLang="es-ES" sz="1800" dirty="0" smtClean="0"/>
              <a:t>	</a:t>
            </a:r>
            <a:r>
              <a:rPr lang="es-ES" altLang="es-ES" sz="1400" dirty="0" err="1" smtClean="0"/>
              <a:t>Blade</a:t>
            </a:r>
            <a:r>
              <a:rPr lang="es-ES" altLang="es-ES" sz="1400" dirty="0" smtClean="0"/>
              <a:t> (OA – </a:t>
            </a:r>
            <a:r>
              <a:rPr lang="es-ES" altLang="es-ES" sz="1400" dirty="0" err="1" smtClean="0"/>
              <a:t>Onboard</a:t>
            </a:r>
            <a:r>
              <a:rPr lang="es-ES" altLang="es-ES" sz="1400" dirty="0" smtClean="0"/>
              <a:t> </a:t>
            </a:r>
            <a:r>
              <a:rPr lang="es-ES" altLang="es-ES" sz="1400" dirty="0" err="1" smtClean="0"/>
              <a:t>Administration</a:t>
            </a:r>
            <a:r>
              <a:rPr lang="es-ES" altLang="es-ES" sz="1400" dirty="0" smtClean="0"/>
              <a:t>) </a:t>
            </a:r>
          </a:p>
          <a:p>
            <a:pPr>
              <a:spcBef>
                <a:spcPct val="50000"/>
              </a:spcBef>
            </a:pPr>
            <a:endParaRPr lang="es-ES" altLang="es-ES" sz="1800" dirty="0" smtClean="0"/>
          </a:p>
          <a:p>
            <a:pPr>
              <a:spcBef>
                <a:spcPct val="50000"/>
              </a:spcBef>
            </a:pPr>
            <a:endParaRPr lang="es-ES" altLang="es-ES" sz="1400" dirty="0" smtClean="0"/>
          </a:p>
          <a:p>
            <a:pPr>
              <a:spcBef>
                <a:spcPct val="50000"/>
              </a:spcBef>
            </a:pPr>
            <a:endParaRPr lang="es-ES" altLang="es-ES" sz="1800" dirty="0"/>
          </a:p>
        </p:txBody>
      </p:sp>
      <p:sp>
        <p:nvSpPr>
          <p:cNvPr id="2" name="Rectángulo 1"/>
          <p:cNvSpPr/>
          <p:nvPr/>
        </p:nvSpPr>
        <p:spPr>
          <a:xfrm>
            <a:off x="1260203" y="1093738"/>
            <a:ext cx="6480720" cy="46166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pt-BR" dirty="0">
                <a:latin typeface="Times" charset="0"/>
                <a:cs typeface="Times" charset="0"/>
              </a:rPr>
              <a:t>Gestión IT</a:t>
            </a:r>
            <a:endParaRPr lang="es-ES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6237312"/>
            <a:ext cx="1572891" cy="390718"/>
          </a:xfrm>
          <a:prstGeom prst="rect">
            <a:avLst/>
          </a:prstGeom>
        </p:spPr>
      </p:pic>
      <p:pic>
        <p:nvPicPr>
          <p:cNvPr id="4" name="Imagen 3" descr="OA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54200" y="2376488"/>
            <a:ext cx="5710940" cy="3735607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989" y="836141"/>
            <a:ext cx="720651" cy="720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6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_tradnl" altLang="es-ES"/>
              <a:t>27/04/2009</a:t>
            </a: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179388" y="2205038"/>
            <a:ext cx="8077200" cy="1404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endParaRPr lang="es-ES_tradnl" altLang="es-ES" sz="16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6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800">
              <a:solidFill>
                <a:srgbClr val="800000"/>
              </a:solidFill>
              <a:latin typeface="Verdana" panose="020B0604030504040204" pitchFamily="34" charset="0"/>
            </a:endParaRPr>
          </a:p>
          <a:p>
            <a:pPr lvl="1">
              <a:buFont typeface="Wingdings" panose="05000000000000000000" pitchFamily="2" charset="2"/>
              <a:buNone/>
            </a:pPr>
            <a:endParaRPr lang="es-ES_tradnl" altLang="es-ES" sz="1800">
              <a:solidFill>
                <a:srgbClr val="800000"/>
              </a:solidFill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800" b="1">
              <a:solidFill>
                <a:srgbClr val="800000"/>
              </a:solidFill>
              <a:latin typeface="Verdana" panose="020B0604030504040204" pitchFamily="34" charset="0"/>
            </a:endParaRP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0" y="61658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 altLang="es-ES"/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0" y="6165304"/>
            <a:ext cx="9144000" cy="5539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es-ES" sz="1200" b="1" dirty="0" smtClean="0"/>
              <a:t>I </a:t>
            </a:r>
            <a:r>
              <a:rPr lang="pt-BR" altLang="es-ES" sz="1200" b="1" dirty="0"/>
              <a:t>Foro de Redes de Campus de </a:t>
            </a:r>
            <a:r>
              <a:rPr lang="pt-BR" altLang="es-ES" sz="1200" b="1" dirty="0" err="1" smtClean="0"/>
              <a:t>RedIRIS</a:t>
            </a:r>
            <a:r>
              <a:rPr lang="pt-BR" altLang="es-ES" sz="1200" b="1" dirty="0" smtClean="0"/>
              <a:t>			                                    </a:t>
            </a:r>
            <a:r>
              <a:rPr lang="es-ES" altLang="es-ES" sz="1200" b="1" dirty="0" smtClean="0"/>
              <a:t>Área Sistemas, Comunicaciones y Seguridad</a:t>
            </a:r>
          </a:p>
          <a:p>
            <a:pPr>
              <a:spcBef>
                <a:spcPct val="50000"/>
              </a:spcBef>
            </a:pPr>
            <a:r>
              <a:rPr lang="es-ES" altLang="es-ES" sz="1200" b="1" dirty="0"/>
              <a:t>	</a:t>
            </a:r>
            <a:r>
              <a:rPr lang="es-ES" altLang="es-ES" sz="1200" b="1" dirty="0" smtClean="0"/>
              <a:t>Mayo 2015			                                               	                      UNIVERSIDAD DE LA RIOJA</a:t>
            </a:r>
            <a:endParaRPr lang="es-ES" altLang="es-ES" sz="1200" b="1" dirty="0"/>
          </a:p>
        </p:txBody>
      </p:sp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539948" y="1556792"/>
            <a:ext cx="8064500" cy="152349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ES" sz="1800" dirty="0"/>
              <a:t>Hardware computación</a:t>
            </a:r>
          </a:p>
          <a:p>
            <a:pPr>
              <a:spcBef>
                <a:spcPct val="50000"/>
              </a:spcBef>
            </a:pPr>
            <a:r>
              <a:rPr lang="es-ES" altLang="es-ES" sz="1800" dirty="0"/>
              <a:t>	</a:t>
            </a:r>
            <a:r>
              <a:rPr lang="es-ES" altLang="es-ES" sz="1400" dirty="0" err="1"/>
              <a:t>Blade</a:t>
            </a:r>
            <a:r>
              <a:rPr lang="es-ES" altLang="es-ES" sz="1400" dirty="0"/>
              <a:t> - </a:t>
            </a:r>
            <a:r>
              <a:rPr lang="es-ES" altLang="es-ES" sz="1400" dirty="0">
                <a:solidFill>
                  <a:srgbClr val="333333"/>
                </a:solidFill>
                <a:latin typeface="Arial" charset="0"/>
                <a:cs typeface="Arial" charset="0"/>
              </a:rPr>
              <a:t>HP Virtual Connect Flex-10</a:t>
            </a:r>
            <a:endParaRPr lang="es-ES" altLang="es-ES" sz="1800" dirty="0">
              <a:solidFill>
                <a:srgbClr val="333333"/>
              </a:solidFill>
              <a:latin typeface="Arial" charset="0"/>
              <a:cs typeface="Arial" charset="0"/>
            </a:endParaRPr>
          </a:p>
          <a:p>
            <a:pPr>
              <a:spcBef>
                <a:spcPct val="50000"/>
              </a:spcBef>
            </a:pPr>
            <a:endParaRPr lang="es-ES" altLang="es-ES" sz="1400" dirty="0"/>
          </a:p>
          <a:p>
            <a:pPr>
              <a:spcBef>
                <a:spcPct val="50000"/>
              </a:spcBef>
            </a:pPr>
            <a:endParaRPr lang="es-ES" altLang="es-ES" sz="1800" dirty="0"/>
          </a:p>
        </p:txBody>
      </p:sp>
      <p:sp>
        <p:nvSpPr>
          <p:cNvPr id="2" name="Rectángulo 1"/>
          <p:cNvSpPr/>
          <p:nvPr/>
        </p:nvSpPr>
        <p:spPr>
          <a:xfrm>
            <a:off x="1260203" y="1093738"/>
            <a:ext cx="6480720" cy="46166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pt-BR" dirty="0">
                <a:latin typeface="Times" charset="0"/>
                <a:cs typeface="Times" charset="0"/>
              </a:rPr>
              <a:t>Gestión IT</a:t>
            </a:r>
            <a:endParaRPr lang="es-ES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6237312"/>
            <a:ext cx="1572891" cy="390718"/>
          </a:xfrm>
          <a:prstGeom prst="rect">
            <a:avLst/>
          </a:prstGeom>
        </p:spPr>
      </p:pic>
      <p:pic>
        <p:nvPicPr>
          <p:cNvPr id="5" name="Imagen 4" descr="Vc1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8109" y="2350736"/>
            <a:ext cx="6749867" cy="3681413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836712"/>
            <a:ext cx="706353" cy="706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11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_tradnl" altLang="es-ES"/>
              <a:t>27/04/2009</a:t>
            </a: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179388" y="2205038"/>
            <a:ext cx="8077200" cy="1404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endParaRPr lang="es-ES_tradnl" altLang="es-ES" sz="16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6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800">
              <a:solidFill>
                <a:srgbClr val="800000"/>
              </a:solidFill>
              <a:latin typeface="Verdana" panose="020B0604030504040204" pitchFamily="34" charset="0"/>
            </a:endParaRPr>
          </a:p>
          <a:p>
            <a:pPr lvl="1">
              <a:buFont typeface="Wingdings" panose="05000000000000000000" pitchFamily="2" charset="2"/>
              <a:buNone/>
            </a:pPr>
            <a:endParaRPr lang="es-ES_tradnl" altLang="es-ES" sz="1800">
              <a:solidFill>
                <a:srgbClr val="800000"/>
              </a:solidFill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800" b="1">
              <a:solidFill>
                <a:srgbClr val="800000"/>
              </a:solidFill>
              <a:latin typeface="Verdana" panose="020B0604030504040204" pitchFamily="34" charset="0"/>
            </a:endParaRP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0" y="61658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 altLang="es-ES"/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0" y="6165304"/>
            <a:ext cx="9144000" cy="5539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es-ES" sz="1200" b="1" dirty="0" smtClean="0"/>
              <a:t>I </a:t>
            </a:r>
            <a:r>
              <a:rPr lang="pt-BR" altLang="es-ES" sz="1200" b="1" dirty="0"/>
              <a:t>Foro de Redes de Campus de </a:t>
            </a:r>
            <a:r>
              <a:rPr lang="pt-BR" altLang="es-ES" sz="1200" b="1" dirty="0" err="1" smtClean="0"/>
              <a:t>RedIRIS</a:t>
            </a:r>
            <a:r>
              <a:rPr lang="pt-BR" altLang="es-ES" sz="1200" b="1" dirty="0" smtClean="0"/>
              <a:t>			                                    </a:t>
            </a:r>
            <a:r>
              <a:rPr lang="es-ES" altLang="es-ES" sz="1200" b="1" dirty="0" smtClean="0"/>
              <a:t>Área Sistemas, Comunicaciones y Seguridad</a:t>
            </a:r>
          </a:p>
          <a:p>
            <a:pPr>
              <a:spcBef>
                <a:spcPct val="50000"/>
              </a:spcBef>
            </a:pPr>
            <a:r>
              <a:rPr lang="es-ES" altLang="es-ES" sz="1200" b="1" dirty="0"/>
              <a:t>	</a:t>
            </a:r>
            <a:r>
              <a:rPr lang="es-ES" altLang="es-ES" sz="1200" b="1" dirty="0" smtClean="0"/>
              <a:t>Mayo 2015			                                               	                      UNIVERSIDAD DE LA RIOJA</a:t>
            </a:r>
            <a:endParaRPr lang="es-ES" altLang="es-ES" sz="1200" b="1" dirty="0"/>
          </a:p>
        </p:txBody>
      </p:sp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468313" y="1628775"/>
            <a:ext cx="8064500" cy="132343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ES" sz="1800" dirty="0"/>
              <a:t>Capa de virtualización</a:t>
            </a:r>
          </a:p>
          <a:p>
            <a:pPr>
              <a:spcBef>
                <a:spcPct val="50000"/>
              </a:spcBef>
            </a:pPr>
            <a:r>
              <a:rPr lang="es-ES" altLang="es-ES" sz="1800" dirty="0"/>
              <a:t>	</a:t>
            </a:r>
            <a:r>
              <a:rPr lang="es-ES" altLang="es-ES" sz="1400" dirty="0"/>
              <a:t>Herramienta de gestión y administración  </a:t>
            </a:r>
            <a:r>
              <a:rPr lang="es-ES" altLang="es-ES" sz="1400" dirty="0" err="1"/>
              <a:t>Datacenter</a:t>
            </a:r>
            <a:r>
              <a:rPr lang="es-ES" altLang="es-ES" sz="1400" dirty="0"/>
              <a:t> y </a:t>
            </a:r>
            <a:r>
              <a:rPr lang="es-ES" altLang="es-ES" sz="1400" dirty="0" err="1"/>
              <a:t>Clusters</a:t>
            </a:r>
            <a:r>
              <a:rPr lang="es-ES" altLang="es-ES" sz="1400" dirty="0"/>
              <a:t> de Virtualización (Virtual Center)	</a:t>
            </a:r>
          </a:p>
          <a:p>
            <a:pPr>
              <a:spcBef>
                <a:spcPct val="50000"/>
              </a:spcBef>
            </a:pPr>
            <a:r>
              <a:rPr lang="es-ES" altLang="es-ES" sz="1400" dirty="0"/>
              <a:t>		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260203" y="1093738"/>
            <a:ext cx="6480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err="1" smtClean="0"/>
              <a:t>Gestión</a:t>
            </a:r>
            <a:r>
              <a:rPr lang="pt-BR" dirty="0" smtClean="0"/>
              <a:t> IT</a:t>
            </a:r>
            <a:endParaRPr lang="es-E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822985"/>
            <a:ext cx="792088" cy="792088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6237312"/>
            <a:ext cx="1572891" cy="390718"/>
          </a:xfrm>
          <a:prstGeom prst="rect">
            <a:avLst/>
          </a:prstGeom>
        </p:spPr>
      </p:pic>
      <p:pic>
        <p:nvPicPr>
          <p:cNvPr id="4" name="Imagen 3" descr="VC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71613" y="2409825"/>
            <a:ext cx="6500630" cy="369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37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_tradnl" altLang="es-ES"/>
              <a:t>27/04/2009</a:t>
            </a: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179388" y="2205038"/>
            <a:ext cx="8077200" cy="1404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endParaRPr lang="es-ES_tradnl" altLang="es-ES" sz="16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6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800">
              <a:solidFill>
                <a:srgbClr val="800000"/>
              </a:solidFill>
              <a:latin typeface="Verdana" panose="020B0604030504040204" pitchFamily="34" charset="0"/>
            </a:endParaRPr>
          </a:p>
          <a:p>
            <a:pPr lvl="1">
              <a:buFont typeface="Wingdings" panose="05000000000000000000" pitchFamily="2" charset="2"/>
              <a:buNone/>
            </a:pPr>
            <a:endParaRPr lang="es-ES_tradnl" altLang="es-ES" sz="1800">
              <a:solidFill>
                <a:srgbClr val="800000"/>
              </a:solidFill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800" b="1">
              <a:solidFill>
                <a:srgbClr val="800000"/>
              </a:solidFill>
              <a:latin typeface="Verdana" panose="020B0604030504040204" pitchFamily="34" charset="0"/>
            </a:endParaRP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0" y="61658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 altLang="es-ES"/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0" y="6165304"/>
            <a:ext cx="9144000" cy="5539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es-ES" sz="1200" b="1" dirty="0" smtClean="0"/>
              <a:t>I </a:t>
            </a:r>
            <a:r>
              <a:rPr lang="pt-BR" altLang="es-ES" sz="1200" b="1" dirty="0"/>
              <a:t>Foro de Redes de Campus de </a:t>
            </a:r>
            <a:r>
              <a:rPr lang="pt-BR" altLang="es-ES" sz="1200" b="1" dirty="0" err="1" smtClean="0"/>
              <a:t>RedIRIS</a:t>
            </a:r>
            <a:r>
              <a:rPr lang="pt-BR" altLang="es-ES" sz="1200" b="1" dirty="0" smtClean="0"/>
              <a:t>			                                    </a:t>
            </a:r>
            <a:r>
              <a:rPr lang="es-ES" altLang="es-ES" sz="1200" b="1" dirty="0" smtClean="0"/>
              <a:t>Área Sistemas, Comunicaciones y Seguridad</a:t>
            </a:r>
          </a:p>
          <a:p>
            <a:pPr>
              <a:spcBef>
                <a:spcPct val="50000"/>
              </a:spcBef>
            </a:pPr>
            <a:r>
              <a:rPr lang="es-ES" altLang="es-ES" sz="1200" b="1" dirty="0"/>
              <a:t>	</a:t>
            </a:r>
            <a:r>
              <a:rPr lang="es-ES" altLang="es-ES" sz="1200" b="1" dirty="0" smtClean="0"/>
              <a:t>Mayo 2015			                                               	                      UNIVERSIDAD DE LA RIOJA</a:t>
            </a:r>
            <a:endParaRPr lang="es-ES" altLang="es-ES" sz="1200" b="1" dirty="0"/>
          </a:p>
        </p:txBody>
      </p:sp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539948" y="1556792"/>
            <a:ext cx="8064500" cy="401648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ES" sz="1800" dirty="0"/>
              <a:t>Hardware </a:t>
            </a:r>
            <a:r>
              <a:rPr lang="es-ES" altLang="es-ES" sz="1800" dirty="0" smtClean="0"/>
              <a:t>computación</a:t>
            </a:r>
          </a:p>
          <a:p>
            <a:pPr>
              <a:spcBef>
                <a:spcPct val="50000"/>
              </a:spcBef>
            </a:pPr>
            <a:r>
              <a:rPr lang="es-ES" altLang="es-ES" sz="1800" dirty="0" smtClean="0"/>
              <a:t>	</a:t>
            </a:r>
            <a:r>
              <a:rPr lang="es-ES" altLang="es-ES" sz="1400" dirty="0" err="1" smtClean="0"/>
              <a:t>Blade</a:t>
            </a:r>
            <a:r>
              <a:rPr lang="es-ES" altLang="es-ES" sz="1400" dirty="0" smtClean="0"/>
              <a:t> (OA – </a:t>
            </a:r>
            <a:r>
              <a:rPr lang="es-ES" altLang="es-ES" sz="1400" dirty="0" err="1" smtClean="0"/>
              <a:t>Onboard</a:t>
            </a:r>
            <a:r>
              <a:rPr lang="es-ES" altLang="es-ES" sz="1400" dirty="0" smtClean="0"/>
              <a:t> </a:t>
            </a:r>
            <a:r>
              <a:rPr lang="es-ES" altLang="es-ES" sz="1400" dirty="0" err="1" smtClean="0"/>
              <a:t>Administration</a:t>
            </a:r>
            <a:r>
              <a:rPr lang="es-ES" altLang="es-ES" sz="1400" dirty="0" smtClean="0"/>
              <a:t>) / </a:t>
            </a:r>
            <a:r>
              <a:rPr lang="es-ES" altLang="es-ES" sz="1400" dirty="0" err="1" smtClean="0"/>
              <a:t>IRSAdmin</a:t>
            </a:r>
            <a:endParaRPr lang="es-ES" altLang="es-ES" sz="1400" dirty="0" smtClean="0"/>
          </a:p>
          <a:p>
            <a:pPr>
              <a:spcBef>
                <a:spcPct val="50000"/>
              </a:spcBef>
            </a:pPr>
            <a:r>
              <a:rPr lang="es-ES" altLang="es-ES" sz="1800" dirty="0" smtClean="0"/>
              <a:t>Conectividad</a:t>
            </a:r>
          </a:p>
          <a:p>
            <a:pPr>
              <a:spcBef>
                <a:spcPct val="50000"/>
              </a:spcBef>
            </a:pPr>
            <a:r>
              <a:rPr lang="es-ES" altLang="es-ES" sz="1800" dirty="0" smtClean="0"/>
              <a:t>	</a:t>
            </a:r>
            <a:r>
              <a:rPr lang="es-ES" altLang="es-ES" sz="1400" dirty="0" smtClean="0"/>
              <a:t>Herramientas propietarias HP para Virtual </a:t>
            </a:r>
            <a:r>
              <a:rPr lang="es-ES" altLang="es-ES" sz="1400" dirty="0" err="1" smtClean="0"/>
              <a:t>Connect</a:t>
            </a:r>
            <a:endParaRPr lang="es-ES" altLang="es-ES" sz="1400" dirty="0" smtClean="0"/>
          </a:p>
          <a:p>
            <a:pPr>
              <a:spcBef>
                <a:spcPct val="50000"/>
              </a:spcBef>
            </a:pPr>
            <a:r>
              <a:rPr lang="es-ES" altLang="es-ES" sz="1400" dirty="0"/>
              <a:t>	</a:t>
            </a:r>
            <a:r>
              <a:rPr lang="es-ES" altLang="es-ES" sz="1400" dirty="0" smtClean="0"/>
              <a:t>Herramientas propietarias </a:t>
            </a:r>
            <a:r>
              <a:rPr lang="es-ES" altLang="es-ES" sz="1400" dirty="0" err="1" smtClean="0"/>
              <a:t>Switch’s</a:t>
            </a:r>
            <a:r>
              <a:rPr lang="es-ES" altLang="es-ES" sz="1400" dirty="0" smtClean="0"/>
              <a:t> CISCO </a:t>
            </a:r>
            <a:endParaRPr lang="es-ES" altLang="es-ES" sz="1400" dirty="0"/>
          </a:p>
          <a:p>
            <a:pPr>
              <a:spcBef>
                <a:spcPct val="50000"/>
              </a:spcBef>
            </a:pPr>
            <a:r>
              <a:rPr lang="es-ES" altLang="es-ES" sz="1800" dirty="0" smtClean="0"/>
              <a:t>Almacenamiento</a:t>
            </a:r>
            <a:endParaRPr lang="es-ES" altLang="es-ES" sz="1800" dirty="0"/>
          </a:p>
          <a:p>
            <a:pPr>
              <a:spcBef>
                <a:spcPct val="50000"/>
              </a:spcBef>
            </a:pPr>
            <a:r>
              <a:rPr lang="es-ES" altLang="es-ES" sz="1800" dirty="0" smtClean="0"/>
              <a:t>	</a:t>
            </a:r>
            <a:r>
              <a:rPr lang="es-ES" altLang="es-ES" sz="1400" dirty="0" err="1" smtClean="0"/>
              <a:t>MyAutoSupport</a:t>
            </a:r>
            <a:r>
              <a:rPr lang="es-ES" altLang="es-ES" sz="1400" dirty="0" smtClean="0"/>
              <a:t> (e-mail, web)</a:t>
            </a:r>
          </a:p>
          <a:p>
            <a:pPr>
              <a:spcBef>
                <a:spcPct val="50000"/>
              </a:spcBef>
            </a:pPr>
            <a:r>
              <a:rPr lang="es-ES" altLang="es-ES" sz="1800" dirty="0" smtClean="0"/>
              <a:t>Capa </a:t>
            </a:r>
            <a:r>
              <a:rPr lang="es-ES" altLang="es-ES" sz="1800" dirty="0"/>
              <a:t>de </a:t>
            </a:r>
            <a:r>
              <a:rPr lang="es-ES" altLang="es-ES" sz="1800" dirty="0" smtClean="0"/>
              <a:t>virtualización</a:t>
            </a:r>
          </a:p>
          <a:p>
            <a:pPr>
              <a:spcBef>
                <a:spcPct val="50000"/>
              </a:spcBef>
            </a:pPr>
            <a:r>
              <a:rPr lang="es-ES" altLang="es-ES" sz="1800" dirty="0"/>
              <a:t>	</a:t>
            </a:r>
            <a:r>
              <a:rPr lang="es-ES" altLang="es-ES" sz="1400" dirty="0" smtClean="0"/>
              <a:t>Gestión de eventos configurables (e-mail)</a:t>
            </a:r>
          </a:p>
          <a:p>
            <a:pPr>
              <a:spcBef>
                <a:spcPct val="50000"/>
              </a:spcBef>
            </a:pPr>
            <a:endParaRPr lang="es-ES" altLang="es-ES" sz="1800" dirty="0"/>
          </a:p>
        </p:txBody>
      </p:sp>
      <p:sp>
        <p:nvSpPr>
          <p:cNvPr id="2" name="Rectángulo 1"/>
          <p:cNvSpPr/>
          <p:nvPr/>
        </p:nvSpPr>
        <p:spPr>
          <a:xfrm>
            <a:off x="1260203" y="1093738"/>
            <a:ext cx="6480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err="1" smtClean="0"/>
              <a:t>Monitorización</a:t>
            </a:r>
            <a:endParaRPr lang="es-E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50" y="808494"/>
            <a:ext cx="748298" cy="748298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6237312"/>
            <a:ext cx="1572891" cy="39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7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_tradnl" altLang="es-ES"/>
              <a:t>27/04/2009</a:t>
            </a: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179388" y="2205038"/>
            <a:ext cx="8077200" cy="1404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endParaRPr lang="es-ES_tradnl" altLang="es-ES" sz="16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60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800">
              <a:solidFill>
                <a:srgbClr val="800000"/>
              </a:solidFill>
              <a:latin typeface="Verdana" panose="020B0604030504040204" pitchFamily="34" charset="0"/>
            </a:endParaRPr>
          </a:p>
          <a:p>
            <a:pPr lvl="1">
              <a:buFont typeface="Wingdings" panose="05000000000000000000" pitchFamily="2" charset="2"/>
              <a:buNone/>
            </a:pPr>
            <a:endParaRPr lang="es-ES_tradnl" altLang="es-ES" sz="1800">
              <a:solidFill>
                <a:srgbClr val="800000"/>
              </a:solidFill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_tradnl" altLang="es-ES" sz="1800" b="1">
              <a:solidFill>
                <a:srgbClr val="800000"/>
              </a:solidFill>
              <a:latin typeface="Verdana" panose="020B0604030504040204" pitchFamily="34" charset="0"/>
            </a:endParaRP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0" y="61658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 altLang="es-ES"/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0" y="6165304"/>
            <a:ext cx="9144000" cy="5539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es-ES" sz="1200" b="1" dirty="0" smtClean="0"/>
              <a:t>I </a:t>
            </a:r>
            <a:r>
              <a:rPr lang="pt-BR" altLang="es-ES" sz="1200" b="1" dirty="0"/>
              <a:t>Foro de Redes de Campus de </a:t>
            </a:r>
            <a:r>
              <a:rPr lang="pt-BR" altLang="es-ES" sz="1200" b="1" dirty="0" err="1" smtClean="0"/>
              <a:t>RedIRIS</a:t>
            </a:r>
            <a:r>
              <a:rPr lang="pt-BR" altLang="es-ES" sz="1200" b="1" dirty="0" smtClean="0"/>
              <a:t>			                                    </a:t>
            </a:r>
            <a:r>
              <a:rPr lang="es-ES" altLang="es-ES" sz="1200" b="1" dirty="0" smtClean="0"/>
              <a:t>Área Sistemas, Comunicaciones y Seguridad</a:t>
            </a:r>
          </a:p>
          <a:p>
            <a:pPr>
              <a:spcBef>
                <a:spcPct val="50000"/>
              </a:spcBef>
            </a:pPr>
            <a:r>
              <a:rPr lang="es-ES" altLang="es-ES" sz="1200" b="1" dirty="0"/>
              <a:t>	</a:t>
            </a:r>
            <a:r>
              <a:rPr lang="es-ES" altLang="es-ES" sz="1200" b="1" dirty="0" smtClean="0"/>
              <a:t>Mayo 2015			                                               	                      UNIVERSIDAD DE LA RIOJA</a:t>
            </a:r>
            <a:endParaRPr lang="es-ES" altLang="es-ES" sz="1200" b="1" dirty="0"/>
          </a:p>
        </p:txBody>
      </p:sp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468313" y="1628775"/>
            <a:ext cx="8064500" cy="39549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</a:pPr>
            <a:r>
              <a:rPr lang="es-ES" altLang="es-ES" sz="1800" dirty="0" smtClean="0">
                <a:solidFill>
                  <a:srgbClr val="000000"/>
                </a:solidFill>
              </a:rPr>
              <a:t>Mantenimiento </a:t>
            </a:r>
            <a:endParaRPr lang="es-ES" altLang="es-ES" sz="1800" dirty="0">
              <a:solidFill>
                <a:srgbClr val="000000"/>
              </a:solidFill>
            </a:endParaRPr>
          </a:p>
          <a:p>
            <a:pPr lvl="0">
              <a:spcBef>
                <a:spcPct val="50000"/>
              </a:spcBef>
            </a:pPr>
            <a:r>
              <a:rPr lang="es-ES" altLang="es-ES" sz="1800" dirty="0">
                <a:solidFill>
                  <a:srgbClr val="000000"/>
                </a:solidFill>
              </a:rPr>
              <a:t>	</a:t>
            </a:r>
            <a:r>
              <a:rPr lang="es-ES" altLang="es-ES" sz="1400" dirty="0" err="1">
                <a:solidFill>
                  <a:srgbClr val="000000"/>
                </a:solidFill>
              </a:rPr>
              <a:t>Blade</a:t>
            </a:r>
            <a:r>
              <a:rPr lang="es-ES" altLang="es-ES" sz="1400" dirty="0">
                <a:solidFill>
                  <a:srgbClr val="000000"/>
                </a:solidFill>
              </a:rPr>
              <a:t> </a:t>
            </a:r>
            <a:r>
              <a:rPr lang="es-ES" altLang="es-ES" sz="1400" dirty="0" smtClean="0">
                <a:solidFill>
                  <a:srgbClr val="000000"/>
                </a:solidFill>
              </a:rPr>
              <a:t>(Revisiones periódicas de firmware de los diferentes componentes del equipamiento)</a:t>
            </a:r>
          </a:p>
          <a:p>
            <a:pPr lvl="0">
              <a:spcBef>
                <a:spcPct val="50000"/>
              </a:spcBef>
            </a:pPr>
            <a:r>
              <a:rPr lang="es-ES" altLang="es-ES" sz="1400" dirty="0">
                <a:solidFill>
                  <a:srgbClr val="000000"/>
                </a:solidFill>
              </a:rPr>
              <a:t>	</a:t>
            </a:r>
            <a:r>
              <a:rPr lang="es-ES" altLang="es-ES" sz="1400" dirty="0" smtClean="0">
                <a:solidFill>
                  <a:srgbClr val="000000"/>
                </a:solidFill>
              </a:rPr>
              <a:t>Soporte </a:t>
            </a:r>
            <a:r>
              <a:rPr lang="es-ES" altLang="es-ES" sz="1400" dirty="0">
                <a:solidFill>
                  <a:srgbClr val="000000"/>
                </a:solidFill>
              </a:rPr>
              <a:t>de mantenimiento </a:t>
            </a:r>
            <a:r>
              <a:rPr lang="es-ES" altLang="es-ES" sz="1400" dirty="0" smtClean="0">
                <a:solidFill>
                  <a:srgbClr val="000000"/>
                </a:solidFill>
              </a:rPr>
              <a:t>contratados con fabricante (diferentes niveles de servicio)</a:t>
            </a:r>
            <a:endParaRPr lang="es-ES" altLang="es-ES" sz="140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es-ES" altLang="es-ES" sz="1800" dirty="0" smtClean="0">
                <a:solidFill>
                  <a:srgbClr val="000000"/>
                </a:solidFill>
              </a:rPr>
              <a:t>Explotación</a:t>
            </a:r>
            <a:endParaRPr lang="es-ES" altLang="es-ES" sz="1800" dirty="0">
              <a:solidFill>
                <a:srgbClr val="000000"/>
              </a:solidFill>
            </a:endParaRPr>
          </a:p>
          <a:p>
            <a:pPr lvl="0">
              <a:spcBef>
                <a:spcPct val="50000"/>
              </a:spcBef>
            </a:pPr>
            <a:r>
              <a:rPr lang="es-ES" altLang="es-ES" sz="1800" dirty="0" smtClean="0">
                <a:solidFill>
                  <a:srgbClr val="000000"/>
                </a:solidFill>
              </a:rPr>
              <a:t>	</a:t>
            </a:r>
            <a:r>
              <a:rPr lang="es-ES" altLang="es-ES" sz="1400" dirty="0" smtClean="0">
                <a:solidFill>
                  <a:srgbClr val="000000"/>
                </a:solidFill>
              </a:rPr>
              <a:t>CPD </a:t>
            </a:r>
            <a:r>
              <a:rPr lang="es-ES" altLang="es-ES" sz="1400" dirty="0">
                <a:solidFill>
                  <a:srgbClr val="000000"/>
                </a:solidFill>
              </a:rPr>
              <a:t>(Optimización espacio, ahorro energético y calorífico, gestión dinámica de </a:t>
            </a:r>
            <a:r>
              <a:rPr lang="es-ES" altLang="es-ES" sz="1400" dirty="0" smtClean="0">
                <a:solidFill>
                  <a:srgbClr val="000000"/>
                </a:solidFill>
              </a:rPr>
              <a:t>consumos)</a:t>
            </a:r>
          </a:p>
          <a:p>
            <a:pPr lvl="0">
              <a:spcBef>
                <a:spcPct val="50000"/>
              </a:spcBef>
            </a:pPr>
            <a:r>
              <a:rPr lang="es-ES" altLang="es-ES" sz="1400" dirty="0">
                <a:solidFill>
                  <a:srgbClr val="000000"/>
                </a:solidFill>
              </a:rPr>
              <a:t>	</a:t>
            </a:r>
            <a:r>
              <a:rPr lang="es-ES" altLang="es-ES" sz="1400" dirty="0" smtClean="0">
                <a:solidFill>
                  <a:srgbClr val="000000"/>
                </a:solidFill>
              </a:rPr>
              <a:t>	- Reducción de un 80% a un 50% </a:t>
            </a:r>
            <a:r>
              <a:rPr lang="es-ES" altLang="es-ES" sz="1400" dirty="0" smtClean="0">
                <a:solidFill>
                  <a:srgbClr val="000000"/>
                </a:solidFill>
              </a:rPr>
              <a:t>en consumo eléctrico </a:t>
            </a:r>
            <a:r>
              <a:rPr lang="es-ES" altLang="es-ES" sz="1400" dirty="0" smtClean="0">
                <a:solidFill>
                  <a:srgbClr val="000000"/>
                </a:solidFill>
              </a:rPr>
              <a:t>-</a:t>
            </a:r>
          </a:p>
          <a:p>
            <a:pPr lvl="0">
              <a:spcBef>
                <a:spcPct val="50000"/>
              </a:spcBef>
            </a:pPr>
            <a:r>
              <a:rPr lang="es-ES" altLang="es-ES" sz="1800" dirty="0" err="1" smtClean="0">
                <a:solidFill>
                  <a:srgbClr val="000000"/>
                </a:solidFill>
              </a:rPr>
              <a:t>Backup</a:t>
            </a:r>
            <a:endParaRPr lang="es-ES" altLang="es-ES" sz="1800" dirty="0" smtClean="0">
              <a:solidFill>
                <a:srgbClr val="000000"/>
              </a:solidFill>
            </a:endParaRPr>
          </a:p>
          <a:p>
            <a:pPr lvl="0">
              <a:spcBef>
                <a:spcPct val="50000"/>
              </a:spcBef>
            </a:pPr>
            <a:r>
              <a:rPr lang="es-ES" altLang="es-ES" sz="1800" dirty="0">
                <a:solidFill>
                  <a:srgbClr val="000000"/>
                </a:solidFill>
              </a:rPr>
              <a:t>	</a:t>
            </a:r>
            <a:r>
              <a:rPr lang="es-ES" altLang="es-ES" sz="1400" dirty="0" smtClean="0">
                <a:solidFill>
                  <a:srgbClr val="000000"/>
                </a:solidFill>
              </a:rPr>
              <a:t>Salvaguarda de todas las configuraciones sensibles.</a:t>
            </a:r>
          </a:p>
          <a:p>
            <a:pPr lvl="0">
              <a:spcBef>
                <a:spcPct val="50000"/>
              </a:spcBef>
            </a:pPr>
            <a:r>
              <a:rPr lang="es-ES" altLang="es-ES" sz="1400" dirty="0">
                <a:solidFill>
                  <a:srgbClr val="000000"/>
                </a:solidFill>
              </a:rPr>
              <a:t>	</a:t>
            </a:r>
            <a:r>
              <a:rPr lang="es-ES" altLang="es-ES" sz="1400" dirty="0" smtClean="0">
                <a:solidFill>
                  <a:srgbClr val="000000"/>
                </a:solidFill>
              </a:rPr>
              <a:t>Soporte y mantenimiento integrado dentro de SSGG de </a:t>
            </a:r>
            <a:r>
              <a:rPr lang="es-ES" altLang="es-ES" sz="1400" dirty="0" err="1" smtClean="0">
                <a:solidFill>
                  <a:srgbClr val="000000"/>
                </a:solidFill>
              </a:rPr>
              <a:t>backup</a:t>
            </a:r>
            <a:r>
              <a:rPr lang="es-ES" altLang="es-ES" sz="1400" dirty="0" smtClean="0">
                <a:solidFill>
                  <a:srgbClr val="000000"/>
                </a:solidFill>
              </a:rPr>
              <a:t> de toda la plataforma</a:t>
            </a:r>
          </a:p>
          <a:p>
            <a:pPr lvl="0">
              <a:spcBef>
                <a:spcPct val="50000"/>
              </a:spcBef>
            </a:pPr>
            <a:r>
              <a:rPr lang="es-ES" altLang="es-ES" sz="1400" dirty="0">
                <a:solidFill>
                  <a:srgbClr val="000000"/>
                </a:solidFill>
              </a:rPr>
              <a:t>	A</a:t>
            </a:r>
            <a:r>
              <a:rPr lang="es-ES" altLang="es-ES" sz="1400" dirty="0" smtClean="0">
                <a:solidFill>
                  <a:srgbClr val="000000"/>
                </a:solidFill>
              </a:rPr>
              <a:t>plicativo </a:t>
            </a:r>
            <a:r>
              <a:rPr lang="es-ES" altLang="es-ES" sz="1400" dirty="0" err="1" smtClean="0">
                <a:solidFill>
                  <a:srgbClr val="000000"/>
                </a:solidFill>
              </a:rPr>
              <a:t>Networker</a:t>
            </a:r>
            <a:r>
              <a:rPr lang="es-ES" altLang="es-ES" sz="1400" dirty="0" smtClean="0">
                <a:solidFill>
                  <a:srgbClr val="000000"/>
                </a:solidFill>
              </a:rPr>
              <a:t> v 8.1.1 con respaldo unificado para la virtualización con despliegue de 	</a:t>
            </a:r>
            <a:r>
              <a:rPr lang="es-ES" altLang="es-ES" sz="1400" dirty="0" err="1" smtClean="0">
                <a:solidFill>
                  <a:srgbClr val="000000"/>
                </a:solidFill>
              </a:rPr>
              <a:t>vMware</a:t>
            </a:r>
            <a:r>
              <a:rPr lang="es-ES" altLang="es-ES" sz="1400" dirty="0" smtClean="0">
                <a:solidFill>
                  <a:srgbClr val="000000"/>
                </a:solidFill>
              </a:rPr>
              <a:t> </a:t>
            </a:r>
            <a:r>
              <a:rPr lang="es-ES" altLang="es-ES" sz="1400" dirty="0" err="1" smtClean="0">
                <a:solidFill>
                  <a:srgbClr val="000000"/>
                </a:solidFill>
              </a:rPr>
              <a:t>Backup</a:t>
            </a:r>
            <a:r>
              <a:rPr lang="es-ES" altLang="es-ES" sz="1400" dirty="0" smtClean="0">
                <a:solidFill>
                  <a:srgbClr val="000000"/>
                </a:solidFill>
              </a:rPr>
              <a:t> </a:t>
            </a:r>
            <a:r>
              <a:rPr lang="es-ES" altLang="es-ES" sz="1400" dirty="0" err="1" smtClean="0">
                <a:solidFill>
                  <a:srgbClr val="000000"/>
                </a:solidFill>
              </a:rPr>
              <a:t>Appliance</a:t>
            </a:r>
            <a:r>
              <a:rPr lang="es-ES" altLang="es-ES" sz="1400" dirty="0" smtClean="0">
                <a:solidFill>
                  <a:srgbClr val="000000"/>
                </a:solidFill>
              </a:rPr>
              <a:t> (VCB)</a:t>
            </a:r>
            <a:endParaRPr lang="es-ES" altLang="es-ES" sz="1400" dirty="0">
              <a:solidFill>
                <a:srgbClr val="000000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260203" y="1093738"/>
            <a:ext cx="6480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err="1" smtClean="0"/>
              <a:t>Mantenimiento</a:t>
            </a:r>
            <a:r>
              <a:rPr lang="pt-BR" dirty="0" smtClean="0"/>
              <a:t>, </a:t>
            </a:r>
            <a:r>
              <a:rPr lang="pt-BR" dirty="0" err="1" smtClean="0"/>
              <a:t>Explotación</a:t>
            </a:r>
            <a:r>
              <a:rPr lang="pt-BR" dirty="0" smtClean="0"/>
              <a:t> y Backup </a:t>
            </a:r>
            <a:endParaRPr lang="es-E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968" y="814095"/>
            <a:ext cx="814680" cy="81468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6237312"/>
            <a:ext cx="1572891" cy="39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 blanco">
  <a:themeElements>
    <a:clrScheme name="En blanc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n blanco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altLang="es-E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altLang="es-E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En blanc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 blanc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 blanc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 blanc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 blanc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 blanc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blanc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blanc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blanc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blanc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blanc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blanc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7FA18865E387744896A29F434E5F85C" ma:contentTypeVersion="3" ma:contentTypeDescription="Crear nuevo documento." ma:contentTypeScope="" ma:versionID="96ebcb087339e73d2508910869406de1">
  <xsd:schema xmlns:xsd="http://www.w3.org/2001/XMLSchema" xmlns:xs="http://www.w3.org/2001/XMLSchema" xmlns:p="http://schemas.microsoft.com/office/2006/metadata/properties" xmlns:ns2="57f870d5-b19c-4d85-83d2-681c225f79b7" targetNamespace="http://schemas.microsoft.com/office/2006/metadata/properties" ma:root="true" ma:fieldsID="ff28a179dd59e6c7b7a61cec2dcc4dd9" ns2:_="">
    <xsd:import namespace="57f870d5-b19c-4d85-83d2-681c225f79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f870d5-b19c-4d85-83d2-681c225f79b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Hash de la sugerencia para compartir" ma:internalName="SharingHintHash" ma:readOnly="true">
      <xsd:simpleType>
        <xsd:restriction base="dms:Text"/>
      </xsd:simpleType>
    </xsd:element>
    <xsd:element name="SharedWithDetails" ma:index="10" nillable="true" ma:displayName="Detalles de uso compartido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4370B2-56C6-4EB0-9330-ED4E6FF6516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FF48A2D-0D68-49BA-906E-2480E8C9BD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F7E433-9D78-40F5-8029-FB0EA0574B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f870d5-b19c-4d85-83d2-681c225f79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ForoZaragozaVirt</Template>
  <TotalTime>363</TotalTime>
  <Words>181</Words>
  <Application>Microsoft Office PowerPoint</Application>
  <PresentationFormat>Presentación en pantalla (4:3)</PresentationFormat>
  <Paragraphs>146</Paragraphs>
  <Slides>10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Times</vt:lpstr>
      <vt:lpstr>Verdana</vt:lpstr>
      <vt:lpstr>Wingdings</vt:lpstr>
      <vt:lpstr>En blanco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Universidad de La RIoja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Héctor Fernández Laporte</dc:creator>
  <cp:lastModifiedBy>Héctor Fernández Laporte</cp:lastModifiedBy>
  <cp:revision>40</cp:revision>
  <cp:lastPrinted>2015-05-04T09:10:28Z</cp:lastPrinted>
  <dcterms:created xsi:type="dcterms:W3CDTF">2015-04-30T09:05:19Z</dcterms:created>
  <dcterms:modified xsi:type="dcterms:W3CDTF">2015-05-04T10:59:40Z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0x01010067FA18865E387744896A29F434E5F85C</vt:lpwstr>
  </property>
</Properties>
</file>