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63" r:id="rId3"/>
    <p:sldId id="322" r:id="rId4"/>
    <p:sldId id="328" r:id="rId5"/>
    <p:sldId id="334" r:id="rId6"/>
    <p:sldId id="324" r:id="rId7"/>
    <p:sldId id="325" r:id="rId8"/>
    <p:sldId id="327" r:id="rId9"/>
    <p:sldId id="332" r:id="rId10"/>
    <p:sldId id="329" r:id="rId11"/>
    <p:sldId id="330" r:id="rId12"/>
    <p:sldId id="331" r:id="rId13"/>
    <p:sldId id="333" r:id="rId14"/>
    <p:sldId id="335" r:id="rId15"/>
    <p:sldId id="338" r:id="rId16"/>
    <p:sldId id="336" r:id="rId17"/>
    <p:sldId id="337" r:id="rId18"/>
    <p:sldId id="296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A4"/>
    <a:srgbClr val="CF0522"/>
    <a:srgbClr val="CAC8C0"/>
    <a:srgbClr val="D3D1C8"/>
    <a:srgbClr val="EFEBE1"/>
    <a:srgbClr val="E7E3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68" autoAdjust="0"/>
    <p:restoredTop sz="81455" autoAdjust="0"/>
  </p:normalViewPr>
  <p:slideViewPr>
    <p:cSldViewPr>
      <p:cViewPr varScale="1">
        <p:scale>
          <a:sx n="82" d="100"/>
          <a:sy n="82" d="100"/>
        </p:scale>
        <p:origin x="-121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Usuarios</c:v>
                </c:pt>
              </c:strCache>
            </c:strRef>
          </c:tx>
          <c:marker>
            <c:symbol val="none"/>
          </c:marker>
          <c:cat>
            <c:numRef>
              <c:f>Hoja1!$A$2:$A$12</c:f>
              <c:numCache>
                <c:formatCode>General</c:formatCode>
                <c:ptCount val="11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  <c:pt idx="10">
                  <c:v>2016.0</c:v>
                </c:pt>
              </c:numCache>
            </c:numRef>
          </c:cat>
          <c:val>
            <c:numRef>
              <c:f>Hoja1!$B$2:$B$12</c:f>
              <c:numCache>
                <c:formatCode>General</c:formatCode>
                <c:ptCount val="11"/>
                <c:pt idx="0">
                  <c:v>200.0</c:v>
                </c:pt>
                <c:pt idx="1">
                  <c:v>400.0</c:v>
                </c:pt>
                <c:pt idx="2">
                  <c:v>650.0</c:v>
                </c:pt>
                <c:pt idx="3">
                  <c:v>1100.0</c:v>
                </c:pt>
                <c:pt idx="4">
                  <c:v>2000.0</c:v>
                </c:pt>
                <c:pt idx="5">
                  <c:v>2900.0</c:v>
                </c:pt>
                <c:pt idx="6">
                  <c:v>3800.0</c:v>
                </c:pt>
                <c:pt idx="7">
                  <c:v>4200.0</c:v>
                </c:pt>
                <c:pt idx="8">
                  <c:v>4700.0</c:v>
                </c:pt>
                <c:pt idx="9">
                  <c:v>5000.0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Dispositivos</c:v>
                </c:pt>
              </c:strCache>
            </c:strRef>
          </c:tx>
          <c:marker>
            <c:symbol val="none"/>
          </c:marker>
          <c:cat>
            <c:numRef>
              <c:f>Hoja1!$A$2:$A$12</c:f>
              <c:numCache>
                <c:formatCode>General</c:formatCode>
                <c:ptCount val="11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  <c:pt idx="8">
                  <c:v>2014.0</c:v>
                </c:pt>
                <c:pt idx="9">
                  <c:v>2015.0</c:v>
                </c:pt>
                <c:pt idx="10">
                  <c:v>2016.0</c:v>
                </c:pt>
              </c:numCache>
            </c:numRef>
          </c:cat>
          <c:val>
            <c:numRef>
              <c:f>Hoja1!$C$2:$C$12</c:f>
              <c:numCache>
                <c:formatCode>General</c:formatCode>
                <c:ptCount val="11"/>
                <c:pt idx="0">
                  <c:v>220.0</c:v>
                </c:pt>
                <c:pt idx="1">
                  <c:v>460.0</c:v>
                </c:pt>
                <c:pt idx="2">
                  <c:v>750.0</c:v>
                </c:pt>
                <c:pt idx="3">
                  <c:v>1500.0</c:v>
                </c:pt>
                <c:pt idx="4">
                  <c:v>2700.0</c:v>
                </c:pt>
                <c:pt idx="5">
                  <c:v>3900.0</c:v>
                </c:pt>
                <c:pt idx="6">
                  <c:v>5300.0</c:v>
                </c:pt>
                <c:pt idx="7">
                  <c:v>6500.0</c:v>
                </c:pt>
                <c:pt idx="8">
                  <c:v>7200.0</c:v>
                </c:pt>
                <c:pt idx="9">
                  <c:v>8000.0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4757320"/>
        <c:axId val="2114760328"/>
      </c:lineChart>
      <c:catAx>
        <c:axId val="2114757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s-ES"/>
          </a:p>
        </c:txPr>
        <c:crossAx val="2114760328"/>
        <c:crosses val="autoZero"/>
        <c:auto val="1"/>
        <c:lblAlgn val="ctr"/>
        <c:lblOffset val="100"/>
        <c:noMultiLvlLbl val="0"/>
      </c:catAx>
      <c:valAx>
        <c:axId val="2114760328"/>
        <c:scaling>
          <c:orientation val="minMax"/>
          <c:max val="100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4757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0.18478</cdr:x>
      <cdr:y>0.55</cdr:y>
    </cdr:from>
    <cdr:to>
      <cdr:x>0.28447</cdr:x>
      <cdr:y>0.7105</cdr:y>
    </cdr:to>
    <cdr:pic>
      <cdr:nvPicPr>
        <cdr:cNvPr id="2" name="Imagen 1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224136" y="2376264"/>
          <a:ext cx="660419" cy="69344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0.36957</cdr:x>
      <cdr:y>0.46667</cdr:y>
    </cdr:from>
    <cdr:to>
      <cdr:x>0.46739</cdr:x>
      <cdr:y>0.61379</cdr:y>
    </cdr:to>
    <cdr:pic>
      <cdr:nvPicPr>
        <cdr:cNvPr id="3" name="Imagen 2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2448272" y="2016224"/>
          <a:ext cx="648032" cy="63562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0.90218</cdr:x>
      <cdr:y>0</cdr:y>
    </cdr:from>
    <cdr:to>
      <cdr:x>1</cdr:x>
      <cdr:y>0.14712</cdr:y>
    </cdr:to>
    <cdr:pic>
      <cdr:nvPicPr>
        <cdr:cNvPr id="4" name="Imagen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976705" y="-1556792"/>
          <a:ext cx="648031" cy="63562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_tradn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_tradnl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07E93C-8AC1-4AC3-A5FD-38B3EBA75129}" type="slidenum">
              <a:rPr lang="es-ES_tradnl"/>
              <a:pPr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8731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230DEB-A0B1-4128-AF4B-B14136A62D6F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4488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/</a:t>
            </a:r>
            <a:r>
              <a:rPr lang="es-ES" dirty="0" err="1" smtClean="0"/>
              <a:t>sbin</a:t>
            </a:r>
            <a:r>
              <a:rPr lang="es-ES" dirty="0" smtClean="0"/>
              <a:t>/</a:t>
            </a:r>
            <a:r>
              <a:rPr lang="es-ES" dirty="0" err="1" smtClean="0"/>
              <a:t>iwlist</a:t>
            </a:r>
            <a:r>
              <a:rPr lang="es-ES" baseline="0" dirty="0" smtClean="0"/>
              <a:t> wlan0 </a:t>
            </a:r>
            <a:r>
              <a:rPr lang="es-ES" baseline="0" dirty="0" err="1" smtClean="0"/>
              <a:t>scan</a:t>
            </a:r>
            <a:endParaRPr lang="es-ES" baseline="0" dirty="0" smtClean="0"/>
          </a:p>
          <a:p>
            <a:r>
              <a:rPr lang="es-ES" baseline="0" dirty="0" err="1" smtClean="0"/>
              <a:t>iwconfig</a:t>
            </a:r>
            <a:r>
              <a:rPr lang="es-ES" baseline="0" dirty="0" smtClean="0"/>
              <a:t> wlan0</a:t>
            </a:r>
          </a:p>
          <a:p>
            <a:r>
              <a:rPr lang="es-ES" baseline="0" dirty="0" err="1" smtClean="0"/>
              <a:t>wget</a:t>
            </a:r>
            <a:endParaRPr lang="es-ES" baseline="0" dirty="0" smtClean="0"/>
          </a:p>
          <a:p>
            <a:r>
              <a:rPr lang="es-ES" baseline="0" dirty="0" err="1" smtClean="0"/>
              <a:t>wput</a:t>
            </a:r>
            <a:endParaRPr lang="es-ES" baseline="0" dirty="0" smtClean="0"/>
          </a:p>
          <a:p>
            <a:endParaRPr lang="es-ES" baseline="0" dirty="0" smtClean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7E93C-8AC1-4AC3-A5FD-38B3EBA75129}" type="slidenum">
              <a:rPr lang="es-ES_tradnl" smtClean="0"/>
              <a:pPr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960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Redcampus15/</a:t>
            </a:r>
            <a:r>
              <a:rPr lang="es-ES" dirty="0" err="1" smtClean="0"/>
              <a:t>redirisZ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7E93C-8AC1-4AC3-A5FD-38B3EBA75129}" type="slidenum">
              <a:rPr lang="es-ES_tradnl" smtClean="0"/>
              <a:pPr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249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9939A-0A74-448F-AABB-A625156977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97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D98B9-F25A-4155-8E73-5C1AB592928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9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0EE77-442B-4F3D-8DD0-9256897011F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5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00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965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504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51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3314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329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296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4624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2CE8A-3AC4-499B-97D8-5FD56744B3C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2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02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82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60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EC26C-0DF5-4A6D-93FA-4FB4D645C1D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66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8C479-BCCD-4D14-A254-1E262373F5DF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17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068F2B-4079-4ADC-A9AF-774C83A71E2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9CDB5-A487-4E8A-BE20-C8966F39FAD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8975725" cy="672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519063"/>
            <a:ext cx="5257800" cy="457200"/>
          </a:xfrm>
          <a:prstGeom prst="rect">
            <a:avLst/>
          </a:prstGeom>
          <a:solidFill>
            <a:srgbClr val="CF0522"/>
          </a:solidFill>
          <a:ln>
            <a:noFill/>
          </a:ln>
          <a:effectLst>
            <a:outerShdw dist="53882" dir="2700000" algn="ctr" rotWithShape="0">
              <a:srgbClr val="D3D1C8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cxnSp>
        <p:nvCxnSpPr>
          <p:cNvPr id="5" name="4 Conector recto"/>
          <p:cNvCxnSpPr/>
          <p:nvPr userDrawn="1"/>
        </p:nvCxnSpPr>
        <p:spPr bwMode="auto">
          <a:xfrm>
            <a:off x="395536" y="6309320"/>
            <a:ext cx="6120680" cy="0"/>
          </a:xfrm>
          <a:prstGeom prst="line">
            <a:avLst/>
          </a:prstGeom>
          <a:ln>
            <a:solidFill>
              <a:srgbClr val="CF0522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5 CuadroTexto"/>
          <p:cNvSpPr txBox="1"/>
          <p:nvPr userDrawn="1"/>
        </p:nvSpPr>
        <p:spPr>
          <a:xfrm>
            <a:off x="395536" y="6365279"/>
            <a:ext cx="4192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i="0" dirty="0" smtClean="0">
                <a:solidFill>
                  <a:srgbClr val="CF052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Servicio de Informática y Comunicaciones. Vicerrectorado de Campus</a:t>
            </a:r>
            <a:endParaRPr lang="es-ES" sz="1000" i="0" dirty="0">
              <a:solidFill>
                <a:srgbClr val="CF052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59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91985-2AF9-4FB1-80F1-108D1DF1E8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5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9D001-1136-43CB-A084-71E5279EE18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9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E70B98-4649-491A-9DE9-1AC0F709C863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18CB0-1DF7-4347-A3FE-2841D3D15AD3}" type="datetimeFigureOut">
              <a:rPr lang="es-ES" smtClean="0"/>
              <a:t>02/05/15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B2D0F-325E-4FBD-8E3A-62CC094D4E8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87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pi.unileon.es/" TargetMode="External"/><Relationship Id="rId4" Type="http://schemas.openxmlformats.org/officeDocument/2006/relationships/hyperlink" Target="https://wipi.unileon.es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68" y="0"/>
            <a:ext cx="9144000" cy="685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66800"/>
            <a:ext cx="2895600" cy="2143125"/>
          </a:xfrm>
          <a:prstGeom prst="rect">
            <a:avLst/>
          </a:prstGeom>
          <a:noFill/>
          <a:effectLst>
            <a:outerShdw dist="35921" dir="2700000" algn="ctr" rotWithShape="0">
              <a:srgbClr val="D3D1C8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331640" y="4221088"/>
            <a:ext cx="637463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800" b="1" dirty="0" smtClean="0">
                <a:latin typeface="Arial Narrow" pitchFamily="1" charset="0"/>
              </a:rPr>
              <a:t>Rendimiento de redes </a:t>
            </a:r>
            <a:r>
              <a:rPr lang="es-ES" sz="2800" b="1" dirty="0" err="1" smtClean="0">
                <a:latin typeface="Arial Narrow" pitchFamily="1" charset="0"/>
              </a:rPr>
              <a:t>WiFi</a:t>
            </a:r>
            <a:r>
              <a:rPr lang="es-ES" sz="2800" b="1" dirty="0" smtClean="0">
                <a:latin typeface="Arial Narrow" pitchFamily="1" charset="0"/>
              </a:rPr>
              <a:t> con </a:t>
            </a:r>
            <a:r>
              <a:rPr lang="es-ES" sz="2800" b="1" dirty="0" err="1" smtClean="0">
                <a:latin typeface="Arial Narrow" pitchFamily="1" charset="0"/>
              </a:rPr>
              <a:t>RaspberryPI</a:t>
            </a:r>
            <a:endParaRPr lang="es-ES" sz="2800" b="1" dirty="0" smtClean="0">
              <a:latin typeface="Arial Narrow" pitchFamily="1" charset="0"/>
            </a:endParaRPr>
          </a:p>
          <a:p>
            <a:r>
              <a:rPr lang="es-ES" sz="2800" b="1" dirty="0" smtClean="0">
                <a:latin typeface="Arial Narrow" pitchFamily="1" charset="0"/>
              </a:rPr>
              <a:t>Universidad de León</a:t>
            </a:r>
          </a:p>
          <a:p>
            <a:endParaRPr lang="es-ES" sz="1400" b="1" dirty="0" smtClean="0">
              <a:latin typeface="Arial Narrow" pitchFamily="1" charset="0"/>
            </a:endParaRPr>
          </a:p>
          <a:p>
            <a:r>
              <a:rPr lang="es-ES" sz="1400" b="1" dirty="0" smtClean="0">
                <a:latin typeface="Arial Narrow" pitchFamily="1" charset="0"/>
              </a:rPr>
              <a:t>Francisco Pérez Laorden</a:t>
            </a:r>
          </a:p>
          <a:p>
            <a:r>
              <a:rPr lang="es-ES" sz="1400" b="1" dirty="0" smtClean="0">
                <a:latin typeface="Arial Narrow" pitchFamily="1" charset="0"/>
              </a:rPr>
              <a:t>Servicio de Informática y Comunicaciones</a:t>
            </a:r>
          </a:p>
          <a:p>
            <a:r>
              <a:rPr lang="es-ES" sz="1400" b="1" dirty="0" smtClean="0">
                <a:latin typeface="Arial Narrow" pitchFamily="1" charset="0"/>
              </a:rPr>
              <a:t>Vicerrectorado de Campus</a:t>
            </a:r>
            <a:endParaRPr lang="en-US" sz="1400" b="1" dirty="0">
              <a:latin typeface="Arial Narrow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2779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Antecedente: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KioskPI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65" y="1185928"/>
            <a:ext cx="6122951" cy="476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69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2779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Antecedente: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KioskPI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2" y="1196753"/>
            <a:ext cx="62016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8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30903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Decisión: Proyecto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WiPI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Aprovechar el conocimiento sobre </a:t>
            </a:r>
            <a:r>
              <a:rPr lang="es-ES" sz="2200" dirty="0" err="1" smtClean="0">
                <a:latin typeface="Arial" charset="0"/>
              </a:rPr>
              <a:t>RPi</a:t>
            </a:r>
            <a:r>
              <a:rPr lang="es-ES" sz="2200" dirty="0" smtClean="0">
                <a:latin typeface="Arial" charset="0"/>
              </a:rPr>
              <a:t> y su bajo coste</a:t>
            </a: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Usar </a:t>
            </a:r>
            <a:r>
              <a:rPr lang="es-ES" sz="2200" dirty="0" err="1" smtClean="0">
                <a:latin typeface="Arial" charset="0"/>
              </a:rPr>
              <a:t>RPi</a:t>
            </a:r>
            <a:r>
              <a:rPr lang="es-ES" sz="2200" dirty="0" smtClean="0">
                <a:latin typeface="Arial" charset="0"/>
              </a:rPr>
              <a:t> como clientes </a:t>
            </a:r>
            <a:r>
              <a:rPr lang="es-ES" sz="2200" dirty="0" err="1" smtClean="0">
                <a:latin typeface="Arial" charset="0"/>
              </a:rPr>
              <a:t>WiFi</a:t>
            </a:r>
            <a:r>
              <a:rPr lang="es-ES" sz="2200" dirty="0" smtClean="0">
                <a:latin typeface="Arial" charset="0"/>
              </a:rPr>
              <a:t> con adaptador 802.11</a:t>
            </a: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Usar la red cableada para su gestión y monitorización</a:t>
            </a:r>
            <a:endParaRPr lang="es-ES" sz="2200" dirty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Servidor central con BBDD</a:t>
            </a: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12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23017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Arquitectura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WiPI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pic>
        <p:nvPicPr>
          <p:cNvPr id="1030" name="Picture 6" descr="http://cdns2.freepik.com/foto-gratis/servidor-de-red_17-708173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13" y="2060848"/>
            <a:ext cx="791916" cy="106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log.codecentric.de/files/2013/07/pi-c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437112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angular 3"/>
          <p:cNvCxnSpPr>
            <a:stCxn id="1030" idx="2"/>
            <a:endCxn id="2052" idx="0"/>
          </p:cNvCxnSpPr>
          <p:nvPr/>
        </p:nvCxnSpPr>
        <p:spPr bwMode="auto">
          <a:xfrm rot="16200000" flipH="1">
            <a:off x="1899618" y="2448806"/>
            <a:ext cx="1310158" cy="2666453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Conector recto 6"/>
          <p:cNvCxnSpPr/>
          <p:nvPr/>
        </p:nvCxnSpPr>
        <p:spPr bwMode="auto">
          <a:xfrm flipH="1">
            <a:off x="611560" y="3782032"/>
            <a:ext cx="64807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ector recto 11"/>
          <p:cNvCxnSpPr/>
          <p:nvPr/>
        </p:nvCxnSpPr>
        <p:spPr bwMode="auto">
          <a:xfrm flipH="1">
            <a:off x="3851920" y="3782032"/>
            <a:ext cx="93498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4" descr="http://blog.codecentric.de/files/2013/07/pi-c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9"/>
          <p:cNvCxnSpPr>
            <a:stCxn id="15" idx="2"/>
          </p:cNvCxnSpPr>
          <p:nvPr/>
        </p:nvCxnSpPr>
        <p:spPr bwMode="auto">
          <a:xfrm>
            <a:off x="2879812" y="3212976"/>
            <a:ext cx="0" cy="569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6" name="Picture 8" descr="http://kontacto99fm.com/site/images/WIF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35907"/>
            <a:ext cx="301005" cy="3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kontacto99fm.com/site/images/WIF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53" y="4286609"/>
            <a:ext cx="301005" cy="30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cdns2.freepik.com/foto-gratis/servidor-de-red_17-7081737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64066"/>
            <a:ext cx="669153" cy="90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5132683" y="2556986"/>
            <a:ext cx="721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Servidor </a:t>
            </a:r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Ficheros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1593656" y="1810298"/>
            <a:ext cx="721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Servidor BBDD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echa a la derecha con muesca 20"/>
          <p:cNvSpPr/>
          <p:nvPr/>
        </p:nvSpPr>
        <p:spPr bwMode="auto">
          <a:xfrm rot="20631460">
            <a:off x="3515365" y="2148890"/>
            <a:ext cx="720080" cy="19083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8" name="Flecha a la derecha con muesca 27"/>
          <p:cNvSpPr/>
          <p:nvPr/>
        </p:nvSpPr>
        <p:spPr bwMode="auto">
          <a:xfrm rot="9716973">
            <a:off x="3575254" y="2389826"/>
            <a:ext cx="720080" cy="190830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29" name="Flecha a la derecha con muesca 28"/>
          <p:cNvSpPr/>
          <p:nvPr/>
        </p:nvSpPr>
        <p:spPr bwMode="auto">
          <a:xfrm rot="17201876">
            <a:off x="3930834" y="3413985"/>
            <a:ext cx="1086745" cy="221586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0" name="Flecha a la derecha con muesca 29"/>
          <p:cNvSpPr/>
          <p:nvPr/>
        </p:nvSpPr>
        <p:spPr bwMode="auto">
          <a:xfrm rot="6381606">
            <a:off x="4171664" y="3555779"/>
            <a:ext cx="1059120" cy="216602"/>
          </a:xfrm>
          <a:prstGeom prst="notch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41" name="Flecha curvada hacia arriba 40"/>
          <p:cNvSpPr/>
          <p:nvPr/>
        </p:nvSpPr>
        <p:spPr bwMode="auto">
          <a:xfrm flipH="1">
            <a:off x="1619672" y="3245702"/>
            <a:ext cx="1009703" cy="399322"/>
          </a:xfrm>
          <a:prstGeom prst="curvedUpArrow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54" name="Flecha curvada hacia arriba 53"/>
          <p:cNvSpPr/>
          <p:nvPr/>
        </p:nvSpPr>
        <p:spPr bwMode="auto">
          <a:xfrm rot="1518904" flipH="1">
            <a:off x="1020592" y="3967125"/>
            <a:ext cx="2520411" cy="645423"/>
          </a:xfrm>
          <a:prstGeom prst="curvedUpArrow">
            <a:avLst>
              <a:gd name="adj1" fmla="val 25000"/>
              <a:gd name="adj2" fmla="val 48711"/>
              <a:gd name="adj3" fmla="val 25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6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28504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Parámetros obtenidos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Script en Python ejecutándose en </a:t>
            </a:r>
            <a:r>
              <a:rPr lang="es-ES" sz="2200" dirty="0" err="1" smtClean="0">
                <a:latin typeface="Arial" charset="0"/>
              </a:rPr>
              <a:t>RPi</a:t>
            </a:r>
            <a:r>
              <a:rPr lang="es-ES" sz="2200" dirty="0" smtClean="0">
                <a:latin typeface="Arial" charset="0"/>
              </a:rPr>
              <a:t> cada 5’</a:t>
            </a: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Comandos empleados:</a:t>
            </a:r>
          </a:p>
          <a:p>
            <a:pPr marL="742950" lvl="1" indent="-285750">
              <a:buFontTx/>
              <a:buChar char="-"/>
            </a:pPr>
            <a:r>
              <a:rPr lang="es-ES" sz="2200" i="1" dirty="0" err="1" smtClean="0">
                <a:latin typeface="Arial" charset="0"/>
              </a:rPr>
              <a:t>iwlist</a:t>
            </a:r>
            <a:endParaRPr lang="es-ES" sz="2200" i="1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i="1" dirty="0" err="1" smtClean="0">
                <a:latin typeface="Arial" charset="0"/>
              </a:rPr>
              <a:t>iwconfig</a:t>
            </a:r>
            <a:endParaRPr lang="es-ES" sz="2200" i="1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i="1" dirty="0" err="1" smtClean="0">
                <a:latin typeface="Arial" charset="0"/>
              </a:rPr>
              <a:t>wget</a:t>
            </a:r>
            <a:endParaRPr lang="es-ES" sz="2200" i="1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i="1" dirty="0" err="1" smtClean="0">
                <a:latin typeface="Arial" charset="0"/>
              </a:rPr>
              <a:t>wput</a:t>
            </a:r>
            <a:endParaRPr lang="es-ES" sz="2200" i="1" dirty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Parámetros obtenidos: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MAC del AP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Canal</a:t>
            </a:r>
          </a:p>
          <a:p>
            <a:pPr marL="742950" lvl="1" indent="-285750">
              <a:buFontTx/>
              <a:buChar char="-"/>
            </a:pPr>
            <a:r>
              <a:rPr lang="es-ES" sz="2200" dirty="0" err="1" smtClean="0">
                <a:latin typeface="Arial" charset="0"/>
              </a:rPr>
              <a:t>dBm</a:t>
            </a:r>
            <a:r>
              <a:rPr lang="es-ES" sz="2200" dirty="0" smtClean="0">
                <a:latin typeface="Arial" charset="0"/>
              </a:rPr>
              <a:t> nivel de señal </a:t>
            </a:r>
            <a:r>
              <a:rPr lang="es-ES" sz="2200" dirty="0" err="1" smtClean="0">
                <a:latin typeface="Arial" charset="0"/>
              </a:rPr>
              <a:t>WiFi</a:t>
            </a: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Bit </a:t>
            </a:r>
            <a:r>
              <a:rPr lang="es-ES" sz="2200" dirty="0" err="1" smtClean="0">
                <a:latin typeface="Arial" charset="0"/>
              </a:rPr>
              <a:t>Rate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download</a:t>
            </a: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Bit </a:t>
            </a:r>
            <a:r>
              <a:rPr lang="es-ES" sz="2200" dirty="0" err="1" smtClean="0">
                <a:latin typeface="Arial" charset="0"/>
              </a:rPr>
              <a:t>Rate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upload</a:t>
            </a: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75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1702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Acceso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WiPI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3448" y="1268760"/>
            <a:ext cx="640080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  <a:hlinkClick r:id="rId3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  <a:hlinkClick r:id="rId3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  <a:hlinkClick r:id="rId3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  <a:hlinkClick r:id="rId3"/>
            </a:endParaRPr>
          </a:p>
          <a:p>
            <a:pPr lvl="4"/>
            <a:endParaRPr lang="es-ES" sz="2200" dirty="0" smtClean="0">
              <a:latin typeface="Arial" charset="0"/>
            </a:endParaRPr>
          </a:p>
          <a:p>
            <a:pPr lvl="4"/>
            <a:r>
              <a:rPr lang="es-ES" sz="2200" dirty="0" err="1" smtClean="0">
                <a:latin typeface="Arial" charset="0"/>
                <a:hlinkClick r:id="rId4"/>
              </a:rPr>
              <a:t>https</a:t>
            </a:r>
            <a:r>
              <a:rPr lang="es-ES" sz="2200" dirty="0" smtClean="0">
                <a:latin typeface="Arial" charset="0"/>
                <a:hlinkClick r:id="rId4"/>
              </a:rPr>
              <a:t>://</a:t>
            </a:r>
            <a:r>
              <a:rPr lang="es-ES" sz="2200" dirty="0" err="1" smtClean="0">
                <a:latin typeface="Arial" charset="0"/>
                <a:hlinkClick r:id="rId4"/>
              </a:rPr>
              <a:t>wipi.unileon.es</a:t>
            </a: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8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24588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Conclusiones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WiPI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Sin conclusiones</a:t>
            </a: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Comportamientos inesperados: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adaptadores malos?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problemas </a:t>
            </a:r>
            <a:r>
              <a:rPr lang="es-ES" sz="2200" i="1" dirty="0" err="1" smtClean="0">
                <a:latin typeface="Arial" charset="0"/>
              </a:rPr>
              <a:t>rogues</a:t>
            </a:r>
            <a:r>
              <a:rPr lang="es-ES" sz="2200" dirty="0" smtClean="0">
                <a:latin typeface="Arial" charset="0"/>
              </a:rPr>
              <a:t>?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se necesita evaluar más variables?</a:t>
            </a: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Red de sensores </a:t>
            </a:r>
            <a:r>
              <a:rPr lang="es-ES" sz="2200" dirty="0" err="1" smtClean="0">
                <a:latin typeface="Arial" charset="0"/>
              </a:rPr>
              <a:t>WiPI</a:t>
            </a:r>
            <a:r>
              <a:rPr lang="es-ES" sz="2200" dirty="0" smtClean="0">
                <a:latin typeface="Arial" charset="0"/>
              </a:rPr>
              <a:t> internos a la ULE</a:t>
            </a: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Propuesta para otras universidades:</a:t>
            </a:r>
          </a:p>
          <a:p>
            <a:pPr lvl="2"/>
            <a:endParaRPr lang="es-ES" sz="1050" b="1" dirty="0" smtClean="0">
              <a:latin typeface="Arial" charset="0"/>
            </a:endParaRPr>
          </a:p>
          <a:p>
            <a:pPr lvl="2"/>
            <a:r>
              <a:rPr lang="es-ES" sz="2200" b="1" dirty="0" smtClean="0">
                <a:latin typeface="Arial" charset="0"/>
              </a:rPr>
              <a:t>  </a:t>
            </a:r>
            <a:r>
              <a:rPr lang="es-ES" sz="2200" b="1" i="1" dirty="0" smtClean="0">
                <a:latin typeface="Arial" charset="0"/>
              </a:rPr>
              <a:t>colocad un sensor </a:t>
            </a:r>
            <a:r>
              <a:rPr lang="es-ES" sz="2200" b="1" i="1" dirty="0" err="1" smtClean="0">
                <a:latin typeface="Arial" charset="0"/>
              </a:rPr>
              <a:t>WiPI</a:t>
            </a:r>
            <a:endParaRPr lang="es-ES" sz="2200" b="1" i="1" dirty="0" smtClean="0">
              <a:latin typeface="Arial" charset="0"/>
            </a:endParaRPr>
          </a:p>
          <a:p>
            <a:pPr lvl="2"/>
            <a:endParaRPr lang="es-ES" sz="1200" b="1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Acceso a quien lo solicite al portal web</a:t>
            </a: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Necesidad de gente que aporte conocimiento</a:t>
            </a: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1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14189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Preguntas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5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  <a:p>
            <a:endParaRPr lang="es-ES" sz="1200" dirty="0" smtClean="0">
              <a:latin typeface="Arial" charset="0"/>
            </a:endParaRPr>
          </a:p>
          <a:p>
            <a:endParaRPr lang="es-ES" sz="1200" dirty="0">
              <a:latin typeface="Arial" charset="0"/>
            </a:endParaRPr>
          </a:p>
          <a:p>
            <a:endParaRPr lang="es-ES" sz="1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  <a:p>
            <a:r>
              <a:rPr lang="es-ES" sz="3200" dirty="0" smtClean="0">
                <a:latin typeface="Arial" charset="0"/>
              </a:rPr>
              <a:t>		</a:t>
            </a:r>
            <a:r>
              <a:rPr lang="es-ES" sz="3200" dirty="0">
                <a:latin typeface="Arial" charset="0"/>
              </a:rPr>
              <a:t> </a:t>
            </a:r>
            <a:r>
              <a:rPr lang="es-ES" sz="3600" dirty="0" smtClean="0">
                <a:latin typeface="Arial" charset="0"/>
              </a:rPr>
              <a:t>Gracias</a:t>
            </a:r>
            <a:r>
              <a:rPr lang="es-ES" sz="3200" smtClean="0">
                <a:latin typeface="Arial" charset="0"/>
              </a:rPr>
              <a:t>!!</a:t>
            </a:r>
            <a:endParaRPr lang="es-ES" sz="3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pPr lvl="5" algn="r"/>
            <a:endParaRPr lang="es-ES" sz="1800" dirty="0" smtClean="0">
              <a:latin typeface="Arial" charset="0"/>
            </a:endParaRPr>
          </a:p>
          <a:p>
            <a:pPr lvl="5" algn="r"/>
            <a:endParaRPr lang="es-ES" sz="1800" dirty="0" smtClean="0">
              <a:latin typeface="Arial" charset="0"/>
            </a:endParaRPr>
          </a:p>
          <a:p>
            <a:pPr lvl="5" algn="r"/>
            <a:endParaRPr lang="es-ES" sz="1800" dirty="0">
              <a:latin typeface="Arial" charset="0"/>
            </a:endParaRPr>
          </a:p>
          <a:p>
            <a:pPr lvl="5" algn="r"/>
            <a:r>
              <a:rPr lang="es-ES" sz="1800" dirty="0" smtClean="0">
                <a:latin typeface="Arial" charset="0"/>
              </a:rPr>
              <a:t>Francisco Pérez Laorden</a:t>
            </a:r>
          </a:p>
          <a:p>
            <a:pPr lvl="5" algn="r"/>
            <a:r>
              <a:rPr lang="es-ES" sz="1800" dirty="0" smtClean="0">
                <a:latin typeface="Arial" charset="0"/>
              </a:rPr>
              <a:t>francisco.perez@unileon.es</a:t>
            </a:r>
            <a:endParaRPr lang="es-ES" sz="1800" dirty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0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1963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Fases red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WiFi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5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b="1" dirty="0" smtClean="0">
                <a:latin typeface="Arial" charset="0"/>
              </a:rPr>
              <a:t>Inicios: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>
                <a:latin typeface="Arial" charset="0"/>
              </a:rPr>
              <a:t>c</a:t>
            </a:r>
            <a:r>
              <a:rPr lang="es-ES" sz="2200" dirty="0" smtClean="0">
                <a:latin typeface="Arial" charset="0"/>
              </a:rPr>
              <a:t>oncurso 2004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180 </a:t>
            </a:r>
            <a:r>
              <a:rPr lang="es-ES" sz="2200" dirty="0" err="1" smtClean="0">
                <a:latin typeface="Arial" charset="0"/>
              </a:rPr>
              <a:t>APs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AeroSpace</a:t>
            </a:r>
            <a:r>
              <a:rPr lang="es-ES" sz="2200" dirty="0" smtClean="0">
                <a:latin typeface="Arial" charset="0"/>
              </a:rPr>
              <a:t> a/b/g</a:t>
            </a: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Zonas de cobertura públicas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Dispositivos PC portátiles</a:t>
            </a:r>
          </a:p>
          <a:p>
            <a:pPr marL="742950" lvl="1" indent="-285750">
              <a:buFontTx/>
              <a:buChar char="-"/>
            </a:pPr>
            <a:r>
              <a:rPr lang="es-ES" sz="2200" dirty="0" err="1" smtClean="0">
                <a:latin typeface="Arial" charset="0"/>
              </a:rPr>
              <a:t>PoE</a:t>
            </a:r>
            <a:r>
              <a:rPr lang="es-ES" sz="2200" dirty="0" smtClean="0">
                <a:latin typeface="Arial" charset="0"/>
              </a:rPr>
              <a:t> en rack</a:t>
            </a: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12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1963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Fases red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WiFi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pic>
        <p:nvPicPr>
          <p:cNvPr id="4" name="Imagen 3" descr="fondo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861048"/>
            <a:ext cx="2536829" cy="1792575"/>
          </a:xfrm>
          <a:prstGeom prst="rect">
            <a:avLst/>
          </a:prstGeom>
        </p:spPr>
      </p:pic>
      <p:pic>
        <p:nvPicPr>
          <p:cNvPr id="2" name="Imagen 1" descr="ap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2695685" cy="216024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3717032"/>
            <a:ext cx="2520280" cy="22059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1772816"/>
            <a:ext cx="1514872" cy="151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0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1963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Fases red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WiFi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5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b="1" dirty="0" smtClean="0">
                <a:latin typeface="Arial" charset="0"/>
              </a:rPr>
              <a:t>Consolidación:</a:t>
            </a:r>
            <a:r>
              <a:rPr lang="es-ES" sz="2200" dirty="0" smtClean="0">
                <a:latin typeface="Arial" charset="0"/>
              </a:rPr>
              <a:t> ampliación 2006 “Campus inalámbricos”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+120 </a:t>
            </a:r>
            <a:r>
              <a:rPr lang="es-ES" sz="2200" dirty="0" err="1" smtClean="0">
                <a:latin typeface="Arial" charset="0"/>
              </a:rPr>
              <a:t>APs</a:t>
            </a:r>
            <a:r>
              <a:rPr lang="es-ES" sz="2200" dirty="0" smtClean="0">
                <a:latin typeface="Arial" charset="0"/>
              </a:rPr>
              <a:t> Cisco 1000 a/b/g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Controladoras </a:t>
            </a:r>
            <a:r>
              <a:rPr lang="es-ES" sz="2200" dirty="0" err="1" smtClean="0">
                <a:latin typeface="Arial" charset="0"/>
              </a:rPr>
              <a:t>WiSM</a:t>
            </a:r>
            <a:r>
              <a:rPr lang="es-ES" sz="2200" dirty="0" smtClean="0">
                <a:latin typeface="Arial" charset="0"/>
              </a:rPr>
              <a:t> sobre C6500</a:t>
            </a: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Zonas de cobertura universal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Dispositivos PC portátiles</a:t>
            </a:r>
          </a:p>
          <a:p>
            <a:pPr marL="742950" lvl="1" indent="-285750">
              <a:buFontTx/>
              <a:buChar char="-"/>
            </a:pPr>
            <a:r>
              <a:rPr lang="es-ES" sz="2200" dirty="0" err="1" smtClean="0">
                <a:latin typeface="Arial" charset="0"/>
              </a:rPr>
              <a:t>PoE</a:t>
            </a:r>
            <a:r>
              <a:rPr lang="es-ES" sz="2200" dirty="0" smtClean="0">
                <a:latin typeface="Arial" charset="0"/>
              </a:rPr>
              <a:t> en rack</a:t>
            </a: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149080"/>
            <a:ext cx="3275856" cy="119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1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1963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Fases red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WiFi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5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b="1" dirty="0" smtClean="0">
                <a:latin typeface="Arial" charset="0"/>
              </a:rPr>
              <a:t>Situación actual</a:t>
            </a:r>
          </a:p>
          <a:p>
            <a:pPr marL="742950" lvl="1" indent="-285750">
              <a:buFontTx/>
              <a:buChar char="-"/>
            </a:pPr>
            <a:r>
              <a:rPr lang="es-ES" sz="2200" dirty="0">
                <a:latin typeface="Arial" charset="0"/>
              </a:rPr>
              <a:t>+</a:t>
            </a:r>
            <a:r>
              <a:rPr lang="es-ES" sz="2200" dirty="0" smtClean="0">
                <a:latin typeface="Arial" charset="0"/>
              </a:rPr>
              <a:t>70 </a:t>
            </a:r>
            <a:r>
              <a:rPr lang="es-ES" sz="2200" dirty="0" err="1" smtClean="0">
                <a:latin typeface="Arial" charset="0"/>
              </a:rPr>
              <a:t>APs</a:t>
            </a:r>
            <a:r>
              <a:rPr lang="es-ES" sz="2200" dirty="0" smtClean="0">
                <a:latin typeface="Arial" charset="0"/>
              </a:rPr>
              <a:t> Cisco 1140 a/b/g/n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Sustitución </a:t>
            </a:r>
            <a:r>
              <a:rPr lang="es-ES" sz="2200" dirty="0" err="1" smtClean="0">
                <a:latin typeface="Arial" charset="0"/>
              </a:rPr>
              <a:t>APs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dirty="0" err="1" smtClean="0">
                <a:latin typeface="Arial" charset="0"/>
              </a:rPr>
              <a:t>AeroSpace</a:t>
            </a:r>
            <a:r>
              <a:rPr lang="es-ES" sz="2200" dirty="0" smtClean="0">
                <a:latin typeface="Arial" charset="0"/>
              </a:rPr>
              <a:t> por Cisco 1130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Controladoras </a:t>
            </a:r>
            <a:r>
              <a:rPr lang="es-ES" sz="2200" dirty="0" err="1" smtClean="0">
                <a:latin typeface="Arial" charset="0"/>
              </a:rPr>
              <a:t>WiSM</a:t>
            </a:r>
            <a:r>
              <a:rPr lang="es-ES" sz="2200" dirty="0" smtClean="0">
                <a:latin typeface="Arial" charset="0"/>
              </a:rPr>
              <a:t> sobre C6500 y 5508</a:t>
            </a: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Zonas de cobertura universal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Electrónica 1G con </a:t>
            </a:r>
            <a:r>
              <a:rPr lang="es-ES" sz="2200" dirty="0" err="1" smtClean="0">
                <a:latin typeface="Arial" charset="0"/>
              </a:rPr>
              <a:t>PoE</a:t>
            </a:r>
            <a:r>
              <a:rPr lang="es-ES" sz="2200" dirty="0" smtClean="0">
                <a:latin typeface="Arial" charset="0"/>
              </a:rPr>
              <a:t>+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Dispositivos móviles</a:t>
            </a:r>
          </a:p>
          <a:p>
            <a:pPr lvl="1"/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005064"/>
            <a:ext cx="2522364" cy="108162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21088"/>
            <a:ext cx="1779191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62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1963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Fases red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WiFi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5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b="1" dirty="0" smtClean="0">
                <a:latin typeface="Arial" charset="0"/>
              </a:rPr>
              <a:t>Futuro ya </a:t>
            </a:r>
            <a:r>
              <a:rPr lang="es-ES" sz="2200" dirty="0" smtClean="0">
                <a:latin typeface="Arial" charset="0"/>
              </a:rPr>
              <a:t>(2015):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400 </a:t>
            </a:r>
            <a:r>
              <a:rPr lang="es-ES" sz="2200" dirty="0" err="1" smtClean="0">
                <a:latin typeface="Arial" charset="0"/>
              </a:rPr>
              <a:t>APs</a:t>
            </a:r>
            <a:r>
              <a:rPr lang="es-ES" sz="2200" dirty="0" smtClean="0">
                <a:latin typeface="Arial" charset="0"/>
              </a:rPr>
              <a:t> Cisco 11ac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Controladoras 8500</a:t>
            </a: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Zonas de cobertura universal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Dispositivos móviles</a:t>
            </a: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3018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Usuarios y dispositivos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61305091"/>
              </p:ext>
            </p:extLst>
          </p:nvPr>
        </p:nvGraphicFramePr>
        <p:xfrm>
          <a:off x="323528" y="1556792"/>
          <a:ext cx="662473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2420888"/>
            <a:ext cx="670992" cy="6709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1665845"/>
            <a:ext cx="720080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4769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Necesidad de evaluar la subjetividad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5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El usuario se queja con razón…o no?</a:t>
            </a: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Problemas conocidos:</a:t>
            </a:r>
          </a:p>
          <a:p>
            <a:pPr marL="742950" lvl="1" indent="-285750">
              <a:buFontTx/>
              <a:buChar char="-"/>
            </a:pPr>
            <a:r>
              <a:rPr lang="es-ES" sz="2200" i="1" dirty="0" err="1" smtClean="0">
                <a:latin typeface="Arial" charset="0"/>
              </a:rPr>
              <a:t>Sticky</a:t>
            </a:r>
            <a:r>
              <a:rPr lang="es-ES" sz="2200" i="1" dirty="0" smtClean="0">
                <a:latin typeface="Arial" charset="0"/>
              </a:rPr>
              <a:t> </a:t>
            </a:r>
            <a:r>
              <a:rPr lang="es-ES" sz="2200" i="1" dirty="0" err="1" smtClean="0">
                <a:latin typeface="Arial" charset="0"/>
              </a:rPr>
              <a:t>client</a:t>
            </a:r>
            <a:endParaRPr lang="es-ES" sz="2200" i="1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Zonas baja cobertura</a:t>
            </a:r>
          </a:p>
          <a:p>
            <a:pPr marL="742950" lvl="1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Alta densidad de usuarios</a:t>
            </a:r>
          </a:p>
          <a:p>
            <a:pPr marL="742950" lvl="1" indent="-285750">
              <a:buFontTx/>
              <a:buChar char="-"/>
            </a:pPr>
            <a:r>
              <a:rPr lang="es-ES" sz="2200" dirty="0" err="1" smtClean="0">
                <a:latin typeface="Arial" charset="0"/>
              </a:rPr>
              <a:t>APs</a:t>
            </a:r>
            <a:r>
              <a:rPr lang="es-ES" sz="2200" dirty="0" smtClean="0">
                <a:latin typeface="Arial" charset="0"/>
              </a:rPr>
              <a:t> </a:t>
            </a:r>
            <a:r>
              <a:rPr lang="es-ES" sz="2200" i="1" dirty="0" err="1" smtClean="0">
                <a:latin typeface="Arial" charset="0"/>
              </a:rPr>
              <a:t>rogue</a:t>
            </a: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A veces no hay realimentación real del estado de la red</a:t>
            </a: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44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90364" y="519063"/>
            <a:ext cx="27791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Arial Narrow" pitchFamily="1" charset="0"/>
              </a:rPr>
              <a:t>Antecedente: </a:t>
            </a:r>
            <a:r>
              <a:rPr lang="es-ES" b="1" dirty="0" err="1" smtClean="0">
                <a:solidFill>
                  <a:schemeClr val="bg1"/>
                </a:solidFill>
                <a:latin typeface="Arial Narrow" pitchFamily="1" charset="0"/>
              </a:rPr>
              <a:t>KioskPI</a:t>
            </a:r>
            <a:endParaRPr lang="es-ES" b="1" dirty="0">
              <a:solidFill>
                <a:schemeClr val="bg1"/>
              </a:solidFill>
              <a:latin typeface="Arial Narrow" pitchFamily="1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81000" y="1268760"/>
            <a:ext cx="6400800" cy="507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Presentado en las JJTT de Madrid 2013</a:t>
            </a:r>
          </a:p>
          <a:p>
            <a:pPr marL="285750" indent="-285750">
              <a:buFontTx/>
              <a:buChar char="-"/>
            </a:pPr>
            <a:r>
              <a:rPr lang="es-ES" sz="2200" dirty="0">
                <a:latin typeface="Arial" charset="0"/>
              </a:rPr>
              <a:t>Sistema para la gestión centralizada de paneles de información de la Universidad de León basado en </a:t>
            </a:r>
            <a:r>
              <a:rPr lang="es-ES" sz="2200" dirty="0" err="1">
                <a:latin typeface="Arial" charset="0"/>
              </a:rPr>
              <a:t>Raspberry</a:t>
            </a:r>
            <a:r>
              <a:rPr lang="es-ES" sz="2200" dirty="0">
                <a:latin typeface="Arial" charset="0"/>
              </a:rPr>
              <a:t> PI</a:t>
            </a:r>
          </a:p>
          <a:p>
            <a:pPr marL="285750" indent="-285750">
              <a:buFontTx/>
              <a:buChar char="-"/>
            </a:pPr>
            <a:r>
              <a:rPr lang="es-ES" sz="2200" dirty="0" smtClean="0">
                <a:latin typeface="Arial" charset="0"/>
              </a:rPr>
              <a:t>Usado actualmente de la Universidad en 6 paneles. Pendiente de acuerdo con Gabinete de Prensa.</a:t>
            </a: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pPr marL="742950" lvl="1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 smtClean="0">
              <a:latin typeface="Arial" charset="0"/>
            </a:endParaRPr>
          </a:p>
          <a:p>
            <a:pPr marL="285750" indent="-285750">
              <a:buFontTx/>
              <a:buChar char="-"/>
            </a:pPr>
            <a:endParaRPr lang="es-ES" sz="2200" dirty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 smtClean="0">
              <a:latin typeface="Arial" charset="0"/>
            </a:endParaRPr>
          </a:p>
          <a:p>
            <a:endParaRPr lang="es-ES" sz="2200" dirty="0">
              <a:latin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97143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17843</TotalTime>
  <Words>389</Words>
  <Application>Microsoft Macintosh PowerPoint</Application>
  <PresentationFormat>Presentación en pantalla (4:3)</PresentationFormat>
  <Paragraphs>190</Paragraphs>
  <Slides>17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Blank Presentation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	閈]櫤逄徘뿿_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buuuu</dc:creator>
  <cp:lastModifiedBy>Paco</cp:lastModifiedBy>
  <cp:revision>179</cp:revision>
  <dcterms:created xsi:type="dcterms:W3CDTF">2009-06-30T06:48:27Z</dcterms:created>
  <dcterms:modified xsi:type="dcterms:W3CDTF">2015-05-03T08:31:01Z</dcterms:modified>
</cp:coreProperties>
</file>