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embeddings/oleObject2.bin" ContentType="application/vnd.openxmlformats-officedocument.oleObject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6" r:id="rId3"/>
    <p:sldMasterId id="2147483733" r:id="rId4"/>
    <p:sldMasterId id="2147483744" r:id="rId5"/>
    <p:sldMasterId id="2147483756" r:id="rId6"/>
  </p:sldMasterIdLst>
  <p:notesMasterIdLst>
    <p:notesMasterId r:id="rId28"/>
  </p:notesMasterIdLst>
  <p:handoutMasterIdLst>
    <p:handoutMasterId r:id="rId29"/>
  </p:handoutMasterIdLst>
  <p:sldIdLst>
    <p:sldId id="257" r:id="rId7"/>
    <p:sldId id="294" r:id="rId8"/>
    <p:sldId id="302" r:id="rId9"/>
    <p:sldId id="292" r:id="rId10"/>
    <p:sldId id="303" r:id="rId11"/>
    <p:sldId id="304" r:id="rId12"/>
    <p:sldId id="314" r:id="rId13"/>
    <p:sldId id="318" r:id="rId14"/>
    <p:sldId id="319" r:id="rId15"/>
    <p:sldId id="320" r:id="rId16"/>
    <p:sldId id="322" r:id="rId17"/>
    <p:sldId id="324" r:id="rId18"/>
    <p:sldId id="325" r:id="rId19"/>
    <p:sldId id="326" r:id="rId20"/>
    <p:sldId id="328" r:id="rId21"/>
    <p:sldId id="332" r:id="rId22"/>
    <p:sldId id="333" r:id="rId23"/>
    <p:sldId id="334" r:id="rId24"/>
    <p:sldId id="335" r:id="rId25"/>
    <p:sldId id="284" r:id="rId26"/>
    <p:sldId id="279" r:id="rId27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56">
          <p15:clr>
            <a:srgbClr val="A4A3A4"/>
          </p15:clr>
        </p15:guide>
        <p15:guide id="2" orient="horz" pos="756">
          <p15:clr>
            <a:srgbClr val="A4A3A4"/>
          </p15:clr>
        </p15:guide>
        <p15:guide id="3" orient="horz" pos="372">
          <p15:clr>
            <a:srgbClr val="A4A3A4"/>
          </p15:clr>
        </p15:guide>
        <p15:guide id="4" pos="192">
          <p15:clr>
            <a:srgbClr val="A4A3A4"/>
          </p15:clr>
        </p15:guide>
        <p15:guide id="5" pos="288">
          <p15:clr>
            <a:srgbClr val="A4A3A4"/>
          </p15:clr>
        </p15:guide>
        <p15:guide id="6" pos="2864">
          <p15:clr>
            <a:srgbClr val="A4A3A4"/>
          </p15:clr>
        </p15:guide>
        <p15:guide id="7" pos="5520">
          <p15:clr>
            <a:srgbClr val="A4A3A4"/>
          </p15:clr>
        </p15:guide>
        <p15:guide id="8" pos="55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8594" autoAdjust="0"/>
  </p:normalViewPr>
  <p:slideViewPr>
    <p:cSldViewPr>
      <p:cViewPr>
        <p:scale>
          <a:sx n="100" d="100"/>
          <a:sy n="100" d="100"/>
        </p:scale>
        <p:origin x="-1224" y="-216"/>
      </p:cViewPr>
      <p:guideLst>
        <p:guide orient="horz" pos="3156"/>
        <p:guide orient="horz" pos="756"/>
        <p:guide orient="horz" pos="372"/>
        <p:guide pos="192"/>
        <p:guide pos="288"/>
        <p:guide pos="2864"/>
        <p:guide pos="5520"/>
        <p:guide pos="5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Cisco Live 2014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12F15-176D-4CD9-9694-2A3D9E565BA4}" type="datetimeFigureOut">
              <a:rPr lang="en-US" smtClean="0"/>
              <a:t>03/05/15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02F37-FBCB-42B7-8EE8-FF9489F77D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8604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 dirty="0" smtClean="0"/>
              <a:t>Cisco Live 2014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C4CEDC-E3DD-4D16-B8BD-6EEBA5627F6C}" type="datetimeFigureOut">
              <a:rPr lang="en-US" smtClean="0"/>
              <a:t>03/05/15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39E3EF-7728-464C-BD3E-844BC429B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5634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AF21533C-236C-49E5-91F3-790E8FABEAE1}" type="datetime1">
              <a:rPr lang="en-US" smtClean="0">
                <a:solidFill>
                  <a:prstClr val="black"/>
                </a:solidFill>
              </a:rPr>
              <a:pPr/>
              <a:t>03/05/15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2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40463DCF-4E78-4B65-AD65-0C140CD627A0}" type="datetime1">
              <a:rPr lang="en-US" smtClean="0">
                <a:solidFill>
                  <a:prstClr val="black"/>
                </a:solidFill>
              </a:rPr>
              <a:pPr/>
              <a:t>03/05/15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8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58199B23-06F0-4925-80E4-41017A879A28}" type="datetime1">
              <a:rPr lang="en-US" smtClean="0">
                <a:solidFill>
                  <a:prstClr val="black"/>
                </a:solidFill>
              </a:rPr>
              <a:pPr/>
              <a:t>04/05/15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2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one of the deployment models.. </a:t>
            </a:r>
            <a:endParaRPr lang="en-US" dirty="0" smtClean="0"/>
          </a:p>
          <a:p>
            <a:r>
              <a:rPr lang="en-US" dirty="0" smtClean="0"/>
              <a:t>Central</a:t>
            </a:r>
            <a:r>
              <a:rPr lang="en-US" baseline="0" dirty="0" smtClean="0"/>
              <a:t> – home run to wiring closet.. </a:t>
            </a:r>
          </a:p>
          <a:p>
            <a:r>
              <a:rPr lang="en-US" baseline="0" dirty="0" smtClean="0"/>
              <a:t>Distributed  - this one..</a:t>
            </a:r>
          </a:p>
          <a:p>
            <a:r>
              <a:rPr lang="en-US" baseline="0" dirty="0" smtClean="0"/>
              <a:t>Hybrid – combination of both..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8 ports of </a:t>
            </a:r>
            <a:r>
              <a:rPr lang="en-US" baseline="0" dirty="0" err="1" smtClean="0"/>
              <a:t>PoE</a:t>
            </a:r>
            <a:r>
              <a:rPr lang="en-US" baseline="0" dirty="0" smtClean="0"/>
              <a:t> (first eight ports only) with ability to deliver a sum total of 110W of </a:t>
            </a:r>
            <a:r>
              <a:rPr lang="en-US" baseline="0" dirty="0" err="1" smtClean="0"/>
              <a:t>PoE</a:t>
            </a:r>
            <a:r>
              <a:rPr lang="en-US" baseline="0" dirty="0" smtClean="0"/>
              <a:t> power. This switch has four Gigabit Ethernet uplinks: two of them SFP and the other two 10M/100M/1000M copper interfaces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Cisco Live 2014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4C4CEDC-E3DD-4D16-B8BD-6EEBA5627F6C}" type="datetimeFigureOut">
              <a:rPr lang="en-US" smtClean="0"/>
              <a:t>04/05/15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58199B23-06F0-4925-80E4-41017A879A28}" type="datetime1">
              <a:rPr lang="en-US" smtClean="0">
                <a:solidFill>
                  <a:prstClr val="black"/>
                </a:solidFill>
              </a:rPr>
              <a:pPr/>
              <a:t>04/05/15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 smtClean="0"/>
              <a:t>Cisco Live 2014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A9AE4B9-9963-4EDA-8B48-8AF20B67FFF7}" type="datetime1">
              <a:rPr lang="en-US" smtClean="0"/>
              <a:t>03/05/15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3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133744E5-5E16-4CAD-9169-683E38E5D99B}" type="datetime1">
              <a:rPr lang="en-US" smtClean="0">
                <a:solidFill>
                  <a:prstClr val="black"/>
                </a:solidFill>
              </a:rPr>
              <a:pPr/>
              <a:t>03/05/15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jp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jp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jp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microsoft.com/office/2007/relationships/hdphoto" Target="../media/hdphoto2.wdp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jp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3888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10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843" y="4583175"/>
            <a:ext cx="11430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02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25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83644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"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77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843" y="4583175"/>
            <a:ext cx="11430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3599688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3599688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1283527" y="4844819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</a:t>
            </a:r>
            <a:r>
              <a:rPr lang="en-US" sz="700" dirty="0" smtClean="0">
                <a:solidFill>
                  <a:schemeClr val="bg2"/>
                </a:solidFill>
                <a:sym typeface="Arial" pitchFamily="34" charset="0"/>
              </a:rPr>
              <a:t>2014 </a:t>
            </a: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ltGray">
          <a:xfrm>
            <a:off x="347332" y="4844819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chemeClr val="bg2"/>
                </a:solidFill>
                <a:sym typeface="Arial" pitchFamily="34" charset="0"/>
              </a:rPr>
              <a:t>Presentation_ID</a:t>
            </a:r>
            <a:endParaRPr lang="en-US" sz="700" dirty="0">
              <a:solidFill>
                <a:schemeClr val="bg2"/>
              </a:solidFill>
              <a:sym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3604777" y="4844819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8" y="0"/>
            <a:ext cx="5239512" cy="30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09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843" y="4583175"/>
            <a:ext cx="11430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822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843" y="4583175"/>
            <a:ext cx="11430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64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799080" y="2800350"/>
            <a:ext cx="4857402" cy="540068"/>
          </a:xfr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/>
          <a:lstStyle>
            <a:lvl1pPr marL="285750" indent="-285750" algn="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itchFamily="34" charset="0"/>
              <a:buChar char="•"/>
              <a:defRPr kumimoji="0" lang="en-US" sz="1600" b="0" i="0" u="none" strike="noStrike" kern="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  <a:lvl2pPr>
              <a:defRPr lang="en-US" sz="18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2pPr>
            <a:lvl3pPr>
              <a:defRPr lang="en-US" sz="18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3pPr>
            <a:lvl4pPr>
              <a:defRPr lang="en-US" sz="1800" kern="1200" smtClean="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4pPr>
            <a:lvl5pPr>
              <a:defRPr lang="en-US" sz="1800" kern="1200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</a:defRPr>
            </a:lvl5pPr>
          </a:lstStyle>
          <a:p>
            <a:pPr marL="0" marR="0" lvl="0" indent="0" algn="r" defTabSz="514350" eaLnBrk="1" fontAlgn="auto" latinLnBrk="0" hangingPunct="1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Click to edit Source Name</a:t>
            </a:r>
            <a:br>
              <a:rPr lang="en-US" dirty="0" smtClean="0"/>
            </a:br>
            <a:r>
              <a:rPr lang="en-US" dirty="0" smtClean="0"/>
              <a:t>Company Name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37" y="4581807"/>
            <a:ext cx="1138966" cy="382693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712233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41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 txBox="1">
            <a:spLocks/>
          </p:cNvSpPr>
          <p:nvPr userDrawn="1"/>
        </p:nvSpPr>
        <p:spPr bwMode="auto">
          <a:xfrm>
            <a:off x="304800" y="1085067"/>
            <a:ext cx="4648200" cy="37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lvl="0" indent="-185738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>
                <a:sym typeface="Arial" pitchFamily="34" charset="0"/>
              </a:defRPr>
            </a:lvl1pPr>
            <a:lvl2pPr marL="386656" lvl="1" indent="-193775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ym typeface="Arial" pitchFamily="34" charset="0"/>
              </a:defRPr>
            </a:lvl2pPr>
            <a:lvl3pPr marL="546497" lvl="2" indent="-159842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ym typeface="Arial" pitchFamily="34" charset="0"/>
              </a:defRPr>
            </a:lvl3pPr>
            <a:lvl4pPr marL="706339" lvl="3" indent="-159842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ym typeface="Arial" pitchFamily="34" charset="0"/>
              </a:defRPr>
            </a:lvl4pPr>
            <a:lvl5pPr marL="773311" indent="-66973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sym typeface="Arial" pitchFamily="34" charset="0"/>
              </a:defRPr>
            </a:lvl5pPr>
            <a:lvl6pPr marL="1416248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6pPr>
            <a:lvl7pPr marL="1673423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7pPr>
            <a:lvl8pPr marL="1930598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8pPr>
            <a:lvl9pPr marL="2187773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9pPr>
          </a:lstStyle>
          <a:p>
            <a:pPr lvl="0"/>
            <a:r>
              <a:rPr lang="en-US" dirty="0" smtClean="0"/>
              <a:t>Copy to be supplied by Cisco.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04800" y="378775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  <a:endParaRPr lang="en-US" sz="2800" b="0" baseline="0" dirty="0">
              <a:solidFill>
                <a:schemeClr val="accent1"/>
              </a:solidFill>
              <a:latin typeface="+mj-lt"/>
              <a:ea typeface="+mj-ea"/>
              <a:cs typeface="+mj-cs"/>
              <a:sym typeface="Arial" pitchFamily="34" charset="0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02" y="1185734"/>
            <a:ext cx="3291840" cy="31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43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3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8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29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919727" y="2253144"/>
            <a:ext cx="221086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Thank you.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8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25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black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black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black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black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black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black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black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419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54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12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57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31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17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21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538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6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27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76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67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91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99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90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Presentation Title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>
                <a:sym typeface="Arial" pitchFamily="-107" charset="0"/>
              </a:rPr>
              <a:t>Session ID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 smtClean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28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Segue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36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779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© </a:t>
            </a:r>
            <a:r>
              <a:rPr lang="en-US" sz="700" dirty="0" smtClean="0">
                <a:solidFill>
                  <a:srgbClr val="595959"/>
                </a:solidFill>
                <a:sym typeface="Arial" pitchFamily="34" charset="0"/>
              </a:rPr>
              <a:t>2015 </a:t>
            </a: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err="1" smtClean="0">
                <a:solidFill>
                  <a:srgbClr val="595959"/>
                </a:solidFill>
                <a:sym typeface="Arial" pitchFamily="34" charset="0"/>
              </a:rPr>
              <a:t>Presentation_ID</a:t>
            </a:r>
            <a:endParaRPr lang="en-US" sz="70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4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Cisco Public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9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664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Video Title Slide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295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Demo Title Slide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24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 smtClean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Source Name</a:t>
            </a:r>
          </a:p>
          <a:p>
            <a:pPr lvl="0"/>
            <a:r>
              <a:rPr lang="en-US" dirty="0" smtClean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459049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365327"/>
            <a:ext cx="79248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16BA1"/>
                </a:solidFill>
                <a:ea typeface="+mj-ea"/>
                <a:cs typeface="+mj-cs"/>
                <a:sym typeface="Arial" pitchFamily="34" charset="0"/>
              </a:rPr>
              <a:t>Complete Your </a:t>
            </a:r>
            <a:r>
              <a:rPr lang="en-US" sz="2800" b="1" dirty="0" smtClean="0">
                <a:solidFill>
                  <a:srgbClr val="016BA1"/>
                </a:solidFill>
                <a:ea typeface="+mj-ea"/>
                <a:cs typeface="+mj-cs"/>
                <a:sym typeface="Arial" pitchFamily="34" charset="0"/>
              </a:rPr>
              <a:t>Online Session Evaluation</a:t>
            </a:r>
            <a:endParaRPr lang="en-US" sz="2800" b="1" dirty="0">
              <a:solidFill>
                <a:srgbClr val="016BA1"/>
              </a:solidFill>
              <a:ea typeface="+mj-ea"/>
              <a:cs typeface="+mj-cs"/>
              <a:sym typeface="Arial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6629400" cy="27392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</a:rPr>
              <a:t>Please complete your online session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evaluations after each session.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Complete 4 session evaluations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&amp; the Overall Conference Evaluation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(available from Thursday)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to receive your Cisco Live T-shirt.</a:t>
            </a:r>
            <a:br>
              <a:rPr lang="en-GB" dirty="0" smtClean="0">
                <a:solidFill>
                  <a:srgbClr val="000000"/>
                </a:solidFill>
              </a:rPr>
            </a:b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All surveys can be completed via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the Cisco Live Mobile App or the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Communication Stations </a:t>
            </a:r>
            <a:endParaRPr lang="en-US" u="sng" dirty="0">
              <a:solidFill>
                <a:srgbClr val="F37C20"/>
              </a:solidFill>
              <a:sym typeface="Arial" charset="0"/>
            </a:endParaRPr>
          </a:p>
        </p:txBody>
      </p:sp>
      <p:pic>
        <p:nvPicPr>
          <p:cNvPr id="11" name="Picture 10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953000" y="3029840"/>
            <a:ext cx="2555137" cy="154686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r="49342"/>
          <a:stretch/>
        </p:blipFill>
        <p:spPr>
          <a:xfrm rot="21158217">
            <a:off x="4817509" y="936750"/>
            <a:ext cx="2074030" cy="192261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9" t="16866" r="-2724"/>
          <a:stretch/>
        </p:blipFill>
        <p:spPr>
          <a:xfrm rot="536736">
            <a:off x="6537742" y="1193736"/>
            <a:ext cx="2061622" cy="192260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4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90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121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209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6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pPr defTabSz="457200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86" tIns="34294" rIns="68586" bIns="34294" anchor="ctr"/>
          <a:lstStyle/>
          <a:p>
            <a:pPr defTabSz="457200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4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7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36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0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6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0"/>
            <a:ext cx="8659976" cy="339407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0"/>
            <a:ext cx="8659976" cy="339407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1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5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Statement Goes Here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4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53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3947935" y="4088804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86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92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gue textur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893" y="2330055"/>
            <a:ext cx="8442214" cy="2578894"/>
          </a:xfrm>
          <a:prstGeom prst="rect">
            <a:avLst/>
          </a:prstGeom>
        </p:spPr>
      </p:pic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2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6" tIns="34283" rIns="68566" bIns="34283" anchor="ctr"/>
          <a:lstStyle/>
          <a:p>
            <a:pPr defTabSz="685657"/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2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6" tIns="34283" rIns="68566" bIns="34283" anchor="ctr"/>
          <a:lstStyle/>
          <a:p>
            <a:pPr defTabSz="685657"/>
            <a:endParaRPr lang="en-US">
              <a:solidFill>
                <a:srgbClr val="0096D6"/>
              </a:solidFill>
              <a:latin typeface="Arial"/>
            </a:endParaRPr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936728" y="4930705"/>
            <a:ext cx="638925" cy="1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79" tIns="30789" rIns="61579" bIns="30789" anchor="b">
            <a:spAutoFit/>
          </a:bodyPr>
          <a:lstStyle/>
          <a:p>
            <a:pPr algn="r" defTabSz="610664"/>
            <a:r>
              <a:rPr lang="en-US" sz="5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265666" y="4932006"/>
            <a:ext cx="3420515" cy="13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79" tIns="30789" rIns="61579" bIns="30789" anchor="b" anchorCtr="0">
            <a:spAutoFit/>
          </a:bodyPr>
          <a:lstStyle/>
          <a:p>
            <a:pPr defTabSz="610664"/>
            <a:r>
              <a:rPr lang="en-US" sz="500" dirty="0" smtClean="0">
                <a:solidFill>
                  <a:srgbClr val="C0C0C0"/>
                </a:solidFill>
                <a:latin typeface="Arial"/>
              </a:rPr>
              <a:t>© 2012 Cisco and/or its affiliates. All rights reserved.</a:t>
            </a:r>
            <a:endParaRPr lang="en-US" sz="5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80064" y="4927629"/>
            <a:ext cx="201305" cy="1391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9" tIns="30789" rIns="61579" bIns="30789" anchor="b">
            <a:spAutoFit/>
          </a:bodyPr>
          <a:lstStyle/>
          <a:p>
            <a:pPr algn="r" defTabSz="610664"/>
            <a:fld id="{DFCF27A5-1A5B-48D3-A060-2758FFBB1ADD}" type="slidenum">
              <a:rPr lang="en-US" sz="500">
                <a:solidFill>
                  <a:srgbClr val="C0C0C0"/>
                </a:solidFill>
                <a:latin typeface="Arial"/>
              </a:rPr>
              <a:pPr algn="r" defTabSz="610664"/>
              <a:t>‹#›</a:t>
            </a:fld>
            <a:endParaRPr lang="en-US" sz="5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17358" y="2267175"/>
            <a:ext cx="8694295" cy="1290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6" tIns="34283" rIns="68566" bIns="34283" rtlCol="0" anchor="ctr"/>
          <a:lstStyle/>
          <a:p>
            <a:pPr algn="ctr" defTabSz="685657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330905"/>
            <a:ext cx="8112125" cy="1805282"/>
          </a:xfrm>
        </p:spPr>
        <p:txBody>
          <a:bodyPr/>
          <a:lstStyle>
            <a:lvl1pPr algn="l" defTabSz="68565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100" b="0" kern="1200" spc="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86785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_Title only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3" y="324161"/>
            <a:ext cx="8588861" cy="628650"/>
          </a:xfrm>
        </p:spPr>
        <p:txBody>
          <a:bodyPr/>
          <a:lstStyle>
            <a:lvl1pPr algn="l" defTabSz="68294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ltGray">
          <a:xfrm>
            <a:off x="265666" y="4932272"/>
            <a:ext cx="3420515" cy="13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317" tIns="30657" rIns="61317" bIns="30657" anchor="b" anchorCtr="0">
            <a:spAutoFit/>
          </a:bodyPr>
          <a:lstStyle/>
          <a:p>
            <a:pPr defTabSz="608245"/>
            <a:r>
              <a:rPr lang="en-US" sz="500" dirty="0" smtClean="0">
                <a:solidFill>
                  <a:srgbClr val="C0C0C0"/>
                </a:solidFill>
                <a:latin typeface="Arial"/>
              </a:rPr>
              <a:t>© 2013 Cisco and/or its affiliates. All rights reserved.</a:t>
            </a:r>
            <a:endParaRPr lang="en-US" sz="5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937283" y="4930971"/>
            <a:ext cx="638396" cy="13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317" tIns="30657" rIns="61317" bIns="30657" anchor="b">
            <a:spAutoFit/>
          </a:bodyPr>
          <a:lstStyle/>
          <a:p>
            <a:pPr algn="r" defTabSz="608245"/>
            <a:r>
              <a:rPr lang="en-US" sz="500" dirty="0">
                <a:solidFill>
                  <a:srgbClr val="C0C0C0"/>
                </a:solidFill>
                <a:latin typeface="Arial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80593" y="4927895"/>
            <a:ext cx="200776" cy="138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317" tIns="30657" rIns="61317" bIns="30657" anchor="b">
            <a:spAutoFit/>
          </a:bodyPr>
          <a:lstStyle/>
          <a:p>
            <a:pPr algn="r" defTabSz="608245"/>
            <a:fld id="{DFCF27A5-1A5B-48D3-A060-2758FFBB1ADD}" type="slidenum">
              <a:rPr lang="en-US" sz="500">
                <a:solidFill>
                  <a:srgbClr val="C0C0C0"/>
                </a:solidFill>
                <a:latin typeface="Arial"/>
              </a:rPr>
              <a:pPr algn="r" defTabSz="608245"/>
              <a:t>‹#›</a:t>
            </a:fld>
            <a:endParaRPr lang="en-US" sz="500" dirty="0">
              <a:solidFill>
                <a:srgbClr val="C0C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37802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81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24161"/>
            <a:ext cx="8588861" cy="628650"/>
          </a:xfrm>
        </p:spPr>
        <p:txBody>
          <a:bodyPr/>
          <a:lstStyle>
            <a:lvl1pPr algn="l" defTabSz="68589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6222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5595" y="809001"/>
            <a:ext cx="8229600" cy="3734424"/>
          </a:xfrm>
          <a:prstGeom prst="rect">
            <a:avLst/>
          </a:prstGeo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buClr>
                <a:srgbClr val="00B050"/>
              </a:buClr>
              <a:defRPr sz="2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09232" y="202998"/>
            <a:ext cx="8229802" cy="519545"/>
          </a:xfrm>
          <a:prstGeom prst="rect">
            <a:avLst/>
          </a:prstGeom>
          <a:noFill/>
        </p:spPr>
        <p:txBody>
          <a:bodyPr anchor="b"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0" kern="1200" spc="0" baseline="0" dirty="0">
                <a:gradFill>
                  <a:gsLst>
                    <a:gs pos="100000">
                      <a:schemeClr val="tx1">
                        <a:lumMod val="75000"/>
                      </a:schemeClr>
                    </a:gs>
                    <a:gs pos="35000">
                      <a:schemeClr val="accent3">
                        <a:lumMod val="2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05595" y="765581"/>
            <a:ext cx="8229600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05595" y="4632648"/>
            <a:ext cx="8229600" cy="0"/>
          </a:xfrm>
          <a:prstGeom prst="line">
            <a:avLst/>
          </a:prstGeom>
          <a:ln w="19050">
            <a:gradFill>
              <a:gsLst>
                <a:gs pos="0">
                  <a:schemeClr val="tx1"/>
                </a:gs>
                <a:gs pos="100000">
                  <a:schemeClr val="tx2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44203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5595" y="809001"/>
            <a:ext cx="8229600" cy="3734424"/>
          </a:xfrm>
          <a:prstGeom prst="rect">
            <a:avLst/>
          </a:prstGeo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buClr>
                <a:srgbClr val="00B050"/>
              </a:buClr>
              <a:defRPr sz="2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09232" y="202998"/>
            <a:ext cx="8229802" cy="519545"/>
          </a:xfrm>
          <a:prstGeom prst="rect">
            <a:avLst/>
          </a:prstGeom>
          <a:noFill/>
        </p:spPr>
        <p:txBody>
          <a:bodyPr anchor="b"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0" kern="1200" spc="0" baseline="0" dirty="0">
                <a:gradFill>
                  <a:gsLst>
                    <a:gs pos="100000">
                      <a:schemeClr val="tx1">
                        <a:lumMod val="75000"/>
                      </a:schemeClr>
                    </a:gs>
                    <a:gs pos="35000">
                      <a:schemeClr val="accent3">
                        <a:lumMod val="25000"/>
                      </a:schemeClr>
                    </a:gs>
                    <a:gs pos="0">
                      <a:schemeClr val="tx1">
                        <a:lumMod val="75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05595" y="765581"/>
            <a:ext cx="8229600" cy="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05595" y="4632648"/>
            <a:ext cx="8229600" cy="0"/>
          </a:xfrm>
          <a:prstGeom prst="line">
            <a:avLst/>
          </a:prstGeom>
          <a:ln w="19050">
            <a:gradFill>
              <a:gsLst>
                <a:gs pos="0">
                  <a:schemeClr val="tx1"/>
                </a:gs>
                <a:gs pos="100000">
                  <a:schemeClr val="tx2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53323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146902166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61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4331393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9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9040244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b="1924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1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8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2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srgbClr val="FFFFFF"/>
                </a:solidFill>
                <a:latin typeface="CiscoSansTT ExtraLight"/>
              </a:rPr>
              <a:t>Thank you.</a:t>
            </a:r>
            <a:endParaRPr lang="en-US" sz="360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3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0" y="284017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08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17" y="207275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07" y="186339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16" y="207275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59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1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5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7" y="222501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08745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28" y="324161"/>
            <a:ext cx="8588861" cy="628650"/>
          </a:xfrm>
          <a:prstGeom prst="rect">
            <a:avLst/>
          </a:prstGeo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03127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7715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defTabSz="514350">
              <a:defRPr/>
            </a:pPr>
            <a:fld id="{2F5CCB13-0A32-4557-88E9-079F0C330695}" type="slidenum">
              <a:rPr lang="en-US" kern="0" smtClean="0"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06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02" y="1004809"/>
            <a:ext cx="8551441" cy="3724274"/>
          </a:xfrm>
          <a:prstGeom prst="rect">
            <a:avLst/>
          </a:prstGeom>
        </p:spPr>
        <p:txBody>
          <a:bodyPr lIns="91408" tIns="45704" rIns="91408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1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1" y="253746"/>
            <a:ext cx="8588861" cy="628650"/>
          </a:xfrm>
        </p:spPr>
        <p:txBody>
          <a:bodyPr/>
          <a:lstStyle>
            <a:lvl1pPr algn="l" defTabSz="9140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 flip="none" rotWithShape="1">
                  <a:gsLst>
                    <a:gs pos="99000">
                      <a:schemeClr val="accent4"/>
                    </a:gs>
                    <a:gs pos="41000">
                      <a:srgbClr val="01BBBB"/>
                    </a:gs>
                    <a:gs pos="0">
                      <a:schemeClr val="accent1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870966"/>
            <a:ext cx="8610600" cy="342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3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0"/>
            <a:ext cx="9144000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 defTabSz="685691"/>
            <a:endParaRPr lang="en-US" sz="1400" dirty="0" smtClean="0">
              <a:solidFill>
                <a:srgbClr val="FFFFFF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597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hutterstock_146902166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61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4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4331393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6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9040244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b="1924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67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3"/>
            <a:ext cx="8112126" cy="28813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  <a:cs typeface="CiscoSansTT Light" panose="020B0604020202020204" charset="0"/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7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8"/>
            <a:ext cx="8112650" cy="28813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0" y="2622502"/>
            <a:ext cx="8302625" cy="29900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  <a:cs typeface="CiscoSansTT Light" panose="020B0604020202020204" charset="0"/>
              </a:defRPr>
            </a:lvl1pPr>
            <a:lvl2pPr marL="304841" indent="0">
              <a:buNone/>
              <a:defRPr/>
            </a:lvl2pPr>
            <a:lvl3pPr marL="427491" indent="0">
              <a:buNone/>
              <a:defRPr/>
            </a:lvl3pPr>
            <a:lvl4pPr marL="516800" indent="0">
              <a:buNone/>
              <a:defRPr/>
            </a:lvl4pPr>
            <a:lvl5pPr marL="601346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/>
        </p:nvGrpSpPr>
        <p:grpSpPr>
          <a:xfrm>
            <a:off x="285162" y="307874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5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TT Light" panose="020B0604020202020204" charset="0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4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2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 smtClean="0">
                <a:solidFill>
                  <a:srgbClr val="FFFFFF"/>
                </a:solidFill>
                <a:latin typeface="CiscoSansTT ExtraLight"/>
              </a:rPr>
              <a:t>Thank you.</a:t>
            </a:r>
            <a:endParaRPr lang="en-US" sz="360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3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0" y="284017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08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17" y="207275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07" y="186339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16" y="207275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59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1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5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7" y="222501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235411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4" y="324161"/>
            <a:ext cx="8588861" cy="628650"/>
          </a:xfrm>
        </p:spPr>
        <p:txBody>
          <a:bodyPr/>
          <a:lstStyle>
            <a:lvl1pPr algn="l" defTabSz="91409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081020"/>
            <a:ext cx="8578850" cy="3395741"/>
          </a:xfrm>
          <a:prstGeom prst="rect">
            <a:avLst/>
          </a:prstGeom>
        </p:spPr>
        <p:txBody>
          <a:bodyPr lIns="91408" tIns="45704" rIns="91408" bIns="45704"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926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02" y="1004809"/>
            <a:ext cx="8551441" cy="3724274"/>
          </a:xfrm>
          <a:prstGeom prst="rect">
            <a:avLst/>
          </a:prstGeom>
        </p:spPr>
        <p:txBody>
          <a:bodyPr lIns="91408" tIns="45704" rIns="91408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0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0797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1" y="253746"/>
            <a:ext cx="8588861" cy="628650"/>
          </a:xfrm>
        </p:spPr>
        <p:txBody>
          <a:bodyPr/>
          <a:lstStyle>
            <a:lvl1pPr algn="l" defTabSz="9140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 flip="none" rotWithShape="1">
                  <a:gsLst>
                    <a:gs pos="99000">
                      <a:schemeClr val="accent4"/>
                    </a:gs>
                    <a:gs pos="41000">
                      <a:srgbClr val="01BBBB"/>
                    </a:gs>
                    <a:gs pos="0">
                      <a:schemeClr val="accent1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870966"/>
            <a:ext cx="8610600" cy="342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3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0"/>
            <a:ext cx="9144000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 defTabSz="685691"/>
            <a:endParaRPr lang="en-US" sz="1400" dirty="0" smtClean="0">
              <a:solidFill>
                <a:srgbClr val="FFFFFF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79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>
          <a:gsLst>
            <a:gs pos="34000">
              <a:srgbClr val="272749"/>
            </a:gs>
            <a:gs pos="93000">
              <a:srgbClr val="EE402F"/>
            </a:gs>
            <a:gs pos="0">
              <a:srgbClr val="272749"/>
            </a:gs>
            <a:gs pos="100000">
              <a:srgbClr val="F37528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3316" y="1"/>
            <a:ext cx="3239149" cy="18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0" y="-2576"/>
            <a:ext cx="5901782" cy="181431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811741"/>
            <a:ext cx="9144000" cy="33317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57181"/>
            <a:endParaRPr lang="en-IN" dirty="0" smtClean="0">
              <a:solidFill>
                <a:srgbClr val="FFFFFF"/>
              </a:solidFill>
              <a:latin typeface="CiscoSansTT Light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 defTabSz="685862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i="0" kern="1200" spc="0" baseline="0" dirty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4"/>
            <a:ext cx="8112126" cy="288131"/>
          </a:xfrm>
          <a:prstGeom prst="rect">
            <a:avLst/>
          </a:prstGeom>
        </p:spPr>
        <p:txBody>
          <a:bodyPr lIns="91436" tIns="45718" rIns="91436" bIns="45718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 Name</a:t>
            </a:r>
            <a:endParaRPr lang="en-US" dirty="0"/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78"/>
            <a:ext cx="8112650" cy="288131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69"/>
            <a:ext cx="8112650" cy="288131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1" y="2622503"/>
            <a:ext cx="8302625" cy="299001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829" indent="0">
              <a:buNone/>
              <a:defRPr/>
            </a:lvl2pPr>
            <a:lvl3pPr marL="427473" indent="0">
              <a:buNone/>
              <a:defRPr/>
            </a:lvl3pPr>
            <a:lvl4pPr marL="516778" indent="0">
              <a:buNone/>
              <a:defRPr/>
            </a:lvl4pPr>
            <a:lvl5pPr marL="601321" indent="0">
              <a:buNone/>
              <a:defRPr/>
            </a:lvl5pPr>
          </a:lstStyle>
          <a:p>
            <a:pPr lvl="0"/>
            <a:r>
              <a:rPr lang="en-GB" dirty="0" smtClean="0"/>
              <a:t>Subhead goes here</a:t>
            </a:r>
            <a:endParaRPr lang="en-GB" dirty="0"/>
          </a:p>
        </p:txBody>
      </p:sp>
      <p:grpSp>
        <p:nvGrpSpPr>
          <p:cNvPr id="28" name="Group 67"/>
          <p:cNvGrpSpPr/>
          <p:nvPr userDrawn="1"/>
        </p:nvGrpSpPr>
        <p:grpSpPr>
          <a:xfrm>
            <a:off x="285163" y="307875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181"/>
              <a:endParaRPr lang="en-US">
                <a:solidFill>
                  <a:srgbClr val="FFFFFF"/>
                </a:solidFill>
                <a:latin typeface="CiscoSansTT ExtraLight"/>
              </a:endParaRPr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34000">
                  <a:schemeClr val="tx2"/>
                </a:gs>
                <a:gs pos="93000">
                  <a:schemeClr val="accent5"/>
                </a:gs>
                <a:gs pos="0">
                  <a:schemeClr val="tx2"/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73" y="-80362"/>
            <a:ext cx="4777504" cy="9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3" y="3209549"/>
            <a:ext cx="4684867" cy="288131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0" indent="0" algn="l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 defTabSz="457124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3" y="2462026"/>
            <a:ext cx="4712557" cy="766763"/>
          </a:xfrm>
        </p:spPr>
        <p:txBody>
          <a:bodyPr vert="horz" lIns="61718" tIns="34289" rIns="61718" bIns="34289" rtlCol="0" anchor="b" anchorCtr="0">
            <a:noAutofit/>
          </a:bodyPr>
          <a:lstStyle>
            <a:lvl1pPr marL="0" indent="0" algn="l" defTabSz="6857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7" tIns="34289" rIns="68577" bIns="34289" anchor="ctr"/>
          <a:lstStyle/>
          <a:p>
            <a:pPr defTabSz="457124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0" y="1438276"/>
            <a:ext cx="2676525" cy="2166938"/>
          </a:xfrm>
          <a:prstGeom prst="rect">
            <a:avLst/>
          </a:prstGeom>
        </p:spPr>
        <p:txBody>
          <a:bodyPr lIns="91424" tIns="45712" rIns="91424" bIns="45712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Insert photo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6073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4" tIns="34288" rIns="68574" bIns="34288" anchor="ctr"/>
          <a:lstStyle/>
          <a:p>
            <a:pPr defTabSz="457124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74" tIns="34288" rIns="68574" bIns="34288" anchor="ctr"/>
          <a:lstStyle/>
          <a:p>
            <a:pPr defTabSz="457124"/>
            <a:endParaRPr lang="en-US">
              <a:solidFill>
                <a:srgbClr val="000000"/>
              </a:solidFill>
              <a:latin typeface="CiscoSansTT ExtraLigh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6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 lIns="91424" tIns="45712" rIns="91424" bIns="45712">
            <a:noAutofit/>
          </a:bodyPr>
          <a:lstStyle>
            <a:lvl1pPr marL="280940" indent="-22380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916" indent="-215864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89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73" indent="-17142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95" indent="-168247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633984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626132" y="2300016"/>
            <a:ext cx="2467342" cy="646331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457124"/>
            <a:r>
              <a:rPr lang="en-US" sz="3600" dirty="0" smtClean="0">
                <a:solidFill>
                  <a:srgbClr val="FFFFFF"/>
                </a:solidFill>
                <a:latin typeface="CiscoSansTT ExtraLight"/>
              </a:rPr>
              <a:t>Thank you.</a:t>
            </a:r>
            <a:endParaRPr lang="en-US" sz="3600" dirty="0">
              <a:solidFill>
                <a:srgbClr val="FFFFFF"/>
              </a:solidFill>
              <a:latin typeface="CiscoSansTT ExtraLight"/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black">
          <a:xfrm>
            <a:off x="6286242" y="2851177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0" name="Freeform 39"/>
          <p:cNvSpPr>
            <a:spLocks noEditPoints="1"/>
          </p:cNvSpPr>
          <p:nvPr userDrawn="1"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1" name="Freeform 40"/>
          <p:cNvSpPr>
            <a:spLocks/>
          </p:cNvSpPr>
          <p:nvPr userDrawn="1"/>
        </p:nvSpPr>
        <p:spPr bwMode="black">
          <a:xfrm>
            <a:off x="6553371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2" name="Freeform 41"/>
          <p:cNvSpPr>
            <a:spLocks/>
          </p:cNvSpPr>
          <p:nvPr userDrawn="1"/>
        </p:nvSpPr>
        <p:spPr bwMode="black">
          <a:xfrm>
            <a:off x="5566212" y="222501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black">
          <a:xfrm>
            <a:off x="5874021" y="2072754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black">
          <a:xfrm>
            <a:off x="6176411" y="1863396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5" name="Freeform 44"/>
          <p:cNvSpPr>
            <a:spLocks/>
          </p:cNvSpPr>
          <p:nvPr userDrawn="1"/>
        </p:nvSpPr>
        <p:spPr bwMode="black">
          <a:xfrm>
            <a:off x="6484220" y="2072752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black">
          <a:xfrm>
            <a:off x="7093060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black">
          <a:xfrm>
            <a:off x="7400872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49" name="Freeform 48"/>
          <p:cNvSpPr>
            <a:spLocks/>
          </p:cNvSpPr>
          <p:nvPr userDrawn="1"/>
        </p:nvSpPr>
        <p:spPr bwMode="black">
          <a:xfrm>
            <a:off x="7703257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  <p:sp>
        <p:nvSpPr>
          <p:cNvPr id="50" name="Freeform 49"/>
          <p:cNvSpPr>
            <a:spLocks/>
          </p:cNvSpPr>
          <p:nvPr userDrawn="1"/>
        </p:nvSpPr>
        <p:spPr bwMode="black">
          <a:xfrm>
            <a:off x="8011068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91424" tIns="45712" rIns="91424" bIns="45712"/>
          <a:lstStyle/>
          <a:p>
            <a:pPr defTabSz="457124"/>
            <a:endParaRPr lang="en-US">
              <a:solidFill>
                <a:srgbClr val="0096D6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782205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 userDrawn="1"/>
        </p:nvGrpSpPr>
        <p:grpSpPr bwMode="auto">
          <a:xfrm>
            <a:off x="3947936" y="4088808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defTabSz="68574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16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5605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704" y="180095"/>
            <a:ext cx="8588861" cy="628650"/>
          </a:xfrm>
        </p:spPr>
        <p:txBody>
          <a:bodyPr/>
          <a:lstStyle>
            <a:lvl1pPr algn="l" defTabSz="91436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kern="1200" spc="-100" baseline="0" dirty="0">
                <a:gradFill>
                  <a:gsLst>
                    <a:gs pos="20000">
                      <a:schemeClr val="bg1"/>
                    </a:gs>
                    <a:gs pos="60000">
                      <a:schemeClr val="accent4">
                        <a:alpha val="60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702" y="761126"/>
            <a:ext cx="8588861" cy="288131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9471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9"/>
            <a:ext cx="38341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algn="ctr" defTabSz="45807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CiscoSansTT Light"/>
              </a:rPr>
              <a:pPr/>
              <a:t>‹#›</a:t>
            </a:fld>
            <a:endParaRPr dirty="0">
              <a:solidFill>
                <a:srgbClr val="FFFFFF"/>
              </a:solidFill>
              <a:latin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2129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88574" y="4823553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  <a:sym typeface="Arial" pitchFamily="34" charset="0"/>
              </a:rPr>
              <a:pPr defTabSz="514350">
                <a:defRPr/>
              </a:pPr>
              <a:t>‹#›</a:t>
            </a:fld>
            <a:endParaRPr lang="en-US" kern="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298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8907" y="885826"/>
            <a:ext cx="8561719" cy="352425"/>
          </a:xfrm>
          <a:prstGeom prst="rect">
            <a:avLst/>
          </a:prstGeom>
          <a:ln>
            <a:noFill/>
          </a:ln>
        </p:spPr>
        <p:txBody>
          <a:bodyPr lIns="91436" tIns="45718" rIns="91436" bIns="45718"/>
          <a:lstStyle>
            <a:lvl1pPr marL="0" indent="0">
              <a:buNone/>
              <a:defRPr>
                <a:solidFill>
                  <a:srgbClr val="51535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03107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6.xml"/><Relationship Id="rId24" Type="http://schemas.openxmlformats.org/officeDocument/2006/relationships/theme" Target="../theme/theme2.xml"/><Relationship Id="rId2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2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1.vml"/><Relationship Id="rId12" Type="http://schemas.openxmlformats.org/officeDocument/2006/relationships/tags" Target="../tags/tag1.xml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23.emf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2.vml"/><Relationship Id="rId12" Type="http://schemas.openxmlformats.org/officeDocument/2006/relationships/tags" Target="../tags/tag2.xml"/><Relationship Id="rId13" Type="http://schemas.openxmlformats.org/officeDocument/2006/relationships/oleObject" Target="../embeddings/oleObject2.bin"/><Relationship Id="rId14" Type="http://schemas.openxmlformats.org/officeDocument/2006/relationships/image" Target="../media/image23.emf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27.png"/><Relationship Id="rId13" Type="http://schemas.microsoft.com/office/2007/relationships/hdphoto" Target="../media/hdphoto1.wdp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0"/>
            <a:ext cx="91440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 userDrawn="1"/>
        </p:nvSpPr>
        <p:spPr bwMode="black">
          <a:xfrm>
            <a:off x="0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© </a:t>
            </a:r>
            <a:r>
              <a:rPr lang="en-US" sz="700" dirty="0" smtClean="0">
                <a:solidFill>
                  <a:srgbClr val="595959"/>
                </a:solidFill>
                <a:sym typeface="Arial" pitchFamily="34" charset="0"/>
              </a:rPr>
              <a:t>2015 </a:t>
            </a: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8" r:id="rId5"/>
    <p:sldLayoutId id="2147483689" r:id="rId6"/>
    <p:sldLayoutId id="2147483668" r:id="rId7"/>
    <p:sldLayoutId id="2147483690" r:id="rId8"/>
    <p:sldLayoutId id="2147483686" r:id="rId9"/>
    <p:sldLayoutId id="2147483687" r:id="rId10"/>
    <p:sldLayoutId id="2147483671" r:id="rId11"/>
    <p:sldLayoutId id="2147483669" r:id="rId12"/>
    <p:sldLayoutId id="2147483670" r:id="rId13"/>
    <p:sldLayoutId id="2147483672" r:id="rId14"/>
    <p:sldLayoutId id="2147483681" r:id="rId15"/>
    <p:sldLayoutId id="2147483691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80" r:id="rId22"/>
    <p:sldLayoutId id="2147483679" r:id="rId2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© </a:t>
            </a:r>
            <a:r>
              <a:rPr lang="en-US" sz="700" dirty="0" smtClean="0">
                <a:solidFill>
                  <a:srgbClr val="595959"/>
                </a:solidFill>
                <a:sym typeface="Arial" pitchFamily="34" charset="0"/>
              </a:rPr>
              <a:t>2015 </a:t>
            </a: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srgbClr val="595959"/>
                </a:solidFill>
                <a:sym typeface="Arial" pitchFamily="34" charset="0"/>
              </a:rPr>
              <a:t>PNLCRS-1000</a:t>
            </a:r>
            <a:endParaRPr lang="en-US" sz="700" dirty="0">
              <a:solidFill>
                <a:srgbClr val="595959"/>
              </a:solidFill>
              <a:sym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3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595959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7170" name="Picture 2" descr="C:\Users\Kirk Travel\Dropbox\Cisco Live 2014\From Rick\JPGs 125dpi Images\125dpi Image-08.jpg"/>
          <p:cNvPicPr>
            <a:picLocks noChangeAspect="1" noChangeArrowheads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0"/>
            <a:ext cx="91440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595959"/>
                </a:solidFill>
              </a:rPr>
              <a:pPr/>
              <a:t>‹#›</a:t>
            </a:fld>
            <a:endParaRPr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3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19" y="341158"/>
            <a:ext cx="8659368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231F20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65598" y="4742895"/>
            <a:ext cx="215771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231F20"/>
                </a:solidFill>
                <a:latin typeface="CiscoSansTT Light"/>
                <a:cs typeface="CiscoSans Thin"/>
              </a:rPr>
              <a:pPr algn="r" defTabSz="610846"/>
              <a:t>‹#›</a:t>
            </a:fld>
            <a:endParaRPr lang="en-US" sz="6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231F20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231F20"/>
              </a:solidFill>
              <a:latin typeface="CiscoSansTT Light"/>
              <a:cs typeface="CiscoSans Thin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57775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84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91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171473" indent="-171473" algn="l" defTabSz="685891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60000" indent="-216000" algn="l" defTabSz="685891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2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4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6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4000" indent="-171473" algn="l" defTabSz="685891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71450" algn="l" defTabSz="685891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620" indent="0" algn="l" defTabSz="685891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6037982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19" y="341158"/>
            <a:ext cx="8659368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62392" y="4742895"/>
            <a:ext cx="218977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pPr algn="r" defTabSz="610846"/>
              <a:t>‹#›</a:t>
            </a:fld>
            <a:endParaRPr lang="en-US" sz="600" dirty="0">
              <a:solidFill>
                <a:srgbClr val="231F20"/>
              </a:solidFill>
              <a:latin typeface="CiscoSansTT Light"/>
              <a:cs typeface="CiscoSansTT Light" panose="020B06040202020202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t>© 2015  Cisco and/or its affiliates. All rights reserved.</a:t>
            </a:r>
            <a:endParaRPr lang="en-US" sz="600" dirty="0">
              <a:solidFill>
                <a:srgbClr val="231F20"/>
              </a:solidFill>
              <a:latin typeface="CiscoSansTT Light"/>
              <a:cs typeface="CiscoSansTT Light" panose="020B060402020202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0391" y="5057776"/>
            <a:ext cx="9154391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3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1" r:id="rId7"/>
    <p:sldLayoutId id="2147483742" r:id="rId8"/>
    <p:sldLayoutId id="2147483743" r:id="rId9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91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rgbClr val="00A2BF"/>
          </a:solidFill>
          <a:latin typeface="+mj-lt"/>
          <a:ea typeface="+mj-ea"/>
          <a:cs typeface="CiscoSansTT Light" panose="020B0604020202020204" charset="0"/>
        </a:defRPr>
      </a:lvl1pPr>
    </p:titleStyle>
    <p:bodyStyle>
      <a:lvl1pPr marL="171473" indent="-171473" algn="l" defTabSz="685891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60000" indent="-216000" algn="l" defTabSz="685891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2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4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6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4000" indent="-171473" algn="l" defTabSz="685891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71450" algn="l" defTabSz="685891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620" indent="0" algn="l" defTabSz="685891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441962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19" y="341158"/>
            <a:ext cx="8659368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r>
              <a:rPr lang="en-US" sz="600" dirty="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62392" y="4742895"/>
            <a:ext cx="218977" cy="154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8" tIns="30798" rIns="61598" bIns="30798" anchor="b">
            <a:spAutoFit/>
          </a:bodyPr>
          <a:lstStyle/>
          <a:p>
            <a:pPr algn="r" defTabSz="610846"/>
            <a:fld id="{DFCF27A5-1A5B-48D3-A060-2758FFBB1ADD}" type="slidenum">
              <a:rPr lang="en-US" sz="60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pPr algn="r" defTabSz="610846"/>
              <a:t>‹#›</a:t>
            </a:fld>
            <a:endParaRPr lang="en-US" sz="600" dirty="0">
              <a:solidFill>
                <a:srgbClr val="231F20"/>
              </a:solidFill>
              <a:latin typeface="CiscoSansTT Light"/>
              <a:cs typeface="CiscoSansTT Light" panose="020B06040202020202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3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8" tIns="30798" rIns="61598" bIns="30798" anchor="b" anchorCtr="0">
            <a:spAutoFit/>
          </a:bodyPr>
          <a:lstStyle/>
          <a:p>
            <a:pPr defTabSz="610846"/>
            <a:r>
              <a:rPr lang="en-US" sz="600" dirty="0" smtClean="0">
                <a:solidFill>
                  <a:srgbClr val="231F20"/>
                </a:solidFill>
                <a:latin typeface="CiscoSansTT Light"/>
                <a:cs typeface="CiscoSansTT Light" panose="020B0604020202020204" charset="0"/>
              </a:rPr>
              <a:t>© 2015  Cisco and/or its affiliates. All rights reserved.</a:t>
            </a:r>
            <a:endParaRPr lang="en-US" sz="600" dirty="0">
              <a:solidFill>
                <a:srgbClr val="231F20"/>
              </a:solidFill>
              <a:latin typeface="CiscoSansTT Light"/>
              <a:cs typeface="CiscoSansTT Light" panose="020B060402020202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0391" y="5057776"/>
            <a:ext cx="9154391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5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3" r:id="rId8"/>
    <p:sldLayoutId id="2147483754" r:id="rId9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91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rgbClr val="00A2BF"/>
          </a:solidFill>
          <a:latin typeface="+mj-lt"/>
          <a:ea typeface="+mj-ea"/>
          <a:cs typeface="CiscoSansTT Light" panose="020B0604020202020204" charset="0"/>
        </a:defRPr>
      </a:lvl1pPr>
    </p:titleStyle>
    <p:bodyStyle>
      <a:lvl1pPr marL="171473" indent="-171473" algn="l" defTabSz="685891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60000" indent="-216000" algn="l" defTabSz="685891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2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4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6000" indent="-171450" algn="l" defTabSz="685891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4000" indent="-171473" algn="l" defTabSz="685891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6000" indent="-171450" algn="l" defTabSz="685891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620" indent="0" algn="l" defTabSz="685891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1" y="341158"/>
            <a:ext cx="6348198" cy="731520"/>
          </a:xfrm>
          <a:prstGeom prst="rect">
            <a:avLst/>
          </a:prstGeom>
        </p:spPr>
        <p:txBody>
          <a:bodyPr vert="horz" lIns="91424" tIns="45712" rIns="91424" bIns="45712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813257" y="5006112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/>
                </a:solidFill>
                <a:latin typeface="CiscoSansTT Ligh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662955" y="5003046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/>
            <a:fld id="{DFCF27A5-1A5B-48D3-A060-2758FFBB1ADD}" type="slidenum">
              <a:rPr lang="en-US" sz="600">
                <a:solidFill>
                  <a:srgbClr val="FFFFFF"/>
                </a:solidFill>
                <a:latin typeface="CiscoSansTT Light"/>
                <a:cs typeface="CiscoSans Thin"/>
              </a:rPr>
              <a:pPr algn="r" defTabSz="610744"/>
              <a:t>‹#›</a:t>
            </a:fld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7" y="5007412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 anchorCtr="0">
            <a:spAutoFit/>
          </a:bodyPr>
          <a:lstStyle/>
          <a:p>
            <a:pPr defTabSz="610744"/>
            <a:r>
              <a:rPr lang="en-US" sz="600" dirty="0" smtClean="0">
                <a:solidFill>
                  <a:srgbClr val="FFFFFF"/>
                </a:solidFill>
                <a:latin typeface="CiscoSansTT Light"/>
                <a:cs typeface="CiscoSans Thin"/>
              </a:rPr>
              <a:t>© 2013-2014  Cisco and/or its affiliates. All rights reserved.</a:t>
            </a:r>
            <a:endParaRPr lang="en-US" sz="600" dirty="0">
              <a:solidFill>
                <a:srgbClr val="FFFFFF"/>
              </a:solidFill>
              <a:latin typeface="CiscoSansTT Light"/>
              <a:cs typeface="CiscoSans Thi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1" y="4469724"/>
            <a:ext cx="2405937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5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7" r:id="rId10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777" rtl="0" eaLnBrk="1" latinLnBrk="0" hangingPunct="1">
        <a:lnSpc>
          <a:spcPct val="80000"/>
        </a:lnSpc>
        <a:spcBef>
          <a:spcPct val="0"/>
        </a:spcBef>
        <a:buNone/>
        <a:defRPr lang="en-US" sz="25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171445" indent="-171445" algn="l" defTabSz="685777" rtl="0" eaLnBrk="1" latinLnBrk="0" hangingPunct="1">
        <a:lnSpc>
          <a:spcPct val="95000"/>
        </a:lnSpc>
        <a:spcBef>
          <a:spcPts val="108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359940" indent="-215964" algn="l" defTabSz="685777" rtl="0" eaLnBrk="1" latinLnBrk="0" hangingPunct="1">
        <a:lnSpc>
          <a:spcPct val="95000"/>
        </a:lnSpc>
        <a:spcBef>
          <a:spcPts val="600"/>
        </a:spcBef>
        <a:buClr>
          <a:schemeClr val="tx2"/>
        </a:buClr>
        <a:buFont typeface="Arial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431928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503916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575904" indent="-171422" algn="l" defTabSz="685777" rtl="0" eaLnBrk="1" latinLnBrk="0" hangingPunct="1">
        <a:lnSpc>
          <a:spcPct val="95000"/>
        </a:lnSpc>
        <a:spcBef>
          <a:spcPts val="630"/>
        </a:spcBef>
        <a:buFont typeface="Arial"/>
        <a:buChar char="•"/>
        <a:defRPr lang="en-US" sz="11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microsoft.com/office/2007/relationships/hdphoto" Target="../media/hdphoto6.wdp"/><Relationship Id="rId9" Type="http://schemas.openxmlformats.org/officeDocument/2006/relationships/image" Target="../media/image56.jpeg"/><Relationship Id="rId10" Type="http://schemas.microsoft.com/office/2007/relationships/hdphoto" Target="../media/hdphoto7.wdp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hpadilla@cisco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0.png"/><Relationship Id="rId5" Type="http://schemas.microsoft.com/office/2007/relationships/hdphoto" Target="../media/hdphoto3.wdp"/><Relationship Id="rId6" Type="http://schemas.openxmlformats.org/officeDocument/2006/relationships/image" Target="../media/image31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image" Target="../media/image39.jp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4.wdp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microsoft.com/office/2007/relationships/hdphoto" Target="../media/hdphoto5.wdp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2012 </a:t>
            </a:r>
            <a:r>
              <a:rPr lang="en-US" dirty="0" err="1"/>
              <a:t>WiFi</a:t>
            </a:r>
            <a:r>
              <a:rPr lang="en-US" dirty="0"/>
              <a:t> </a:t>
            </a:r>
            <a:r>
              <a:rPr lang="en-US" dirty="0" err="1" smtClean="0"/>
              <a:t>rompi</a:t>
            </a:r>
            <a:r>
              <a:rPr lang="en-US" dirty="0" err="1" smtClean="0"/>
              <a:t>ó</a:t>
            </a:r>
            <a:r>
              <a:rPr lang="en-US" dirty="0" smtClean="0"/>
              <a:t> la </a:t>
            </a:r>
            <a:r>
              <a:rPr lang="en-US" dirty="0" err="1" smtClean="0"/>
              <a:t>barrera</a:t>
            </a:r>
            <a:r>
              <a:rPr lang="en-US" dirty="0" smtClean="0"/>
              <a:t> de </a:t>
            </a:r>
            <a:r>
              <a:rPr lang="en-US" dirty="0" smtClean="0"/>
              <a:t>1G con 802.11ac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1123950"/>
            <a:ext cx="4587862" cy="3200400"/>
            <a:chOff x="4713985" y="1103309"/>
            <a:chExt cx="4283062" cy="2909891"/>
          </a:xfrm>
        </p:grpSpPr>
        <p:sp>
          <p:nvSpPr>
            <p:cNvPr id="5" name="Rounded Rectangle 4"/>
            <p:cNvSpPr/>
            <p:nvPr/>
          </p:nvSpPr>
          <p:spPr>
            <a:xfrm>
              <a:off x="4713985" y="1103309"/>
              <a:ext cx="4283062" cy="29098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40000">
                  <a:srgbClr val="FFFFFF">
                    <a:alpha val="7000"/>
                  </a:srgbClr>
                </a:gs>
                <a:gs pos="100000">
                  <a:schemeClr val="bg1">
                    <a:alpha val="1000"/>
                  </a:schemeClr>
                </a:gs>
              </a:gsLst>
              <a:lin ang="8100000" scaled="0"/>
              <a:tileRect/>
            </a:gradFill>
            <a:ln w="1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4780643" y="1166667"/>
              <a:ext cx="4154721" cy="27831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Freeform 6"/>
            <p:cNvSpPr/>
            <p:nvPr/>
          </p:nvSpPr>
          <p:spPr>
            <a:xfrm>
              <a:off x="4713985" y="1106714"/>
              <a:ext cx="2256475" cy="2906486"/>
            </a:xfrm>
            <a:custGeom>
              <a:avLst/>
              <a:gdLst>
                <a:gd name="connsiteX0" fmla="*/ 0 w 4978401"/>
                <a:gd name="connsiteY0" fmla="*/ 0 h 5120869"/>
                <a:gd name="connsiteX1" fmla="*/ 4978401 w 4978401"/>
                <a:gd name="connsiteY1" fmla="*/ 0 h 5120869"/>
                <a:gd name="connsiteX2" fmla="*/ 4978401 w 4978401"/>
                <a:gd name="connsiteY2" fmla="*/ 5120869 h 5120869"/>
                <a:gd name="connsiteX3" fmla="*/ 0 w 4978401"/>
                <a:gd name="connsiteY3" fmla="*/ 5120869 h 5120869"/>
                <a:gd name="connsiteX4" fmla="*/ 0 w 4978401"/>
                <a:gd name="connsiteY4" fmla="*/ 0 h 5120869"/>
                <a:gd name="connsiteX0" fmla="*/ 0 w 4978401"/>
                <a:gd name="connsiteY0" fmla="*/ 7199 h 5128068"/>
                <a:gd name="connsiteX1" fmla="*/ 3984570 w 4978401"/>
                <a:gd name="connsiteY1" fmla="*/ 0 h 5128068"/>
                <a:gd name="connsiteX2" fmla="*/ 4978401 w 4978401"/>
                <a:gd name="connsiteY2" fmla="*/ 7199 h 5128068"/>
                <a:gd name="connsiteX3" fmla="*/ 4978401 w 4978401"/>
                <a:gd name="connsiteY3" fmla="*/ 5128068 h 5128068"/>
                <a:gd name="connsiteX4" fmla="*/ 0 w 4978401"/>
                <a:gd name="connsiteY4" fmla="*/ 5128068 h 5128068"/>
                <a:gd name="connsiteX5" fmla="*/ 0 w 4978401"/>
                <a:gd name="connsiteY5" fmla="*/ 7199 h 5128068"/>
                <a:gd name="connsiteX0" fmla="*/ 0 w 4978401"/>
                <a:gd name="connsiteY0" fmla="*/ 7199 h 5128068"/>
                <a:gd name="connsiteX1" fmla="*/ 3984570 w 4978401"/>
                <a:gd name="connsiteY1" fmla="*/ 0 h 5128068"/>
                <a:gd name="connsiteX2" fmla="*/ 4978401 w 4978401"/>
                <a:gd name="connsiteY2" fmla="*/ 5128068 h 5128068"/>
                <a:gd name="connsiteX3" fmla="*/ 0 w 4978401"/>
                <a:gd name="connsiteY3" fmla="*/ 5128068 h 5128068"/>
                <a:gd name="connsiteX4" fmla="*/ 0 w 4978401"/>
                <a:gd name="connsiteY4" fmla="*/ 7199 h 5128068"/>
                <a:gd name="connsiteX0" fmla="*/ 0 w 3984570"/>
                <a:gd name="connsiteY0" fmla="*/ 7199 h 5128068"/>
                <a:gd name="connsiteX1" fmla="*/ 3984570 w 3984570"/>
                <a:gd name="connsiteY1" fmla="*/ 0 h 5128068"/>
                <a:gd name="connsiteX2" fmla="*/ 0 w 3984570"/>
                <a:gd name="connsiteY2" fmla="*/ 5128068 h 5128068"/>
                <a:gd name="connsiteX3" fmla="*/ 0 w 3984570"/>
                <a:gd name="connsiteY3" fmla="*/ 7199 h 5128068"/>
                <a:gd name="connsiteX0" fmla="*/ 0 w 2765370"/>
                <a:gd name="connsiteY0" fmla="*/ 11771 h 5132640"/>
                <a:gd name="connsiteX1" fmla="*/ 2765370 w 2765370"/>
                <a:gd name="connsiteY1" fmla="*/ 0 h 5132640"/>
                <a:gd name="connsiteX2" fmla="*/ 0 w 2765370"/>
                <a:gd name="connsiteY2" fmla="*/ 5132640 h 5132640"/>
                <a:gd name="connsiteX3" fmla="*/ 0 w 2765370"/>
                <a:gd name="connsiteY3" fmla="*/ 11771 h 5132640"/>
                <a:gd name="connsiteX0" fmla="*/ 0 w 2765370"/>
                <a:gd name="connsiteY0" fmla="*/ 11771 h 5132640"/>
                <a:gd name="connsiteX1" fmla="*/ 2765370 w 2765370"/>
                <a:gd name="connsiteY1" fmla="*/ 0 h 5132640"/>
                <a:gd name="connsiteX2" fmla="*/ 316810 w 2765370"/>
                <a:gd name="connsiteY2" fmla="*/ 4515612 h 5132640"/>
                <a:gd name="connsiteX3" fmla="*/ 0 w 2765370"/>
                <a:gd name="connsiteY3" fmla="*/ 5132640 h 5132640"/>
                <a:gd name="connsiteX4" fmla="*/ 0 w 2765370"/>
                <a:gd name="connsiteY4" fmla="*/ 11771 h 5132640"/>
                <a:gd name="connsiteX0" fmla="*/ 0 w 2765370"/>
                <a:gd name="connsiteY0" fmla="*/ 11771 h 5150070"/>
                <a:gd name="connsiteX1" fmla="*/ 2765370 w 2765370"/>
                <a:gd name="connsiteY1" fmla="*/ 0 h 5150070"/>
                <a:gd name="connsiteX2" fmla="*/ 1070818 w 2765370"/>
                <a:gd name="connsiteY2" fmla="*/ 5150070 h 5150070"/>
                <a:gd name="connsiteX3" fmla="*/ 0 w 2765370"/>
                <a:gd name="connsiteY3" fmla="*/ 5132640 h 5150070"/>
                <a:gd name="connsiteX4" fmla="*/ 0 w 2765370"/>
                <a:gd name="connsiteY4" fmla="*/ 11771 h 515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370" h="5150070">
                  <a:moveTo>
                    <a:pt x="0" y="11771"/>
                  </a:moveTo>
                  <a:lnTo>
                    <a:pt x="2765370" y="0"/>
                  </a:lnTo>
                  <a:lnTo>
                    <a:pt x="1070818" y="5150070"/>
                  </a:lnTo>
                  <a:lnTo>
                    <a:pt x="0" y="5132640"/>
                  </a:lnTo>
                  <a:lnTo>
                    <a:pt x="0" y="1177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12000"/>
                  </a:srgbClr>
                </a:gs>
                <a:gs pos="94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25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41707" y="1581150"/>
            <a:ext cx="2196258" cy="630421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2" tIns="45716" rIns="91432" bIns="45716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802.11ac Wave 1 </a:t>
            </a:r>
            <a:r>
              <a:rPr lang="en-GB" sz="1400" b="1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en-GB" sz="1400" b="1" dirty="0" smtClean="0">
                <a:solidFill>
                  <a:schemeClr val="tx2"/>
                </a:solidFill>
                <a:latin typeface="+mj-lt"/>
              </a:rPr>
            </a:br>
            <a:r>
              <a:rPr lang="en-GB" sz="1400" b="1" dirty="0" smtClean="0">
                <a:solidFill>
                  <a:srgbClr val="FFFFFF"/>
                </a:solidFill>
                <a:latin typeface="+mj-lt"/>
              </a:rPr>
              <a:t>Up </a:t>
            </a:r>
            <a:r>
              <a:rPr lang="en-GB" sz="1400" b="1" dirty="0">
                <a:solidFill>
                  <a:srgbClr val="FFFFFF"/>
                </a:solidFill>
                <a:latin typeface="+mj-lt"/>
              </a:rPr>
              <a:t>to 1.3 Gbps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1707" y="3206141"/>
            <a:ext cx="2196258" cy="630421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32" tIns="45716" rIns="91432" bIns="45716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fi-FI" dirty="0">
                <a:solidFill>
                  <a:srgbClr val="015079"/>
                </a:solidFill>
              </a:rPr>
              <a:t>802.11ac </a:t>
            </a:r>
            <a:r>
              <a:rPr lang="fi-FI" dirty="0" err="1">
                <a:solidFill>
                  <a:srgbClr val="015079"/>
                </a:solidFill>
              </a:rPr>
              <a:t>Wave</a:t>
            </a:r>
            <a:r>
              <a:rPr lang="fi-FI" dirty="0">
                <a:solidFill>
                  <a:srgbClr val="015079"/>
                </a:solidFill>
              </a:rPr>
              <a:t> </a:t>
            </a:r>
            <a:r>
              <a:rPr lang="fi-FI" dirty="0" smtClean="0">
                <a:solidFill>
                  <a:srgbClr val="015079"/>
                </a:solidFill>
              </a:rPr>
              <a:t>2</a:t>
            </a:r>
            <a:endParaRPr lang="fi-FI" sz="1400" b="1" dirty="0">
              <a:solidFill>
                <a:srgbClr val="015079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fi-FI" sz="1400" b="1" dirty="0">
                <a:solidFill>
                  <a:srgbClr val="FFFFFF"/>
                </a:solidFill>
                <a:latin typeface="+mj-lt"/>
              </a:rPr>
              <a:t>Up to </a:t>
            </a:r>
            <a:r>
              <a:rPr lang="fi-FI" sz="1400" b="1" dirty="0" smtClean="0">
                <a:solidFill>
                  <a:srgbClr val="FFFFFF"/>
                </a:solidFill>
                <a:latin typeface="+mj-lt"/>
              </a:rPr>
              <a:t>6.8 </a:t>
            </a:r>
            <a:r>
              <a:rPr lang="fi-FI" sz="1400" b="1" dirty="0">
                <a:solidFill>
                  <a:srgbClr val="FFFFFF"/>
                </a:solidFill>
                <a:latin typeface="+mj-lt"/>
              </a:rPr>
              <a:t>Gbps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105400" y="1123950"/>
            <a:ext cx="2286000" cy="3040692"/>
            <a:chOff x="5105400" y="1123950"/>
            <a:chExt cx="2286000" cy="3040692"/>
          </a:xfrm>
        </p:grpSpPr>
        <p:sp>
          <p:nvSpPr>
            <p:cNvPr id="39" name="Oval 6"/>
            <p:cNvSpPr/>
            <p:nvPr/>
          </p:nvSpPr>
          <p:spPr>
            <a:xfrm>
              <a:off x="5105400" y="1975393"/>
              <a:ext cx="2286000" cy="2189249"/>
            </a:xfrm>
            <a:custGeom>
              <a:avLst/>
              <a:gdLst/>
              <a:ahLst/>
              <a:cxnLst/>
              <a:rect l="l" t="t" r="r" b="b"/>
              <a:pathLst>
                <a:path w="5627689" h="5143500">
                  <a:moveTo>
                    <a:pt x="0" y="0"/>
                  </a:moveTo>
                  <a:lnTo>
                    <a:pt x="4572000" y="0"/>
                  </a:lnTo>
                  <a:lnTo>
                    <a:pt x="4572000" y="1516063"/>
                  </a:lnTo>
                  <a:lnTo>
                    <a:pt x="4572001" y="1516063"/>
                  </a:lnTo>
                  <a:cubicBezTo>
                    <a:pt x="5155041" y="1516063"/>
                    <a:pt x="5627689" y="1988711"/>
                    <a:pt x="5627689" y="2571751"/>
                  </a:cubicBezTo>
                  <a:cubicBezTo>
                    <a:pt x="5627689" y="3154791"/>
                    <a:pt x="5155041" y="3627439"/>
                    <a:pt x="4572001" y="3627439"/>
                  </a:cubicBezTo>
                  <a:lnTo>
                    <a:pt x="4572000" y="3627439"/>
                  </a:lnTo>
                  <a:lnTo>
                    <a:pt x="4572000" y="5143500"/>
                  </a:lnTo>
                  <a:lnTo>
                    <a:pt x="0" y="514350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accent6">
                    <a:lumMod val="50000"/>
                  </a:schemeClr>
                </a:gs>
                <a:gs pos="100000">
                  <a:schemeClr val="accent6"/>
                </a:gs>
                <a:gs pos="0">
                  <a:schemeClr val="accent6"/>
                </a:gs>
                <a:gs pos="73000">
                  <a:schemeClr val="accent6">
                    <a:lumMod val="50000"/>
                  </a:schemeClr>
                </a:gs>
              </a:gsLst>
              <a:lin ang="16200000" scaled="0"/>
              <a:tileRect/>
            </a:gradFill>
            <a:ln w="1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05400" y="1992040"/>
              <a:ext cx="1752599" cy="1446542"/>
            </a:xfrm>
            <a:prstGeom prst="rect">
              <a:avLst/>
            </a:prstGeom>
            <a:noFill/>
            <a:ln w="38100" cmpd="sng">
              <a:noFill/>
            </a:ln>
            <a:effectLst>
              <a:outerShdw blurRad="50800" dist="25400" dir="2700000" algn="tl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FFFF"/>
                  </a:solidFill>
                  <a:latin typeface="+mj-lt"/>
                </a:rPr>
                <a:t>Opportunity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2000" dirty="0" smtClean="0">
                  <a:solidFill>
                    <a:schemeClr val="bg1"/>
                  </a:solidFill>
                  <a:latin typeface="+mj-lt"/>
                </a:rPr>
                <a:t> </a:t>
              </a:r>
              <a:endParaRPr lang="en-US" sz="20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Speeds 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of 6.8G &amp; beyond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562600" y="1123950"/>
              <a:ext cx="891090" cy="873015"/>
              <a:chOff x="2768978" y="552218"/>
              <a:chExt cx="1128108" cy="1128108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768978" y="552218"/>
                <a:ext cx="1128108" cy="1128108"/>
              </a:xfrm>
              <a:prstGeom prst="ellipse">
                <a:avLst/>
              </a:prstGeom>
              <a:gradFill flip="none" rotWithShape="1">
                <a:gsLst>
                  <a:gs pos="0">
                    <a:srgbClr val="2ACDFF">
                      <a:alpha val="25000"/>
                    </a:srgbClr>
                  </a:gs>
                  <a:gs pos="100000">
                    <a:srgbClr val="2ACD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spcCol="0"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6" name="Picture 35" descr="wireless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2552" y="789538"/>
                <a:ext cx="876808" cy="75506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6927848" y="1123950"/>
            <a:ext cx="1911352" cy="3082815"/>
            <a:chOff x="6927848" y="1123950"/>
            <a:chExt cx="1911352" cy="3082815"/>
          </a:xfrm>
        </p:grpSpPr>
        <p:sp>
          <p:nvSpPr>
            <p:cNvPr id="42" name="Rectangle 12"/>
            <p:cNvSpPr/>
            <p:nvPr/>
          </p:nvSpPr>
          <p:spPr>
            <a:xfrm>
              <a:off x="6927848" y="1975394"/>
              <a:ext cx="1857173" cy="2189249"/>
            </a:xfrm>
            <a:custGeom>
              <a:avLst/>
              <a:gdLst/>
              <a:ahLst/>
              <a:cxnLst/>
              <a:rect l="l" t="t" r="r" b="b"/>
              <a:pathLst>
                <a:path w="4572000" h="5143500">
                  <a:moveTo>
                    <a:pt x="0" y="0"/>
                  </a:moveTo>
                  <a:lnTo>
                    <a:pt x="4572000" y="0"/>
                  </a:lnTo>
                  <a:lnTo>
                    <a:pt x="4572000" y="5143500"/>
                  </a:lnTo>
                  <a:lnTo>
                    <a:pt x="0" y="5143500"/>
                  </a:lnTo>
                  <a:lnTo>
                    <a:pt x="0" y="3627439"/>
                  </a:lnTo>
                  <a:lnTo>
                    <a:pt x="1" y="3627439"/>
                  </a:lnTo>
                  <a:cubicBezTo>
                    <a:pt x="583041" y="3627439"/>
                    <a:pt x="1055689" y="3154791"/>
                    <a:pt x="1055689" y="2571751"/>
                  </a:cubicBezTo>
                  <a:cubicBezTo>
                    <a:pt x="1055689" y="1988711"/>
                    <a:pt x="583041" y="1516063"/>
                    <a:pt x="1" y="1516063"/>
                  </a:cubicBezTo>
                  <a:lnTo>
                    <a:pt x="0" y="151606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9C2812"/>
                </a:gs>
                <a:gs pos="72000">
                  <a:srgbClr val="81220F"/>
                </a:gs>
                <a:gs pos="100000">
                  <a:srgbClr val="FF7322"/>
                </a:gs>
                <a:gs pos="0">
                  <a:srgbClr val="FF7322"/>
                </a:gs>
              </a:gsLst>
              <a:lin ang="16200000" scaled="0"/>
              <a:tileRect/>
            </a:gradFill>
            <a:ln w="1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10400" y="1975393"/>
              <a:ext cx="1828800" cy="2231372"/>
            </a:xfrm>
            <a:prstGeom prst="rect">
              <a:avLst/>
            </a:prstGeom>
            <a:noFill/>
            <a:ln w="38100" cmpd="sng">
              <a:noFill/>
            </a:ln>
            <a:effectLst>
              <a:outerShdw blurRad="50800" dist="25400" dir="2700000" algn="tl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91432" tIns="45716" rIns="91432" bIns="45716" rtlCol="0" anchor="ctr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Challenges</a:t>
              </a:r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 </a:t>
              </a:r>
              <a:endParaRPr lang="en-US" sz="11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Existing 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Cat 5e cables limited </a:t>
              </a:r>
              <a:endParaRPr lang="en-US" sz="14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to 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1G</a:t>
              </a:r>
            </a:p>
            <a:p>
              <a:pPr algn="ctr"/>
              <a:endParaRPr lang="en-US" sz="6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6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1400" dirty="0" err="1" smtClean="0">
                  <a:solidFill>
                    <a:schemeClr val="bg1"/>
                  </a:solidFill>
                  <a:latin typeface="+mj-lt"/>
                </a:rPr>
                <a:t>PoE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 for </a:t>
              </a:r>
              <a:r>
                <a:rPr lang="en-US" sz="1400" dirty="0" err="1" smtClean="0">
                  <a:solidFill>
                    <a:schemeClr val="bg1"/>
                  </a:solidFill>
                  <a:latin typeface="+mj-lt"/>
                </a:rPr>
                <a:t>Multigigabit</a:t>
              </a:r>
              <a:endParaRPr lang="en-US" sz="14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7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Investment Protection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391400" y="1123950"/>
              <a:ext cx="891090" cy="873015"/>
              <a:chOff x="5229149" y="545690"/>
              <a:chExt cx="1128108" cy="1128108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5229149" y="545690"/>
                <a:ext cx="1128108" cy="1128108"/>
              </a:xfrm>
              <a:prstGeom prst="ellipse">
                <a:avLst/>
              </a:prstGeom>
              <a:gradFill flip="none" rotWithShape="1">
                <a:gsLst>
                  <a:gs pos="0">
                    <a:srgbClr val="2ACDFF">
                      <a:alpha val="25000"/>
                    </a:srgbClr>
                  </a:gs>
                  <a:gs pos="100000">
                    <a:srgbClr val="2ACD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spcCol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380930" y="707373"/>
                <a:ext cx="804746" cy="804742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224EAE"/>
                  </a:gs>
                  <a:gs pos="0">
                    <a:srgbClr val="447AF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5400" cap="flat" cmpd="sng" algn="ctr">
                <a:noFill/>
                <a:prstDash val="solid"/>
              </a:ln>
              <a:effectLst>
                <a:innerShdw blurRad="114300">
                  <a:srgbClr val="3E002E">
                    <a:alpha val="74902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96D6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5540376" y="879766"/>
                <a:ext cx="485774" cy="459958"/>
                <a:chOff x="3850613" y="219816"/>
                <a:chExt cx="1293550" cy="1224804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4491963" y="473815"/>
                  <a:ext cx="652200" cy="970805"/>
                  <a:chOff x="4491963" y="473815"/>
                  <a:chExt cx="652200" cy="970805"/>
                </a:xfrm>
              </p:grpSpPr>
              <p:sp>
                <p:nvSpPr>
                  <p:cNvPr id="52" name="Right Arrow 2"/>
                  <p:cNvSpPr/>
                  <p:nvPr/>
                </p:nvSpPr>
                <p:spPr>
                  <a:xfrm>
                    <a:off x="4491963" y="473815"/>
                    <a:ext cx="652200" cy="456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873" h="1433242">
                        <a:moveTo>
                          <a:pt x="1355177" y="0"/>
                        </a:moveTo>
                        <a:cubicBezTo>
                          <a:pt x="1497476" y="25434"/>
                          <a:pt x="2047541" y="586475"/>
                          <a:pt x="2047873" y="717776"/>
                        </a:cubicBezTo>
                        <a:cubicBezTo>
                          <a:pt x="2048161" y="831570"/>
                          <a:pt x="1628315" y="1257667"/>
                          <a:pt x="1428098" y="1393206"/>
                        </a:cubicBezTo>
                        <a:lnTo>
                          <a:pt x="1391775" y="1415552"/>
                        </a:lnTo>
                        <a:lnTo>
                          <a:pt x="1375158" y="1426755"/>
                        </a:lnTo>
                        <a:lnTo>
                          <a:pt x="1361732" y="1429465"/>
                        </a:lnTo>
                        <a:lnTo>
                          <a:pt x="1353615" y="1432936"/>
                        </a:lnTo>
                        <a:lnTo>
                          <a:pt x="1343914" y="1433063"/>
                        </a:lnTo>
                        <a:lnTo>
                          <a:pt x="1343025" y="1433242"/>
                        </a:lnTo>
                        <a:lnTo>
                          <a:pt x="1342244" y="1433084"/>
                        </a:lnTo>
                        <a:lnTo>
                          <a:pt x="1332437" y="1433212"/>
                        </a:lnTo>
                        <a:lnTo>
                          <a:pt x="1329548" y="1430521"/>
                        </a:lnTo>
                        <a:lnTo>
                          <a:pt x="1310893" y="1426755"/>
                        </a:lnTo>
                        <a:cubicBezTo>
                          <a:pt x="1281264" y="1414223"/>
                          <a:pt x="1260474" y="1384885"/>
                          <a:pt x="1260474" y="1350691"/>
                        </a:cubicBezTo>
                        <a:lnTo>
                          <a:pt x="1260474" y="1075494"/>
                        </a:lnTo>
                        <a:lnTo>
                          <a:pt x="393699" y="1075494"/>
                        </a:lnTo>
                        <a:lnTo>
                          <a:pt x="393699" y="1074182"/>
                        </a:lnTo>
                        <a:lnTo>
                          <a:pt x="116419" y="1074182"/>
                        </a:lnTo>
                        <a:cubicBezTo>
                          <a:pt x="52123" y="1074182"/>
                          <a:pt x="0" y="1022059"/>
                          <a:pt x="0" y="957763"/>
                        </a:cubicBezTo>
                        <a:lnTo>
                          <a:pt x="0" y="476226"/>
                        </a:lnTo>
                        <a:cubicBezTo>
                          <a:pt x="0" y="411930"/>
                          <a:pt x="52123" y="359807"/>
                          <a:pt x="116419" y="359807"/>
                        </a:cubicBezTo>
                        <a:lnTo>
                          <a:pt x="582081" y="359807"/>
                        </a:lnTo>
                        <a:lnTo>
                          <a:pt x="583325" y="360058"/>
                        </a:lnTo>
                        <a:lnTo>
                          <a:pt x="1260474" y="360058"/>
                        </a:lnTo>
                        <a:lnTo>
                          <a:pt x="1260474" y="83297"/>
                        </a:lnTo>
                        <a:cubicBezTo>
                          <a:pt x="1260474" y="49103"/>
                          <a:pt x="1281264" y="19765"/>
                          <a:pt x="1310893" y="7233"/>
                        </a:cubicBezTo>
                        <a:lnTo>
                          <a:pt x="1331764" y="3019"/>
                        </a:lnTo>
                        <a:lnTo>
                          <a:pt x="1332437" y="2340"/>
                        </a:lnTo>
                        <a:lnTo>
                          <a:pt x="1337930" y="1775"/>
                        </a:lnTo>
                        <a:lnTo>
                          <a:pt x="1343025" y="746"/>
                        </a:lnTo>
                        <a:lnTo>
                          <a:pt x="1344679" y="108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91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spcCol="0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Right Arrow 2"/>
                  <p:cNvSpPr/>
                  <p:nvPr/>
                </p:nvSpPr>
                <p:spPr>
                  <a:xfrm>
                    <a:off x="4491963" y="988165"/>
                    <a:ext cx="652200" cy="456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873" h="1433242">
                        <a:moveTo>
                          <a:pt x="1355177" y="0"/>
                        </a:moveTo>
                        <a:cubicBezTo>
                          <a:pt x="1497476" y="25434"/>
                          <a:pt x="2047541" y="586475"/>
                          <a:pt x="2047873" y="717776"/>
                        </a:cubicBezTo>
                        <a:cubicBezTo>
                          <a:pt x="2048161" y="831570"/>
                          <a:pt x="1628315" y="1257667"/>
                          <a:pt x="1428098" y="1393206"/>
                        </a:cubicBezTo>
                        <a:lnTo>
                          <a:pt x="1391775" y="1415552"/>
                        </a:lnTo>
                        <a:lnTo>
                          <a:pt x="1375158" y="1426755"/>
                        </a:lnTo>
                        <a:lnTo>
                          <a:pt x="1361732" y="1429465"/>
                        </a:lnTo>
                        <a:lnTo>
                          <a:pt x="1353615" y="1432936"/>
                        </a:lnTo>
                        <a:lnTo>
                          <a:pt x="1343914" y="1433063"/>
                        </a:lnTo>
                        <a:lnTo>
                          <a:pt x="1343025" y="1433242"/>
                        </a:lnTo>
                        <a:lnTo>
                          <a:pt x="1342244" y="1433084"/>
                        </a:lnTo>
                        <a:lnTo>
                          <a:pt x="1332437" y="1433212"/>
                        </a:lnTo>
                        <a:lnTo>
                          <a:pt x="1329548" y="1430521"/>
                        </a:lnTo>
                        <a:lnTo>
                          <a:pt x="1310893" y="1426755"/>
                        </a:lnTo>
                        <a:cubicBezTo>
                          <a:pt x="1281264" y="1414223"/>
                          <a:pt x="1260474" y="1384885"/>
                          <a:pt x="1260474" y="1350691"/>
                        </a:cubicBezTo>
                        <a:lnTo>
                          <a:pt x="1260474" y="1075494"/>
                        </a:lnTo>
                        <a:lnTo>
                          <a:pt x="393699" y="1075494"/>
                        </a:lnTo>
                        <a:lnTo>
                          <a:pt x="393699" y="1074182"/>
                        </a:lnTo>
                        <a:lnTo>
                          <a:pt x="116419" y="1074182"/>
                        </a:lnTo>
                        <a:cubicBezTo>
                          <a:pt x="52123" y="1074182"/>
                          <a:pt x="0" y="1022059"/>
                          <a:pt x="0" y="957763"/>
                        </a:cubicBezTo>
                        <a:lnTo>
                          <a:pt x="0" y="476226"/>
                        </a:lnTo>
                        <a:cubicBezTo>
                          <a:pt x="0" y="411930"/>
                          <a:pt x="52123" y="359807"/>
                          <a:pt x="116419" y="359807"/>
                        </a:cubicBezTo>
                        <a:lnTo>
                          <a:pt x="582081" y="359807"/>
                        </a:lnTo>
                        <a:lnTo>
                          <a:pt x="583325" y="360058"/>
                        </a:lnTo>
                        <a:lnTo>
                          <a:pt x="1260474" y="360058"/>
                        </a:lnTo>
                        <a:lnTo>
                          <a:pt x="1260474" y="83297"/>
                        </a:lnTo>
                        <a:cubicBezTo>
                          <a:pt x="1260474" y="49103"/>
                          <a:pt x="1281264" y="19765"/>
                          <a:pt x="1310893" y="7233"/>
                        </a:cubicBezTo>
                        <a:lnTo>
                          <a:pt x="1331764" y="3019"/>
                        </a:lnTo>
                        <a:lnTo>
                          <a:pt x="1332437" y="2340"/>
                        </a:lnTo>
                        <a:lnTo>
                          <a:pt x="1337930" y="1775"/>
                        </a:lnTo>
                        <a:lnTo>
                          <a:pt x="1343025" y="746"/>
                        </a:lnTo>
                        <a:lnTo>
                          <a:pt x="1344679" y="108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91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spcCol="0"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 rot="10800000">
                  <a:off x="3850613" y="219816"/>
                  <a:ext cx="652200" cy="970803"/>
                  <a:chOff x="4491963" y="91335"/>
                  <a:chExt cx="652200" cy="970803"/>
                </a:xfrm>
              </p:grpSpPr>
              <p:sp>
                <p:nvSpPr>
                  <p:cNvPr id="50" name="Right Arrow 2"/>
                  <p:cNvSpPr/>
                  <p:nvPr/>
                </p:nvSpPr>
                <p:spPr>
                  <a:xfrm>
                    <a:off x="4491963" y="91335"/>
                    <a:ext cx="652200" cy="456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873" h="1433242">
                        <a:moveTo>
                          <a:pt x="1355177" y="0"/>
                        </a:moveTo>
                        <a:cubicBezTo>
                          <a:pt x="1497476" y="25434"/>
                          <a:pt x="2047541" y="586475"/>
                          <a:pt x="2047873" y="717776"/>
                        </a:cubicBezTo>
                        <a:cubicBezTo>
                          <a:pt x="2048161" y="831570"/>
                          <a:pt x="1628315" y="1257667"/>
                          <a:pt x="1428098" y="1393206"/>
                        </a:cubicBezTo>
                        <a:lnTo>
                          <a:pt x="1391775" y="1415552"/>
                        </a:lnTo>
                        <a:lnTo>
                          <a:pt x="1375158" y="1426755"/>
                        </a:lnTo>
                        <a:lnTo>
                          <a:pt x="1361732" y="1429465"/>
                        </a:lnTo>
                        <a:lnTo>
                          <a:pt x="1353615" y="1432936"/>
                        </a:lnTo>
                        <a:lnTo>
                          <a:pt x="1343914" y="1433063"/>
                        </a:lnTo>
                        <a:lnTo>
                          <a:pt x="1343025" y="1433242"/>
                        </a:lnTo>
                        <a:lnTo>
                          <a:pt x="1342244" y="1433084"/>
                        </a:lnTo>
                        <a:lnTo>
                          <a:pt x="1332437" y="1433212"/>
                        </a:lnTo>
                        <a:lnTo>
                          <a:pt x="1329548" y="1430521"/>
                        </a:lnTo>
                        <a:lnTo>
                          <a:pt x="1310893" y="1426755"/>
                        </a:lnTo>
                        <a:cubicBezTo>
                          <a:pt x="1281264" y="1414223"/>
                          <a:pt x="1260474" y="1384885"/>
                          <a:pt x="1260474" y="1350691"/>
                        </a:cubicBezTo>
                        <a:lnTo>
                          <a:pt x="1260474" y="1075494"/>
                        </a:lnTo>
                        <a:lnTo>
                          <a:pt x="393699" y="1075494"/>
                        </a:lnTo>
                        <a:lnTo>
                          <a:pt x="393699" y="1074182"/>
                        </a:lnTo>
                        <a:lnTo>
                          <a:pt x="116419" y="1074182"/>
                        </a:lnTo>
                        <a:cubicBezTo>
                          <a:pt x="52123" y="1074182"/>
                          <a:pt x="0" y="1022059"/>
                          <a:pt x="0" y="957763"/>
                        </a:cubicBezTo>
                        <a:lnTo>
                          <a:pt x="0" y="476226"/>
                        </a:lnTo>
                        <a:cubicBezTo>
                          <a:pt x="0" y="411930"/>
                          <a:pt x="52123" y="359807"/>
                          <a:pt x="116419" y="359807"/>
                        </a:cubicBezTo>
                        <a:lnTo>
                          <a:pt x="582081" y="359807"/>
                        </a:lnTo>
                        <a:lnTo>
                          <a:pt x="583325" y="360058"/>
                        </a:lnTo>
                        <a:lnTo>
                          <a:pt x="1260474" y="360058"/>
                        </a:lnTo>
                        <a:lnTo>
                          <a:pt x="1260474" y="83297"/>
                        </a:lnTo>
                        <a:cubicBezTo>
                          <a:pt x="1260474" y="49103"/>
                          <a:pt x="1281264" y="19765"/>
                          <a:pt x="1310893" y="7233"/>
                        </a:cubicBezTo>
                        <a:lnTo>
                          <a:pt x="1331764" y="3019"/>
                        </a:lnTo>
                        <a:lnTo>
                          <a:pt x="1332437" y="2340"/>
                        </a:lnTo>
                        <a:lnTo>
                          <a:pt x="1337930" y="1775"/>
                        </a:lnTo>
                        <a:lnTo>
                          <a:pt x="1343025" y="746"/>
                        </a:lnTo>
                        <a:lnTo>
                          <a:pt x="1344679" y="108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91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spcCol="0"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Right Arrow 2"/>
                  <p:cNvSpPr/>
                  <p:nvPr/>
                </p:nvSpPr>
                <p:spPr>
                  <a:xfrm>
                    <a:off x="4491963" y="605685"/>
                    <a:ext cx="652200" cy="4564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873" h="1433242">
                        <a:moveTo>
                          <a:pt x="1355177" y="0"/>
                        </a:moveTo>
                        <a:cubicBezTo>
                          <a:pt x="1497476" y="25434"/>
                          <a:pt x="2047541" y="586475"/>
                          <a:pt x="2047873" y="717776"/>
                        </a:cubicBezTo>
                        <a:cubicBezTo>
                          <a:pt x="2048161" y="831570"/>
                          <a:pt x="1628315" y="1257667"/>
                          <a:pt x="1428098" y="1393206"/>
                        </a:cubicBezTo>
                        <a:lnTo>
                          <a:pt x="1391775" y="1415552"/>
                        </a:lnTo>
                        <a:lnTo>
                          <a:pt x="1375158" y="1426755"/>
                        </a:lnTo>
                        <a:lnTo>
                          <a:pt x="1361732" y="1429465"/>
                        </a:lnTo>
                        <a:lnTo>
                          <a:pt x="1353615" y="1432936"/>
                        </a:lnTo>
                        <a:lnTo>
                          <a:pt x="1343914" y="1433063"/>
                        </a:lnTo>
                        <a:lnTo>
                          <a:pt x="1343025" y="1433242"/>
                        </a:lnTo>
                        <a:lnTo>
                          <a:pt x="1342244" y="1433084"/>
                        </a:lnTo>
                        <a:lnTo>
                          <a:pt x="1332437" y="1433212"/>
                        </a:lnTo>
                        <a:lnTo>
                          <a:pt x="1329548" y="1430521"/>
                        </a:lnTo>
                        <a:lnTo>
                          <a:pt x="1310893" y="1426755"/>
                        </a:lnTo>
                        <a:cubicBezTo>
                          <a:pt x="1281264" y="1414223"/>
                          <a:pt x="1260474" y="1384885"/>
                          <a:pt x="1260474" y="1350691"/>
                        </a:cubicBezTo>
                        <a:lnTo>
                          <a:pt x="1260474" y="1075494"/>
                        </a:lnTo>
                        <a:lnTo>
                          <a:pt x="393699" y="1075494"/>
                        </a:lnTo>
                        <a:lnTo>
                          <a:pt x="393699" y="1074182"/>
                        </a:lnTo>
                        <a:lnTo>
                          <a:pt x="116419" y="1074182"/>
                        </a:lnTo>
                        <a:cubicBezTo>
                          <a:pt x="52123" y="1074182"/>
                          <a:pt x="0" y="1022059"/>
                          <a:pt x="0" y="957763"/>
                        </a:cubicBezTo>
                        <a:lnTo>
                          <a:pt x="0" y="476226"/>
                        </a:lnTo>
                        <a:cubicBezTo>
                          <a:pt x="0" y="411930"/>
                          <a:pt x="52123" y="359807"/>
                          <a:pt x="116419" y="359807"/>
                        </a:cubicBezTo>
                        <a:lnTo>
                          <a:pt x="582081" y="359807"/>
                        </a:lnTo>
                        <a:lnTo>
                          <a:pt x="583325" y="360058"/>
                        </a:lnTo>
                        <a:lnTo>
                          <a:pt x="1260474" y="360058"/>
                        </a:lnTo>
                        <a:lnTo>
                          <a:pt x="1260474" y="83297"/>
                        </a:lnTo>
                        <a:cubicBezTo>
                          <a:pt x="1260474" y="49103"/>
                          <a:pt x="1281264" y="19765"/>
                          <a:pt x="1310893" y="7233"/>
                        </a:cubicBezTo>
                        <a:lnTo>
                          <a:pt x="1331764" y="3019"/>
                        </a:lnTo>
                        <a:lnTo>
                          <a:pt x="1332437" y="2340"/>
                        </a:lnTo>
                        <a:lnTo>
                          <a:pt x="1337930" y="1775"/>
                        </a:lnTo>
                        <a:lnTo>
                          <a:pt x="1343025" y="746"/>
                        </a:lnTo>
                        <a:lnTo>
                          <a:pt x="1344679" y="108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91000"/>
                    </a:srgb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8589" tIns="34295" rIns="68589" bIns="34295" spcCol="0"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54" name="TextBox 53"/>
          <p:cNvSpPr txBox="1"/>
          <p:nvPr/>
        </p:nvSpPr>
        <p:spPr>
          <a:xfrm>
            <a:off x="0" y="4476750"/>
            <a:ext cx="9144000" cy="678295"/>
          </a:xfrm>
          <a:prstGeom prst="rect">
            <a:avLst/>
          </a:prstGeom>
          <a:gradFill flip="none" rotWithShape="1">
            <a:gsLst>
              <a:gs pos="50000">
                <a:srgbClr val="0B0C16">
                  <a:alpha val="87000"/>
                </a:srgbClr>
              </a:gs>
              <a:gs pos="100000">
                <a:schemeClr val="tx2">
                  <a:lumMod val="50000"/>
                  <a:alpha val="87000"/>
                </a:schemeClr>
              </a:gs>
              <a:gs pos="0">
                <a:schemeClr val="tx2">
                  <a:lumMod val="50000"/>
                  <a:alpha val="87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outerShdw blurRad="254000" dist="63500" dir="2460000" algn="tl" rotWithShape="0">
              <a:srgbClr val="272848">
                <a:alpha val="25000"/>
              </a:srgbClr>
            </a:outerShdw>
          </a:effectLst>
        </p:spPr>
        <p:txBody>
          <a:bodyPr lIns="68583" tIns="34292" rIns="68583" bIns="34292" rtlCol="0" anchor="ctr"/>
          <a:lstStyle>
            <a:defPPr>
              <a:defRPr lang="en-US"/>
            </a:defPPr>
            <a:lvl1pPr lvl="0" algn="ctr" defTabSz="914400">
              <a:defRPr sz="2400" kern="0">
                <a:solidFill>
                  <a:srgbClr val="2ACDFF"/>
                </a:solidFill>
                <a:latin typeface="+mj-lt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Now, WiFi at LAN Speed</a:t>
            </a:r>
          </a:p>
        </p:txBody>
      </p:sp>
    </p:spTree>
    <p:extLst>
      <p:ext uri="{BB962C8B-B14F-4D97-AF65-F5344CB8AC3E}">
        <p14:creationId xmlns:p14="http://schemas.microsoft.com/office/powerpoint/2010/main" val="24523795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 – Cisco </a:t>
            </a:r>
            <a:r>
              <a:rPr lang="en-US" dirty="0" err="1"/>
              <a:t>Multigigabit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Technology Powered by NBASE-T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46051" y="1769533"/>
            <a:ext cx="3713692" cy="124198"/>
          </a:xfrm>
          <a:prstGeom prst="rect">
            <a:avLst/>
          </a:prstGeom>
          <a:gradFill flip="none" rotWithShape="1">
            <a:gsLst>
              <a:gs pos="0">
                <a:srgbClr val="33828D"/>
              </a:gs>
              <a:gs pos="67000">
                <a:srgbClr val="3CBBB9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1601" tIns="30800" rIns="61601" bIns="3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10872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cs typeface="CiscoSansTT Light" panose="020B060402020202020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825731" y="1768052"/>
            <a:ext cx="3713692" cy="12234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88000">
                <a:srgbClr val="80000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601" tIns="30800" rIns="61601" bIns="3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87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FFFFFF"/>
              </a:solidFill>
              <a:latin typeface="CiscoSansTT Light"/>
              <a:cs typeface="CiscoSansTT Light" panose="020B060402020202020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33127" y="1591733"/>
            <a:ext cx="3939540" cy="479798"/>
          </a:xfrm>
          <a:prstGeom prst="rect">
            <a:avLst/>
          </a:prstGeom>
          <a:gradFill flip="none" rotWithShape="1">
            <a:gsLst>
              <a:gs pos="0">
                <a:srgbClr val="33828D"/>
              </a:gs>
              <a:gs pos="67000">
                <a:srgbClr val="3CBBB9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1601" tIns="30800" rIns="61601" bIns="3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10872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cs typeface="CiscoSansTT Light" panose="020B0604020202020204" charset="0"/>
            </a:endParaRPr>
          </a:p>
        </p:txBody>
      </p:sp>
      <p:sp>
        <p:nvSpPr>
          <p:cNvPr id="49" name="Rectangle 9"/>
          <p:cNvSpPr/>
          <p:nvPr/>
        </p:nvSpPr>
        <p:spPr>
          <a:xfrm flipH="1">
            <a:off x="5972387" y="1507068"/>
            <a:ext cx="1613747" cy="612986"/>
          </a:xfrm>
          <a:custGeom>
            <a:avLst/>
            <a:gdLst>
              <a:gd name="connsiteX0" fmla="*/ 0 w 318347"/>
              <a:gd name="connsiteY0" fmla="*/ 0 h 587586"/>
              <a:gd name="connsiteX1" fmla="*/ 318347 w 318347"/>
              <a:gd name="connsiteY1" fmla="*/ 0 h 587586"/>
              <a:gd name="connsiteX2" fmla="*/ 318347 w 318347"/>
              <a:gd name="connsiteY2" fmla="*/ 587586 h 587586"/>
              <a:gd name="connsiteX3" fmla="*/ 0 w 318347"/>
              <a:gd name="connsiteY3" fmla="*/ 587586 h 587586"/>
              <a:gd name="connsiteX4" fmla="*/ 0 w 318347"/>
              <a:gd name="connsiteY4" fmla="*/ 0 h 587586"/>
              <a:gd name="connsiteX0" fmla="*/ 0 w 318347"/>
              <a:gd name="connsiteY0" fmla="*/ 0 h 587586"/>
              <a:gd name="connsiteX1" fmla="*/ 318347 w 318347"/>
              <a:gd name="connsiteY1" fmla="*/ 587586 h 587586"/>
              <a:gd name="connsiteX2" fmla="*/ 0 w 318347"/>
              <a:gd name="connsiteY2" fmla="*/ 587586 h 587586"/>
              <a:gd name="connsiteX3" fmla="*/ 0 w 318347"/>
              <a:gd name="connsiteY3" fmla="*/ 0 h 587586"/>
              <a:gd name="connsiteX0" fmla="*/ 0 w 724747"/>
              <a:gd name="connsiteY0" fmla="*/ 0 h 672253"/>
              <a:gd name="connsiteX1" fmla="*/ 724747 w 724747"/>
              <a:gd name="connsiteY1" fmla="*/ 672253 h 672253"/>
              <a:gd name="connsiteX2" fmla="*/ 0 w 724747"/>
              <a:gd name="connsiteY2" fmla="*/ 587586 h 672253"/>
              <a:gd name="connsiteX3" fmla="*/ 0 w 724747"/>
              <a:gd name="connsiteY3" fmla="*/ 0 h 672253"/>
              <a:gd name="connsiteX0" fmla="*/ 0 w 1088813"/>
              <a:gd name="connsiteY0" fmla="*/ 0 h 1044787"/>
              <a:gd name="connsiteX1" fmla="*/ 1088813 w 1088813"/>
              <a:gd name="connsiteY1" fmla="*/ 1044787 h 1044787"/>
              <a:gd name="connsiteX2" fmla="*/ 364066 w 1088813"/>
              <a:gd name="connsiteY2" fmla="*/ 960120 h 1044787"/>
              <a:gd name="connsiteX3" fmla="*/ 0 w 1088813"/>
              <a:gd name="connsiteY3" fmla="*/ 0 h 1044787"/>
              <a:gd name="connsiteX0" fmla="*/ 440267 w 1529080"/>
              <a:gd name="connsiteY0" fmla="*/ 0 h 1044787"/>
              <a:gd name="connsiteX1" fmla="*/ 1529080 w 1529080"/>
              <a:gd name="connsiteY1" fmla="*/ 1044787 h 1044787"/>
              <a:gd name="connsiteX2" fmla="*/ 0 w 1529080"/>
              <a:gd name="connsiteY2" fmla="*/ 596053 h 1044787"/>
              <a:gd name="connsiteX3" fmla="*/ 440267 w 1529080"/>
              <a:gd name="connsiteY3" fmla="*/ 0 h 1044787"/>
              <a:gd name="connsiteX0" fmla="*/ 524934 w 1613747"/>
              <a:gd name="connsiteY0" fmla="*/ 0 h 1324186"/>
              <a:gd name="connsiteX1" fmla="*/ 1613747 w 1613747"/>
              <a:gd name="connsiteY1" fmla="*/ 1044787 h 1324186"/>
              <a:gd name="connsiteX2" fmla="*/ 0 w 1613747"/>
              <a:gd name="connsiteY2" fmla="*/ 1324186 h 1324186"/>
              <a:gd name="connsiteX3" fmla="*/ 524934 w 1613747"/>
              <a:gd name="connsiteY3" fmla="*/ 0 h 1324186"/>
              <a:gd name="connsiteX0" fmla="*/ 8468 w 1613747"/>
              <a:gd name="connsiteY0" fmla="*/ 0 h 612986"/>
              <a:gd name="connsiteX1" fmla="*/ 1613747 w 1613747"/>
              <a:gd name="connsiteY1" fmla="*/ 333587 h 612986"/>
              <a:gd name="connsiteX2" fmla="*/ 0 w 1613747"/>
              <a:gd name="connsiteY2" fmla="*/ 612986 h 612986"/>
              <a:gd name="connsiteX3" fmla="*/ 8468 w 1613747"/>
              <a:gd name="connsiteY3" fmla="*/ 0 h 6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3747" h="612986">
                <a:moveTo>
                  <a:pt x="8468" y="0"/>
                </a:moveTo>
                <a:lnTo>
                  <a:pt x="1613747" y="333587"/>
                </a:lnTo>
                <a:lnTo>
                  <a:pt x="0" y="612986"/>
                </a:lnTo>
                <a:lnTo>
                  <a:pt x="8468" y="0"/>
                </a:lnTo>
                <a:close/>
              </a:path>
            </a:pathLst>
          </a:custGeom>
          <a:gradFill flip="none" rotWithShape="1">
            <a:gsLst>
              <a:gs pos="0">
                <a:srgbClr val="3CBBB9">
                  <a:alpha val="0"/>
                </a:srgbClr>
              </a:gs>
              <a:gs pos="100000">
                <a:srgbClr val="FFFFFF">
                  <a:lumMod val="6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50" name="Rectangle 9"/>
          <p:cNvSpPr/>
          <p:nvPr/>
        </p:nvSpPr>
        <p:spPr>
          <a:xfrm flipH="1">
            <a:off x="5972387" y="795867"/>
            <a:ext cx="1529080" cy="1044787"/>
          </a:xfrm>
          <a:custGeom>
            <a:avLst/>
            <a:gdLst>
              <a:gd name="connsiteX0" fmla="*/ 0 w 318347"/>
              <a:gd name="connsiteY0" fmla="*/ 0 h 587586"/>
              <a:gd name="connsiteX1" fmla="*/ 318347 w 318347"/>
              <a:gd name="connsiteY1" fmla="*/ 0 h 587586"/>
              <a:gd name="connsiteX2" fmla="*/ 318347 w 318347"/>
              <a:gd name="connsiteY2" fmla="*/ 587586 h 587586"/>
              <a:gd name="connsiteX3" fmla="*/ 0 w 318347"/>
              <a:gd name="connsiteY3" fmla="*/ 587586 h 587586"/>
              <a:gd name="connsiteX4" fmla="*/ 0 w 318347"/>
              <a:gd name="connsiteY4" fmla="*/ 0 h 587586"/>
              <a:gd name="connsiteX0" fmla="*/ 0 w 318347"/>
              <a:gd name="connsiteY0" fmla="*/ 0 h 587586"/>
              <a:gd name="connsiteX1" fmla="*/ 318347 w 318347"/>
              <a:gd name="connsiteY1" fmla="*/ 587586 h 587586"/>
              <a:gd name="connsiteX2" fmla="*/ 0 w 318347"/>
              <a:gd name="connsiteY2" fmla="*/ 587586 h 587586"/>
              <a:gd name="connsiteX3" fmla="*/ 0 w 318347"/>
              <a:gd name="connsiteY3" fmla="*/ 0 h 587586"/>
              <a:gd name="connsiteX0" fmla="*/ 0 w 724747"/>
              <a:gd name="connsiteY0" fmla="*/ 0 h 672253"/>
              <a:gd name="connsiteX1" fmla="*/ 724747 w 724747"/>
              <a:gd name="connsiteY1" fmla="*/ 672253 h 672253"/>
              <a:gd name="connsiteX2" fmla="*/ 0 w 724747"/>
              <a:gd name="connsiteY2" fmla="*/ 587586 h 672253"/>
              <a:gd name="connsiteX3" fmla="*/ 0 w 724747"/>
              <a:gd name="connsiteY3" fmla="*/ 0 h 672253"/>
              <a:gd name="connsiteX0" fmla="*/ 0 w 1088813"/>
              <a:gd name="connsiteY0" fmla="*/ 0 h 1044787"/>
              <a:gd name="connsiteX1" fmla="*/ 1088813 w 1088813"/>
              <a:gd name="connsiteY1" fmla="*/ 1044787 h 1044787"/>
              <a:gd name="connsiteX2" fmla="*/ 364066 w 1088813"/>
              <a:gd name="connsiteY2" fmla="*/ 960120 h 1044787"/>
              <a:gd name="connsiteX3" fmla="*/ 0 w 1088813"/>
              <a:gd name="connsiteY3" fmla="*/ 0 h 1044787"/>
              <a:gd name="connsiteX0" fmla="*/ 440267 w 1529080"/>
              <a:gd name="connsiteY0" fmla="*/ 0 h 1044787"/>
              <a:gd name="connsiteX1" fmla="*/ 1529080 w 1529080"/>
              <a:gd name="connsiteY1" fmla="*/ 1044787 h 1044787"/>
              <a:gd name="connsiteX2" fmla="*/ 0 w 1529080"/>
              <a:gd name="connsiteY2" fmla="*/ 596053 h 1044787"/>
              <a:gd name="connsiteX3" fmla="*/ 440267 w 1529080"/>
              <a:gd name="connsiteY3" fmla="*/ 0 h 104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080" h="1044787">
                <a:moveTo>
                  <a:pt x="440267" y="0"/>
                </a:moveTo>
                <a:lnTo>
                  <a:pt x="1529080" y="1044787"/>
                </a:lnTo>
                <a:lnTo>
                  <a:pt x="0" y="596053"/>
                </a:lnTo>
                <a:lnTo>
                  <a:pt x="440267" y="0"/>
                </a:lnTo>
                <a:close/>
              </a:path>
            </a:pathLst>
          </a:custGeom>
          <a:gradFill flip="none" rotWithShape="1">
            <a:gsLst>
              <a:gs pos="0">
                <a:srgbClr val="3CBBB9">
                  <a:alpha val="0"/>
                </a:srgbClr>
              </a:gs>
              <a:gs pos="100000">
                <a:srgbClr val="FFFFFF">
                  <a:lumMod val="6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51" name="Rectangle 9"/>
          <p:cNvSpPr/>
          <p:nvPr/>
        </p:nvSpPr>
        <p:spPr>
          <a:xfrm flipH="1">
            <a:off x="5972387" y="1840656"/>
            <a:ext cx="1520612" cy="897466"/>
          </a:xfrm>
          <a:custGeom>
            <a:avLst/>
            <a:gdLst>
              <a:gd name="connsiteX0" fmla="*/ 0 w 318347"/>
              <a:gd name="connsiteY0" fmla="*/ 0 h 587586"/>
              <a:gd name="connsiteX1" fmla="*/ 318347 w 318347"/>
              <a:gd name="connsiteY1" fmla="*/ 0 h 587586"/>
              <a:gd name="connsiteX2" fmla="*/ 318347 w 318347"/>
              <a:gd name="connsiteY2" fmla="*/ 587586 h 587586"/>
              <a:gd name="connsiteX3" fmla="*/ 0 w 318347"/>
              <a:gd name="connsiteY3" fmla="*/ 587586 h 587586"/>
              <a:gd name="connsiteX4" fmla="*/ 0 w 318347"/>
              <a:gd name="connsiteY4" fmla="*/ 0 h 587586"/>
              <a:gd name="connsiteX0" fmla="*/ 0 w 318347"/>
              <a:gd name="connsiteY0" fmla="*/ 0 h 587586"/>
              <a:gd name="connsiteX1" fmla="*/ 318347 w 318347"/>
              <a:gd name="connsiteY1" fmla="*/ 587586 h 587586"/>
              <a:gd name="connsiteX2" fmla="*/ 0 w 318347"/>
              <a:gd name="connsiteY2" fmla="*/ 587586 h 587586"/>
              <a:gd name="connsiteX3" fmla="*/ 0 w 318347"/>
              <a:gd name="connsiteY3" fmla="*/ 0 h 587586"/>
              <a:gd name="connsiteX0" fmla="*/ 0 w 724747"/>
              <a:gd name="connsiteY0" fmla="*/ 0 h 672253"/>
              <a:gd name="connsiteX1" fmla="*/ 724747 w 724747"/>
              <a:gd name="connsiteY1" fmla="*/ 672253 h 672253"/>
              <a:gd name="connsiteX2" fmla="*/ 0 w 724747"/>
              <a:gd name="connsiteY2" fmla="*/ 587586 h 672253"/>
              <a:gd name="connsiteX3" fmla="*/ 0 w 724747"/>
              <a:gd name="connsiteY3" fmla="*/ 0 h 672253"/>
              <a:gd name="connsiteX0" fmla="*/ 0 w 1088813"/>
              <a:gd name="connsiteY0" fmla="*/ 0 h 1044787"/>
              <a:gd name="connsiteX1" fmla="*/ 1088813 w 1088813"/>
              <a:gd name="connsiteY1" fmla="*/ 1044787 h 1044787"/>
              <a:gd name="connsiteX2" fmla="*/ 364066 w 1088813"/>
              <a:gd name="connsiteY2" fmla="*/ 960120 h 1044787"/>
              <a:gd name="connsiteX3" fmla="*/ 0 w 1088813"/>
              <a:gd name="connsiteY3" fmla="*/ 0 h 1044787"/>
              <a:gd name="connsiteX0" fmla="*/ 440267 w 1529080"/>
              <a:gd name="connsiteY0" fmla="*/ 0 h 1044787"/>
              <a:gd name="connsiteX1" fmla="*/ 1529080 w 1529080"/>
              <a:gd name="connsiteY1" fmla="*/ 1044787 h 1044787"/>
              <a:gd name="connsiteX2" fmla="*/ 0 w 1529080"/>
              <a:gd name="connsiteY2" fmla="*/ 596053 h 1044787"/>
              <a:gd name="connsiteX3" fmla="*/ 440267 w 1529080"/>
              <a:gd name="connsiteY3" fmla="*/ 0 h 1044787"/>
              <a:gd name="connsiteX0" fmla="*/ 524934 w 1613747"/>
              <a:gd name="connsiteY0" fmla="*/ 0 h 1324186"/>
              <a:gd name="connsiteX1" fmla="*/ 1613747 w 1613747"/>
              <a:gd name="connsiteY1" fmla="*/ 1044787 h 1324186"/>
              <a:gd name="connsiteX2" fmla="*/ 0 w 1613747"/>
              <a:gd name="connsiteY2" fmla="*/ 1324186 h 1324186"/>
              <a:gd name="connsiteX3" fmla="*/ 524934 w 1613747"/>
              <a:gd name="connsiteY3" fmla="*/ 0 h 1324186"/>
              <a:gd name="connsiteX0" fmla="*/ 8468 w 1613747"/>
              <a:gd name="connsiteY0" fmla="*/ 0 h 612986"/>
              <a:gd name="connsiteX1" fmla="*/ 1613747 w 1613747"/>
              <a:gd name="connsiteY1" fmla="*/ 333587 h 612986"/>
              <a:gd name="connsiteX2" fmla="*/ 0 w 1613747"/>
              <a:gd name="connsiteY2" fmla="*/ 612986 h 612986"/>
              <a:gd name="connsiteX3" fmla="*/ 8468 w 1613747"/>
              <a:gd name="connsiteY3" fmla="*/ 0 h 612986"/>
              <a:gd name="connsiteX0" fmla="*/ 0 w 1605279"/>
              <a:gd name="connsiteY0" fmla="*/ 0 h 1231053"/>
              <a:gd name="connsiteX1" fmla="*/ 1605279 w 1605279"/>
              <a:gd name="connsiteY1" fmla="*/ 333587 h 1231053"/>
              <a:gd name="connsiteX2" fmla="*/ 575732 w 1605279"/>
              <a:gd name="connsiteY2" fmla="*/ 1231053 h 1231053"/>
              <a:gd name="connsiteX3" fmla="*/ 0 w 1605279"/>
              <a:gd name="connsiteY3" fmla="*/ 0 h 1231053"/>
              <a:gd name="connsiteX0" fmla="*/ 0 w 1520612"/>
              <a:gd name="connsiteY0" fmla="*/ 377613 h 897466"/>
              <a:gd name="connsiteX1" fmla="*/ 1520612 w 1520612"/>
              <a:gd name="connsiteY1" fmla="*/ 0 h 897466"/>
              <a:gd name="connsiteX2" fmla="*/ 491065 w 1520612"/>
              <a:gd name="connsiteY2" fmla="*/ 897466 h 897466"/>
              <a:gd name="connsiteX3" fmla="*/ 0 w 1520612"/>
              <a:gd name="connsiteY3" fmla="*/ 377613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612" h="897466">
                <a:moveTo>
                  <a:pt x="0" y="377613"/>
                </a:moveTo>
                <a:lnTo>
                  <a:pt x="1520612" y="0"/>
                </a:lnTo>
                <a:lnTo>
                  <a:pt x="491065" y="897466"/>
                </a:lnTo>
                <a:lnTo>
                  <a:pt x="0" y="377613"/>
                </a:lnTo>
                <a:close/>
              </a:path>
            </a:pathLst>
          </a:custGeom>
          <a:gradFill flip="none" rotWithShape="1">
            <a:gsLst>
              <a:gs pos="0">
                <a:srgbClr val="3CBBB9">
                  <a:alpha val="0"/>
                </a:srgbClr>
              </a:gs>
              <a:gs pos="100000">
                <a:srgbClr val="FFFFFF">
                  <a:lumMod val="65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4471261"/>
            <a:ext cx="9144000" cy="672239"/>
          </a:xfrm>
          <a:prstGeom prst="rect">
            <a:avLst/>
          </a:prstGeom>
          <a:gradFill flip="none" rotWithShape="1">
            <a:gsLst>
              <a:gs pos="50000">
                <a:srgbClr val="0B0C16">
                  <a:alpha val="87000"/>
                </a:srgbClr>
              </a:gs>
              <a:gs pos="100000">
                <a:schemeClr val="tx2">
                  <a:lumMod val="50000"/>
                  <a:alpha val="87000"/>
                </a:schemeClr>
              </a:gs>
              <a:gs pos="0">
                <a:schemeClr val="tx2">
                  <a:lumMod val="50000"/>
                  <a:alpha val="87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outerShdw blurRad="254000" dist="63500" dir="2460000" algn="tl" rotWithShape="0">
              <a:srgbClr val="272848">
                <a:alpha val="25000"/>
              </a:srgbClr>
            </a:outerShdw>
          </a:effectLst>
        </p:spPr>
        <p:txBody>
          <a:bodyPr lIns="68583" tIns="34292" rIns="68583" bIns="34292" rtlCol="0" anchor="ctr"/>
          <a:lstStyle/>
          <a:p>
            <a:pPr algn="ctr"/>
            <a:r>
              <a:rPr lang="en-US" sz="2000" kern="0" dirty="0">
                <a:solidFill>
                  <a:srgbClr val="FFFFFF"/>
                </a:solidFill>
                <a:latin typeface="+mj-lt"/>
              </a:rPr>
              <a:t>Delivers up to 5X Speeds in </a:t>
            </a:r>
            <a:r>
              <a:rPr lang="en-US" sz="2000" kern="0" dirty="0" smtClean="0">
                <a:solidFill>
                  <a:srgbClr val="FFFFFF"/>
                </a:solidFill>
                <a:latin typeface="+mj-lt"/>
              </a:rPr>
              <a:t>Campus Networks without </a:t>
            </a:r>
            <a:r>
              <a:rPr lang="en-US" sz="2000" kern="0" dirty="0">
                <a:solidFill>
                  <a:srgbClr val="FFFFFF"/>
                </a:solidFill>
                <a:latin typeface="+mj-lt"/>
              </a:rPr>
              <a:t>replacing Cabling Infrastructure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82871" y="2052368"/>
            <a:ext cx="140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CiscoSansTT Light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CiscoSansTT Light"/>
              </a:rPr>
              <a:t>.5-5G!</a:t>
            </a:r>
            <a:endParaRPr lang="en-US" sz="1200" dirty="0">
              <a:solidFill>
                <a:srgbClr val="000000"/>
              </a:solidFill>
              <a:latin typeface="CiscoSansTT Ligh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982871" y="1352881"/>
            <a:ext cx="140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CiscoSansTT Light"/>
              </a:rPr>
              <a:t>Cat 5e Cables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6995910" y="643890"/>
            <a:ext cx="1195590" cy="2315634"/>
            <a:chOff x="6638087" y="847090"/>
            <a:chExt cx="1195590" cy="2315634"/>
          </a:xfrm>
        </p:grpSpPr>
        <p:pic>
          <p:nvPicPr>
            <p:cNvPr id="56" name="Picture 55" descr="AN89388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" r="32916"/>
            <a:stretch/>
          </p:blipFill>
          <p:spPr>
            <a:xfrm>
              <a:off x="7071045" y="1623060"/>
              <a:ext cx="762632" cy="763694"/>
            </a:xfrm>
            <a:prstGeom prst="ellipse">
              <a:avLst/>
            </a:prstGeom>
            <a:gradFill flip="none" rotWithShape="1">
              <a:gsLst>
                <a:gs pos="0">
                  <a:srgbClr val="33828D">
                    <a:shade val="67500"/>
                    <a:satMod val="115000"/>
                  </a:srgbClr>
                </a:gs>
                <a:gs pos="100000">
                  <a:srgbClr val="3CBBB9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Picture 56" descr="AP1089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5" r="16945"/>
            <a:stretch/>
          </p:blipFill>
          <p:spPr>
            <a:xfrm>
              <a:off x="6638087" y="847090"/>
              <a:ext cx="757328" cy="763694"/>
            </a:xfrm>
            <a:prstGeom prst="ellipse">
              <a:avLst/>
            </a:prstGeom>
            <a:gradFill flip="none" rotWithShape="1">
              <a:gsLst>
                <a:gs pos="0">
                  <a:srgbClr val="33828D">
                    <a:shade val="67500"/>
                    <a:satMod val="115000"/>
                  </a:srgbClr>
                </a:gs>
                <a:gs pos="100000">
                  <a:srgbClr val="3CBBB9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57" descr="AR104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0" r="22500"/>
            <a:stretch/>
          </p:blipFill>
          <p:spPr>
            <a:xfrm>
              <a:off x="6638087" y="2399030"/>
              <a:ext cx="757328" cy="763694"/>
            </a:xfrm>
            <a:prstGeom prst="ellipse">
              <a:avLst/>
            </a:prstGeom>
            <a:gradFill flip="none" rotWithShape="1">
              <a:gsLst>
                <a:gs pos="0">
                  <a:srgbClr val="33828D">
                    <a:shade val="67500"/>
                    <a:satMod val="115000"/>
                  </a:srgbClr>
                </a:gs>
                <a:gs pos="100000">
                  <a:srgbClr val="3CBBB9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9" name="Oval 58"/>
          <p:cNvSpPr/>
          <p:nvPr/>
        </p:nvSpPr>
        <p:spPr>
          <a:xfrm>
            <a:off x="984040" y="1367334"/>
            <a:ext cx="918104" cy="918104"/>
          </a:xfrm>
          <a:prstGeom prst="ellipse">
            <a:avLst/>
          </a:prstGeom>
          <a:gradFill flip="none" rotWithShape="1">
            <a:gsLst>
              <a:gs pos="0">
                <a:srgbClr val="33828D">
                  <a:shade val="67500"/>
                  <a:satMod val="115000"/>
                </a:srgbClr>
              </a:gs>
              <a:gs pos="100000">
                <a:srgbClr val="3CBBB9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1601" tIns="30800" rIns="61601" bIns="3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10872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cs typeface="CiscoSansTT Light" panose="020B0604020202020204" charset="0"/>
            </a:endParaRPr>
          </a:p>
        </p:txBody>
      </p:sp>
      <p:pic>
        <p:nvPicPr>
          <p:cNvPr id="60" name="Picture 9" descr="\\.PSF\.Mac\Freelance\CISCO\UABU\Kubric_Icons_Select1\Device_virtual_nexus7000_3150_default_256 copy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09748" y="1474343"/>
            <a:ext cx="480857" cy="697645"/>
          </a:xfrm>
          <a:prstGeom prst="rect">
            <a:avLst/>
          </a:prstGeom>
          <a:noFill/>
        </p:spPr>
      </p:pic>
      <p:sp>
        <p:nvSpPr>
          <p:cNvPr id="61" name="Oval 60"/>
          <p:cNvSpPr/>
          <p:nvPr/>
        </p:nvSpPr>
        <p:spPr>
          <a:xfrm>
            <a:off x="5513706" y="1367334"/>
            <a:ext cx="918104" cy="918104"/>
          </a:xfrm>
          <a:prstGeom prst="ellipse">
            <a:avLst/>
          </a:prstGeom>
          <a:gradFill flip="none" rotWithShape="1">
            <a:gsLst>
              <a:gs pos="0">
                <a:srgbClr val="33828D">
                  <a:shade val="67500"/>
                  <a:satMod val="115000"/>
                </a:srgbClr>
              </a:gs>
              <a:gs pos="100000">
                <a:srgbClr val="3CBBB9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1601" tIns="30800" rIns="61601" bIns="3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10872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cs typeface="CiscoSansTT Light" panose="020B0604020202020204" charset="0"/>
            </a:endParaRPr>
          </a:p>
        </p:txBody>
      </p:sp>
      <p:pic>
        <p:nvPicPr>
          <p:cNvPr id="62" name="Picture 3" descr="\\.PSF\.Mac\Freelance\CISCO\UABU\Kubric_Icons_Select1\Device_access_point_3063_default_25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93654" y="1827675"/>
            <a:ext cx="564691" cy="252848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176" y="1434252"/>
            <a:ext cx="505857" cy="493471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5539423" y="1037921"/>
            <a:ext cx="867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 err="1">
                <a:solidFill>
                  <a:srgbClr val="000000"/>
                </a:solidFill>
                <a:latin typeface="CiscoSansTT Light"/>
              </a:rPr>
              <a:t>WiFi</a:t>
            </a:r>
            <a:r>
              <a:rPr lang="en-US" sz="1200" dirty="0">
                <a:solidFill>
                  <a:srgbClr val="000000"/>
                </a:solidFill>
                <a:latin typeface="CiscoSansTT Light"/>
              </a:rPr>
              <a:t> &gt; 1G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0185" y="2276762"/>
            <a:ext cx="1133628" cy="52321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srgbClr val="3CBBB9"/>
                </a:solidFill>
                <a:latin typeface="CiscoSansTT Light"/>
              </a:rPr>
              <a:t>Multigigabit</a:t>
            </a:r>
          </a:p>
          <a:p>
            <a:pPr algn="ctr" defTabSz="457200"/>
            <a:r>
              <a:rPr lang="en-US" sz="1400" b="1" dirty="0" smtClean="0">
                <a:solidFill>
                  <a:srgbClr val="3CBBB9"/>
                </a:solidFill>
                <a:latin typeface="CiscoSansTT Light"/>
              </a:rPr>
              <a:t>Switch</a:t>
            </a:r>
            <a:endParaRPr lang="en-US" sz="1400" b="1" dirty="0">
              <a:solidFill>
                <a:srgbClr val="3CBBB9"/>
              </a:solidFill>
              <a:latin typeface="CiscoSansTT Ligh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411240" y="2310630"/>
            <a:ext cx="1186527" cy="52321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 defTabSz="457200"/>
            <a:r>
              <a:rPr lang="en-US" sz="1400" b="1" dirty="0" smtClean="0">
                <a:solidFill>
                  <a:srgbClr val="3CBBB9"/>
                </a:solidFill>
                <a:latin typeface="CiscoSansTT Light"/>
              </a:rPr>
              <a:t>Multigigabit</a:t>
            </a:r>
          </a:p>
          <a:p>
            <a:pPr algn="ctr" defTabSz="457200"/>
            <a:r>
              <a:rPr lang="en-US" sz="1400" b="1" dirty="0" smtClean="0">
                <a:solidFill>
                  <a:srgbClr val="3CBBB9"/>
                </a:solidFill>
                <a:latin typeface="CiscoSansTT Light"/>
              </a:rPr>
              <a:t>Capable AP</a:t>
            </a:r>
            <a:endParaRPr lang="en-US" sz="1400" b="1" dirty="0">
              <a:solidFill>
                <a:srgbClr val="3CBBB9"/>
              </a:solidFill>
              <a:latin typeface="CiscoSansTT Ligh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1120" y="3383282"/>
            <a:ext cx="9001760" cy="903878"/>
            <a:chOff x="71120" y="3098800"/>
            <a:chExt cx="6745923" cy="1153223"/>
          </a:xfrm>
        </p:grpSpPr>
        <p:sp>
          <p:nvSpPr>
            <p:cNvPr id="68" name="Rectangle 67"/>
            <p:cNvSpPr/>
            <p:nvPr/>
          </p:nvSpPr>
          <p:spPr>
            <a:xfrm>
              <a:off x="4582793" y="3098800"/>
              <a:ext cx="2234250" cy="1127760"/>
            </a:xfrm>
            <a:prstGeom prst="rect">
              <a:avLst/>
            </a:prstGeom>
            <a:gradFill>
              <a:gsLst>
                <a:gs pos="99583">
                  <a:srgbClr val="FFFFFF">
                    <a:lumMod val="20000"/>
                    <a:lumOff val="80000"/>
                    <a:alpha val="0"/>
                  </a:srgbClr>
                </a:gs>
                <a:gs pos="45000">
                  <a:srgbClr val="FFFFFF">
                    <a:lumMod val="20000"/>
                    <a:lumOff val="80000"/>
                    <a:alpha val="40000"/>
                  </a:srgbClr>
                </a:gs>
                <a:gs pos="0">
                  <a:srgbClr val="D3D3DA">
                    <a:alpha val="8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378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272848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26957" y="3098800"/>
              <a:ext cx="2234250" cy="1127760"/>
            </a:xfrm>
            <a:prstGeom prst="rect">
              <a:avLst/>
            </a:prstGeom>
            <a:gradFill>
              <a:gsLst>
                <a:gs pos="99583">
                  <a:srgbClr val="FFFFFF">
                    <a:lumMod val="20000"/>
                    <a:lumOff val="80000"/>
                    <a:alpha val="0"/>
                  </a:srgbClr>
                </a:gs>
                <a:gs pos="45000">
                  <a:srgbClr val="FFFFFF">
                    <a:lumMod val="20000"/>
                    <a:lumOff val="80000"/>
                    <a:alpha val="40000"/>
                  </a:srgbClr>
                </a:gs>
                <a:gs pos="0">
                  <a:srgbClr val="D3D3DA">
                    <a:alpha val="8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378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272848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120" y="3098800"/>
              <a:ext cx="2234250" cy="1127760"/>
            </a:xfrm>
            <a:prstGeom prst="rect">
              <a:avLst/>
            </a:prstGeom>
            <a:gradFill>
              <a:gsLst>
                <a:gs pos="99583">
                  <a:srgbClr val="FFFFFF">
                    <a:lumMod val="20000"/>
                    <a:lumOff val="80000"/>
                    <a:alpha val="0"/>
                  </a:srgbClr>
                </a:gs>
                <a:gs pos="45000">
                  <a:srgbClr val="FFFFFF">
                    <a:lumMod val="20000"/>
                    <a:lumOff val="80000"/>
                    <a:alpha val="40000"/>
                  </a:srgbClr>
                </a:gs>
                <a:gs pos="0">
                  <a:srgbClr val="D3D3DA">
                    <a:alpha val="8000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378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272848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2566" y="3309595"/>
              <a:ext cx="2151359" cy="942428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marL="0" marR="0" lvl="0" indent="0" algn="ctr" defTabSz="4569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Is a game-changing innovation allowing enterprise networks to evolve beyond 1G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41750" y="3309595"/>
              <a:ext cx="2004665" cy="667551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marL="0" marR="0" lvl="0" indent="0" algn="ctr" defTabSz="4569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Enables 2.5 and 5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Gbps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 up to 100m on legacy cables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699227" y="3309595"/>
              <a:ext cx="2001383" cy="667551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marL="0" marR="0" lvl="0" indent="0" algn="ctr" defTabSz="4569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Supports all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PoE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 standards</a:t>
              </a:r>
            </a:p>
            <a:p>
              <a:pPr marL="0" marR="0" lvl="0" indent="0" algn="ctr" defTabSz="4569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Light"/>
                </a:rPr>
                <a:t> up to 60W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69330" y="2992295"/>
            <a:ext cx="2558047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34">
              <a:lnSpc>
                <a:spcPct val="95000"/>
              </a:lnSpc>
              <a:spcBef>
                <a:spcPts val="1080"/>
              </a:spcBef>
              <a:buClr>
                <a:srgbClr val="6DB344"/>
              </a:buClr>
              <a:buSzPct val="90000"/>
            </a:pPr>
            <a:r>
              <a:rPr lang="en-US" dirty="0">
                <a:solidFill>
                  <a:srgbClr val="546568"/>
                </a:solidFill>
                <a:latin typeface="CiscoSansTT Light"/>
              </a:rPr>
              <a:t>Cisco </a:t>
            </a:r>
            <a:r>
              <a:rPr lang="en-US" dirty="0" smtClean="0">
                <a:solidFill>
                  <a:srgbClr val="546568"/>
                </a:solidFill>
                <a:latin typeface="CiscoSansTT Light"/>
              </a:rPr>
              <a:t>Multigigabit with</a:t>
            </a:r>
            <a:endParaRPr lang="en-US" dirty="0">
              <a:solidFill>
                <a:srgbClr val="546568"/>
              </a:solidFill>
              <a:latin typeface="CiscoSansTT Light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34" y="2965348"/>
            <a:ext cx="145749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duotone>
              <a:srgbClr val="3CBBB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700" y="520919"/>
            <a:ext cx="480966" cy="46918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duotone>
              <a:srgbClr val="3CBBB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962" y="1296889"/>
            <a:ext cx="480966" cy="46918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duotone>
              <a:srgbClr val="3CBBB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296" y="2137350"/>
            <a:ext cx="480966" cy="469188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901085" y="1651000"/>
            <a:ext cx="3590473" cy="361264"/>
            <a:chOff x="1901085" y="1708866"/>
            <a:chExt cx="3590473" cy="245532"/>
          </a:xfrm>
        </p:grpSpPr>
        <p:grpSp>
          <p:nvGrpSpPr>
            <p:cNvPr id="80" name="Group 79"/>
            <p:cNvGrpSpPr/>
            <p:nvPr/>
          </p:nvGrpSpPr>
          <p:grpSpPr>
            <a:xfrm>
              <a:off x="1901085" y="1708866"/>
              <a:ext cx="610206" cy="245532"/>
              <a:chOff x="1901085" y="1708866"/>
              <a:chExt cx="610206" cy="245532"/>
            </a:xfrm>
          </p:grpSpPr>
          <p:sp>
            <p:nvSpPr>
              <p:cNvPr id="85" name="Chevron 84"/>
              <p:cNvSpPr/>
              <p:nvPr/>
            </p:nvSpPr>
            <p:spPr>
              <a:xfrm>
                <a:off x="1901085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  <p:sp>
            <p:nvSpPr>
              <p:cNvPr id="86" name="Chevron 85"/>
              <p:cNvSpPr/>
              <p:nvPr/>
            </p:nvSpPr>
            <p:spPr>
              <a:xfrm>
                <a:off x="2083421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  <p:sp>
            <p:nvSpPr>
              <p:cNvPr id="87" name="Chevron 86"/>
              <p:cNvSpPr/>
              <p:nvPr/>
            </p:nvSpPr>
            <p:spPr>
              <a:xfrm>
                <a:off x="2265757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10800000">
              <a:off x="4881352" y="1708866"/>
              <a:ext cx="610206" cy="245532"/>
              <a:chOff x="1901085" y="1708866"/>
              <a:chExt cx="610206" cy="245532"/>
            </a:xfrm>
          </p:grpSpPr>
          <p:sp>
            <p:nvSpPr>
              <p:cNvPr id="82" name="Chevron 81"/>
              <p:cNvSpPr/>
              <p:nvPr/>
            </p:nvSpPr>
            <p:spPr>
              <a:xfrm>
                <a:off x="1901085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  <p:sp>
            <p:nvSpPr>
              <p:cNvPr id="83" name="Chevron 82"/>
              <p:cNvSpPr/>
              <p:nvPr/>
            </p:nvSpPr>
            <p:spPr>
              <a:xfrm>
                <a:off x="2083421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  <p:sp>
            <p:nvSpPr>
              <p:cNvPr id="84" name="Chevron 83"/>
              <p:cNvSpPr/>
              <p:nvPr/>
            </p:nvSpPr>
            <p:spPr>
              <a:xfrm>
                <a:off x="2265757" y="1708866"/>
                <a:ext cx="245534" cy="245532"/>
              </a:xfrm>
              <a:prstGeom prst="chevron">
                <a:avLst/>
              </a:prstGeom>
              <a:solidFill>
                <a:srgbClr val="FFFFFF">
                  <a:alpha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5789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Cisco Catalyst </a:t>
            </a:r>
            <a:r>
              <a:rPr lang="en-US" dirty="0" err="1"/>
              <a:t>Multigigabit</a:t>
            </a:r>
            <a:r>
              <a:rPr lang="en-US" dirty="0"/>
              <a:t> Product </a:t>
            </a:r>
            <a:r>
              <a:rPr lang="en-US" dirty="0" smtClean="0"/>
              <a:t>Family</a:t>
            </a:r>
            <a:endParaRPr lang="en-US" dirty="0"/>
          </a:p>
        </p:txBody>
      </p:sp>
      <p:pic>
        <p:nvPicPr>
          <p:cNvPr id="3" name="Picture 2" descr="C:\Users\vsankar\Documents\NEW\mGig\Collateral\mgig\mgig\PNGs\high\KP070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-169334"/>
            <a:ext cx="7612062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97173"/>
            <a:ext cx="9144000" cy="646327"/>
          </a:xfrm>
          <a:prstGeom prst="rect">
            <a:avLst/>
          </a:prstGeom>
          <a:gradFill flip="none" rotWithShape="1">
            <a:gsLst>
              <a:gs pos="50000">
                <a:srgbClr val="0B0C16">
                  <a:alpha val="87000"/>
                </a:srgbClr>
              </a:gs>
              <a:gs pos="100000">
                <a:schemeClr val="tx2">
                  <a:lumMod val="50000"/>
                  <a:alpha val="87000"/>
                </a:schemeClr>
              </a:gs>
              <a:gs pos="0">
                <a:schemeClr val="tx2">
                  <a:lumMod val="50000"/>
                  <a:alpha val="87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outerShdw blurRad="254000" dist="63500" dir="2460000" algn="tl" rotWithShape="0">
              <a:srgbClr val="272848">
                <a:alpha val="25000"/>
              </a:srgbClr>
            </a:outerShdw>
          </a:effectLst>
        </p:spPr>
        <p:txBody>
          <a:bodyPr lIns="68583" tIns="34292" rIns="68583" bIns="34292" rtlCol="0" anchor="ctr"/>
          <a:lstStyle>
            <a:defPPr>
              <a:defRPr lang="en-US"/>
            </a:defPPr>
            <a:lvl1pPr algn="ctr">
              <a:defRPr sz="2000" kern="0">
                <a:solidFill>
                  <a:srgbClr val="FFFFFF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Get your network ready for 802.11ac Wave 2 explosion!!</a:t>
            </a:r>
          </a:p>
        </p:txBody>
      </p:sp>
    </p:spTree>
    <p:extLst>
      <p:ext uri="{BB962C8B-B14F-4D97-AF65-F5344CB8AC3E}">
        <p14:creationId xmlns:p14="http://schemas.microsoft.com/office/powerpoint/2010/main" val="4245816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Innovaci</a:t>
            </a:r>
            <a:r>
              <a:rPr lang="es-ES_tradnl" dirty="0" smtClean="0"/>
              <a:t>ón &amp; Evolución: Protección y Seguridad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96604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Threat Landscape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Network Threats Are Difficult and Expensive to Find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7" name="Picture 186" descr="opening-slide.jpg"/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0" y="1373506"/>
            <a:ext cx="9144000" cy="3331844"/>
          </a:xfrm>
          <a:prstGeom prst="rect">
            <a:avLst/>
          </a:prstGeom>
          <a:solidFill>
            <a:srgbClr val="2F3996">
              <a:alpha val="30000"/>
            </a:srgbClr>
          </a:solidFill>
        </p:spPr>
      </p:pic>
      <p:grpSp>
        <p:nvGrpSpPr>
          <p:cNvPr id="188" name="Group 187"/>
          <p:cNvGrpSpPr>
            <a:grpSpLocks/>
          </p:cNvGrpSpPr>
          <p:nvPr/>
        </p:nvGrpSpPr>
        <p:grpSpPr bwMode="auto">
          <a:xfrm>
            <a:off x="662940" y="1423744"/>
            <a:ext cx="7846695" cy="3198503"/>
            <a:chOff x="531202" y="1844536"/>
            <a:chExt cx="8120489" cy="2742994"/>
          </a:xfrm>
        </p:grpSpPr>
        <p:grpSp>
          <p:nvGrpSpPr>
            <p:cNvPr id="189" name="Group 188"/>
            <p:cNvGrpSpPr>
              <a:grpSpLocks/>
            </p:cNvGrpSpPr>
            <p:nvPr/>
          </p:nvGrpSpPr>
          <p:grpSpPr bwMode="auto">
            <a:xfrm>
              <a:off x="650173" y="1862720"/>
              <a:ext cx="7510921" cy="2710610"/>
              <a:chOff x="650173" y="1862720"/>
              <a:chExt cx="7510921" cy="2710610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6462246" y="3749185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323" name="Group 32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25" name="Freeform 32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26" name="Freeform 32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27" name="Freeform 32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324" name="Freeform 32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6313485" y="2400915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318" name="Group 31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20" name="Freeform 31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21" name="Freeform 32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22" name="Freeform 32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319" name="Freeform 31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2" name="Group 221"/>
              <p:cNvGrpSpPr/>
              <p:nvPr/>
            </p:nvGrpSpPr>
            <p:grpSpPr>
              <a:xfrm>
                <a:off x="5687011" y="3927170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313" name="Group 31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15" name="Freeform 31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16" name="Freeform 31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17" name="Freeform 31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314" name="Freeform 31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3" name="Group 222"/>
              <p:cNvGrpSpPr/>
              <p:nvPr/>
            </p:nvGrpSpPr>
            <p:grpSpPr>
              <a:xfrm>
                <a:off x="7626143" y="3955370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308" name="Group 30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10" name="Freeform 30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11" name="Freeform 31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12" name="Freeform 31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309" name="Freeform 30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4" name="Group 223"/>
              <p:cNvGrpSpPr/>
              <p:nvPr/>
            </p:nvGrpSpPr>
            <p:grpSpPr>
              <a:xfrm>
                <a:off x="7895300" y="3111849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303" name="Group 30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05" name="Freeform 30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06" name="Freeform 30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07" name="Freeform 30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304" name="Freeform 30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5" name="Group 224"/>
              <p:cNvGrpSpPr/>
              <p:nvPr/>
            </p:nvGrpSpPr>
            <p:grpSpPr>
              <a:xfrm>
                <a:off x="7678791" y="1862720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98" name="Group 29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300" name="Freeform 29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01" name="Freeform 30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302" name="Freeform 30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99" name="Freeform 29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6" name="Group 225"/>
              <p:cNvGrpSpPr/>
              <p:nvPr/>
            </p:nvGrpSpPr>
            <p:grpSpPr>
              <a:xfrm>
                <a:off x="4880324" y="3505137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93" name="Group 29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95" name="Freeform 29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96" name="Freeform 29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97" name="Freeform 29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94" name="Freeform 29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7" name="Group 226"/>
              <p:cNvGrpSpPr/>
              <p:nvPr/>
            </p:nvGrpSpPr>
            <p:grpSpPr>
              <a:xfrm>
                <a:off x="4901402" y="2523478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88" name="Group 28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90" name="Freeform 28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91" name="Freeform 29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92" name="Freeform 29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89" name="Freeform 28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8" name="Group 227"/>
              <p:cNvGrpSpPr/>
              <p:nvPr/>
            </p:nvGrpSpPr>
            <p:grpSpPr>
              <a:xfrm>
                <a:off x="3640176" y="2375539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85" name="Freeform 28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86" name="Freeform 28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87" name="Freeform 28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84" name="Freeform 28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3511053" y="3893623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78" name="Group 27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80" name="Freeform 27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81" name="Freeform 28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82" name="Freeform 28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79" name="Freeform 27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0" name="Group 229"/>
              <p:cNvGrpSpPr/>
              <p:nvPr/>
            </p:nvGrpSpPr>
            <p:grpSpPr>
              <a:xfrm>
                <a:off x="3279799" y="2979312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73" name="Group 27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75" name="Freeform 27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76" name="Freeform 27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77" name="Freeform 27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74" name="Freeform 27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1" name="Group 230"/>
              <p:cNvGrpSpPr/>
              <p:nvPr/>
            </p:nvGrpSpPr>
            <p:grpSpPr>
              <a:xfrm>
                <a:off x="2467863" y="2683238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68" name="Group 26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70" name="Freeform 26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71" name="Freeform 27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72" name="Freeform 27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69" name="Freeform 26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2" name="Group 231"/>
              <p:cNvGrpSpPr/>
              <p:nvPr/>
            </p:nvGrpSpPr>
            <p:grpSpPr>
              <a:xfrm>
                <a:off x="2600761" y="4262484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63" name="Group 26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65" name="Freeform 26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66" name="Freeform 26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67" name="Freeform 26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64" name="Freeform 26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1892535" y="3690390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58" name="Group 25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60" name="Freeform 25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61" name="Freeform 26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62" name="Freeform 26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59" name="Freeform 25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4" name="Group 233"/>
              <p:cNvGrpSpPr/>
              <p:nvPr/>
            </p:nvGrpSpPr>
            <p:grpSpPr>
              <a:xfrm>
                <a:off x="1730647" y="2240782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53" name="Group 25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55" name="Freeform 25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56" name="Freeform 25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57" name="Freeform 25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54" name="Freeform 25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839228" y="2494970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48" name="Group 24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50" name="Freeform 24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51" name="Freeform 25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52" name="Freeform 25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49" name="Freeform 24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650173" y="3358746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43" name="Group 242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45" name="Freeform 244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46" name="Freeform 245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47" name="Freeform 246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44" name="Freeform 243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  <p:grpSp>
            <p:nvGrpSpPr>
              <p:cNvPr id="237" name="Group 236"/>
              <p:cNvGrpSpPr/>
              <p:nvPr/>
            </p:nvGrpSpPr>
            <p:grpSpPr>
              <a:xfrm>
                <a:off x="1235249" y="3997088"/>
                <a:ext cx="265794" cy="310846"/>
                <a:chOff x="7143750" y="1411289"/>
                <a:chExt cx="1346200" cy="1481138"/>
              </a:xfrm>
              <a:solidFill>
                <a:schemeClr val="accent1">
                  <a:lumMod val="50000"/>
                </a:schemeClr>
              </a:solidFill>
              <a:effectLst/>
            </p:grpSpPr>
            <p:grpSp>
              <p:nvGrpSpPr>
                <p:cNvPr id="238" name="Group 237"/>
                <p:cNvGrpSpPr/>
                <p:nvPr/>
              </p:nvGrpSpPr>
              <p:grpSpPr>
                <a:xfrm>
                  <a:off x="7143750" y="1411289"/>
                  <a:ext cx="1346200" cy="1481138"/>
                  <a:chOff x="7143750" y="1411289"/>
                  <a:chExt cx="1346200" cy="1481138"/>
                </a:xfrm>
                <a:grpFill/>
              </p:grpSpPr>
              <p:sp>
                <p:nvSpPr>
                  <p:cNvPr id="240" name="Freeform 239"/>
                  <p:cNvSpPr>
                    <a:spLocks/>
                  </p:cNvSpPr>
                  <p:nvPr/>
                </p:nvSpPr>
                <p:spPr bwMode="auto">
                  <a:xfrm>
                    <a:off x="7143750" y="1909764"/>
                    <a:ext cx="644525" cy="982663"/>
                  </a:xfrm>
                  <a:custGeom>
                    <a:avLst/>
                    <a:gdLst>
                      <a:gd name="T0" fmla="*/ 172 w 172"/>
                      <a:gd name="T1" fmla="*/ 50 h 262"/>
                      <a:gd name="T2" fmla="*/ 96 w 172"/>
                      <a:gd name="T3" fmla="*/ 133 h 262"/>
                      <a:gd name="T4" fmla="*/ 172 w 172"/>
                      <a:gd name="T5" fmla="*/ 216 h 262"/>
                      <a:gd name="T6" fmla="*/ 172 w 172"/>
                      <a:gd name="T7" fmla="*/ 262 h 262"/>
                      <a:gd name="T8" fmla="*/ 75 w 172"/>
                      <a:gd name="T9" fmla="*/ 181 h 262"/>
                      <a:gd name="T10" fmla="*/ 30 w 172"/>
                      <a:gd name="T11" fmla="*/ 200 h 262"/>
                      <a:gd name="T12" fmla="*/ 26 w 172"/>
                      <a:gd name="T13" fmla="*/ 202 h 262"/>
                      <a:gd name="T14" fmla="*/ 13 w 172"/>
                      <a:gd name="T15" fmla="*/ 194 h 262"/>
                      <a:gd name="T16" fmla="*/ 21 w 172"/>
                      <a:gd name="T17" fmla="*/ 176 h 262"/>
                      <a:gd name="T18" fmla="*/ 66 w 172"/>
                      <a:gd name="T19" fmla="*/ 156 h 262"/>
                      <a:gd name="T20" fmla="*/ 61 w 172"/>
                      <a:gd name="T21" fmla="*/ 118 h 262"/>
                      <a:gd name="T22" fmla="*/ 13 w 172"/>
                      <a:gd name="T23" fmla="*/ 118 h 262"/>
                      <a:gd name="T24" fmla="*/ 0 w 172"/>
                      <a:gd name="T25" fmla="*/ 105 h 262"/>
                      <a:gd name="T26" fmla="*/ 13 w 172"/>
                      <a:gd name="T27" fmla="*/ 92 h 262"/>
                      <a:gd name="T28" fmla="*/ 61 w 172"/>
                      <a:gd name="T29" fmla="*/ 92 h 262"/>
                      <a:gd name="T30" fmla="*/ 66 w 172"/>
                      <a:gd name="T31" fmla="*/ 53 h 262"/>
                      <a:gd name="T32" fmla="*/ 21 w 172"/>
                      <a:gd name="T33" fmla="*/ 34 h 262"/>
                      <a:gd name="T34" fmla="*/ 13 w 172"/>
                      <a:gd name="T35" fmla="*/ 17 h 262"/>
                      <a:gd name="T36" fmla="*/ 30 w 172"/>
                      <a:gd name="T37" fmla="*/ 10 h 262"/>
                      <a:gd name="T38" fmla="*/ 73 w 172"/>
                      <a:gd name="T39" fmla="*/ 28 h 262"/>
                      <a:gd name="T40" fmla="*/ 86 w 172"/>
                      <a:gd name="T41" fmla="*/ 0 h 262"/>
                      <a:gd name="T42" fmla="*/ 92 w 172"/>
                      <a:gd name="T43" fmla="*/ 4 h 262"/>
                      <a:gd name="T44" fmla="*/ 172 w 172"/>
                      <a:gd name="T45" fmla="*/ 23 h 262"/>
                      <a:gd name="T46" fmla="*/ 172 w 172"/>
                      <a:gd name="T47" fmla="*/ 5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2" h="262">
                        <a:moveTo>
                          <a:pt x="172" y="50"/>
                        </a:moveTo>
                        <a:cubicBezTo>
                          <a:pt x="130" y="53"/>
                          <a:pt x="96" y="89"/>
                          <a:pt x="96" y="133"/>
                        </a:cubicBezTo>
                        <a:cubicBezTo>
                          <a:pt x="96" y="177"/>
                          <a:pt x="130" y="212"/>
                          <a:pt x="172" y="216"/>
                        </a:cubicBezTo>
                        <a:cubicBezTo>
                          <a:pt x="172" y="230"/>
                          <a:pt x="172" y="246"/>
                          <a:pt x="172" y="262"/>
                        </a:cubicBezTo>
                        <a:cubicBezTo>
                          <a:pt x="128" y="247"/>
                          <a:pt x="93" y="222"/>
                          <a:pt x="75" y="181"/>
                        </a:cubicBezTo>
                        <a:cubicBezTo>
                          <a:pt x="75" y="181"/>
                          <a:pt x="75" y="181"/>
                          <a:pt x="30" y="200"/>
                        </a:cubicBezTo>
                        <a:cubicBezTo>
                          <a:pt x="29" y="200"/>
                          <a:pt x="27" y="202"/>
                          <a:pt x="26" y="202"/>
                        </a:cubicBezTo>
                        <a:cubicBezTo>
                          <a:pt x="21" y="202"/>
                          <a:pt x="16" y="198"/>
                          <a:pt x="13" y="194"/>
                        </a:cubicBezTo>
                        <a:cubicBezTo>
                          <a:pt x="10" y="187"/>
                          <a:pt x="13" y="180"/>
                          <a:pt x="21" y="176"/>
                        </a:cubicBezTo>
                        <a:cubicBezTo>
                          <a:pt x="21" y="176"/>
                          <a:pt x="21" y="176"/>
                          <a:pt x="66" y="156"/>
                        </a:cubicBezTo>
                        <a:cubicBezTo>
                          <a:pt x="64" y="145"/>
                          <a:pt x="61" y="132"/>
                          <a:pt x="61" y="118"/>
                        </a:cubicBezTo>
                        <a:cubicBezTo>
                          <a:pt x="61" y="118"/>
                          <a:pt x="61" y="118"/>
                          <a:pt x="13" y="118"/>
                        </a:cubicBezTo>
                        <a:cubicBezTo>
                          <a:pt x="5" y="118"/>
                          <a:pt x="0" y="111"/>
                          <a:pt x="0" y="105"/>
                        </a:cubicBezTo>
                        <a:cubicBezTo>
                          <a:pt x="0" y="97"/>
                          <a:pt x="5" y="92"/>
                          <a:pt x="13" y="92"/>
                        </a:cubicBezTo>
                        <a:cubicBezTo>
                          <a:pt x="13" y="92"/>
                          <a:pt x="13" y="92"/>
                          <a:pt x="61" y="92"/>
                        </a:cubicBezTo>
                        <a:cubicBezTo>
                          <a:pt x="61" y="79"/>
                          <a:pt x="64" y="66"/>
                          <a:pt x="66" y="53"/>
                        </a:cubicBezTo>
                        <a:cubicBezTo>
                          <a:pt x="66" y="53"/>
                          <a:pt x="66" y="53"/>
                          <a:pt x="21" y="34"/>
                        </a:cubicBezTo>
                        <a:cubicBezTo>
                          <a:pt x="14" y="31"/>
                          <a:pt x="10" y="23"/>
                          <a:pt x="13" y="17"/>
                        </a:cubicBezTo>
                        <a:cubicBezTo>
                          <a:pt x="16" y="10"/>
                          <a:pt x="23" y="8"/>
                          <a:pt x="30" y="10"/>
                        </a:cubicBezTo>
                        <a:cubicBezTo>
                          <a:pt x="30" y="10"/>
                          <a:pt x="30" y="10"/>
                          <a:pt x="73" y="28"/>
                        </a:cubicBezTo>
                        <a:cubicBezTo>
                          <a:pt x="76" y="18"/>
                          <a:pt x="80" y="9"/>
                          <a:pt x="86" y="0"/>
                        </a:cubicBezTo>
                        <a:cubicBezTo>
                          <a:pt x="88" y="1"/>
                          <a:pt x="91" y="3"/>
                          <a:pt x="92" y="4"/>
                        </a:cubicBezTo>
                        <a:cubicBezTo>
                          <a:pt x="114" y="16"/>
                          <a:pt x="141" y="23"/>
                          <a:pt x="172" y="23"/>
                        </a:cubicBezTo>
                        <a:cubicBezTo>
                          <a:pt x="172" y="23"/>
                          <a:pt x="172" y="23"/>
                          <a:pt x="172" y="5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41" name="Freeform 240"/>
                  <p:cNvSpPr>
                    <a:spLocks/>
                  </p:cNvSpPr>
                  <p:nvPr/>
                </p:nvSpPr>
                <p:spPr bwMode="auto">
                  <a:xfrm>
                    <a:off x="7354886" y="1411289"/>
                    <a:ext cx="911225" cy="498475"/>
                  </a:xfrm>
                  <a:custGeom>
                    <a:avLst/>
                    <a:gdLst>
                      <a:gd name="T0" fmla="*/ 43 w 243"/>
                      <a:gd name="T1" fmla="*/ 115 h 133"/>
                      <a:gd name="T2" fmla="*/ 38 w 243"/>
                      <a:gd name="T3" fmla="*/ 111 h 133"/>
                      <a:gd name="T4" fmla="*/ 61 w 243"/>
                      <a:gd name="T5" fmla="*/ 84 h 133"/>
                      <a:gd name="T6" fmla="*/ 26 w 243"/>
                      <a:gd name="T7" fmla="*/ 43 h 133"/>
                      <a:gd name="T8" fmla="*/ 22 w 243"/>
                      <a:gd name="T9" fmla="*/ 44 h 133"/>
                      <a:gd name="T10" fmla="*/ 0 w 243"/>
                      <a:gd name="T11" fmla="*/ 22 h 133"/>
                      <a:gd name="T12" fmla="*/ 22 w 243"/>
                      <a:gd name="T13" fmla="*/ 0 h 133"/>
                      <a:gd name="T14" fmla="*/ 44 w 243"/>
                      <a:gd name="T15" fmla="*/ 22 h 133"/>
                      <a:gd name="T16" fmla="*/ 41 w 243"/>
                      <a:gd name="T17" fmla="*/ 31 h 133"/>
                      <a:gd name="T18" fmla="*/ 78 w 243"/>
                      <a:gd name="T19" fmla="*/ 72 h 133"/>
                      <a:gd name="T20" fmla="*/ 123 w 243"/>
                      <a:gd name="T21" fmla="*/ 61 h 133"/>
                      <a:gd name="T22" fmla="*/ 166 w 243"/>
                      <a:gd name="T23" fmla="*/ 71 h 133"/>
                      <a:gd name="T24" fmla="*/ 201 w 243"/>
                      <a:gd name="T25" fmla="*/ 31 h 133"/>
                      <a:gd name="T26" fmla="*/ 199 w 243"/>
                      <a:gd name="T27" fmla="*/ 22 h 133"/>
                      <a:gd name="T28" fmla="*/ 221 w 243"/>
                      <a:gd name="T29" fmla="*/ 0 h 133"/>
                      <a:gd name="T30" fmla="*/ 243 w 243"/>
                      <a:gd name="T31" fmla="*/ 22 h 133"/>
                      <a:gd name="T32" fmla="*/ 221 w 243"/>
                      <a:gd name="T33" fmla="*/ 44 h 133"/>
                      <a:gd name="T34" fmla="*/ 218 w 243"/>
                      <a:gd name="T35" fmla="*/ 43 h 133"/>
                      <a:gd name="T36" fmla="*/ 183 w 243"/>
                      <a:gd name="T37" fmla="*/ 83 h 133"/>
                      <a:gd name="T38" fmla="*/ 209 w 243"/>
                      <a:gd name="T39" fmla="*/ 111 h 133"/>
                      <a:gd name="T40" fmla="*/ 203 w 243"/>
                      <a:gd name="T41" fmla="*/ 115 h 133"/>
                      <a:gd name="T42" fmla="*/ 123 w 243"/>
                      <a:gd name="T43" fmla="*/ 133 h 133"/>
                      <a:gd name="T44" fmla="*/ 43 w 243"/>
                      <a:gd name="T45" fmla="*/ 115 h 1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3" h="133">
                        <a:moveTo>
                          <a:pt x="43" y="115"/>
                        </a:moveTo>
                        <a:cubicBezTo>
                          <a:pt x="40" y="114"/>
                          <a:pt x="39" y="112"/>
                          <a:pt x="38" y="111"/>
                        </a:cubicBezTo>
                        <a:cubicBezTo>
                          <a:pt x="44" y="101"/>
                          <a:pt x="52" y="92"/>
                          <a:pt x="61" y="84"/>
                        </a:cubicBezTo>
                        <a:cubicBezTo>
                          <a:pt x="61" y="84"/>
                          <a:pt x="61" y="84"/>
                          <a:pt x="26" y="43"/>
                        </a:cubicBezTo>
                        <a:cubicBezTo>
                          <a:pt x="25" y="44"/>
                          <a:pt x="23" y="44"/>
                          <a:pt x="22" y="44"/>
                        </a:cubicBezTo>
                        <a:cubicBezTo>
                          <a:pt x="9" y="44"/>
                          <a:pt x="0" y="34"/>
                          <a:pt x="0" y="22"/>
                        </a:cubicBezTo>
                        <a:cubicBezTo>
                          <a:pt x="0" y="9"/>
                          <a:pt x="9" y="0"/>
                          <a:pt x="22" y="0"/>
                        </a:cubicBezTo>
                        <a:cubicBezTo>
                          <a:pt x="34" y="0"/>
                          <a:pt x="44" y="9"/>
                          <a:pt x="44" y="22"/>
                        </a:cubicBezTo>
                        <a:cubicBezTo>
                          <a:pt x="44" y="25"/>
                          <a:pt x="43" y="28"/>
                          <a:pt x="41" y="31"/>
                        </a:cubicBezTo>
                        <a:cubicBezTo>
                          <a:pt x="41" y="31"/>
                          <a:pt x="41" y="31"/>
                          <a:pt x="78" y="72"/>
                        </a:cubicBezTo>
                        <a:cubicBezTo>
                          <a:pt x="92" y="65"/>
                          <a:pt x="108" y="61"/>
                          <a:pt x="123" y="61"/>
                        </a:cubicBezTo>
                        <a:cubicBezTo>
                          <a:pt x="139" y="61"/>
                          <a:pt x="153" y="65"/>
                          <a:pt x="166" y="71"/>
                        </a:cubicBezTo>
                        <a:cubicBezTo>
                          <a:pt x="166" y="71"/>
                          <a:pt x="166" y="71"/>
                          <a:pt x="201" y="31"/>
                        </a:cubicBezTo>
                        <a:cubicBezTo>
                          <a:pt x="199" y="28"/>
                          <a:pt x="199" y="25"/>
                          <a:pt x="199" y="22"/>
                        </a:cubicBezTo>
                        <a:cubicBezTo>
                          <a:pt x="199" y="9"/>
                          <a:pt x="209" y="0"/>
                          <a:pt x="221" y="0"/>
                        </a:cubicBezTo>
                        <a:cubicBezTo>
                          <a:pt x="233" y="0"/>
                          <a:pt x="243" y="9"/>
                          <a:pt x="243" y="22"/>
                        </a:cubicBezTo>
                        <a:cubicBezTo>
                          <a:pt x="243" y="34"/>
                          <a:pt x="233" y="44"/>
                          <a:pt x="221" y="44"/>
                        </a:cubicBezTo>
                        <a:cubicBezTo>
                          <a:pt x="220" y="44"/>
                          <a:pt x="219" y="44"/>
                          <a:pt x="218" y="43"/>
                        </a:cubicBezTo>
                        <a:cubicBezTo>
                          <a:pt x="218" y="43"/>
                          <a:pt x="218" y="43"/>
                          <a:pt x="183" y="83"/>
                        </a:cubicBezTo>
                        <a:cubicBezTo>
                          <a:pt x="193" y="90"/>
                          <a:pt x="202" y="99"/>
                          <a:pt x="209" y="111"/>
                        </a:cubicBezTo>
                        <a:cubicBezTo>
                          <a:pt x="207" y="112"/>
                          <a:pt x="206" y="114"/>
                          <a:pt x="203" y="115"/>
                        </a:cubicBezTo>
                        <a:cubicBezTo>
                          <a:pt x="183" y="125"/>
                          <a:pt x="154" y="133"/>
                          <a:pt x="123" y="133"/>
                        </a:cubicBezTo>
                        <a:cubicBezTo>
                          <a:pt x="92" y="133"/>
                          <a:pt x="64" y="125"/>
                          <a:pt x="43" y="115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  <p:sp>
                <p:nvSpPr>
                  <p:cNvPr id="242" name="Freeform 241"/>
                  <p:cNvSpPr>
                    <a:spLocks/>
                  </p:cNvSpPr>
                  <p:nvPr/>
                </p:nvSpPr>
                <p:spPr bwMode="auto">
                  <a:xfrm>
                    <a:off x="7848600" y="1909764"/>
                    <a:ext cx="641350" cy="982663"/>
                  </a:xfrm>
                  <a:custGeom>
                    <a:avLst/>
                    <a:gdLst>
                      <a:gd name="T0" fmla="*/ 156 w 171"/>
                      <a:gd name="T1" fmla="*/ 118 h 262"/>
                      <a:gd name="T2" fmla="*/ 111 w 171"/>
                      <a:gd name="T3" fmla="*/ 118 h 262"/>
                      <a:gd name="T4" fmla="*/ 105 w 171"/>
                      <a:gd name="T5" fmla="*/ 158 h 262"/>
                      <a:gd name="T6" fmla="*/ 150 w 171"/>
                      <a:gd name="T7" fmla="*/ 176 h 262"/>
                      <a:gd name="T8" fmla="*/ 156 w 171"/>
                      <a:gd name="T9" fmla="*/ 194 h 262"/>
                      <a:gd name="T10" fmla="*/ 145 w 171"/>
                      <a:gd name="T11" fmla="*/ 202 h 262"/>
                      <a:gd name="T12" fmla="*/ 140 w 171"/>
                      <a:gd name="T13" fmla="*/ 200 h 262"/>
                      <a:gd name="T14" fmla="*/ 97 w 171"/>
                      <a:gd name="T15" fmla="*/ 182 h 262"/>
                      <a:gd name="T16" fmla="*/ 0 w 171"/>
                      <a:gd name="T17" fmla="*/ 262 h 262"/>
                      <a:gd name="T18" fmla="*/ 0 w 171"/>
                      <a:gd name="T19" fmla="*/ 216 h 262"/>
                      <a:gd name="T20" fmla="*/ 75 w 171"/>
                      <a:gd name="T21" fmla="*/ 133 h 262"/>
                      <a:gd name="T22" fmla="*/ 0 w 171"/>
                      <a:gd name="T23" fmla="*/ 50 h 262"/>
                      <a:gd name="T24" fmla="*/ 0 w 171"/>
                      <a:gd name="T25" fmla="*/ 23 h 262"/>
                      <a:gd name="T26" fmla="*/ 80 w 171"/>
                      <a:gd name="T27" fmla="*/ 4 h 262"/>
                      <a:gd name="T28" fmla="*/ 87 w 171"/>
                      <a:gd name="T29" fmla="*/ 0 h 262"/>
                      <a:gd name="T30" fmla="*/ 98 w 171"/>
                      <a:gd name="T31" fmla="*/ 27 h 262"/>
                      <a:gd name="T32" fmla="*/ 140 w 171"/>
                      <a:gd name="T33" fmla="*/ 10 h 262"/>
                      <a:gd name="T34" fmla="*/ 156 w 171"/>
                      <a:gd name="T35" fmla="*/ 17 h 262"/>
                      <a:gd name="T36" fmla="*/ 150 w 171"/>
                      <a:gd name="T37" fmla="*/ 34 h 262"/>
                      <a:gd name="T38" fmla="*/ 106 w 171"/>
                      <a:gd name="T39" fmla="*/ 53 h 262"/>
                      <a:gd name="T40" fmla="*/ 111 w 171"/>
                      <a:gd name="T41" fmla="*/ 92 h 262"/>
                      <a:gd name="T42" fmla="*/ 158 w 171"/>
                      <a:gd name="T43" fmla="*/ 92 h 262"/>
                      <a:gd name="T44" fmla="*/ 171 w 171"/>
                      <a:gd name="T45" fmla="*/ 105 h 262"/>
                      <a:gd name="T46" fmla="*/ 156 w 171"/>
                      <a:gd name="T47" fmla="*/ 118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1" h="262">
                        <a:moveTo>
                          <a:pt x="156" y="118"/>
                        </a:moveTo>
                        <a:cubicBezTo>
                          <a:pt x="111" y="118"/>
                          <a:pt x="111" y="118"/>
                          <a:pt x="111" y="118"/>
                        </a:cubicBezTo>
                        <a:cubicBezTo>
                          <a:pt x="111" y="132"/>
                          <a:pt x="109" y="145"/>
                          <a:pt x="105" y="158"/>
                        </a:cubicBezTo>
                        <a:cubicBezTo>
                          <a:pt x="105" y="158"/>
                          <a:pt x="105" y="158"/>
                          <a:pt x="150" y="176"/>
                        </a:cubicBezTo>
                        <a:cubicBezTo>
                          <a:pt x="156" y="180"/>
                          <a:pt x="159" y="187"/>
                          <a:pt x="156" y="194"/>
                        </a:cubicBezTo>
                        <a:cubicBezTo>
                          <a:pt x="155" y="198"/>
                          <a:pt x="150" y="202"/>
                          <a:pt x="145" y="202"/>
                        </a:cubicBezTo>
                        <a:cubicBezTo>
                          <a:pt x="144" y="202"/>
                          <a:pt x="141" y="200"/>
                          <a:pt x="140" y="200"/>
                        </a:cubicBezTo>
                        <a:cubicBezTo>
                          <a:pt x="140" y="200"/>
                          <a:pt x="140" y="200"/>
                          <a:pt x="97" y="182"/>
                        </a:cubicBezTo>
                        <a:cubicBezTo>
                          <a:pt x="78" y="222"/>
                          <a:pt x="43" y="248"/>
                          <a:pt x="0" y="262"/>
                        </a:cubicBezTo>
                        <a:cubicBezTo>
                          <a:pt x="0" y="262"/>
                          <a:pt x="0" y="262"/>
                          <a:pt x="0" y="216"/>
                        </a:cubicBezTo>
                        <a:cubicBezTo>
                          <a:pt x="42" y="212"/>
                          <a:pt x="75" y="176"/>
                          <a:pt x="75" y="133"/>
                        </a:cubicBezTo>
                        <a:cubicBezTo>
                          <a:pt x="75" y="90"/>
                          <a:pt x="42" y="54"/>
                          <a:pt x="0" y="50"/>
                        </a:cubicBezTo>
                        <a:cubicBezTo>
                          <a:pt x="0" y="41"/>
                          <a:pt x="0" y="32"/>
                          <a:pt x="0" y="23"/>
                        </a:cubicBezTo>
                        <a:cubicBezTo>
                          <a:pt x="31" y="23"/>
                          <a:pt x="58" y="16"/>
                          <a:pt x="80" y="4"/>
                        </a:cubicBezTo>
                        <a:cubicBezTo>
                          <a:pt x="81" y="3"/>
                          <a:pt x="84" y="1"/>
                          <a:pt x="87" y="0"/>
                        </a:cubicBezTo>
                        <a:cubicBezTo>
                          <a:pt x="92" y="9"/>
                          <a:pt x="96" y="18"/>
                          <a:pt x="98" y="27"/>
                        </a:cubicBezTo>
                        <a:cubicBezTo>
                          <a:pt x="98" y="27"/>
                          <a:pt x="98" y="27"/>
                          <a:pt x="140" y="10"/>
                        </a:cubicBezTo>
                        <a:cubicBezTo>
                          <a:pt x="146" y="8"/>
                          <a:pt x="154" y="10"/>
                          <a:pt x="156" y="17"/>
                        </a:cubicBezTo>
                        <a:cubicBezTo>
                          <a:pt x="159" y="23"/>
                          <a:pt x="156" y="31"/>
                          <a:pt x="150" y="34"/>
                        </a:cubicBezTo>
                        <a:cubicBezTo>
                          <a:pt x="150" y="34"/>
                          <a:pt x="150" y="34"/>
                          <a:pt x="106" y="53"/>
                        </a:cubicBezTo>
                        <a:cubicBezTo>
                          <a:pt x="109" y="65"/>
                          <a:pt x="111" y="78"/>
                          <a:pt x="111" y="92"/>
                        </a:cubicBezTo>
                        <a:cubicBezTo>
                          <a:pt x="111" y="92"/>
                          <a:pt x="111" y="92"/>
                          <a:pt x="158" y="92"/>
                        </a:cubicBezTo>
                        <a:cubicBezTo>
                          <a:pt x="164" y="92"/>
                          <a:pt x="171" y="97"/>
                          <a:pt x="171" y="105"/>
                        </a:cubicBezTo>
                        <a:cubicBezTo>
                          <a:pt x="169" y="111"/>
                          <a:pt x="164" y="118"/>
                          <a:pt x="156" y="118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513483">
                      <a:defRPr/>
                    </a:pPr>
                    <a:endParaRPr lang="en-US" i="1" kern="0" dirty="0">
                      <a:solidFill>
                        <a:srgbClr val="000000"/>
                      </a:solidFill>
                      <a:latin typeface="CiscoSansTT Light"/>
                      <a:ea typeface="Arial"/>
                      <a:cs typeface="Arial"/>
                    </a:endParaRPr>
                  </a:p>
                </p:txBody>
              </p:sp>
            </p:grpSp>
            <p:sp>
              <p:nvSpPr>
                <p:cNvPr id="239" name="Freeform 238"/>
                <p:cNvSpPr>
                  <a:spLocks noEditPoints="1"/>
                </p:cNvSpPr>
                <p:nvPr/>
              </p:nvSpPr>
              <p:spPr bwMode="auto">
                <a:xfrm>
                  <a:off x="7571668" y="2194767"/>
                  <a:ext cx="490364" cy="429371"/>
                </a:xfrm>
                <a:custGeom>
                  <a:avLst/>
                  <a:gdLst/>
                  <a:ahLst/>
                  <a:cxnLst>
                    <a:cxn ang="0">
                      <a:pos x="139" y="218"/>
                    </a:cxn>
                    <a:cxn ang="0">
                      <a:pos x="185" y="230"/>
                    </a:cxn>
                    <a:cxn ang="0">
                      <a:pos x="189" y="232"/>
                    </a:cxn>
                    <a:cxn ang="0">
                      <a:pos x="216" y="256"/>
                    </a:cxn>
                    <a:cxn ang="0">
                      <a:pos x="223" y="251"/>
                    </a:cxn>
                    <a:cxn ang="0">
                      <a:pos x="221" y="240"/>
                    </a:cxn>
                    <a:cxn ang="0">
                      <a:pos x="248" y="207"/>
                    </a:cxn>
                    <a:cxn ang="0">
                      <a:pos x="248" y="199"/>
                    </a:cxn>
                    <a:cxn ang="0">
                      <a:pos x="241" y="12"/>
                    </a:cxn>
                    <a:cxn ang="0">
                      <a:pos x="241" y="0"/>
                    </a:cxn>
                    <a:cxn ang="0">
                      <a:pos x="136" y="173"/>
                    </a:cxn>
                    <a:cxn ang="0">
                      <a:pos x="38" y="355"/>
                    </a:cxn>
                    <a:cxn ang="0">
                      <a:pos x="52" y="347"/>
                    </a:cxn>
                    <a:cxn ang="0">
                      <a:pos x="139" y="218"/>
                    </a:cxn>
                    <a:cxn ang="0">
                      <a:pos x="188" y="149"/>
                    </a:cxn>
                    <a:cxn ang="0">
                      <a:pos x="318" y="148"/>
                    </a:cxn>
                    <a:cxn ang="0">
                      <a:pos x="329" y="128"/>
                    </a:cxn>
                    <a:cxn ang="0">
                      <a:pos x="180" y="128"/>
                    </a:cxn>
                    <a:cxn ang="0">
                      <a:pos x="188" y="149"/>
                    </a:cxn>
                    <a:cxn ang="0">
                      <a:pos x="122" y="235"/>
                    </a:cxn>
                    <a:cxn ang="0">
                      <a:pos x="201" y="362"/>
                    </a:cxn>
                    <a:cxn ang="0">
                      <a:pos x="213" y="342"/>
                    </a:cxn>
                    <a:cxn ang="0">
                      <a:pos x="142" y="233"/>
                    </a:cxn>
                    <a:cxn ang="0">
                      <a:pos x="122" y="235"/>
                    </a:cxn>
                    <a:cxn ang="0">
                      <a:pos x="274" y="319"/>
                    </a:cxn>
                    <a:cxn ang="0">
                      <a:pos x="286" y="268"/>
                    </a:cxn>
                    <a:cxn ang="0">
                      <a:pos x="277" y="263"/>
                    </a:cxn>
                    <a:cxn ang="0">
                      <a:pos x="254" y="272"/>
                    </a:cxn>
                    <a:cxn ang="0">
                      <a:pos x="229" y="261"/>
                    </a:cxn>
                    <a:cxn ang="0">
                      <a:pos x="222" y="266"/>
                    </a:cxn>
                    <a:cxn ang="0">
                      <a:pos x="232" y="319"/>
                    </a:cxn>
                    <a:cxn ang="0">
                      <a:pos x="139" y="406"/>
                    </a:cxn>
                    <a:cxn ang="0">
                      <a:pos x="63" y="367"/>
                    </a:cxn>
                    <a:cxn ang="0">
                      <a:pos x="50" y="375"/>
                    </a:cxn>
                    <a:cxn ang="0">
                      <a:pos x="151" y="426"/>
                    </a:cxn>
                    <a:cxn ang="0">
                      <a:pos x="254" y="371"/>
                    </a:cxn>
                    <a:cxn ang="0">
                      <a:pos x="455" y="375"/>
                    </a:cxn>
                    <a:cxn ang="0">
                      <a:pos x="443" y="369"/>
                    </a:cxn>
                    <a:cxn ang="0">
                      <a:pos x="274" y="319"/>
                    </a:cxn>
                    <a:cxn ang="0">
                      <a:pos x="369" y="173"/>
                    </a:cxn>
                    <a:cxn ang="0">
                      <a:pos x="266" y="0"/>
                    </a:cxn>
                    <a:cxn ang="0">
                      <a:pos x="266" y="12"/>
                    </a:cxn>
                    <a:cxn ang="0">
                      <a:pos x="260" y="199"/>
                    </a:cxn>
                    <a:cxn ang="0">
                      <a:pos x="260" y="207"/>
                    </a:cxn>
                    <a:cxn ang="0">
                      <a:pos x="287" y="240"/>
                    </a:cxn>
                    <a:cxn ang="0">
                      <a:pos x="285" y="252"/>
                    </a:cxn>
                    <a:cxn ang="0">
                      <a:pos x="292" y="256"/>
                    </a:cxn>
                    <a:cxn ang="0">
                      <a:pos x="369" y="217"/>
                    </a:cxn>
                    <a:cxn ang="0">
                      <a:pos x="455" y="347"/>
                    </a:cxn>
                    <a:cxn ang="0">
                      <a:pos x="469" y="355"/>
                    </a:cxn>
                    <a:cxn ang="0">
                      <a:pos x="369" y="173"/>
                    </a:cxn>
                    <a:cxn ang="0">
                      <a:pos x="297" y="342"/>
                    </a:cxn>
                    <a:cxn ang="0">
                      <a:pos x="307" y="362"/>
                    </a:cxn>
                    <a:cxn ang="0">
                      <a:pos x="388" y="234"/>
                    </a:cxn>
                    <a:cxn ang="0">
                      <a:pos x="366" y="232"/>
                    </a:cxn>
                    <a:cxn ang="0">
                      <a:pos x="297" y="342"/>
                    </a:cxn>
                  </a:cxnLst>
                  <a:rect l="0" t="0" r="r" b="b"/>
                  <a:pathLst>
                    <a:path w="507" h="444">
                      <a:moveTo>
                        <a:pt x="139" y="218"/>
                      </a:moveTo>
                      <a:cubicBezTo>
                        <a:pt x="155" y="218"/>
                        <a:pt x="171" y="222"/>
                        <a:pt x="185" y="230"/>
                      </a:cubicBezTo>
                      <a:cubicBezTo>
                        <a:pt x="187" y="232"/>
                        <a:pt x="189" y="232"/>
                        <a:pt x="189" y="232"/>
                      </a:cubicBezTo>
                      <a:cubicBezTo>
                        <a:pt x="201" y="240"/>
                        <a:pt x="209" y="248"/>
                        <a:pt x="216" y="256"/>
                      </a:cubicBezTo>
                      <a:cubicBezTo>
                        <a:pt x="223" y="251"/>
                        <a:pt x="223" y="251"/>
                        <a:pt x="223" y="251"/>
                      </a:cubicBezTo>
                      <a:cubicBezTo>
                        <a:pt x="222" y="247"/>
                        <a:pt x="221" y="243"/>
                        <a:pt x="221" y="240"/>
                      </a:cubicBezTo>
                      <a:cubicBezTo>
                        <a:pt x="221" y="224"/>
                        <a:pt x="233" y="210"/>
                        <a:pt x="248" y="207"/>
                      </a:cubicBezTo>
                      <a:cubicBezTo>
                        <a:pt x="248" y="199"/>
                        <a:pt x="248" y="199"/>
                        <a:pt x="248" y="199"/>
                      </a:cubicBezTo>
                      <a:cubicBezTo>
                        <a:pt x="136" y="190"/>
                        <a:pt x="128" y="22"/>
                        <a:pt x="241" y="12"/>
                      </a:cubicBezTo>
                      <a:cubicBezTo>
                        <a:pt x="241" y="0"/>
                        <a:pt x="241" y="0"/>
                        <a:pt x="241" y="0"/>
                      </a:cubicBezTo>
                      <a:cubicBezTo>
                        <a:pt x="156" y="6"/>
                        <a:pt x="104" y="98"/>
                        <a:pt x="136" y="173"/>
                      </a:cubicBezTo>
                      <a:cubicBezTo>
                        <a:pt x="46" y="182"/>
                        <a:pt x="0" y="278"/>
                        <a:pt x="38" y="355"/>
                      </a:cubicBezTo>
                      <a:cubicBezTo>
                        <a:pt x="52" y="347"/>
                        <a:pt x="52" y="347"/>
                        <a:pt x="52" y="347"/>
                      </a:cubicBezTo>
                      <a:cubicBezTo>
                        <a:pt x="18" y="290"/>
                        <a:pt x="77" y="218"/>
                        <a:pt x="139" y="218"/>
                      </a:cubicBezTo>
                      <a:close/>
                      <a:moveTo>
                        <a:pt x="188" y="149"/>
                      </a:moveTo>
                      <a:cubicBezTo>
                        <a:pt x="227" y="118"/>
                        <a:pt x="280" y="118"/>
                        <a:pt x="318" y="148"/>
                      </a:cubicBezTo>
                      <a:cubicBezTo>
                        <a:pt x="323" y="142"/>
                        <a:pt x="327" y="136"/>
                        <a:pt x="329" y="128"/>
                      </a:cubicBezTo>
                      <a:cubicBezTo>
                        <a:pt x="283" y="96"/>
                        <a:pt x="225" y="96"/>
                        <a:pt x="180" y="128"/>
                      </a:cubicBezTo>
                      <a:cubicBezTo>
                        <a:pt x="182" y="139"/>
                        <a:pt x="184" y="143"/>
                        <a:pt x="188" y="149"/>
                      </a:cubicBezTo>
                      <a:close/>
                      <a:moveTo>
                        <a:pt x="122" y="235"/>
                      </a:moveTo>
                      <a:cubicBezTo>
                        <a:pt x="120" y="289"/>
                        <a:pt x="150" y="340"/>
                        <a:pt x="201" y="362"/>
                      </a:cubicBezTo>
                      <a:cubicBezTo>
                        <a:pt x="205" y="356"/>
                        <a:pt x="209" y="350"/>
                        <a:pt x="213" y="342"/>
                      </a:cubicBezTo>
                      <a:cubicBezTo>
                        <a:pt x="168" y="324"/>
                        <a:pt x="140" y="279"/>
                        <a:pt x="142" y="233"/>
                      </a:cubicBezTo>
                      <a:cubicBezTo>
                        <a:pt x="136" y="233"/>
                        <a:pt x="128" y="233"/>
                        <a:pt x="122" y="235"/>
                      </a:cubicBezTo>
                      <a:close/>
                      <a:moveTo>
                        <a:pt x="274" y="319"/>
                      </a:moveTo>
                      <a:cubicBezTo>
                        <a:pt x="273" y="296"/>
                        <a:pt x="274" y="288"/>
                        <a:pt x="286" y="268"/>
                      </a:cubicBezTo>
                      <a:cubicBezTo>
                        <a:pt x="277" y="263"/>
                        <a:pt x="277" y="263"/>
                        <a:pt x="277" y="263"/>
                      </a:cubicBezTo>
                      <a:cubicBezTo>
                        <a:pt x="271" y="269"/>
                        <a:pt x="263" y="272"/>
                        <a:pt x="254" y="272"/>
                      </a:cubicBezTo>
                      <a:cubicBezTo>
                        <a:pt x="244" y="272"/>
                        <a:pt x="235" y="268"/>
                        <a:pt x="229" y="261"/>
                      </a:cubicBezTo>
                      <a:cubicBezTo>
                        <a:pt x="222" y="266"/>
                        <a:pt x="222" y="266"/>
                        <a:pt x="222" y="266"/>
                      </a:cubicBezTo>
                      <a:cubicBezTo>
                        <a:pt x="230" y="282"/>
                        <a:pt x="232" y="299"/>
                        <a:pt x="232" y="319"/>
                      </a:cubicBezTo>
                      <a:cubicBezTo>
                        <a:pt x="230" y="367"/>
                        <a:pt x="187" y="406"/>
                        <a:pt x="139" y="406"/>
                      </a:cubicBezTo>
                      <a:cubicBezTo>
                        <a:pt x="107" y="406"/>
                        <a:pt x="81" y="391"/>
                        <a:pt x="63" y="367"/>
                      </a:cubicBezTo>
                      <a:cubicBezTo>
                        <a:pt x="50" y="375"/>
                        <a:pt x="50" y="375"/>
                        <a:pt x="50" y="375"/>
                      </a:cubicBezTo>
                      <a:cubicBezTo>
                        <a:pt x="73" y="405"/>
                        <a:pt x="111" y="426"/>
                        <a:pt x="151" y="426"/>
                      </a:cubicBezTo>
                      <a:cubicBezTo>
                        <a:pt x="194" y="426"/>
                        <a:pt x="230" y="404"/>
                        <a:pt x="254" y="371"/>
                      </a:cubicBezTo>
                      <a:cubicBezTo>
                        <a:pt x="302" y="441"/>
                        <a:pt x="405" y="444"/>
                        <a:pt x="455" y="375"/>
                      </a:cubicBezTo>
                      <a:cubicBezTo>
                        <a:pt x="443" y="369"/>
                        <a:pt x="443" y="369"/>
                        <a:pt x="443" y="369"/>
                      </a:cubicBezTo>
                      <a:cubicBezTo>
                        <a:pt x="394" y="437"/>
                        <a:pt x="281" y="403"/>
                        <a:pt x="274" y="319"/>
                      </a:cubicBezTo>
                      <a:close/>
                      <a:moveTo>
                        <a:pt x="369" y="173"/>
                      </a:moveTo>
                      <a:cubicBezTo>
                        <a:pt x="402" y="97"/>
                        <a:pt x="351" y="8"/>
                        <a:pt x="266" y="0"/>
                      </a:cubicBezTo>
                      <a:cubicBezTo>
                        <a:pt x="266" y="12"/>
                        <a:pt x="266" y="12"/>
                        <a:pt x="266" y="12"/>
                      </a:cubicBezTo>
                      <a:cubicBezTo>
                        <a:pt x="376" y="26"/>
                        <a:pt x="370" y="190"/>
                        <a:pt x="260" y="199"/>
                      </a:cubicBezTo>
                      <a:cubicBezTo>
                        <a:pt x="260" y="207"/>
                        <a:pt x="260" y="207"/>
                        <a:pt x="260" y="207"/>
                      </a:cubicBezTo>
                      <a:cubicBezTo>
                        <a:pt x="275" y="210"/>
                        <a:pt x="287" y="224"/>
                        <a:pt x="287" y="240"/>
                      </a:cubicBezTo>
                      <a:cubicBezTo>
                        <a:pt x="287" y="244"/>
                        <a:pt x="286" y="248"/>
                        <a:pt x="285" y="252"/>
                      </a:cubicBezTo>
                      <a:cubicBezTo>
                        <a:pt x="292" y="256"/>
                        <a:pt x="292" y="256"/>
                        <a:pt x="292" y="256"/>
                      </a:cubicBezTo>
                      <a:cubicBezTo>
                        <a:pt x="309" y="234"/>
                        <a:pt x="337" y="218"/>
                        <a:pt x="369" y="217"/>
                      </a:cubicBezTo>
                      <a:cubicBezTo>
                        <a:pt x="436" y="217"/>
                        <a:pt x="479" y="288"/>
                        <a:pt x="455" y="347"/>
                      </a:cubicBezTo>
                      <a:cubicBezTo>
                        <a:pt x="469" y="355"/>
                        <a:pt x="469" y="355"/>
                        <a:pt x="469" y="355"/>
                      </a:cubicBezTo>
                      <a:cubicBezTo>
                        <a:pt x="507" y="278"/>
                        <a:pt x="458" y="181"/>
                        <a:pt x="369" y="173"/>
                      </a:cubicBezTo>
                      <a:close/>
                      <a:moveTo>
                        <a:pt x="297" y="342"/>
                      </a:moveTo>
                      <a:cubicBezTo>
                        <a:pt x="301" y="350"/>
                        <a:pt x="303" y="356"/>
                        <a:pt x="307" y="362"/>
                      </a:cubicBezTo>
                      <a:cubicBezTo>
                        <a:pt x="358" y="340"/>
                        <a:pt x="390" y="289"/>
                        <a:pt x="388" y="234"/>
                      </a:cubicBezTo>
                      <a:cubicBezTo>
                        <a:pt x="382" y="232"/>
                        <a:pt x="374" y="232"/>
                        <a:pt x="366" y="232"/>
                      </a:cubicBezTo>
                      <a:cubicBezTo>
                        <a:pt x="370" y="281"/>
                        <a:pt x="341" y="326"/>
                        <a:pt x="297" y="3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3483">
                    <a:defRPr/>
                  </a:pPr>
                  <a:endParaRPr lang="en-US" i="1" kern="0" dirty="0">
                    <a:solidFill>
                      <a:srgbClr val="000000"/>
                    </a:solidFill>
                    <a:latin typeface="CiscoSansTT Light"/>
                    <a:ea typeface="Arial"/>
                    <a:cs typeface="Arial"/>
                  </a:endParaRPr>
                </a:p>
              </p:txBody>
            </p:sp>
          </p:grpSp>
        </p:grpSp>
        <p:grpSp>
          <p:nvGrpSpPr>
            <p:cNvPr id="190" name="Group 189"/>
            <p:cNvGrpSpPr>
              <a:grpSpLocks/>
            </p:cNvGrpSpPr>
            <p:nvPr/>
          </p:nvGrpSpPr>
          <p:grpSpPr bwMode="auto">
            <a:xfrm>
              <a:off x="531202" y="1844536"/>
              <a:ext cx="8120489" cy="2742994"/>
              <a:chOff x="531202" y="1844536"/>
              <a:chExt cx="8120489" cy="2742994"/>
            </a:xfrm>
          </p:grpSpPr>
          <p:cxnSp>
            <p:nvCxnSpPr>
              <p:cNvPr id="191" name="Straight Connector 190"/>
              <p:cNvCxnSpPr/>
              <p:nvPr/>
            </p:nvCxnSpPr>
            <p:spPr>
              <a:xfrm>
                <a:off x="2760169" y="2852274"/>
                <a:ext cx="547716" cy="181551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V="1">
                <a:off x="2907814" y="4154703"/>
                <a:ext cx="571530" cy="249961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3811149" y="3807389"/>
                <a:ext cx="1035104" cy="231543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H="1" flipV="1">
                <a:off x="3415841" y="3325885"/>
                <a:ext cx="185748" cy="548599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3409490" y="2681248"/>
                <a:ext cx="282590" cy="282850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3938156" y="2507591"/>
                <a:ext cx="970013" cy="94722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3177703" y="2039242"/>
                <a:ext cx="463574" cy="373626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5984551" y="4027091"/>
                <a:ext cx="417535" cy="109194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6424312" y="2766761"/>
                <a:ext cx="147645" cy="972218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7861074" y="3495595"/>
                <a:ext cx="163522" cy="442037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6764055" y="4027091"/>
                <a:ext cx="838244" cy="90776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6591008" y="2090550"/>
                <a:ext cx="1060506" cy="457824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7821385" y="2212900"/>
                <a:ext cx="209561" cy="876180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7922991" y="1844536"/>
                <a:ext cx="528665" cy="96037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5005012" y="2897004"/>
                <a:ext cx="22226" cy="605169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5190759" y="2582579"/>
                <a:ext cx="1089082" cy="59202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5168533" y="3790286"/>
                <a:ext cx="527078" cy="214441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7851549" y="4290208"/>
                <a:ext cx="369907" cy="297322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8192880" y="3311413"/>
                <a:ext cx="458811" cy="47361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H="1">
                <a:off x="2161650" y="3024615"/>
                <a:ext cx="415947" cy="674896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H="1" flipV="1">
                <a:off x="2161650" y="3982361"/>
                <a:ext cx="422297" cy="365733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 flipV="1">
                <a:off x="2039406" y="2398397"/>
                <a:ext cx="422297" cy="367049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>
                <a:off x="1129720" y="2420762"/>
                <a:ext cx="538191" cy="164448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H="1" flipV="1">
                <a:off x="709011" y="2074763"/>
                <a:ext cx="268301" cy="395992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H="1">
                <a:off x="770927" y="2854905"/>
                <a:ext cx="209561" cy="495975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770927" y="3699511"/>
                <a:ext cx="430236" cy="464401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H="1">
                <a:off x="1517091" y="3963943"/>
                <a:ext cx="376258" cy="161817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767751" y="4291524"/>
                <a:ext cx="450874" cy="280219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>
                <a:off x="531202" y="3677145"/>
                <a:ext cx="144470" cy="328896"/>
              </a:xfrm>
              <a:prstGeom prst="line">
                <a:avLst/>
              </a:prstGeom>
              <a:ln w="12700" cmpd="sng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8" name="Group 327"/>
          <p:cNvGrpSpPr/>
          <p:nvPr/>
        </p:nvGrpSpPr>
        <p:grpSpPr>
          <a:xfrm>
            <a:off x="1582855" y="1891606"/>
            <a:ext cx="6084094" cy="2072878"/>
            <a:chOff x="738873" y="2664381"/>
            <a:chExt cx="8112125" cy="2763837"/>
          </a:xfrm>
        </p:grpSpPr>
        <p:grpSp>
          <p:nvGrpSpPr>
            <p:cNvPr id="329" name="Group 328"/>
            <p:cNvGrpSpPr>
              <a:grpSpLocks noChangeAspect="1"/>
            </p:cNvGrpSpPr>
            <p:nvPr/>
          </p:nvGrpSpPr>
          <p:grpSpPr bwMode="auto">
            <a:xfrm>
              <a:off x="1589773" y="2756456"/>
              <a:ext cx="1514475" cy="1514475"/>
              <a:chOff x="1879049" y="2531872"/>
              <a:chExt cx="1661024" cy="1661024"/>
            </a:xfrm>
          </p:grpSpPr>
          <p:sp>
            <p:nvSpPr>
              <p:cNvPr id="366" name="Oval 365"/>
              <p:cNvSpPr>
                <a:spLocks noChangeArrowheads="1"/>
              </p:cNvSpPr>
              <p:nvPr/>
            </p:nvSpPr>
            <p:spPr bwMode="auto">
              <a:xfrm>
                <a:off x="1936506" y="2587588"/>
                <a:ext cx="1553075" cy="15513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5" rIns="91430" bIns="45715"/>
              <a:lstStyle/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367" name="Rectangle 366"/>
              <p:cNvSpPr>
                <a:spLocks noChangeArrowheads="1"/>
              </p:cNvSpPr>
              <p:nvPr/>
            </p:nvSpPr>
            <p:spPr bwMode="auto">
              <a:xfrm>
                <a:off x="2094439" y="2700182"/>
                <a:ext cx="1245932" cy="720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600" dirty="0">
                    <a:solidFill>
                      <a:srgbClr val="FF0000"/>
                    </a:solidFill>
                  </a:rPr>
                  <a:t>60%</a:t>
                </a:r>
              </a:p>
            </p:txBody>
          </p:sp>
          <p:sp>
            <p:nvSpPr>
              <p:cNvPr id="368" name="TextBox 172"/>
              <p:cNvSpPr txBox="1">
                <a:spLocks noChangeArrowheads="1"/>
              </p:cNvSpPr>
              <p:nvPr/>
            </p:nvSpPr>
            <p:spPr bwMode="auto">
              <a:xfrm>
                <a:off x="2308806" y="3302743"/>
                <a:ext cx="812079" cy="663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9" tIns="34295" rIns="68589" bIns="34295">
                <a:spAutoFit/>
              </a:bodyPr>
              <a:lstStyle/>
              <a:p>
                <a:pPr algn="ctr" eaLnBrk="1" hangingPunct="1"/>
                <a:r>
                  <a:rPr lang="en-US" altLang="en-US" sz="800" dirty="0">
                    <a:solidFill>
                      <a:srgbClr val="272A48"/>
                    </a:solidFill>
                  </a:rPr>
                  <a:t>of data is </a:t>
                </a:r>
                <a:br>
                  <a:rPr lang="en-US" altLang="en-US" sz="800" dirty="0">
                    <a:solidFill>
                      <a:srgbClr val="272A48"/>
                    </a:solidFill>
                  </a:rPr>
                </a:br>
                <a:r>
                  <a:rPr lang="en-US" altLang="en-US" sz="800" dirty="0">
                    <a:solidFill>
                      <a:srgbClr val="272A48"/>
                    </a:solidFill>
                  </a:rPr>
                  <a:t>stolen in</a:t>
                </a:r>
                <a:br>
                  <a:rPr lang="en-US" altLang="en-US" sz="800" dirty="0">
                    <a:solidFill>
                      <a:srgbClr val="272A48"/>
                    </a:solidFill>
                  </a:rPr>
                </a:br>
                <a:r>
                  <a:rPr lang="en-US" altLang="en-US" sz="900" dirty="0">
                    <a:solidFill>
                      <a:srgbClr val="272A48"/>
                    </a:solidFill>
                  </a:rPr>
                  <a:t>HOURS</a:t>
                </a: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1879049" y="2531872"/>
                <a:ext cx="1661024" cy="1661024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sysDash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1430" tIns="45715" rIns="91430" bIns="45715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</p:grpSp>
        <p:grpSp>
          <p:nvGrpSpPr>
            <p:cNvPr id="330" name="Group 329"/>
            <p:cNvGrpSpPr>
              <a:grpSpLocks noChangeAspect="1"/>
            </p:cNvGrpSpPr>
            <p:nvPr/>
          </p:nvGrpSpPr>
          <p:grpSpPr bwMode="auto">
            <a:xfrm>
              <a:off x="5123548" y="2781856"/>
              <a:ext cx="1465263" cy="1463675"/>
              <a:chOff x="3936225" y="2534042"/>
              <a:chExt cx="1661024" cy="1661024"/>
            </a:xfrm>
          </p:grpSpPr>
          <p:sp>
            <p:nvSpPr>
              <p:cNvPr id="362" name="Oval 361"/>
              <p:cNvSpPr>
                <a:spLocks noChangeArrowheads="1"/>
              </p:cNvSpPr>
              <p:nvPr/>
            </p:nvSpPr>
            <p:spPr bwMode="auto">
              <a:xfrm>
                <a:off x="3986614" y="2588088"/>
                <a:ext cx="1553048" cy="155293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5" rIns="91430" bIns="45715"/>
              <a:lstStyle/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363" name="Rectangle 362"/>
              <p:cNvSpPr>
                <a:spLocks noChangeArrowheads="1"/>
              </p:cNvSpPr>
              <p:nvPr/>
            </p:nvSpPr>
            <p:spPr bwMode="auto">
              <a:xfrm>
                <a:off x="4127001" y="2703692"/>
                <a:ext cx="1287777" cy="745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600">
                    <a:solidFill>
                      <a:srgbClr val="FF0000"/>
                    </a:solidFill>
                  </a:rPr>
                  <a:t>54%</a:t>
                </a:r>
              </a:p>
            </p:txBody>
          </p:sp>
          <p:sp>
            <p:nvSpPr>
              <p:cNvPr id="364" name="TextBox 174"/>
              <p:cNvSpPr txBox="1">
                <a:spLocks noChangeArrowheads="1"/>
              </p:cNvSpPr>
              <p:nvPr/>
            </p:nvSpPr>
            <p:spPr bwMode="auto">
              <a:xfrm>
                <a:off x="4074852" y="3285476"/>
                <a:ext cx="1372352" cy="617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9" tIns="34295" rIns="68589" bIns="34295">
                <a:spAutoFit/>
              </a:bodyPr>
              <a:lstStyle/>
              <a:p>
                <a:pPr algn="ctr" eaLnBrk="1" hangingPunct="1"/>
                <a:r>
                  <a:rPr lang="en-US" altLang="en-US" sz="700">
                    <a:solidFill>
                      <a:srgbClr val="272A48"/>
                    </a:solidFill>
                  </a:rPr>
                  <a:t>of breaches remain </a:t>
                </a:r>
                <a:br>
                  <a:rPr lang="en-US" altLang="en-US" sz="700">
                    <a:solidFill>
                      <a:srgbClr val="272A48"/>
                    </a:solidFill>
                  </a:rPr>
                </a:br>
                <a:r>
                  <a:rPr lang="en-US" altLang="en-US" sz="700">
                    <a:solidFill>
                      <a:srgbClr val="272A48"/>
                    </a:solidFill>
                  </a:rPr>
                  <a:t>undiscovered for</a:t>
                </a:r>
                <a:br>
                  <a:rPr lang="en-US" altLang="en-US" sz="700">
                    <a:solidFill>
                      <a:srgbClr val="272A48"/>
                    </a:solidFill>
                  </a:rPr>
                </a:br>
                <a:r>
                  <a:rPr lang="en-US" altLang="en-US" sz="800">
                    <a:solidFill>
                      <a:srgbClr val="272A48"/>
                    </a:solidFill>
                  </a:rPr>
                  <a:t>MONTHS</a:t>
                </a:r>
              </a:p>
            </p:txBody>
          </p:sp>
          <p:sp>
            <p:nvSpPr>
              <p:cNvPr id="365" name="Oval 364"/>
              <p:cNvSpPr/>
              <p:nvPr/>
            </p:nvSpPr>
            <p:spPr>
              <a:xfrm>
                <a:off x="3936225" y="2534042"/>
                <a:ext cx="1661024" cy="1661024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sysDash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1430" tIns="45715" rIns="91430" bIns="45715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</p:grpSp>
        <p:grpSp>
          <p:nvGrpSpPr>
            <p:cNvPr id="331" name="Group 330"/>
            <p:cNvGrpSpPr>
              <a:grpSpLocks/>
            </p:cNvGrpSpPr>
            <p:nvPr/>
          </p:nvGrpSpPr>
          <p:grpSpPr bwMode="auto">
            <a:xfrm>
              <a:off x="1278623" y="4856718"/>
              <a:ext cx="7572375" cy="377755"/>
              <a:chOff x="1060834" y="4122048"/>
              <a:chExt cx="7572634" cy="378412"/>
            </a:xfrm>
          </p:grpSpPr>
          <p:sp>
            <p:nvSpPr>
              <p:cNvPr id="360" name="Pentagon 359"/>
              <p:cNvSpPr/>
              <p:nvPr/>
            </p:nvSpPr>
            <p:spPr>
              <a:xfrm>
                <a:off x="1060834" y="4122048"/>
                <a:ext cx="7572634" cy="365760"/>
              </a:xfrm>
              <a:prstGeom prst="homePlate">
                <a:avLst>
                  <a:gd name="adj" fmla="val 23480"/>
                </a:avLst>
              </a:pr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accent5">
                      <a:alpha val="3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endParaRPr lang="en-US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61" name="Rectangle 360"/>
              <p:cNvSpPr>
                <a:spLocks noChangeArrowheads="1"/>
              </p:cNvSpPr>
              <p:nvPr/>
            </p:nvSpPr>
            <p:spPr bwMode="auto">
              <a:xfrm>
                <a:off x="6912224" y="4151040"/>
                <a:ext cx="883888" cy="349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100">
                    <a:solidFill>
                      <a:schemeClr val="bg1"/>
                    </a:solidFill>
                  </a:rPr>
                  <a:t>YEARS</a:t>
                </a:r>
              </a:p>
            </p:txBody>
          </p:sp>
        </p:grpSp>
        <p:grpSp>
          <p:nvGrpSpPr>
            <p:cNvPr id="332" name="Group 331"/>
            <p:cNvGrpSpPr>
              <a:grpSpLocks/>
            </p:cNvGrpSpPr>
            <p:nvPr/>
          </p:nvGrpSpPr>
          <p:grpSpPr bwMode="auto">
            <a:xfrm>
              <a:off x="2416861" y="4856718"/>
              <a:ext cx="4405312" cy="377755"/>
              <a:chOff x="1105029" y="4122048"/>
              <a:chExt cx="4017979" cy="378412"/>
            </a:xfrm>
          </p:grpSpPr>
          <p:sp>
            <p:nvSpPr>
              <p:cNvPr id="358" name="Pentagon 357"/>
              <p:cNvSpPr/>
              <p:nvPr/>
            </p:nvSpPr>
            <p:spPr>
              <a:xfrm>
                <a:off x="1105029" y="4122048"/>
                <a:ext cx="4017979" cy="365760"/>
              </a:xfrm>
              <a:prstGeom prst="homePlate">
                <a:avLst>
                  <a:gd name="adj" fmla="val 23480"/>
                </a:avLst>
              </a:pr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accent5">
                      <a:alpha val="3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endParaRPr lang="en-US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59" name="Rectangle 358"/>
              <p:cNvSpPr>
                <a:spLocks noChangeArrowheads="1"/>
              </p:cNvSpPr>
              <p:nvPr/>
            </p:nvSpPr>
            <p:spPr bwMode="auto">
              <a:xfrm>
                <a:off x="3828381" y="4151040"/>
                <a:ext cx="967893" cy="349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100">
                    <a:solidFill>
                      <a:schemeClr val="bg1"/>
                    </a:solidFill>
                  </a:rPr>
                  <a:t>MONTHS</a:t>
                </a:r>
              </a:p>
            </p:txBody>
          </p:sp>
        </p:grpSp>
        <p:grpSp>
          <p:nvGrpSpPr>
            <p:cNvPr id="333" name="Group 332"/>
            <p:cNvGrpSpPr>
              <a:grpSpLocks/>
            </p:cNvGrpSpPr>
            <p:nvPr/>
          </p:nvGrpSpPr>
          <p:grpSpPr bwMode="auto">
            <a:xfrm>
              <a:off x="857936" y="4856718"/>
              <a:ext cx="2525712" cy="377755"/>
              <a:chOff x="976308" y="4122048"/>
              <a:chExt cx="2525098" cy="378412"/>
            </a:xfrm>
          </p:grpSpPr>
          <p:sp>
            <p:nvSpPr>
              <p:cNvPr id="356" name="Pentagon 355"/>
              <p:cNvSpPr/>
              <p:nvPr/>
            </p:nvSpPr>
            <p:spPr>
              <a:xfrm>
                <a:off x="976308" y="4122048"/>
                <a:ext cx="2525098" cy="365760"/>
              </a:xfrm>
              <a:prstGeom prst="homePlate">
                <a:avLst>
                  <a:gd name="adj" fmla="val 23480"/>
                </a:avLst>
              </a:pr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accent5">
                      <a:alpha val="3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endParaRPr lang="en-US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57" name="Rectangle 356"/>
              <p:cNvSpPr>
                <a:spLocks noChangeArrowheads="1"/>
              </p:cNvSpPr>
              <p:nvPr/>
            </p:nvSpPr>
            <p:spPr bwMode="auto">
              <a:xfrm>
                <a:off x="2127176" y="4151040"/>
                <a:ext cx="925235" cy="349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100">
                    <a:solidFill>
                      <a:schemeClr val="bg1"/>
                    </a:solidFill>
                  </a:rPr>
                  <a:t>HOURS</a:t>
                </a:r>
              </a:p>
            </p:txBody>
          </p:sp>
        </p:grpSp>
        <p:cxnSp>
          <p:nvCxnSpPr>
            <p:cNvPr id="334" name="Straight Connector 333"/>
            <p:cNvCxnSpPr/>
            <p:nvPr/>
          </p:nvCxnSpPr>
          <p:spPr>
            <a:xfrm>
              <a:off x="2343836" y="4282043"/>
              <a:ext cx="3175" cy="573088"/>
            </a:xfrm>
            <a:prstGeom prst="line">
              <a:avLst/>
            </a:prstGeom>
            <a:noFill/>
            <a:ln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5839511" y="4256643"/>
              <a:ext cx="15875" cy="596900"/>
            </a:xfrm>
            <a:prstGeom prst="line">
              <a:avLst/>
            </a:prstGeom>
            <a:noFill/>
            <a:ln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>
              <a:off x="7427011" y="4212193"/>
              <a:ext cx="0" cy="641350"/>
            </a:xfrm>
            <a:prstGeom prst="line">
              <a:avLst/>
            </a:prstGeom>
            <a:noFill/>
            <a:ln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grpSp>
          <p:nvGrpSpPr>
            <p:cNvPr id="337" name="Group 336"/>
            <p:cNvGrpSpPr>
              <a:grpSpLocks/>
            </p:cNvGrpSpPr>
            <p:nvPr/>
          </p:nvGrpSpPr>
          <p:grpSpPr bwMode="auto">
            <a:xfrm>
              <a:off x="738873" y="4650343"/>
              <a:ext cx="776288" cy="777875"/>
              <a:chOff x="520061" y="3916308"/>
              <a:chExt cx="777240" cy="777240"/>
            </a:xfrm>
          </p:grpSpPr>
          <p:sp>
            <p:nvSpPr>
              <p:cNvPr id="354" name="Oval 353"/>
              <p:cNvSpPr/>
              <p:nvPr/>
            </p:nvSpPr>
            <p:spPr>
              <a:xfrm>
                <a:off x="520061" y="3916308"/>
                <a:ext cx="777240" cy="7772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bg1">
                      <a:lumMod val="40000"/>
                      <a:lumOff val="60000"/>
                      <a:alpha val="38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endParaRPr lang="en-US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558208" y="3954377"/>
                <a:ext cx="700947" cy="701102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 w="28575">
                <a:noFill/>
                <a:round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r>
                  <a:rPr lang="en-US" sz="900" dirty="0">
                    <a:solidFill>
                      <a:schemeClr val="bg1"/>
                    </a:solidFill>
                    <a:latin typeface="CiscoSansTT" panose="020B0503020201020303" pitchFamily="34" charset="0"/>
                  </a:rPr>
                  <a:t>START</a:t>
                </a:r>
              </a:p>
            </p:txBody>
          </p:sp>
        </p:grpSp>
        <p:grpSp>
          <p:nvGrpSpPr>
            <p:cNvPr id="338" name="Group 337"/>
            <p:cNvGrpSpPr>
              <a:grpSpLocks noChangeAspect="1"/>
            </p:cNvGrpSpPr>
            <p:nvPr/>
          </p:nvGrpSpPr>
          <p:grpSpPr bwMode="auto">
            <a:xfrm>
              <a:off x="3261411" y="2664381"/>
              <a:ext cx="1698625" cy="1698625"/>
              <a:chOff x="1937016" y="2466835"/>
              <a:chExt cx="1661024" cy="1661024"/>
            </a:xfrm>
          </p:grpSpPr>
          <p:sp>
            <p:nvSpPr>
              <p:cNvPr id="350" name="Oval 349"/>
              <p:cNvSpPr>
                <a:spLocks noChangeArrowheads="1"/>
              </p:cNvSpPr>
              <p:nvPr/>
            </p:nvSpPr>
            <p:spPr bwMode="auto">
              <a:xfrm>
                <a:off x="1994453" y="2521167"/>
                <a:ext cx="1552359" cy="155235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0" tIns="45715" rIns="91430" bIns="45715"/>
              <a:lstStyle/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351" name="Rectangle 350"/>
              <p:cNvSpPr>
                <a:spLocks noChangeArrowheads="1"/>
              </p:cNvSpPr>
              <p:nvPr/>
            </p:nvSpPr>
            <p:spPr bwMode="auto">
              <a:xfrm>
                <a:off x="2238221" y="2708595"/>
                <a:ext cx="1110858" cy="642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600" dirty="0">
                    <a:solidFill>
                      <a:srgbClr val="FF0000"/>
                    </a:solidFill>
                  </a:rPr>
                  <a:t>85%</a:t>
                </a:r>
              </a:p>
            </p:txBody>
          </p:sp>
          <p:sp>
            <p:nvSpPr>
              <p:cNvPr id="352" name="TextBox 331"/>
              <p:cNvSpPr txBox="1">
                <a:spLocks noChangeArrowheads="1"/>
              </p:cNvSpPr>
              <p:nvPr/>
            </p:nvSpPr>
            <p:spPr bwMode="auto">
              <a:xfrm>
                <a:off x="2022067" y="3214674"/>
                <a:ext cx="1501497" cy="531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9" tIns="34295" rIns="68589" bIns="34295">
                <a:spAutoFit/>
              </a:bodyPr>
              <a:lstStyle/>
              <a:p>
                <a:pPr algn="ctr" eaLnBrk="1" hangingPunct="1"/>
                <a:r>
                  <a:rPr lang="en-US" altLang="en-US" sz="700">
                    <a:solidFill>
                      <a:srgbClr val="272A48"/>
                    </a:solidFill>
                  </a:rPr>
                  <a:t>of point-of-sale intrusions </a:t>
                </a:r>
              </a:p>
              <a:p>
                <a:pPr algn="ctr" eaLnBrk="1" hangingPunct="1"/>
                <a:r>
                  <a:rPr lang="en-US" altLang="en-US" sz="700">
                    <a:solidFill>
                      <a:srgbClr val="272A48"/>
                    </a:solidFill>
                  </a:rPr>
                  <a:t>aren’t discovered for </a:t>
                </a:r>
              </a:p>
              <a:p>
                <a:pPr algn="ctr" eaLnBrk="1" hangingPunct="1"/>
                <a:r>
                  <a:rPr lang="en-US" altLang="en-US" sz="800">
                    <a:solidFill>
                      <a:srgbClr val="272A48"/>
                    </a:solidFill>
                  </a:rPr>
                  <a:t>WEEKS</a:t>
                </a:r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1937016" y="2466835"/>
                <a:ext cx="1661024" cy="1661024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  <a:prstDash val="sysDash"/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1430" tIns="45715" rIns="91430" bIns="45715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818">
                  <a:defRPr/>
                </a:pPr>
                <a:endParaRPr lang="en-US" sz="1200" strike="sngStrike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</p:grpSp>
        <p:grpSp>
          <p:nvGrpSpPr>
            <p:cNvPr id="339" name="Group 338"/>
            <p:cNvGrpSpPr>
              <a:grpSpLocks/>
            </p:cNvGrpSpPr>
            <p:nvPr/>
          </p:nvGrpSpPr>
          <p:grpSpPr bwMode="auto">
            <a:xfrm>
              <a:off x="2354948" y="4856718"/>
              <a:ext cx="2525713" cy="377755"/>
              <a:chOff x="976308" y="4122048"/>
              <a:chExt cx="2525098" cy="378412"/>
            </a:xfrm>
          </p:grpSpPr>
          <p:sp>
            <p:nvSpPr>
              <p:cNvPr id="348" name="Pentagon 347"/>
              <p:cNvSpPr/>
              <p:nvPr/>
            </p:nvSpPr>
            <p:spPr>
              <a:xfrm>
                <a:off x="976308" y="4122048"/>
                <a:ext cx="2525098" cy="365760"/>
              </a:xfrm>
              <a:prstGeom prst="homePlate">
                <a:avLst>
                  <a:gd name="adj" fmla="val 23480"/>
                </a:avLst>
              </a:prstGeom>
              <a:gradFill>
                <a:gsLst>
                  <a:gs pos="0">
                    <a:schemeClr val="tx2">
                      <a:lumMod val="75000"/>
                      <a:alpha val="0"/>
                    </a:schemeClr>
                  </a:gs>
                  <a:gs pos="100000">
                    <a:schemeClr val="accent5">
                      <a:alpha val="3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72">
                  <a:defRPr/>
                </a:pPr>
                <a:endParaRPr lang="en-US" dirty="0">
                  <a:solidFill>
                    <a:schemeClr val="bg1"/>
                  </a:solidFill>
                  <a:latin typeface="Arial"/>
                </a:endParaRPr>
              </a:p>
            </p:txBody>
          </p:sp>
          <p:sp>
            <p:nvSpPr>
              <p:cNvPr id="349" name="Rectangle 348"/>
              <p:cNvSpPr>
                <a:spLocks noChangeArrowheads="1"/>
              </p:cNvSpPr>
              <p:nvPr/>
            </p:nvSpPr>
            <p:spPr bwMode="auto">
              <a:xfrm>
                <a:off x="2261717" y="4151040"/>
                <a:ext cx="942421" cy="349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100">
                    <a:solidFill>
                      <a:schemeClr val="bg1"/>
                    </a:solidFill>
                  </a:rPr>
                  <a:t>WEEKS</a:t>
                </a:r>
              </a:p>
            </p:txBody>
          </p:sp>
        </p:grpSp>
        <p:cxnSp>
          <p:nvCxnSpPr>
            <p:cNvPr id="340" name="Straight Connector 339"/>
            <p:cNvCxnSpPr/>
            <p:nvPr/>
          </p:nvCxnSpPr>
          <p:spPr>
            <a:xfrm flipH="1">
              <a:off x="4109136" y="4383643"/>
              <a:ext cx="3175" cy="469900"/>
            </a:xfrm>
            <a:prstGeom prst="line">
              <a:avLst/>
            </a:prstGeom>
            <a:noFill/>
            <a:ln>
              <a:solidFill>
                <a:schemeClr val="accent5"/>
              </a:solidFill>
              <a:prstDash val="sys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  <p:grpSp>
          <p:nvGrpSpPr>
            <p:cNvPr id="341" name="Group 340"/>
            <p:cNvGrpSpPr>
              <a:grpSpLocks/>
            </p:cNvGrpSpPr>
            <p:nvPr/>
          </p:nvGrpSpPr>
          <p:grpSpPr bwMode="auto">
            <a:xfrm>
              <a:off x="6717676" y="2815193"/>
              <a:ext cx="1407836" cy="1397000"/>
              <a:chOff x="6500219" y="2404489"/>
              <a:chExt cx="1406951" cy="1396122"/>
            </a:xfrm>
          </p:grpSpPr>
          <p:grpSp>
            <p:nvGrpSpPr>
              <p:cNvPr id="342" name="Group 341"/>
              <p:cNvGrpSpPr>
                <a:grpSpLocks noChangeAspect="1"/>
              </p:cNvGrpSpPr>
              <p:nvPr/>
            </p:nvGrpSpPr>
            <p:grpSpPr bwMode="auto">
              <a:xfrm>
                <a:off x="6511048" y="2404489"/>
                <a:ext cx="1396122" cy="1396122"/>
                <a:chOff x="5733961" y="2253699"/>
                <a:chExt cx="1637680" cy="1637680"/>
              </a:xfrm>
            </p:grpSpPr>
            <p:sp>
              <p:nvSpPr>
                <p:cNvPr id="345" name="Oval 344"/>
                <p:cNvSpPr>
                  <a:spLocks noChangeArrowheads="1"/>
                </p:cNvSpPr>
                <p:nvPr/>
              </p:nvSpPr>
              <p:spPr bwMode="auto">
                <a:xfrm>
                  <a:off x="5780485" y="2296503"/>
                  <a:ext cx="1552074" cy="155207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30" tIns="45715" rIns="91430" bIns="45715"/>
                <a:lstStyle/>
                <a:p>
                  <a:pPr defTabSz="342818">
                    <a:defRPr/>
                  </a:pPr>
                  <a:endParaRPr lang="en-US" sz="1200" strike="sngStrike" dirty="0">
                    <a:solidFill>
                      <a:srgbClr val="FFFFFF"/>
                    </a:solidFill>
                    <a:latin typeface="CiscoSans" pitchFamily="34" charset="0"/>
                  </a:endParaRPr>
                </a:p>
              </p:txBody>
            </p:sp>
            <p:sp>
              <p:nvSpPr>
                <p:cNvPr id="346" name="TextBox 176"/>
                <p:cNvSpPr txBox="1">
                  <a:spLocks noChangeArrowheads="1"/>
                </p:cNvSpPr>
                <p:nvPr/>
              </p:nvSpPr>
              <p:spPr bwMode="auto">
                <a:xfrm>
                  <a:off x="6469680" y="2323314"/>
                  <a:ext cx="216510" cy="324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8589" tIns="34295" rIns="68589" bIns="34295">
                  <a:spAutoFit/>
                </a:bodyPr>
                <a:lstStyle/>
                <a:p>
                  <a:pPr algn="ctr" eaLnBrk="1" hangingPunct="1"/>
                  <a:r>
                    <a:rPr lang="en-US" altLang="en-US" sz="900">
                      <a:solidFill>
                        <a:srgbClr val="272A48"/>
                      </a:solidFill>
                    </a:rPr>
                    <a:t> </a:t>
                  </a:r>
                </a:p>
              </p:txBody>
            </p:sp>
            <p:sp>
              <p:nvSpPr>
                <p:cNvPr id="347" name="Oval 346"/>
                <p:cNvSpPr/>
                <p:nvPr/>
              </p:nvSpPr>
              <p:spPr>
                <a:xfrm>
                  <a:off x="5733961" y="2253699"/>
                  <a:ext cx="1637680" cy="1637680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  <a:prstDash val="sysDash"/>
                </a:ln>
                <a:effectLst/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lIns="91430" tIns="45715" rIns="91430" bIns="45715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342818">
                    <a:defRPr/>
                  </a:pPr>
                  <a:endParaRPr lang="en-US" sz="1200" strike="sngStrike" dirty="0">
                    <a:solidFill>
                      <a:srgbClr val="FFFFFF"/>
                    </a:solidFill>
                    <a:latin typeface="CiscoSans" pitchFamily="34" charset="0"/>
                  </a:endParaRPr>
                </a:p>
              </p:txBody>
            </p:sp>
          </p:grpSp>
          <p:sp>
            <p:nvSpPr>
              <p:cNvPr id="343" name="Rectangle 342"/>
              <p:cNvSpPr>
                <a:spLocks noChangeArrowheads="1"/>
              </p:cNvSpPr>
              <p:nvPr/>
            </p:nvSpPr>
            <p:spPr bwMode="auto">
              <a:xfrm>
                <a:off x="6684057" y="2531377"/>
                <a:ext cx="1135291" cy="656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2600">
                    <a:solidFill>
                      <a:srgbClr val="FF0000"/>
                    </a:solidFill>
                  </a:rPr>
                  <a:t>51%</a:t>
                </a:r>
              </a:p>
            </p:txBody>
          </p:sp>
          <p:sp>
            <p:nvSpPr>
              <p:cNvPr id="344" name="TextBox 338"/>
              <p:cNvSpPr txBox="1">
                <a:spLocks noChangeArrowheads="1"/>
              </p:cNvSpPr>
              <p:nvPr/>
            </p:nvSpPr>
            <p:spPr bwMode="auto">
              <a:xfrm>
                <a:off x="6500219" y="3007940"/>
                <a:ext cx="1397818" cy="686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9" tIns="34295" rIns="68589" bIns="34295">
                <a:spAutoFit/>
              </a:bodyPr>
              <a:lstStyle/>
              <a:p>
                <a:pPr algn="ctr" eaLnBrk="1" hangingPunct="1"/>
                <a:r>
                  <a:rPr lang="en-US" altLang="en-US" sz="700" dirty="0">
                    <a:solidFill>
                      <a:srgbClr val="272A48"/>
                    </a:solidFill>
                  </a:rPr>
                  <a:t>increase of companies </a:t>
                </a:r>
              </a:p>
              <a:p>
                <a:pPr algn="ctr" eaLnBrk="1" hangingPunct="1"/>
                <a:r>
                  <a:rPr lang="en-US" altLang="en-US" sz="700" dirty="0">
                    <a:solidFill>
                      <a:srgbClr val="272A48"/>
                    </a:solidFill>
                  </a:rPr>
                  <a:t>reporting a $10M loss</a:t>
                </a:r>
              </a:p>
              <a:p>
                <a:pPr algn="ctr" eaLnBrk="1" hangingPunct="1"/>
                <a:r>
                  <a:rPr lang="en-US" altLang="en-US" sz="700" dirty="0">
                    <a:solidFill>
                      <a:srgbClr val="272A48"/>
                    </a:solidFill>
                  </a:rPr>
                  <a:t>or more in the last 3 </a:t>
                </a:r>
              </a:p>
              <a:p>
                <a:pPr algn="ctr" eaLnBrk="1" hangingPunct="1"/>
                <a:r>
                  <a:rPr lang="en-US" altLang="en-US" sz="800" dirty="0">
                    <a:solidFill>
                      <a:srgbClr val="272A48"/>
                    </a:solidFill>
                  </a:rPr>
                  <a:t>YEARS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344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as a Security Sensor and Enforcer</a:t>
            </a:r>
            <a:endParaRPr lang="en-US" dirty="0"/>
          </a:p>
        </p:txBody>
      </p:sp>
      <p:pic>
        <p:nvPicPr>
          <p:cNvPr id="8" name="Gear1 Lef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86" y="2632715"/>
            <a:ext cx="1790700" cy="1790700"/>
          </a:xfrm>
          <a:prstGeom prst="rect">
            <a:avLst/>
          </a:prstGeom>
        </p:spPr>
      </p:pic>
      <p:pic>
        <p:nvPicPr>
          <p:cNvPr id="9" name="GearRigth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32" y="1473649"/>
            <a:ext cx="1117571" cy="1117571"/>
          </a:xfrm>
          <a:prstGeom prst="rect">
            <a:avLst/>
          </a:prstGeom>
        </p:spPr>
      </p:pic>
      <p:pic>
        <p:nvPicPr>
          <p:cNvPr id="10" name="Gear1Righ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68">
            <a:off x="5581862" y="2479126"/>
            <a:ext cx="1457114" cy="1457114"/>
          </a:xfrm>
          <a:prstGeom prst="rect">
            <a:avLst/>
          </a:prstGeom>
        </p:spPr>
      </p:pic>
      <p:pic>
        <p:nvPicPr>
          <p:cNvPr id="11" name="Spee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1013284"/>
            <a:ext cx="5175504" cy="3950208"/>
          </a:xfrm>
          <a:prstGeom prst="rect">
            <a:avLst/>
          </a:prstGeom>
        </p:spPr>
      </p:pic>
      <p:pic>
        <p:nvPicPr>
          <p:cNvPr id="12" name="Need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1013284"/>
            <a:ext cx="5175504" cy="3950208"/>
          </a:xfrm>
          <a:prstGeom prst="rect">
            <a:avLst/>
          </a:prstGeom>
        </p:spPr>
      </p:pic>
      <p:pic>
        <p:nvPicPr>
          <p:cNvPr id="13" name="Center Butto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1013284"/>
            <a:ext cx="5175504" cy="39502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038874"/>
            <a:ext cx="9144000" cy="55397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280" tIns="45640" rIns="91280" bIns="45640">
            <a:spAutoFit/>
          </a:bodyPr>
          <a:lstStyle/>
          <a:p>
            <a:pPr algn="ctr" defTabSz="456622"/>
            <a:r>
              <a:rPr lang="en-US" b="1" dirty="0" smtClean="0">
                <a:solidFill>
                  <a:srgbClr val="FFFFFF"/>
                </a:solidFill>
                <a:latin typeface="Arial"/>
              </a:rPr>
              <a:t>Policy-Based Security at Scale</a:t>
            </a:r>
          </a:p>
          <a:p>
            <a:pPr algn="ctr" defTabSz="456622"/>
            <a:r>
              <a:rPr lang="en-US" sz="1200" dirty="0">
                <a:solidFill>
                  <a:srgbClr val="FFFF00"/>
                </a:solidFill>
                <a:latin typeface="Arial"/>
              </a:rPr>
              <a:t>Simplify Security Policy, Automate Configuration &amp; Change Management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562350"/>
            <a:ext cx="3239008" cy="107719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308" tIns="45654" rIns="91308" bIns="45654" rtlCol="0">
            <a:spAutoFit/>
          </a:bodyPr>
          <a:lstStyle/>
          <a:p>
            <a:pPr algn="ctr" defTabSz="456622"/>
            <a:r>
              <a:rPr lang="en-US" sz="1600" b="1" dirty="0">
                <a:solidFill>
                  <a:srgbClr val="FFFFFF"/>
                </a:solidFill>
                <a:latin typeface="Arial"/>
              </a:rPr>
              <a:t>Network as Security Sensor</a:t>
            </a:r>
          </a:p>
          <a:p>
            <a:pPr algn="ctr" defTabSz="456622"/>
            <a:r>
              <a:rPr lang="en-US" sz="1200" dirty="0">
                <a:solidFill>
                  <a:srgbClr val="FFFF00"/>
                </a:solidFill>
                <a:latin typeface="Arial"/>
              </a:rPr>
              <a:t>Visibility at Scale to Monitor Activity, </a:t>
            </a:r>
            <a:br>
              <a:rPr lang="en-US" sz="1200" dirty="0">
                <a:solidFill>
                  <a:srgbClr val="FFFF00"/>
                </a:solidFill>
                <a:latin typeface="Arial"/>
              </a:rPr>
            </a:br>
            <a:r>
              <a:rPr lang="en-US" sz="1200" dirty="0">
                <a:solidFill>
                  <a:srgbClr val="FFFF00"/>
                </a:solidFill>
                <a:latin typeface="Arial"/>
              </a:rPr>
              <a:t>Discover Threats, Ensure Compliance</a:t>
            </a:r>
          </a:p>
          <a:p>
            <a:pPr algn="ctr" defTabSz="456622"/>
            <a:endParaRPr lang="en-US" sz="1200" dirty="0">
              <a:solidFill>
                <a:srgbClr val="FFFF00"/>
              </a:solidFill>
              <a:latin typeface="Arial"/>
            </a:endParaRPr>
          </a:p>
          <a:p>
            <a:pPr algn="ctr" defTabSz="456622"/>
            <a:r>
              <a:rPr lang="en-US" sz="1200" dirty="0">
                <a:solidFill>
                  <a:srgbClr val="FFFF00"/>
                </a:solidFill>
                <a:latin typeface="Arial"/>
              </a:rPr>
              <a:t>(</a:t>
            </a:r>
            <a:r>
              <a:rPr lang="en-US" sz="1200" i="1" dirty="0" smtClean="0">
                <a:solidFill>
                  <a:srgbClr val="FFFF00"/>
                </a:solidFill>
                <a:latin typeface="Arial"/>
              </a:rPr>
              <a:t>Using Flexible </a:t>
            </a:r>
            <a:r>
              <a:rPr lang="en-US" sz="1200" i="1" dirty="0" err="1" smtClean="0">
                <a:solidFill>
                  <a:srgbClr val="FFFF00"/>
                </a:solidFill>
                <a:latin typeface="Arial"/>
              </a:rPr>
              <a:t>NetFlow</a:t>
            </a:r>
            <a:r>
              <a:rPr lang="en-US" sz="1200" dirty="0" smtClean="0">
                <a:solidFill>
                  <a:srgbClr val="FFFF00"/>
                </a:solidFill>
                <a:latin typeface="Arial"/>
              </a:rPr>
              <a:t>)</a:t>
            </a:r>
            <a:endParaRPr lang="en-US" sz="12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4992" y="3562350"/>
            <a:ext cx="3239008" cy="107719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lIns="91308" tIns="45654" rIns="91308" bIns="45654" rtlCol="0">
            <a:spAutoFit/>
          </a:bodyPr>
          <a:lstStyle/>
          <a:p>
            <a:pPr algn="ctr" defTabSz="456622"/>
            <a:r>
              <a:rPr lang="en-US" sz="1600" b="1" dirty="0">
                <a:solidFill>
                  <a:srgbClr val="FFFFFF"/>
                </a:solidFill>
                <a:latin typeface="Arial"/>
              </a:rPr>
              <a:t>Network as Security Enforcer</a:t>
            </a:r>
          </a:p>
          <a:p>
            <a:pPr algn="ctr" defTabSz="456622"/>
            <a:r>
              <a:rPr lang="en-US" sz="1200" dirty="0">
                <a:solidFill>
                  <a:srgbClr val="FFFF00"/>
                </a:solidFill>
                <a:latin typeface="Arial"/>
              </a:rPr>
              <a:t>Consistent Access and Segmentation Policy Across the Network</a:t>
            </a:r>
          </a:p>
          <a:p>
            <a:pPr algn="ctr" defTabSz="456622"/>
            <a:endParaRPr lang="en-US" sz="1200" dirty="0">
              <a:solidFill>
                <a:srgbClr val="FFFF00"/>
              </a:solidFill>
              <a:latin typeface="Arial"/>
            </a:endParaRPr>
          </a:p>
          <a:p>
            <a:pPr algn="ctr" defTabSz="456622"/>
            <a:r>
              <a:rPr lang="en-US" sz="1200" dirty="0">
                <a:solidFill>
                  <a:srgbClr val="FFFF00"/>
                </a:solidFill>
                <a:latin typeface="Arial"/>
              </a:rPr>
              <a:t>(</a:t>
            </a:r>
            <a:r>
              <a:rPr lang="en-US" sz="1200" i="1" dirty="0">
                <a:solidFill>
                  <a:srgbClr val="FFFF00"/>
                </a:solidFill>
                <a:latin typeface="Arial"/>
              </a:rPr>
              <a:t>Using TrustSec</a:t>
            </a:r>
            <a:r>
              <a:rPr lang="en-US" sz="1200" dirty="0">
                <a:solidFill>
                  <a:srgbClr val="FFFF00"/>
                </a:solidFill>
                <a:latin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01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accel="2667" decel="10667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900000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as a Sensor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Lancope</a:t>
            </a:r>
            <a:r>
              <a:rPr lang="en-US" dirty="0"/>
              <a:t> </a:t>
            </a:r>
            <a:r>
              <a:rPr lang="en-US" dirty="0" err="1"/>
              <a:t>StealthWatch</a:t>
            </a:r>
            <a:r>
              <a:rPr lang="en-US" dirty="0"/>
              <a:t> and ISE Bring Security Analytics</a:t>
            </a:r>
          </a:p>
        </p:txBody>
      </p:sp>
      <p:sp>
        <p:nvSpPr>
          <p:cNvPr id="4" name="Trapezoid 3"/>
          <p:cNvSpPr/>
          <p:nvPr/>
        </p:nvSpPr>
        <p:spPr>
          <a:xfrm>
            <a:off x="1596402" y="2849335"/>
            <a:ext cx="5887983" cy="762000"/>
          </a:xfrm>
          <a:prstGeom prst="trapezoid">
            <a:avLst>
              <a:gd name="adj" fmla="val 195341"/>
            </a:avLst>
          </a:prstGeom>
          <a:gradFill flip="none" rotWithShape="1"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  <a:gs pos="49000">
                <a:schemeClr val="accent5">
                  <a:lumMod val="40000"/>
                  <a:lumOff val="6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457105"/>
            <a:endParaRPr lang="en-US" dirty="0">
              <a:solidFill>
                <a:srgbClr val="FFFFFF"/>
              </a:solidFill>
              <a:latin typeface="CiscoSansTT L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82590" y="1822620"/>
            <a:ext cx="348396" cy="393341"/>
          </a:xfrm>
          <a:prstGeom prst="line">
            <a:avLst/>
          </a:prstGeom>
          <a:ln w="57150" cmpd="sng">
            <a:solidFill>
              <a:srgbClr val="C4E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877364" y="2184209"/>
            <a:ext cx="581235" cy="595325"/>
            <a:chOff x="3984993" y="4986387"/>
            <a:chExt cx="581235" cy="793766"/>
          </a:xfrm>
        </p:grpSpPr>
        <p:grpSp>
          <p:nvGrpSpPr>
            <p:cNvPr id="7" name="Group 6"/>
            <p:cNvGrpSpPr/>
            <p:nvPr/>
          </p:nvGrpSpPr>
          <p:grpSpPr>
            <a:xfrm>
              <a:off x="4040446" y="4986387"/>
              <a:ext cx="525782" cy="406957"/>
              <a:chOff x="3567587" y="4981207"/>
              <a:chExt cx="694268" cy="537366"/>
            </a:xfrm>
          </p:grpSpPr>
          <p:pic>
            <p:nvPicPr>
              <p:cNvPr id="9" name="Picture 8" descr="Device_phone_3025_default_256.png"/>
              <p:cNvPicPr>
                <a:picLocks noChangeAspect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" t="17970" r="6094" b="15885"/>
              <a:stretch/>
            </p:blipFill>
            <p:spPr>
              <a:xfrm>
                <a:off x="3567587" y="4988005"/>
                <a:ext cx="694268" cy="530568"/>
              </a:xfrm>
              <a:prstGeom prst="rect">
                <a:avLst/>
              </a:prstGeom>
            </p:spPr>
          </p:pic>
          <p:pic>
            <p:nvPicPr>
              <p:cNvPr id="10" name="Picture 9" descr="Device_phone_3025_default_256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" t="17970" r="6094" b="15885"/>
              <a:stretch/>
            </p:blipFill>
            <p:spPr>
              <a:xfrm>
                <a:off x="3567587" y="4981207"/>
                <a:ext cx="694268" cy="530568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984993" y="5431340"/>
              <a:ext cx="54257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Voice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 flipV="1">
            <a:off x="3649255" y="1856074"/>
            <a:ext cx="348396" cy="393341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725607" y="2153500"/>
            <a:ext cx="565425" cy="631783"/>
            <a:chOff x="4732781" y="4853750"/>
            <a:chExt cx="565425" cy="842377"/>
          </a:xfrm>
        </p:grpSpPr>
        <p:sp>
          <p:nvSpPr>
            <p:cNvPr id="13" name="TextBox 12"/>
            <p:cNvSpPr txBox="1"/>
            <p:nvPr/>
          </p:nvSpPr>
          <p:spPr>
            <a:xfrm>
              <a:off x="4732781" y="5347314"/>
              <a:ext cx="48263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Data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49566" y="4853750"/>
              <a:ext cx="548640" cy="548640"/>
              <a:chOff x="2961407" y="2590800"/>
              <a:chExt cx="548640" cy="548640"/>
            </a:xfrm>
          </p:grpSpPr>
          <p:sp>
            <p:nvSpPr>
              <p:cNvPr id="15" name="Oval 14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defTabSz="457105" eaLnBrk="0" hangingPunct="0">
                  <a:lnSpc>
                    <a:spcPct val="90000"/>
                  </a:lnSpc>
                </a:pPr>
                <a:endParaRPr lang="en-US" dirty="0">
                  <a:solidFill>
                    <a:srgbClr val="004B6B"/>
                  </a:solidFill>
                  <a:latin typeface="CiscoSansTT Light"/>
                </a:endParaRPr>
              </a:p>
            </p:txBody>
          </p:sp>
          <p:grpSp>
            <p:nvGrpSpPr>
              <p:cNvPr id="16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17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18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2718222" y="1742415"/>
            <a:ext cx="3433733" cy="1069716"/>
            <a:chOff x="3725398" y="4305645"/>
            <a:chExt cx="3433732" cy="1426288"/>
          </a:xfrm>
        </p:grpSpPr>
        <p:sp>
          <p:nvSpPr>
            <p:cNvPr id="26" name="Rectangle 25"/>
            <p:cNvSpPr/>
            <p:nvPr/>
          </p:nvSpPr>
          <p:spPr>
            <a:xfrm>
              <a:off x="4614367" y="4305645"/>
              <a:ext cx="2544763" cy="1426288"/>
            </a:xfrm>
            <a:prstGeom prst="rect">
              <a:avLst/>
            </a:prstGeom>
            <a:noFill/>
            <a:ln>
              <a:solidFill>
                <a:srgbClr val="535353"/>
              </a:solidFill>
              <a:prstDash val="sys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5"/>
              <a:endParaRPr lang="en-US" dirty="0">
                <a:solidFill>
                  <a:srgbClr val="004B6B"/>
                </a:solidFill>
                <a:latin typeface="CiscoSansTT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25398" y="4305645"/>
              <a:ext cx="829702" cy="1426288"/>
            </a:xfrm>
            <a:prstGeom prst="rect">
              <a:avLst/>
            </a:prstGeom>
            <a:noFill/>
            <a:ln>
              <a:solidFill>
                <a:srgbClr val="535353"/>
              </a:solidFill>
              <a:prstDash val="sys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5"/>
              <a:endParaRPr lang="en-US" dirty="0">
                <a:solidFill>
                  <a:srgbClr val="004B6B"/>
                </a:solidFill>
                <a:latin typeface="CiscoSansTT Light"/>
              </a:endParaRPr>
            </a:p>
          </p:txBody>
        </p:sp>
      </p:grpSp>
      <p:cxnSp>
        <p:nvCxnSpPr>
          <p:cNvPr id="28" name="Straight Connector 27"/>
          <p:cNvCxnSpPr>
            <a:stCxn id="33" idx="1"/>
          </p:cNvCxnSpPr>
          <p:nvPr/>
        </p:nvCxnSpPr>
        <p:spPr>
          <a:xfrm flipH="1" flipV="1">
            <a:off x="3742388" y="1856074"/>
            <a:ext cx="1003727" cy="35768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6" idx="1"/>
          </p:cNvCxnSpPr>
          <p:nvPr/>
        </p:nvCxnSpPr>
        <p:spPr>
          <a:xfrm flipH="1" flipV="1">
            <a:off x="3742392" y="1780256"/>
            <a:ext cx="1856125" cy="42672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4475363" y="2153498"/>
            <a:ext cx="772755" cy="626374"/>
            <a:chOff x="5482544" y="4853750"/>
            <a:chExt cx="772755" cy="835165"/>
          </a:xfrm>
        </p:grpSpPr>
        <p:grpSp>
          <p:nvGrpSpPr>
            <p:cNvPr id="31" name="Group 30"/>
            <p:cNvGrpSpPr/>
            <p:nvPr/>
          </p:nvGrpSpPr>
          <p:grpSpPr>
            <a:xfrm>
              <a:off x="5672947" y="4853750"/>
              <a:ext cx="548640" cy="548640"/>
              <a:chOff x="2961407" y="2590800"/>
              <a:chExt cx="548640" cy="548640"/>
            </a:xfrm>
          </p:grpSpPr>
          <p:sp>
            <p:nvSpPr>
              <p:cNvPr id="33" name="Oval 32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D81F28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F58025"/>
                    </a:gs>
                    <a:gs pos="100000">
                      <a:srgbClr val="F58025"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defTabSz="457105" eaLnBrk="0" hangingPunct="0">
                  <a:lnSpc>
                    <a:spcPct val="90000"/>
                  </a:lnSpc>
                </a:pPr>
                <a:endParaRPr lang="en-US" dirty="0">
                  <a:solidFill>
                    <a:srgbClr val="004B6B"/>
                  </a:solidFill>
                  <a:latin typeface="CiscoSansTT Light"/>
                </a:endParaRPr>
              </a:p>
            </p:txBody>
          </p:sp>
          <p:grpSp>
            <p:nvGrpSpPr>
              <p:cNvPr id="34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35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36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5482544" y="5340102"/>
              <a:ext cx="77275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Suppliers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60652" y="2146723"/>
            <a:ext cx="606151" cy="635651"/>
            <a:chOff x="6467834" y="4844714"/>
            <a:chExt cx="606151" cy="847535"/>
          </a:xfrm>
        </p:grpSpPr>
        <p:grpSp>
          <p:nvGrpSpPr>
            <p:cNvPr id="44" name="Group 43"/>
            <p:cNvGrpSpPr/>
            <p:nvPr/>
          </p:nvGrpSpPr>
          <p:grpSpPr>
            <a:xfrm>
              <a:off x="6525345" y="4844714"/>
              <a:ext cx="548640" cy="548640"/>
              <a:chOff x="2961407" y="2590800"/>
              <a:chExt cx="548640" cy="548640"/>
            </a:xfrm>
          </p:grpSpPr>
          <p:sp>
            <p:nvSpPr>
              <p:cNvPr id="46" name="Oval 45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F58025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FFE14F"/>
                    </a:gs>
                    <a:gs pos="100000">
                      <a:srgbClr val="FFE14F"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defTabSz="457105" eaLnBrk="0" hangingPunct="0">
                  <a:lnSpc>
                    <a:spcPct val="90000"/>
                  </a:lnSpc>
                </a:pPr>
                <a:endParaRPr lang="en-US" dirty="0">
                  <a:solidFill>
                    <a:srgbClr val="004B6B"/>
                  </a:solidFill>
                  <a:latin typeface="CiscoSansTT Light"/>
                </a:endParaRPr>
              </a:p>
            </p:txBody>
          </p:sp>
          <p:grpSp>
            <p:nvGrpSpPr>
              <p:cNvPr id="47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48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49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57105"/>
                  <a:endParaRPr lang="en-US">
                    <a:solidFill>
                      <a:srgbClr val="004B6B"/>
                    </a:solidFill>
                    <a:latin typeface="CiscoSansTT Light"/>
                  </a:endParaRPr>
                </a:p>
              </p:txBody>
            </p:sp>
          </p:grpSp>
        </p:grpSp>
        <p:sp>
          <p:nvSpPr>
            <p:cNvPr id="45" name="TextBox 44"/>
            <p:cNvSpPr txBox="1"/>
            <p:nvPr/>
          </p:nvSpPr>
          <p:spPr>
            <a:xfrm>
              <a:off x="6467834" y="5343436"/>
              <a:ext cx="56102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Guest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4123" y="1314618"/>
            <a:ext cx="2237274" cy="602924"/>
            <a:chOff x="4181301" y="3735248"/>
            <a:chExt cx="2237273" cy="803898"/>
          </a:xfrm>
        </p:grpSpPr>
        <p:sp>
          <p:nvSpPr>
            <p:cNvPr id="57" name="Rectangle 56"/>
            <p:cNvSpPr/>
            <p:nvPr/>
          </p:nvSpPr>
          <p:spPr>
            <a:xfrm>
              <a:off x="4846341" y="3997868"/>
              <a:ext cx="1572233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Network Infrastructure</a:t>
              </a:r>
            </a:p>
          </p:txBody>
        </p:sp>
        <p:pic>
          <p:nvPicPr>
            <p:cNvPr id="58" name="Picture 29" descr="\\MV-FS\Projects\Cisco\References\Brand Assets\Kubrick Icons\Device Icons\Device_service_module_3058_default_2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301" y="3735248"/>
              <a:ext cx="789660" cy="803898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052095" y="3724320"/>
            <a:ext cx="1008321" cy="848979"/>
            <a:chOff x="2735412" y="4129987"/>
            <a:chExt cx="1344078" cy="1131972"/>
          </a:xfrm>
        </p:grpSpPr>
        <p:sp>
          <p:nvSpPr>
            <p:cNvPr id="60" name="Rectangle 59"/>
            <p:cNvSpPr/>
            <p:nvPr/>
          </p:nvSpPr>
          <p:spPr>
            <a:xfrm>
              <a:off x="2735412" y="4913146"/>
              <a:ext cx="1344078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32B2DF"/>
                  </a:solidFill>
                  <a:latin typeface="CiscoSansTT Light"/>
                </a:rPr>
                <a:t>174.45.21.12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8303" y="4129987"/>
              <a:ext cx="679080" cy="67908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3336305" y="3620400"/>
            <a:ext cx="1165228" cy="957907"/>
            <a:chOff x="4447248" y="3991426"/>
            <a:chExt cx="1553233" cy="1277209"/>
          </a:xfrm>
        </p:grpSpPr>
        <p:sp>
          <p:nvSpPr>
            <p:cNvPr id="63" name="Rectangle 62"/>
            <p:cNvSpPr/>
            <p:nvPr/>
          </p:nvSpPr>
          <p:spPr>
            <a:xfrm>
              <a:off x="4447248" y="4919822"/>
              <a:ext cx="1553233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32B2DF"/>
                  </a:solidFill>
                  <a:latin typeface="CiscoSansTT Light"/>
                </a:rPr>
                <a:t>192.168.10.123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6040" y="3991426"/>
              <a:ext cx="872067" cy="872067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91087" y="3683899"/>
            <a:ext cx="1086775" cy="879879"/>
            <a:chOff x="6386455" y="4076094"/>
            <a:chExt cx="1448656" cy="1173172"/>
          </a:xfrm>
        </p:grpSpPr>
        <p:sp>
          <p:nvSpPr>
            <p:cNvPr id="66" name="Rectangle 65"/>
            <p:cNvSpPr/>
            <p:nvPr/>
          </p:nvSpPr>
          <p:spPr>
            <a:xfrm>
              <a:off x="6386455" y="4900453"/>
              <a:ext cx="1448656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32B2DF"/>
                  </a:solidFill>
                  <a:latin typeface="CiscoSansTT Light"/>
                </a:rPr>
                <a:t>10.237.22.232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1672" y="4076094"/>
              <a:ext cx="679752" cy="679752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6001225" y="3647616"/>
            <a:ext cx="1243681" cy="946895"/>
            <a:chOff x="7999543" y="4027715"/>
            <a:chExt cx="1657809" cy="1262526"/>
          </a:xfrm>
        </p:grpSpPr>
        <p:sp>
          <p:nvSpPr>
            <p:cNvPr id="69" name="Rectangle 68"/>
            <p:cNvSpPr/>
            <p:nvPr/>
          </p:nvSpPr>
          <p:spPr>
            <a:xfrm>
              <a:off x="7999543" y="4941428"/>
              <a:ext cx="1657809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32B2DF"/>
                  </a:solidFill>
                  <a:latin typeface="CiscoSansTT Light"/>
                </a:rPr>
                <a:t>192.168.254.187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6445" y="4027715"/>
              <a:ext cx="912805" cy="945848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292" y="3511545"/>
            <a:ext cx="678795" cy="866321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835523" y="4453416"/>
            <a:ext cx="1446927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Employee 1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Finance Department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Personal </a:t>
            </a:r>
            <a:r>
              <a:rPr lang="en-US" sz="1100" dirty="0" err="1">
                <a:solidFill>
                  <a:srgbClr val="32B2DF"/>
                </a:solidFill>
                <a:latin typeface="CiscoSansTT Light"/>
              </a:rPr>
              <a:t>iPAD</a:t>
            </a:r>
            <a:r>
              <a:rPr lang="en-US" sz="1100" dirty="0">
                <a:solidFill>
                  <a:srgbClr val="32B2DF"/>
                </a:solidFill>
                <a:latin typeface="CiscoSansTT Light"/>
              </a:rPr>
              <a:t> 2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San Jose Branch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3806" y="3457115"/>
            <a:ext cx="999025" cy="998765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290110" y="4477003"/>
            <a:ext cx="1397777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Contractor 2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LOB X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Android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Richardson, Floor 3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040" y="3466924"/>
            <a:ext cx="1211295" cy="91527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790113" y="4409876"/>
            <a:ext cx="1312239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Partner A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LOB Y</a:t>
            </a:r>
            <a:br>
              <a:rPr lang="en-US" sz="1100" dirty="0">
                <a:solidFill>
                  <a:srgbClr val="32B2DF"/>
                </a:solidFill>
                <a:latin typeface="CiscoSansTT Light"/>
              </a:rPr>
            </a:br>
            <a:r>
              <a:rPr lang="en-US" sz="1100" dirty="0">
                <a:solidFill>
                  <a:srgbClr val="32B2DF"/>
                </a:solidFill>
                <a:latin typeface="CiscoSansTT Light"/>
              </a:rPr>
              <a:t>Managed MAC Air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New York 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6838" y="3319683"/>
            <a:ext cx="1130991" cy="113069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6112172" y="4442533"/>
            <a:ext cx="1419268" cy="588623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Guest</a:t>
            </a:r>
            <a:br>
              <a:rPr lang="en-US" sz="1100" dirty="0">
                <a:solidFill>
                  <a:srgbClr val="32B2DF"/>
                </a:solidFill>
                <a:latin typeface="CiscoSansTT Light"/>
              </a:rPr>
            </a:br>
            <a:r>
              <a:rPr lang="en-US" sz="1100" dirty="0">
                <a:solidFill>
                  <a:srgbClr val="32B2DF"/>
                </a:solidFill>
                <a:latin typeface="CiscoSansTT Light"/>
              </a:rPr>
              <a:t>Windows Tablet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RTP Lobby 1</a:t>
            </a:r>
            <a:r>
              <a:rPr lang="en-US" sz="1100" baseline="30000" dirty="0">
                <a:solidFill>
                  <a:srgbClr val="32B2DF"/>
                </a:solidFill>
                <a:latin typeface="CiscoSansTT Light"/>
              </a:rPr>
              <a:t>st</a:t>
            </a:r>
            <a:r>
              <a:rPr lang="en-US" sz="1100" dirty="0">
                <a:solidFill>
                  <a:srgbClr val="32B2DF"/>
                </a:solidFill>
                <a:latin typeface="CiscoSansTT Light"/>
              </a:rPr>
              <a:t> Floor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629400" y="1217463"/>
            <a:ext cx="819971" cy="1151089"/>
            <a:chOff x="9296669" y="1210835"/>
            <a:chExt cx="1093009" cy="1534785"/>
          </a:xfrm>
        </p:grpSpPr>
        <p:sp>
          <p:nvSpPr>
            <p:cNvPr id="80" name="Rectangle 79"/>
            <p:cNvSpPr/>
            <p:nvPr/>
          </p:nvSpPr>
          <p:spPr>
            <a:xfrm>
              <a:off x="9296669" y="1210835"/>
              <a:ext cx="1081553" cy="639723"/>
            </a:xfrm>
            <a:prstGeom prst="rect">
              <a:avLst/>
            </a:prstGeom>
            <a:ln>
              <a:noFill/>
            </a:ln>
          </p:spPr>
          <p:txBody>
            <a:bodyPr wrap="none" lIns="109392" tIns="54696" rIns="109392" bIns="54696">
              <a:spAutoFit/>
            </a:bodyPr>
            <a:lstStyle/>
            <a:p>
              <a:pPr algn="ctr" defTabSz="1218631">
                <a:defRPr/>
              </a:pPr>
              <a:r>
                <a:rPr lang="en-US" sz="1200" kern="0" dirty="0">
                  <a:solidFill>
                    <a:srgbClr val="676767"/>
                  </a:solidFill>
                  <a:latin typeface="CiscoSansTT"/>
                  <a:cs typeface="CiscoSansTT"/>
                </a:rPr>
                <a:t>Lancope</a:t>
              </a:r>
            </a:p>
            <a:p>
              <a:pPr algn="ctr" defTabSz="1218631">
                <a:defRPr/>
              </a:pPr>
              <a:r>
                <a:rPr lang="en-US" sz="1200" kern="0" dirty="0">
                  <a:solidFill>
                    <a:srgbClr val="676767"/>
                  </a:solidFill>
                  <a:latin typeface="CiscoSansTT"/>
                  <a:cs typeface="CiscoSansTT"/>
                </a:rPr>
                <a:t>Visibility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9393941" y="1764361"/>
              <a:ext cx="995737" cy="981259"/>
              <a:chOff x="3183285" y="1432849"/>
              <a:chExt cx="574295" cy="574291"/>
            </a:xfrm>
          </p:grpSpPr>
          <p:grpSp>
            <p:nvGrpSpPr>
              <p:cNvPr id="82" name="blue oval 1"/>
              <p:cNvGrpSpPr/>
              <p:nvPr/>
            </p:nvGrpSpPr>
            <p:grpSpPr>
              <a:xfrm>
                <a:off x="3183285" y="1432849"/>
                <a:ext cx="574295" cy="574291"/>
                <a:chOff x="1201663" y="2306269"/>
                <a:chExt cx="2165494" cy="2166052"/>
              </a:xfrm>
            </p:grpSpPr>
            <p:sp>
              <p:nvSpPr>
                <p:cNvPr id="84" name="Oval 83"/>
                <p:cNvSpPr/>
                <p:nvPr/>
              </p:nvSpPr>
              <p:spPr>
                <a:xfrm>
                  <a:off x="1201663" y="2306269"/>
                  <a:ext cx="2165494" cy="21660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  <a:alpha val="0"/>
                      </a:schemeClr>
                    </a:gs>
                    <a:gs pos="100000">
                      <a:schemeClr val="bg1">
                        <a:lumMod val="40000"/>
                        <a:lumOff val="60000"/>
                        <a:alpha val="38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830"/>
                  <a:endParaRPr lang="en-US" dirty="0">
                    <a:solidFill>
                      <a:srgbClr val="676767"/>
                    </a:solidFill>
                    <a:latin typeface="Arial"/>
                  </a:endParaRPr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264888" y="2413477"/>
                  <a:ext cx="1951136" cy="1951639"/>
                </a:xfrm>
                <a:prstGeom prst="ellipse">
                  <a:avLst/>
                </a:prstGeom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chemeClr val="accent3"/>
                    </a:gs>
                  </a:gsLst>
                  <a:lin ang="5400000" scaled="0"/>
                </a:gradFill>
                <a:ln w="3175">
                  <a:solidFill>
                    <a:schemeClr val="accent3">
                      <a:lumMod val="20000"/>
                      <a:lumOff val="8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105"/>
                  <a:endParaRPr lang="en-US" sz="400" dirty="0">
                    <a:solidFill>
                      <a:srgbClr val="676767"/>
                    </a:solidFill>
                    <a:latin typeface="CiscoSansTT Light"/>
                  </a:endParaRPr>
                </a:p>
              </p:txBody>
            </p:sp>
          </p:grpSp>
          <p:sp>
            <p:nvSpPr>
              <p:cNvPr id="83" name="Freeform 17"/>
              <p:cNvSpPr>
                <a:spLocks noEditPoints="1"/>
              </p:cNvSpPr>
              <p:nvPr/>
            </p:nvSpPr>
            <p:spPr bwMode="auto">
              <a:xfrm>
                <a:off x="3265918" y="1535301"/>
                <a:ext cx="371401" cy="369386"/>
              </a:xfrm>
              <a:custGeom>
                <a:avLst/>
                <a:gdLst>
                  <a:gd name="T0" fmla="*/ 101 w 223"/>
                  <a:gd name="T1" fmla="*/ 132 h 222"/>
                  <a:gd name="T2" fmla="*/ 103 w 223"/>
                  <a:gd name="T3" fmla="*/ 114 h 222"/>
                  <a:gd name="T4" fmla="*/ 109 w 223"/>
                  <a:gd name="T5" fmla="*/ 108 h 222"/>
                  <a:gd name="T6" fmla="*/ 222 w 223"/>
                  <a:gd name="T7" fmla="*/ 99 h 222"/>
                  <a:gd name="T8" fmla="*/ 193 w 223"/>
                  <a:gd name="T9" fmla="*/ 53 h 222"/>
                  <a:gd name="T10" fmla="*/ 163 w 223"/>
                  <a:gd name="T11" fmla="*/ 12 h 222"/>
                  <a:gd name="T12" fmla="*/ 137 w 223"/>
                  <a:gd name="T13" fmla="*/ 24 h 222"/>
                  <a:gd name="T14" fmla="*/ 68 w 223"/>
                  <a:gd name="T15" fmla="*/ 29 h 222"/>
                  <a:gd name="T16" fmla="*/ 0 w 223"/>
                  <a:gd name="T17" fmla="*/ 121 h 222"/>
                  <a:gd name="T18" fmla="*/ 32 w 223"/>
                  <a:gd name="T19" fmla="*/ 155 h 222"/>
                  <a:gd name="T20" fmla="*/ 61 w 223"/>
                  <a:gd name="T21" fmla="*/ 205 h 222"/>
                  <a:gd name="T22" fmla="*/ 124 w 223"/>
                  <a:gd name="T23" fmla="*/ 222 h 222"/>
                  <a:gd name="T24" fmla="*/ 188 w 223"/>
                  <a:gd name="T25" fmla="*/ 143 h 222"/>
                  <a:gd name="T26" fmla="*/ 206 w 223"/>
                  <a:gd name="T27" fmla="*/ 131 h 222"/>
                  <a:gd name="T28" fmla="*/ 159 w 223"/>
                  <a:gd name="T29" fmla="*/ 20 h 222"/>
                  <a:gd name="T30" fmla="*/ 155 w 223"/>
                  <a:gd name="T31" fmla="*/ 17 h 222"/>
                  <a:gd name="T32" fmla="*/ 168 w 223"/>
                  <a:gd name="T33" fmla="*/ 27 h 222"/>
                  <a:gd name="T34" fmla="*/ 183 w 223"/>
                  <a:gd name="T35" fmla="*/ 64 h 222"/>
                  <a:gd name="T36" fmla="*/ 141 w 223"/>
                  <a:gd name="T37" fmla="*/ 31 h 222"/>
                  <a:gd name="T38" fmla="*/ 134 w 223"/>
                  <a:gd name="T39" fmla="*/ 152 h 222"/>
                  <a:gd name="T40" fmla="*/ 76 w 223"/>
                  <a:gd name="T41" fmla="*/ 156 h 222"/>
                  <a:gd name="T42" fmla="*/ 72 w 223"/>
                  <a:gd name="T43" fmla="*/ 128 h 222"/>
                  <a:gd name="T44" fmla="*/ 67 w 223"/>
                  <a:gd name="T45" fmla="*/ 98 h 222"/>
                  <a:gd name="T46" fmla="*/ 107 w 223"/>
                  <a:gd name="T47" fmla="*/ 68 h 222"/>
                  <a:gd name="T48" fmla="*/ 155 w 223"/>
                  <a:gd name="T49" fmla="*/ 106 h 222"/>
                  <a:gd name="T50" fmla="*/ 156 w 223"/>
                  <a:gd name="T51" fmla="*/ 139 h 222"/>
                  <a:gd name="T52" fmla="*/ 153 w 223"/>
                  <a:gd name="T53" fmla="*/ 144 h 222"/>
                  <a:gd name="T54" fmla="*/ 79 w 223"/>
                  <a:gd name="T55" fmla="*/ 164 h 222"/>
                  <a:gd name="T56" fmla="*/ 124 w 223"/>
                  <a:gd name="T57" fmla="*/ 162 h 222"/>
                  <a:gd name="T58" fmla="*/ 66 w 223"/>
                  <a:gd name="T59" fmla="*/ 137 h 222"/>
                  <a:gd name="T60" fmla="*/ 63 w 223"/>
                  <a:gd name="T61" fmla="*/ 133 h 222"/>
                  <a:gd name="T62" fmla="*/ 61 w 223"/>
                  <a:gd name="T63" fmla="*/ 128 h 222"/>
                  <a:gd name="T64" fmla="*/ 65 w 223"/>
                  <a:gd name="T65" fmla="*/ 149 h 222"/>
                  <a:gd name="T66" fmla="*/ 59 w 223"/>
                  <a:gd name="T67" fmla="*/ 111 h 222"/>
                  <a:gd name="T68" fmla="*/ 67 w 223"/>
                  <a:gd name="T69" fmla="*/ 76 h 222"/>
                  <a:gd name="T70" fmla="*/ 67 w 223"/>
                  <a:gd name="T71" fmla="*/ 83 h 222"/>
                  <a:gd name="T72" fmla="*/ 133 w 223"/>
                  <a:gd name="T73" fmla="*/ 58 h 222"/>
                  <a:gd name="T74" fmla="*/ 133 w 223"/>
                  <a:gd name="T75" fmla="*/ 35 h 222"/>
                  <a:gd name="T76" fmla="*/ 156 w 223"/>
                  <a:gd name="T77" fmla="*/ 68 h 222"/>
                  <a:gd name="T78" fmla="*/ 164 w 223"/>
                  <a:gd name="T79" fmla="*/ 105 h 222"/>
                  <a:gd name="T80" fmla="*/ 102 w 223"/>
                  <a:gd name="T81" fmla="*/ 9 h 222"/>
                  <a:gd name="T82" fmla="*/ 68 w 223"/>
                  <a:gd name="T83" fmla="*/ 67 h 222"/>
                  <a:gd name="T84" fmla="*/ 9 w 223"/>
                  <a:gd name="T85" fmla="*/ 123 h 222"/>
                  <a:gd name="T86" fmla="*/ 58 w 223"/>
                  <a:gd name="T87" fmla="*/ 79 h 222"/>
                  <a:gd name="T88" fmla="*/ 34 w 223"/>
                  <a:gd name="T89" fmla="*/ 147 h 222"/>
                  <a:gd name="T90" fmla="*/ 47 w 223"/>
                  <a:gd name="T91" fmla="*/ 192 h 222"/>
                  <a:gd name="T92" fmla="*/ 70 w 223"/>
                  <a:gd name="T93" fmla="*/ 164 h 222"/>
                  <a:gd name="T94" fmla="*/ 61 w 223"/>
                  <a:gd name="T95" fmla="*/ 196 h 222"/>
                  <a:gd name="T96" fmla="*/ 121 w 223"/>
                  <a:gd name="T97" fmla="*/ 214 h 222"/>
                  <a:gd name="T98" fmla="*/ 155 w 223"/>
                  <a:gd name="T99" fmla="*/ 156 h 222"/>
                  <a:gd name="T100" fmla="*/ 189 w 223"/>
                  <a:gd name="T101" fmla="*/ 133 h 222"/>
                  <a:gd name="T102" fmla="*/ 192 w 223"/>
                  <a:gd name="T103" fmla="*/ 136 h 222"/>
                  <a:gd name="T104" fmla="*/ 185 w 223"/>
                  <a:gd name="T105" fmla="*/ 135 h 222"/>
                  <a:gd name="T106" fmla="*/ 165 w 223"/>
                  <a:gd name="T107" fmla="*/ 127 h 222"/>
                  <a:gd name="T108" fmla="*/ 214 w 223"/>
                  <a:gd name="T109" fmla="*/ 10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3" h="222">
                    <a:moveTo>
                      <a:pt x="123" y="90"/>
                    </a:moveTo>
                    <a:cubicBezTo>
                      <a:pt x="111" y="84"/>
                      <a:pt x="97" y="89"/>
                      <a:pt x="90" y="100"/>
                    </a:cubicBezTo>
                    <a:cubicBezTo>
                      <a:pt x="84" y="112"/>
                      <a:pt x="89" y="126"/>
                      <a:pt x="101" y="132"/>
                    </a:cubicBezTo>
                    <a:cubicBezTo>
                      <a:pt x="112" y="138"/>
                      <a:pt x="127" y="134"/>
                      <a:pt x="133" y="122"/>
                    </a:cubicBezTo>
                    <a:cubicBezTo>
                      <a:pt x="139" y="111"/>
                      <a:pt x="134" y="96"/>
                      <a:pt x="123" y="90"/>
                    </a:cubicBezTo>
                    <a:close/>
                    <a:moveTo>
                      <a:pt x="103" y="114"/>
                    </a:moveTo>
                    <a:cubicBezTo>
                      <a:pt x="100" y="114"/>
                      <a:pt x="97" y="111"/>
                      <a:pt x="97" y="108"/>
                    </a:cubicBezTo>
                    <a:cubicBezTo>
                      <a:pt x="97" y="104"/>
                      <a:pt x="100" y="102"/>
                      <a:pt x="103" y="102"/>
                    </a:cubicBezTo>
                    <a:cubicBezTo>
                      <a:pt x="106" y="102"/>
                      <a:pt x="109" y="104"/>
                      <a:pt x="109" y="108"/>
                    </a:cubicBezTo>
                    <a:cubicBezTo>
                      <a:pt x="109" y="111"/>
                      <a:pt x="106" y="114"/>
                      <a:pt x="103" y="114"/>
                    </a:cubicBezTo>
                    <a:close/>
                    <a:moveTo>
                      <a:pt x="223" y="102"/>
                    </a:moveTo>
                    <a:cubicBezTo>
                      <a:pt x="223" y="101"/>
                      <a:pt x="223" y="100"/>
                      <a:pt x="222" y="99"/>
                    </a:cubicBezTo>
                    <a:cubicBezTo>
                      <a:pt x="221" y="85"/>
                      <a:pt x="210" y="75"/>
                      <a:pt x="194" y="68"/>
                    </a:cubicBezTo>
                    <a:cubicBezTo>
                      <a:pt x="193" y="68"/>
                      <a:pt x="192" y="67"/>
                      <a:pt x="191" y="67"/>
                    </a:cubicBezTo>
                    <a:cubicBezTo>
                      <a:pt x="192" y="62"/>
                      <a:pt x="193" y="57"/>
                      <a:pt x="193" y="53"/>
                    </a:cubicBezTo>
                    <a:cubicBezTo>
                      <a:pt x="193" y="41"/>
                      <a:pt x="189" y="30"/>
                      <a:pt x="181" y="24"/>
                    </a:cubicBezTo>
                    <a:cubicBezTo>
                      <a:pt x="177" y="21"/>
                      <a:pt x="173" y="19"/>
                      <a:pt x="169" y="18"/>
                    </a:cubicBezTo>
                    <a:cubicBezTo>
                      <a:pt x="168" y="16"/>
                      <a:pt x="166" y="13"/>
                      <a:pt x="163" y="12"/>
                    </a:cubicBezTo>
                    <a:cubicBezTo>
                      <a:pt x="158" y="9"/>
                      <a:pt x="151" y="11"/>
                      <a:pt x="148" y="17"/>
                    </a:cubicBezTo>
                    <a:cubicBezTo>
                      <a:pt x="147" y="18"/>
                      <a:pt x="147" y="19"/>
                      <a:pt x="147" y="20"/>
                    </a:cubicBezTo>
                    <a:cubicBezTo>
                      <a:pt x="144" y="21"/>
                      <a:pt x="140" y="22"/>
                      <a:pt x="137" y="24"/>
                    </a:cubicBezTo>
                    <a:cubicBezTo>
                      <a:pt x="127" y="9"/>
                      <a:pt x="115" y="0"/>
                      <a:pt x="102" y="0"/>
                    </a:cubicBezTo>
                    <a:cubicBezTo>
                      <a:pt x="101" y="0"/>
                      <a:pt x="100" y="0"/>
                      <a:pt x="99" y="0"/>
                    </a:cubicBezTo>
                    <a:cubicBezTo>
                      <a:pt x="85" y="2"/>
                      <a:pt x="75" y="13"/>
                      <a:pt x="68" y="29"/>
                    </a:cubicBezTo>
                    <a:cubicBezTo>
                      <a:pt x="64" y="40"/>
                      <a:pt x="60" y="54"/>
                      <a:pt x="59" y="69"/>
                    </a:cubicBezTo>
                    <a:cubicBezTo>
                      <a:pt x="49" y="73"/>
                      <a:pt x="40" y="77"/>
                      <a:pt x="32" y="81"/>
                    </a:cubicBezTo>
                    <a:cubicBezTo>
                      <a:pt x="13" y="92"/>
                      <a:pt x="1" y="105"/>
                      <a:pt x="0" y="121"/>
                    </a:cubicBezTo>
                    <a:cubicBezTo>
                      <a:pt x="0" y="122"/>
                      <a:pt x="0" y="123"/>
                      <a:pt x="1" y="124"/>
                    </a:cubicBezTo>
                    <a:cubicBezTo>
                      <a:pt x="2" y="137"/>
                      <a:pt x="14" y="148"/>
                      <a:pt x="29" y="154"/>
                    </a:cubicBezTo>
                    <a:cubicBezTo>
                      <a:pt x="30" y="155"/>
                      <a:pt x="31" y="155"/>
                      <a:pt x="32" y="155"/>
                    </a:cubicBezTo>
                    <a:cubicBezTo>
                      <a:pt x="31" y="160"/>
                      <a:pt x="31" y="165"/>
                      <a:pt x="31" y="170"/>
                    </a:cubicBezTo>
                    <a:cubicBezTo>
                      <a:pt x="31" y="182"/>
                      <a:pt x="34" y="192"/>
                      <a:pt x="42" y="199"/>
                    </a:cubicBezTo>
                    <a:cubicBezTo>
                      <a:pt x="47" y="203"/>
                      <a:pt x="54" y="205"/>
                      <a:pt x="61" y="205"/>
                    </a:cubicBezTo>
                    <a:cubicBezTo>
                      <a:pt x="69" y="205"/>
                      <a:pt x="78" y="203"/>
                      <a:pt x="86" y="199"/>
                    </a:cubicBezTo>
                    <a:cubicBezTo>
                      <a:pt x="96" y="213"/>
                      <a:pt x="108" y="222"/>
                      <a:pt x="121" y="222"/>
                    </a:cubicBezTo>
                    <a:cubicBezTo>
                      <a:pt x="122" y="222"/>
                      <a:pt x="123" y="222"/>
                      <a:pt x="124" y="222"/>
                    </a:cubicBezTo>
                    <a:cubicBezTo>
                      <a:pt x="138" y="220"/>
                      <a:pt x="148" y="209"/>
                      <a:pt x="155" y="193"/>
                    </a:cubicBezTo>
                    <a:cubicBezTo>
                      <a:pt x="159" y="182"/>
                      <a:pt x="163" y="168"/>
                      <a:pt x="164" y="153"/>
                    </a:cubicBezTo>
                    <a:cubicBezTo>
                      <a:pt x="173" y="150"/>
                      <a:pt x="181" y="147"/>
                      <a:pt x="188" y="143"/>
                    </a:cubicBezTo>
                    <a:cubicBezTo>
                      <a:pt x="189" y="144"/>
                      <a:pt x="190" y="144"/>
                      <a:pt x="191" y="145"/>
                    </a:cubicBezTo>
                    <a:cubicBezTo>
                      <a:pt x="196" y="148"/>
                      <a:pt x="203" y="146"/>
                      <a:pt x="206" y="140"/>
                    </a:cubicBezTo>
                    <a:cubicBezTo>
                      <a:pt x="207" y="137"/>
                      <a:pt x="207" y="134"/>
                      <a:pt x="206" y="131"/>
                    </a:cubicBezTo>
                    <a:cubicBezTo>
                      <a:pt x="216" y="122"/>
                      <a:pt x="223" y="112"/>
                      <a:pt x="223" y="102"/>
                    </a:cubicBezTo>
                    <a:close/>
                    <a:moveTo>
                      <a:pt x="155" y="17"/>
                    </a:moveTo>
                    <a:cubicBezTo>
                      <a:pt x="157" y="17"/>
                      <a:pt x="159" y="18"/>
                      <a:pt x="159" y="20"/>
                    </a:cubicBezTo>
                    <a:cubicBezTo>
                      <a:pt x="159" y="22"/>
                      <a:pt x="157" y="23"/>
                      <a:pt x="155" y="23"/>
                    </a:cubicBezTo>
                    <a:cubicBezTo>
                      <a:pt x="154" y="23"/>
                      <a:pt x="152" y="22"/>
                      <a:pt x="152" y="20"/>
                    </a:cubicBezTo>
                    <a:cubicBezTo>
                      <a:pt x="152" y="18"/>
                      <a:pt x="154" y="17"/>
                      <a:pt x="155" y="17"/>
                    </a:cubicBezTo>
                    <a:close/>
                    <a:moveTo>
                      <a:pt x="149" y="28"/>
                    </a:moveTo>
                    <a:cubicBezTo>
                      <a:pt x="150" y="30"/>
                      <a:pt x="151" y="31"/>
                      <a:pt x="153" y="32"/>
                    </a:cubicBezTo>
                    <a:cubicBezTo>
                      <a:pt x="158" y="35"/>
                      <a:pt x="165" y="33"/>
                      <a:pt x="168" y="27"/>
                    </a:cubicBezTo>
                    <a:cubicBezTo>
                      <a:pt x="171" y="28"/>
                      <a:pt x="173" y="29"/>
                      <a:pt x="176" y="31"/>
                    </a:cubicBezTo>
                    <a:cubicBezTo>
                      <a:pt x="181" y="35"/>
                      <a:pt x="184" y="42"/>
                      <a:pt x="184" y="53"/>
                    </a:cubicBezTo>
                    <a:cubicBezTo>
                      <a:pt x="184" y="56"/>
                      <a:pt x="183" y="60"/>
                      <a:pt x="183" y="64"/>
                    </a:cubicBezTo>
                    <a:cubicBezTo>
                      <a:pt x="174" y="62"/>
                      <a:pt x="164" y="60"/>
                      <a:pt x="153" y="59"/>
                    </a:cubicBezTo>
                    <a:cubicBezTo>
                      <a:pt x="150" y="49"/>
                      <a:pt x="146" y="39"/>
                      <a:pt x="141" y="32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4" y="30"/>
                      <a:pt x="147" y="29"/>
                      <a:pt x="149" y="28"/>
                    </a:cubicBezTo>
                    <a:close/>
                    <a:moveTo>
                      <a:pt x="146" y="138"/>
                    </a:moveTo>
                    <a:cubicBezTo>
                      <a:pt x="142" y="143"/>
                      <a:pt x="138" y="148"/>
                      <a:pt x="134" y="152"/>
                    </a:cubicBezTo>
                    <a:cubicBezTo>
                      <a:pt x="128" y="153"/>
                      <a:pt x="123" y="154"/>
                      <a:pt x="116" y="155"/>
                    </a:cubicBezTo>
                    <a:cubicBezTo>
                      <a:pt x="108" y="156"/>
                      <a:pt x="99" y="156"/>
                      <a:pt x="90" y="156"/>
                    </a:cubicBezTo>
                    <a:cubicBezTo>
                      <a:pt x="86" y="156"/>
                      <a:pt x="81" y="156"/>
                      <a:pt x="76" y="156"/>
                    </a:cubicBezTo>
                    <a:cubicBezTo>
                      <a:pt x="75" y="153"/>
                      <a:pt x="74" y="149"/>
                      <a:pt x="74" y="146"/>
                    </a:cubicBezTo>
                    <a:cubicBezTo>
                      <a:pt x="75" y="145"/>
                      <a:pt x="76" y="144"/>
                      <a:pt x="77" y="143"/>
                    </a:cubicBezTo>
                    <a:cubicBezTo>
                      <a:pt x="80" y="137"/>
                      <a:pt x="77" y="130"/>
                      <a:pt x="72" y="128"/>
                    </a:cubicBezTo>
                    <a:cubicBezTo>
                      <a:pt x="71" y="127"/>
                      <a:pt x="70" y="127"/>
                      <a:pt x="70" y="127"/>
                    </a:cubicBezTo>
                    <a:cubicBezTo>
                      <a:pt x="69" y="123"/>
                      <a:pt x="69" y="120"/>
                      <a:pt x="68" y="116"/>
                    </a:cubicBezTo>
                    <a:cubicBezTo>
                      <a:pt x="68" y="110"/>
                      <a:pt x="67" y="104"/>
                      <a:pt x="67" y="98"/>
                    </a:cubicBezTo>
                    <a:cubicBezTo>
                      <a:pt x="70" y="94"/>
                      <a:pt x="74" y="89"/>
                      <a:pt x="77" y="84"/>
                    </a:cubicBezTo>
                    <a:cubicBezTo>
                      <a:pt x="81" y="79"/>
                      <a:pt x="85" y="75"/>
                      <a:pt x="89" y="71"/>
                    </a:cubicBezTo>
                    <a:cubicBezTo>
                      <a:pt x="95" y="70"/>
                      <a:pt x="101" y="69"/>
                      <a:pt x="107" y="68"/>
                    </a:cubicBezTo>
                    <a:cubicBezTo>
                      <a:pt x="116" y="67"/>
                      <a:pt x="124" y="66"/>
                      <a:pt x="133" y="66"/>
                    </a:cubicBezTo>
                    <a:cubicBezTo>
                      <a:pt x="138" y="66"/>
                      <a:pt x="142" y="67"/>
                      <a:pt x="147" y="67"/>
                    </a:cubicBezTo>
                    <a:cubicBezTo>
                      <a:pt x="150" y="79"/>
                      <a:pt x="153" y="92"/>
                      <a:pt x="155" y="106"/>
                    </a:cubicBezTo>
                    <a:cubicBezTo>
                      <a:pt x="156" y="112"/>
                      <a:pt x="156" y="118"/>
                      <a:pt x="156" y="124"/>
                    </a:cubicBezTo>
                    <a:cubicBezTo>
                      <a:pt x="153" y="129"/>
                      <a:pt x="149" y="134"/>
                      <a:pt x="146" y="138"/>
                    </a:cubicBezTo>
                    <a:close/>
                    <a:moveTo>
                      <a:pt x="156" y="139"/>
                    </a:moveTo>
                    <a:cubicBezTo>
                      <a:pt x="156" y="141"/>
                      <a:pt x="156" y="144"/>
                      <a:pt x="156" y="146"/>
                    </a:cubicBezTo>
                    <a:cubicBezTo>
                      <a:pt x="154" y="147"/>
                      <a:pt x="151" y="148"/>
                      <a:pt x="149" y="148"/>
                    </a:cubicBezTo>
                    <a:cubicBezTo>
                      <a:pt x="150" y="147"/>
                      <a:pt x="151" y="145"/>
                      <a:pt x="153" y="144"/>
                    </a:cubicBezTo>
                    <a:cubicBezTo>
                      <a:pt x="154" y="142"/>
                      <a:pt x="155" y="141"/>
                      <a:pt x="156" y="139"/>
                    </a:cubicBezTo>
                    <a:close/>
                    <a:moveTo>
                      <a:pt x="89" y="187"/>
                    </a:moveTo>
                    <a:cubicBezTo>
                      <a:pt x="86" y="180"/>
                      <a:pt x="82" y="173"/>
                      <a:pt x="79" y="164"/>
                    </a:cubicBezTo>
                    <a:cubicBezTo>
                      <a:pt x="83" y="165"/>
                      <a:pt x="87" y="165"/>
                      <a:pt x="90" y="165"/>
                    </a:cubicBezTo>
                    <a:cubicBezTo>
                      <a:pt x="99" y="165"/>
                      <a:pt x="108" y="164"/>
                      <a:pt x="117" y="163"/>
                    </a:cubicBezTo>
                    <a:cubicBezTo>
                      <a:pt x="120" y="163"/>
                      <a:pt x="122" y="163"/>
                      <a:pt x="124" y="162"/>
                    </a:cubicBezTo>
                    <a:cubicBezTo>
                      <a:pt x="112" y="173"/>
                      <a:pt x="101" y="182"/>
                      <a:pt x="90" y="187"/>
                    </a:cubicBezTo>
                    <a:cubicBezTo>
                      <a:pt x="90" y="187"/>
                      <a:pt x="89" y="187"/>
                      <a:pt x="89" y="187"/>
                    </a:cubicBezTo>
                    <a:close/>
                    <a:moveTo>
                      <a:pt x="66" y="137"/>
                    </a:moveTo>
                    <a:cubicBezTo>
                      <a:pt x="66" y="138"/>
                      <a:pt x="65" y="140"/>
                      <a:pt x="63" y="140"/>
                    </a:cubicBezTo>
                    <a:cubicBezTo>
                      <a:pt x="61" y="140"/>
                      <a:pt x="60" y="138"/>
                      <a:pt x="60" y="137"/>
                    </a:cubicBezTo>
                    <a:cubicBezTo>
                      <a:pt x="60" y="135"/>
                      <a:pt x="61" y="133"/>
                      <a:pt x="63" y="133"/>
                    </a:cubicBezTo>
                    <a:cubicBezTo>
                      <a:pt x="65" y="133"/>
                      <a:pt x="66" y="135"/>
                      <a:pt x="66" y="137"/>
                    </a:cubicBezTo>
                    <a:close/>
                    <a:moveTo>
                      <a:pt x="59" y="117"/>
                    </a:moveTo>
                    <a:cubicBezTo>
                      <a:pt x="60" y="121"/>
                      <a:pt x="60" y="124"/>
                      <a:pt x="61" y="128"/>
                    </a:cubicBezTo>
                    <a:cubicBezTo>
                      <a:pt x="59" y="129"/>
                      <a:pt x="58" y="130"/>
                      <a:pt x="57" y="132"/>
                    </a:cubicBezTo>
                    <a:cubicBezTo>
                      <a:pt x="54" y="138"/>
                      <a:pt x="56" y="145"/>
                      <a:pt x="62" y="147"/>
                    </a:cubicBezTo>
                    <a:cubicBezTo>
                      <a:pt x="63" y="148"/>
                      <a:pt x="64" y="148"/>
                      <a:pt x="65" y="149"/>
                    </a:cubicBezTo>
                    <a:cubicBezTo>
                      <a:pt x="66" y="151"/>
                      <a:pt x="66" y="153"/>
                      <a:pt x="67" y="155"/>
                    </a:cubicBezTo>
                    <a:cubicBezTo>
                      <a:pt x="58" y="154"/>
                      <a:pt x="50" y="152"/>
                      <a:pt x="42" y="150"/>
                    </a:cubicBezTo>
                    <a:cubicBezTo>
                      <a:pt x="45" y="138"/>
                      <a:pt x="51" y="125"/>
                      <a:pt x="59" y="111"/>
                    </a:cubicBezTo>
                    <a:cubicBezTo>
                      <a:pt x="59" y="113"/>
                      <a:pt x="59" y="115"/>
                      <a:pt x="59" y="117"/>
                    </a:cubicBezTo>
                    <a:close/>
                    <a:moveTo>
                      <a:pt x="67" y="83"/>
                    </a:moveTo>
                    <a:cubicBezTo>
                      <a:pt x="67" y="81"/>
                      <a:pt x="67" y="78"/>
                      <a:pt x="67" y="76"/>
                    </a:cubicBezTo>
                    <a:cubicBezTo>
                      <a:pt x="70" y="75"/>
                      <a:pt x="72" y="75"/>
                      <a:pt x="74" y="74"/>
                    </a:cubicBezTo>
                    <a:cubicBezTo>
                      <a:pt x="73" y="75"/>
                      <a:pt x="72" y="77"/>
                      <a:pt x="71" y="79"/>
                    </a:cubicBezTo>
                    <a:cubicBezTo>
                      <a:pt x="69" y="80"/>
                      <a:pt x="68" y="82"/>
                      <a:pt x="67" y="83"/>
                    </a:cubicBezTo>
                    <a:close/>
                    <a:moveTo>
                      <a:pt x="134" y="36"/>
                    </a:moveTo>
                    <a:cubicBezTo>
                      <a:pt x="137" y="42"/>
                      <a:pt x="141" y="50"/>
                      <a:pt x="144" y="58"/>
                    </a:cubicBezTo>
                    <a:cubicBezTo>
                      <a:pt x="140" y="58"/>
                      <a:pt x="136" y="58"/>
                      <a:pt x="133" y="58"/>
                    </a:cubicBezTo>
                    <a:cubicBezTo>
                      <a:pt x="124" y="58"/>
                      <a:pt x="115" y="58"/>
                      <a:pt x="106" y="59"/>
                    </a:cubicBezTo>
                    <a:cubicBezTo>
                      <a:pt x="104" y="59"/>
                      <a:pt x="101" y="60"/>
                      <a:pt x="99" y="60"/>
                    </a:cubicBezTo>
                    <a:cubicBezTo>
                      <a:pt x="111" y="49"/>
                      <a:pt x="123" y="41"/>
                      <a:pt x="133" y="35"/>
                    </a:cubicBezTo>
                    <a:cubicBezTo>
                      <a:pt x="134" y="35"/>
                      <a:pt x="134" y="36"/>
                      <a:pt x="134" y="36"/>
                    </a:cubicBezTo>
                    <a:close/>
                    <a:moveTo>
                      <a:pt x="164" y="105"/>
                    </a:moveTo>
                    <a:cubicBezTo>
                      <a:pt x="162" y="92"/>
                      <a:pt x="159" y="79"/>
                      <a:pt x="156" y="68"/>
                    </a:cubicBezTo>
                    <a:cubicBezTo>
                      <a:pt x="165" y="69"/>
                      <a:pt x="173" y="71"/>
                      <a:pt x="181" y="73"/>
                    </a:cubicBezTo>
                    <a:cubicBezTo>
                      <a:pt x="178" y="85"/>
                      <a:pt x="172" y="98"/>
                      <a:pt x="164" y="111"/>
                    </a:cubicBezTo>
                    <a:cubicBezTo>
                      <a:pt x="164" y="109"/>
                      <a:pt x="164" y="107"/>
                      <a:pt x="164" y="105"/>
                    </a:cubicBezTo>
                    <a:close/>
                    <a:moveTo>
                      <a:pt x="77" y="32"/>
                    </a:moveTo>
                    <a:cubicBezTo>
                      <a:pt x="83" y="18"/>
                      <a:pt x="91" y="10"/>
                      <a:pt x="100" y="9"/>
                    </a:cubicBezTo>
                    <a:cubicBezTo>
                      <a:pt x="101" y="9"/>
                      <a:pt x="101" y="9"/>
                      <a:pt x="102" y="9"/>
                    </a:cubicBezTo>
                    <a:cubicBezTo>
                      <a:pt x="110" y="9"/>
                      <a:pt x="120" y="15"/>
                      <a:pt x="129" y="28"/>
                    </a:cubicBezTo>
                    <a:cubicBezTo>
                      <a:pt x="114" y="35"/>
                      <a:pt x="99" y="47"/>
                      <a:pt x="85" y="62"/>
                    </a:cubicBezTo>
                    <a:cubicBezTo>
                      <a:pt x="79" y="64"/>
                      <a:pt x="73" y="65"/>
                      <a:pt x="68" y="67"/>
                    </a:cubicBezTo>
                    <a:cubicBezTo>
                      <a:pt x="70" y="53"/>
                      <a:pt x="73" y="42"/>
                      <a:pt x="77" y="32"/>
                    </a:cubicBezTo>
                    <a:close/>
                    <a:moveTo>
                      <a:pt x="33" y="146"/>
                    </a:moveTo>
                    <a:cubicBezTo>
                      <a:pt x="18" y="140"/>
                      <a:pt x="10" y="132"/>
                      <a:pt x="9" y="123"/>
                    </a:cubicBezTo>
                    <a:cubicBezTo>
                      <a:pt x="9" y="122"/>
                      <a:pt x="9" y="122"/>
                      <a:pt x="9" y="121"/>
                    </a:cubicBezTo>
                    <a:cubicBezTo>
                      <a:pt x="9" y="111"/>
                      <a:pt x="19" y="99"/>
                      <a:pt x="36" y="89"/>
                    </a:cubicBezTo>
                    <a:cubicBezTo>
                      <a:pt x="43" y="85"/>
                      <a:pt x="50" y="82"/>
                      <a:pt x="58" y="79"/>
                    </a:cubicBezTo>
                    <a:cubicBezTo>
                      <a:pt x="58" y="83"/>
                      <a:pt x="58" y="86"/>
                      <a:pt x="58" y="90"/>
                    </a:cubicBezTo>
                    <a:cubicBezTo>
                      <a:pt x="58" y="92"/>
                      <a:pt x="58" y="94"/>
                      <a:pt x="58" y="96"/>
                    </a:cubicBezTo>
                    <a:cubicBezTo>
                      <a:pt x="46" y="113"/>
                      <a:pt x="38" y="131"/>
                      <a:pt x="34" y="147"/>
                    </a:cubicBezTo>
                    <a:cubicBezTo>
                      <a:pt x="34" y="147"/>
                      <a:pt x="33" y="146"/>
                      <a:pt x="33" y="146"/>
                    </a:cubicBezTo>
                    <a:close/>
                    <a:moveTo>
                      <a:pt x="61" y="196"/>
                    </a:moveTo>
                    <a:cubicBezTo>
                      <a:pt x="56" y="196"/>
                      <a:pt x="51" y="195"/>
                      <a:pt x="47" y="192"/>
                    </a:cubicBezTo>
                    <a:cubicBezTo>
                      <a:pt x="42" y="188"/>
                      <a:pt x="39" y="180"/>
                      <a:pt x="39" y="170"/>
                    </a:cubicBezTo>
                    <a:cubicBezTo>
                      <a:pt x="39" y="166"/>
                      <a:pt x="40" y="162"/>
                      <a:pt x="40" y="158"/>
                    </a:cubicBezTo>
                    <a:cubicBezTo>
                      <a:pt x="49" y="161"/>
                      <a:pt x="59" y="163"/>
                      <a:pt x="70" y="164"/>
                    </a:cubicBezTo>
                    <a:cubicBezTo>
                      <a:pt x="73" y="174"/>
                      <a:pt x="77" y="183"/>
                      <a:pt x="82" y="191"/>
                    </a:cubicBezTo>
                    <a:cubicBezTo>
                      <a:pt x="82" y="191"/>
                      <a:pt x="82" y="191"/>
                      <a:pt x="82" y="191"/>
                    </a:cubicBezTo>
                    <a:cubicBezTo>
                      <a:pt x="74" y="194"/>
                      <a:pt x="67" y="196"/>
                      <a:pt x="61" y="196"/>
                    </a:cubicBezTo>
                    <a:close/>
                    <a:moveTo>
                      <a:pt x="147" y="190"/>
                    </a:moveTo>
                    <a:cubicBezTo>
                      <a:pt x="140" y="204"/>
                      <a:pt x="132" y="213"/>
                      <a:pt x="123" y="213"/>
                    </a:cubicBezTo>
                    <a:cubicBezTo>
                      <a:pt x="123" y="214"/>
                      <a:pt x="122" y="214"/>
                      <a:pt x="121" y="214"/>
                    </a:cubicBezTo>
                    <a:cubicBezTo>
                      <a:pt x="113" y="214"/>
                      <a:pt x="103" y="207"/>
                      <a:pt x="94" y="195"/>
                    </a:cubicBezTo>
                    <a:cubicBezTo>
                      <a:pt x="109" y="187"/>
                      <a:pt x="124" y="175"/>
                      <a:pt x="138" y="160"/>
                    </a:cubicBezTo>
                    <a:cubicBezTo>
                      <a:pt x="144" y="159"/>
                      <a:pt x="150" y="157"/>
                      <a:pt x="155" y="156"/>
                    </a:cubicBezTo>
                    <a:cubicBezTo>
                      <a:pt x="153" y="169"/>
                      <a:pt x="150" y="181"/>
                      <a:pt x="147" y="190"/>
                    </a:cubicBezTo>
                    <a:close/>
                    <a:moveTo>
                      <a:pt x="192" y="136"/>
                    </a:moveTo>
                    <a:cubicBezTo>
                      <a:pt x="191" y="136"/>
                      <a:pt x="189" y="135"/>
                      <a:pt x="189" y="133"/>
                    </a:cubicBezTo>
                    <a:cubicBezTo>
                      <a:pt x="189" y="131"/>
                      <a:pt x="191" y="129"/>
                      <a:pt x="192" y="129"/>
                    </a:cubicBezTo>
                    <a:cubicBezTo>
                      <a:pt x="194" y="129"/>
                      <a:pt x="196" y="131"/>
                      <a:pt x="196" y="133"/>
                    </a:cubicBezTo>
                    <a:cubicBezTo>
                      <a:pt x="196" y="135"/>
                      <a:pt x="194" y="136"/>
                      <a:pt x="192" y="136"/>
                    </a:cubicBezTo>
                    <a:close/>
                    <a:moveTo>
                      <a:pt x="200" y="124"/>
                    </a:moveTo>
                    <a:cubicBezTo>
                      <a:pt x="195" y="122"/>
                      <a:pt x="189" y="124"/>
                      <a:pt x="186" y="130"/>
                    </a:cubicBezTo>
                    <a:cubicBezTo>
                      <a:pt x="185" y="131"/>
                      <a:pt x="185" y="133"/>
                      <a:pt x="185" y="135"/>
                    </a:cubicBezTo>
                    <a:cubicBezTo>
                      <a:pt x="179" y="138"/>
                      <a:pt x="172" y="141"/>
                      <a:pt x="165" y="143"/>
                    </a:cubicBezTo>
                    <a:cubicBezTo>
                      <a:pt x="165" y="140"/>
                      <a:pt x="165" y="136"/>
                      <a:pt x="165" y="132"/>
                    </a:cubicBezTo>
                    <a:cubicBezTo>
                      <a:pt x="165" y="130"/>
                      <a:pt x="165" y="129"/>
                      <a:pt x="165" y="127"/>
                    </a:cubicBezTo>
                    <a:cubicBezTo>
                      <a:pt x="177" y="109"/>
                      <a:pt x="185" y="92"/>
                      <a:pt x="189" y="76"/>
                    </a:cubicBezTo>
                    <a:cubicBezTo>
                      <a:pt x="189" y="76"/>
                      <a:pt x="190" y="76"/>
                      <a:pt x="190" y="76"/>
                    </a:cubicBezTo>
                    <a:cubicBezTo>
                      <a:pt x="205" y="82"/>
                      <a:pt x="213" y="91"/>
                      <a:pt x="214" y="100"/>
                    </a:cubicBezTo>
                    <a:cubicBezTo>
                      <a:pt x="214" y="100"/>
                      <a:pt x="214" y="101"/>
                      <a:pt x="214" y="102"/>
                    </a:cubicBezTo>
                    <a:cubicBezTo>
                      <a:pt x="214" y="109"/>
                      <a:pt x="209" y="117"/>
                      <a:pt x="200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anchor="ctr"/>
              <a:lstStyle/>
              <a:p>
                <a:pPr algn="ctr" defTabSz="902421">
                  <a:defRPr/>
                </a:pPr>
                <a:endParaRPr lang="en-US" sz="2400" kern="0" dirty="0">
                  <a:solidFill>
                    <a:srgbClr val="676767"/>
                  </a:solidFill>
                  <a:latin typeface="CiscoSansTT Light"/>
                  <a:cs typeface="Arial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7784895" y="1331377"/>
            <a:ext cx="896511" cy="1019030"/>
            <a:chOff x="10969977" y="1386913"/>
            <a:chExt cx="1195037" cy="1358706"/>
          </a:xfrm>
        </p:grpSpPr>
        <p:sp>
          <p:nvSpPr>
            <p:cNvPr id="87" name="Rectangle 86"/>
            <p:cNvSpPr/>
            <p:nvPr/>
          </p:nvSpPr>
          <p:spPr>
            <a:xfrm>
              <a:off x="10969977" y="1386913"/>
              <a:ext cx="1195037" cy="393501"/>
            </a:xfrm>
            <a:prstGeom prst="rect">
              <a:avLst/>
            </a:prstGeom>
            <a:ln>
              <a:noFill/>
            </a:ln>
          </p:spPr>
          <p:txBody>
            <a:bodyPr wrap="none" lIns="109392" tIns="54696" rIns="109392" bIns="54696">
              <a:spAutoFit/>
            </a:bodyPr>
            <a:lstStyle/>
            <a:p>
              <a:pPr algn="ctr" defTabSz="1218631">
                <a:defRPr/>
              </a:pPr>
              <a:r>
                <a:rPr lang="en-US" sz="1200" kern="0" dirty="0">
                  <a:solidFill>
                    <a:srgbClr val="676767"/>
                  </a:solidFill>
                  <a:latin typeface="CiscoSansTT"/>
                  <a:cs typeface="CiscoSansTT"/>
                </a:rPr>
                <a:t>Cisco ISE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11054909" y="1739891"/>
              <a:ext cx="1023710" cy="1005728"/>
              <a:chOff x="1571609" y="1486383"/>
              <a:chExt cx="574295" cy="574291"/>
            </a:xfrm>
          </p:grpSpPr>
          <p:grpSp>
            <p:nvGrpSpPr>
              <p:cNvPr id="89" name="blue oval 1"/>
              <p:cNvGrpSpPr/>
              <p:nvPr/>
            </p:nvGrpSpPr>
            <p:grpSpPr>
              <a:xfrm>
                <a:off x="1571609" y="1486383"/>
                <a:ext cx="574295" cy="574291"/>
                <a:chOff x="1201663" y="2306269"/>
                <a:chExt cx="2165494" cy="2166052"/>
              </a:xfrm>
            </p:grpSpPr>
            <p:sp>
              <p:nvSpPr>
                <p:cNvPr id="115" name="Oval 114"/>
                <p:cNvSpPr/>
                <p:nvPr/>
              </p:nvSpPr>
              <p:spPr>
                <a:xfrm>
                  <a:off x="1201663" y="2306269"/>
                  <a:ext cx="2165494" cy="21660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  <a:alpha val="0"/>
                      </a:schemeClr>
                    </a:gs>
                    <a:gs pos="100000">
                      <a:schemeClr val="bg1">
                        <a:lumMod val="40000"/>
                        <a:lumOff val="60000"/>
                        <a:alpha val="38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830"/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1253668" y="2413476"/>
                  <a:ext cx="1951137" cy="1951639"/>
                </a:xfrm>
                <a:prstGeom prst="ellipse">
                  <a:avLst/>
                </a:prstGeom>
                <a:gradFill>
                  <a:gsLst>
                    <a:gs pos="100000">
                      <a:srgbClr val="007B86"/>
                    </a:gs>
                    <a:gs pos="0">
                      <a:srgbClr val="009BAE"/>
                    </a:gs>
                  </a:gsLst>
                  <a:lin ang="5400000" scaled="0"/>
                </a:gradFill>
                <a:ln w="3175">
                  <a:solidFill>
                    <a:schemeClr val="accent3">
                      <a:lumMod val="20000"/>
                      <a:lumOff val="80000"/>
                    </a:schemeClr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457105"/>
                  <a:endParaRPr lang="en-US" sz="400" dirty="0">
                    <a:solidFill>
                      <a:srgbClr val="FFFFFF"/>
                    </a:solidFill>
                    <a:latin typeface="CiscoSansTT Light"/>
                  </a:endParaRPr>
                </a:p>
              </p:txBody>
            </p:sp>
          </p:grpSp>
          <p:grpSp>
            <p:nvGrpSpPr>
              <p:cNvPr id="90" name="Group 603"/>
              <p:cNvGrpSpPr>
                <a:grpSpLocks noChangeAspect="1"/>
              </p:cNvGrpSpPr>
              <p:nvPr/>
            </p:nvGrpSpPr>
            <p:grpSpPr bwMode="auto">
              <a:xfrm>
                <a:off x="1730182" y="1588847"/>
                <a:ext cx="257148" cy="369362"/>
                <a:chOff x="6556" y="492"/>
                <a:chExt cx="2551" cy="3655"/>
              </a:xfrm>
              <a:solidFill>
                <a:srgbClr val="FFFFFF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1" name="Freeform 579"/>
                <p:cNvSpPr>
                  <a:spLocks/>
                </p:cNvSpPr>
                <p:nvPr/>
              </p:nvSpPr>
              <p:spPr bwMode="auto">
                <a:xfrm>
                  <a:off x="7671" y="537"/>
                  <a:ext cx="272" cy="132"/>
                </a:xfrm>
                <a:custGeom>
                  <a:avLst/>
                  <a:gdLst>
                    <a:gd name="T0" fmla="*/ 32 w 115"/>
                    <a:gd name="T1" fmla="*/ 0 h 56"/>
                    <a:gd name="T2" fmla="*/ 72 w 115"/>
                    <a:gd name="T3" fmla="*/ 0 h 56"/>
                    <a:gd name="T4" fmla="*/ 0 w 115"/>
                    <a:gd name="T5" fmla="*/ 24 h 56"/>
                    <a:gd name="T6" fmla="*/ 32 w 115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56"/>
                    <a:gd name="T14" fmla="*/ 115 w 115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56">
                      <a:moveTo>
                        <a:pt x="32" y="0"/>
                      </a:moveTo>
                      <a:cubicBezTo>
                        <a:pt x="45" y="0"/>
                        <a:pt x="59" y="0"/>
                        <a:pt x="72" y="0"/>
                      </a:cubicBezTo>
                      <a:cubicBezTo>
                        <a:pt x="115" y="34"/>
                        <a:pt x="15" y="56"/>
                        <a:pt x="0" y="24"/>
                      </a:cubicBezTo>
                      <a:cubicBezTo>
                        <a:pt x="0" y="5"/>
                        <a:pt x="22" y="8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2" name="Freeform 580"/>
                <p:cNvSpPr>
                  <a:spLocks/>
                </p:cNvSpPr>
                <p:nvPr/>
              </p:nvSpPr>
              <p:spPr bwMode="auto">
                <a:xfrm>
                  <a:off x="7274" y="492"/>
                  <a:ext cx="1304" cy="489"/>
                </a:xfrm>
                <a:custGeom>
                  <a:avLst/>
                  <a:gdLst>
                    <a:gd name="T0" fmla="*/ 376 w 552"/>
                    <a:gd name="T1" fmla="*/ 75 h 207"/>
                    <a:gd name="T2" fmla="*/ 308 w 552"/>
                    <a:gd name="T3" fmla="*/ 79 h 207"/>
                    <a:gd name="T4" fmla="*/ 452 w 552"/>
                    <a:gd name="T5" fmla="*/ 123 h 207"/>
                    <a:gd name="T6" fmla="*/ 552 w 552"/>
                    <a:gd name="T7" fmla="*/ 207 h 207"/>
                    <a:gd name="T8" fmla="*/ 428 w 552"/>
                    <a:gd name="T9" fmla="*/ 155 h 207"/>
                    <a:gd name="T10" fmla="*/ 200 w 552"/>
                    <a:gd name="T11" fmla="*/ 127 h 207"/>
                    <a:gd name="T12" fmla="*/ 124 w 552"/>
                    <a:gd name="T13" fmla="*/ 111 h 207"/>
                    <a:gd name="T14" fmla="*/ 0 w 552"/>
                    <a:gd name="T15" fmla="*/ 131 h 207"/>
                    <a:gd name="T16" fmla="*/ 224 w 552"/>
                    <a:gd name="T17" fmla="*/ 71 h 207"/>
                    <a:gd name="T18" fmla="*/ 376 w 552"/>
                    <a:gd name="T19" fmla="*/ 75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2"/>
                    <a:gd name="T31" fmla="*/ 0 h 207"/>
                    <a:gd name="T32" fmla="*/ 552 w 552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2" h="207">
                      <a:moveTo>
                        <a:pt x="376" y="75"/>
                      </a:moveTo>
                      <a:cubicBezTo>
                        <a:pt x="349" y="75"/>
                        <a:pt x="328" y="67"/>
                        <a:pt x="308" y="79"/>
                      </a:cubicBezTo>
                      <a:cubicBezTo>
                        <a:pt x="347" y="104"/>
                        <a:pt x="405" y="105"/>
                        <a:pt x="452" y="123"/>
                      </a:cubicBezTo>
                      <a:cubicBezTo>
                        <a:pt x="494" y="139"/>
                        <a:pt x="548" y="155"/>
                        <a:pt x="552" y="207"/>
                      </a:cubicBezTo>
                      <a:cubicBezTo>
                        <a:pt x="510" y="197"/>
                        <a:pt x="473" y="171"/>
                        <a:pt x="428" y="155"/>
                      </a:cubicBezTo>
                      <a:cubicBezTo>
                        <a:pt x="359" y="130"/>
                        <a:pt x="295" y="137"/>
                        <a:pt x="200" y="127"/>
                      </a:cubicBezTo>
                      <a:cubicBezTo>
                        <a:pt x="174" y="124"/>
                        <a:pt x="150" y="111"/>
                        <a:pt x="124" y="111"/>
                      </a:cubicBezTo>
                      <a:cubicBezTo>
                        <a:pt x="77" y="112"/>
                        <a:pt x="41" y="154"/>
                        <a:pt x="0" y="131"/>
                      </a:cubicBezTo>
                      <a:cubicBezTo>
                        <a:pt x="17" y="48"/>
                        <a:pt x="142" y="83"/>
                        <a:pt x="224" y="71"/>
                      </a:cubicBezTo>
                      <a:cubicBezTo>
                        <a:pt x="275" y="64"/>
                        <a:pt x="359" y="0"/>
                        <a:pt x="376" y="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3" name="Freeform 581"/>
                <p:cNvSpPr>
                  <a:spLocks/>
                </p:cNvSpPr>
                <p:nvPr/>
              </p:nvSpPr>
              <p:spPr bwMode="auto">
                <a:xfrm>
                  <a:off x="8229" y="601"/>
                  <a:ext cx="203" cy="175"/>
                </a:xfrm>
                <a:custGeom>
                  <a:avLst/>
                  <a:gdLst>
                    <a:gd name="T0" fmla="*/ 80 w 86"/>
                    <a:gd name="T1" fmla="*/ 65 h 74"/>
                    <a:gd name="T2" fmla="*/ 0 w 86"/>
                    <a:gd name="T3" fmla="*/ 41 h 74"/>
                    <a:gd name="T4" fmla="*/ 80 w 86"/>
                    <a:gd name="T5" fmla="*/ 65 h 74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74"/>
                    <a:gd name="T11" fmla="*/ 86 w 8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74">
                      <a:moveTo>
                        <a:pt x="80" y="65"/>
                      </a:moveTo>
                      <a:cubicBezTo>
                        <a:pt x="52" y="74"/>
                        <a:pt x="18" y="55"/>
                        <a:pt x="0" y="41"/>
                      </a:cubicBezTo>
                      <a:cubicBezTo>
                        <a:pt x="8" y="0"/>
                        <a:pt x="86" y="28"/>
                        <a:pt x="80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4" name="Freeform 582"/>
                <p:cNvSpPr>
                  <a:spLocks/>
                </p:cNvSpPr>
                <p:nvPr/>
              </p:nvSpPr>
              <p:spPr bwMode="auto">
                <a:xfrm>
                  <a:off x="6842" y="792"/>
                  <a:ext cx="2154" cy="1030"/>
                </a:xfrm>
                <a:custGeom>
                  <a:avLst/>
                  <a:gdLst>
                    <a:gd name="T0" fmla="*/ 895 w 912"/>
                    <a:gd name="T1" fmla="*/ 436 h 436"/>
                    <a:gd name="T2" fmla="*/ 831 w 912"/>
                    <a:gd name="T3" fmla="*/ 336 h 436"/>
                    <a:gd name="T4" fmla="*/ 759 w 912"/>
                    <a:gd name="T5" fmla="*/ 248 h 436"/>
                    <a:gd name="T6" fmla="*/ 747 w 912"/>
                    <a:gd name="T7" fmla="*/ 184 h 436"/>
                    <a:gd name="T8" fmla="*/ 491 w 912"/>
                    <a:gd name="T9" fmla="*/ 64 h 436"/>
                    <a:gd name="T10" fmla="*/ 295 w 912"/>
                    <a:gd name="T11" fmla="*/ 44 h 436"/>
                    <a:gd name="T12" fmla="*/ 479 w 912"/>
                    <a:gd name="T13" fmla="*/ 84 h 436"/>
                    <a:gd name="T14" fmla="*/ 727 w 912"/>
                    <a:gd name="T15" fmla="*/ 220 h 436"/>
                    <a:gd name="T16" fmla="*/ 471 w 912"/>
                    <a:gd name="T17" fmla="*/ 120 h 436"/>
                    <a:gd name="T18" fmla="*/ 363 w 912"/>
                    <a:gd name="T19" fmla="*/ 120 h 436"/>
                    <a:gd name="T20" fmla="*/ 275 w 912"/>
                    <a:gd name="T21" fmla="*/ 92 h 436"/>
                    <a:gd name="T22" fmla="*/ 7 w 912"/>
                    <a:gd name="T23" fmla="*/ 216 h 436"/>
                    <a:gd name="T24" fmla="*/ 99 w 912"/>
                    <a:gd name="T25" fmla="*/ 132 h 436"/>
                    <a:gd name="T26" fmla="*/ 251 w 912"/>
                    <a:gd name="T27" fmla="*/ 24 h 436"/>
                    <a:gd name="T28" fmla="*/ 387 w 912"/>
                    <a:gd name="T29" fmla="*/ 24 h 436"/>
                    <a:gd name="T30" fmla="*/ 503 w 912"/>
                    <a:gd name="T31" fmla="*/ 28 h 436"/>
                    <a:gd name="T32" fmla="*/ 779 w 912"/>
                    <a:gd name="T33" fmla="*/ 148 h 436"/>
                    <a:gd name="T34" fmla="*/ 803 w 912"/>
                    <a:gd name="T35" fmla="*/ 228 h 436"/>
                    <a:gd name="T36" fmla="*/ 847 w 912"/>
                    <a:gd name="T37" fmla="*/ 276 h 436"/>
                    <a:gd name="T38" fmla="*/ 895 w 912"/>
                    <a:gd name="T39" fmla="*/ 436 h 4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12"/>
                    <a:gd name="T61" fmla="*/ 0 h 436"/>
                    <a:gd name="T62" fmla="*/ 912 w 912"/>
                    <a:gd name="T63" fmla="*/ 436 h 4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12" h="436">
                      <a:moveTo>
                        <a:pt x="895" y="436"/>
                      </a:moveTo>
                      <a:cubicBezTo>
                        <a:pt x="864" y="406"/>
                        <a:pt x="854" y="371"/>
                        <a:pt x="831" y="336"/>
                      </a:cubicBezTo>
                      <a:cubicBezTo>
                        <a:pt x="811" y="305"/>
                        <a:pt x="772" y="280"/>
                        <a:pt x="759" y="248"/>
                      </a:cubicBezTo>
                      <a:cubicBezTo>
                        <a:pt x="752" y="230"/>
                        <a:pt x="756" y="204"/>
                        <a:pt x="747" y="184"/>
                      </a:cubicBezTo>
                      <a:cubicBezTo>
                        <a:pt x="721" y="123"/>
                        <a:pt x="586" y="71"/>
                        <a:pt x="491" y="64"/>
                      </a:cubicBezTo>
                      <a:cubicBezTo>
                        <a:pt x="413" y="58"/>
                        <a:pt x="362" y="58"/>
                        <a:pt x="295" y="44"/>
                      </a:cubicBezTo>
                      <a:cubicBezTo>
                        <a:pt x="321" y="92"/>
                        <a:pt x="409" y="79"/>
                        <a:pt x="479" y="84"/>
                      </a:cubicBezTo>
                      <a:cubicBezTo>
                        <a:pt x="591" y="92"/>
                        <a:pt x="712" y="133"/>
                        <a:pt x="727" y="220"/>
                      </a:cubicBezTo>
                      <a:cubicBezTo>
                        <a:pt x="646" y="185"/>
                        <a:pt x="577" y="128"/>
                        <a:pt x="471" y="120"/>
                      </a:cubicBezTo>
                      <a:cubicBezTo>
                        <a:pt x="437" y="117"/>
                        <a:pt x="399" y="124"/>
                        <a:pt x="363" y="120"/>
                      </a:cubicBezTo>
                      <a:cubicBezTo>
                        <a:pt x="333" y="116"/>
                        <a:pt x="305" y="94"/>
                        <a:pt x="275" y="92"/>
                      </a:cubicBezTo>
                      <a:cubicBezTo>
                        <a:pt x="165" y="84"/>
                        <a:pt x="112" y="218"/>
                        <a:pt x="7" y="216"/>
                      </a:cubicBezTo>
                      <a:cubicBezTo>
                        <a:pt x="0" y="168"/>
                        <a:pt x="63" y="154"/>
                        <a:pt x="99" y="132"/>
                      </a:cubicBezTo>
                      <a:cubicBezTo>
                        <a:pt x="142" y="106"/>
                        <a:pt x="199" y="55"/>
                        <a:pt x="251" y="24"/>
                      </a:cubicBezTo>
                      <a:cubicBezTo>
                        <a:pt x="292" y="0"/>
                        <a:pt x="338" y="16"/>
                        <a:pt x="387" y="24"/>
                      </a:cubicBezTo>
                      <a:cubicBezTo>
                        <a:pt x="425" y="30"/>
                        <a:pt x="464" y="25"/>
                        <a:pt x="503" y="28"/>
                      </a:cubicBezTo>
                      <a:cubicBezTo>
                        <a:pt x="592" y="34"/>
                        <a:pt x="736" y="87"/>
                        <a:pt x="779" y="148"/>
                      </a:cubicBezTo>
                      <a:cubicBezTo>
                        <a:pt x="796" y="173"/>
                        <a:pt x="793" y="202"/>
                        <a:pt x="803" y="228"/>
                      </a:cubicBezTo>
                      <a:cubicBezTo>
                        <a:pt x="811" y="248"/>
                        <a:pt x="831" y="256"/>
                        <a:pt x="847" y="276"/>
                      </a:cubicBezTo>
                      <a:cubicBezTo>
                        <a:pt x="880" y="315"/>
                        <a:pt x="912" y="375"/>
                        <a:pt x="895" y="4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5" name="Freeform 583"/>
                <p:cNvSpPr>
                  <a:spLocks/>
                </p:cNvSpPr>
                <p:nvPr/>
              </p:nvSpPr>
              <p:spPr bwMode="auto">
                <a:xfrm>
                  <a:off x="7010" y="844"/>
                  <a:ext cx="255" cy="194"/>
                </a:xfrm>
                <a:custGeom>
                  <a:avLst/>
                  <a:gdLst>
                    <a:gd name="T0" fmla="*/ 108 w 108"/>
                    <a:gd name="T1" fmla="*/ 10 h 82"/>
                    <a:gd name="T2" fmla="*/ 0 w 108"/>
                    <a:gd name="T3" fmla="*/ 82 h 82"/>
                    <a:gd name="T4" fmla="*/ 108 w 108"/>
                    <a:gd name="T5" fmla="*/ 10 h 82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82"/>
                    <a:gd name="T11" fmla="*/ 108 w 108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82">
                      <a:moveTo>
                        <a:pt x="108" y="10"/>
                      </a:moveTo>
                      <a:cubicBezTo>
                        <a:pt x="93" y="53"/>
                        <a:pt x="43" y="81"/>
                        <a:pt x="0" y="82"/>
                      </a:cubicBezTo>
                      <a:cubicBezTo>
                        <a:pt x="14" y="38"/>
                        <a:pt x="53" y="0"/>
                        <a:pt x="10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6" name="Freeform 584"/>
                <p:cNvSpPr>
                  <a:spLocks/>
                </p:cNvSpPr>
                <p:nvPr/>
              </p:nvSpPr>
              <p:spPr bwMode="auto">
                <a:xfrm>
                  <a:off x="6632" y="1010"/>
                  <a:ext cx="916" cy="859"/>
                </a:xfrm>
                <a:custGeom>
                  <a:avLst/>
                  <a:gdLst>
                    <a:gd name="T0" fmla="*/ 388 w 388"/>
                    <a:gd name="T1" fmla="*/ 36 h 364"/>
                    <a:gd name="T2" fmla="*/ 220 w 388"/>
                    <a:gd name="T3" fmla="*/ 148 h 364"/>
                    <a:gd name="T4" fmla="*/ 192 w 388"/>
                    <a:gd name="T5" fmla="*/ 200 h 364"/>
                    <a:gd name="T6" fmla="*/ 96 w 388"/>
                    <a:gd name="T7" fmla="*/ 276 h 364"/>
                    <a:gd name="T8" fmla="*/ 12 w 388"/>
                    <a:gd name="T9" fmla="*/ 364 h 364"/>
                    <a:gd name="T10" fmla="*/ 88 w 388"/>
                    <a:gd name="T11" fmla="*/ 232 h 364"/>
                    <a:gd name="T12" fmla="*/ 160 w 388"/>
                    <a:gd name="T13" fmla="*/ 184 h 364"/>
                    <a:gd name="T14" fmla="*/ 208 w 388"/>
                    <a:gd name="T15" fmla="*/ 104 h 364"/>
                    <a:gd name="T16" fmla="*/ 388 w 388"/>
                    <a:gd name="T17" fmla="*/ 36 h 3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8"/>
                    <a:gd name="T28" fmla="*/ 0 h 364"/>
                    <a:gd name="T29" fmla="*/ 388 w 388"/>
                    <a:gd name="T30" fmla="*/ 364 h 3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8" h="364">
                      <a:moveTo>
                        <a:pt x="388" y="36"/>
                      </a:moveTo>
                      <a:cubicBezTo>
                        <a:pt x="327" y="76"/>
                        <a:pt x="262" y="93"/>
                        <a:pt x="220" y="148"/>
                      </a:cubicBezTo>
                      <a:cubicBezTo>
                        <a:pt x="208" y="164"/>
                        <a:pt x="205" y="185"/>
                        <a:pt x="192" y="200"/>
                      </a:cubicBezTo>
                      <a:cubicBezTo>
                        <a:pt x="166" y="229"/>
                        <a:pt x="126" y="246"/>
                        <a:pt x="96" y="276"/>
                      </a:cubicBezTo>
                      <a:cubicBezTo>
                        <a:pt x="66" y="306"/>
                        <a:pt x="53" y="347"/>
                        <a:pt x="12" y="364"/>
                      </a:cubicBezTo>
                      <a:cubicBezTo>
                        <a:pt x="0" y="307"/>
                        <a:pt x="48" y="268"/>
                        <a:pt x="88" y="232"/>
                      </a:cubicBezTo>
                      <a:cubicBezTo>
                        <a:pt x="110" y="212"/>
                        <a:pt x="142" y="202"/>
                        <a:pt x="160" y="184"/>
                      </a:cubicBezTo>
                      <a:cubicBezTo>
                        <a:pt x="179" y="165"/>
                        <a:pt x="187" y="127"/>
                        <a:pt x="208" y="104"/>
                      </a:cubicBezTo>
                      <a:cubicBezTo>
                        <a:pt x="245" y="65"/>
                        <a:pt x="341" y="0"/>
                        <a:pt x="388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7" name="Freeform 585"/>
                <p:cNvSpPr>
                  <a:spLocks/>
                </p:cNvSpPr>
                <p:nvPr/>
              </p:nvSpPr>
              <p:spPr bwMode="auto">
                <a:xfrm>
                  <a:off x="7189" y="1090"/>
                  <a:ext cx="1918" cy="1885"/>
                </a:xfrm>
                <a:custGeom>
                  <a:avLst/>
                  <a:gdLst>
                    <a:gd name="T0" fmla="*/ 812 w 812"/>
                    <a:gd name="T1" fmla="*/ 598 h 798"/>
                    <a:gd name="T2" fmla="*/ 812 w 812"/>
                    <a:gd name="T3" fmla="*/ 682 h 798"/>
                    <a:gd name="T4" fmla="*/ 760 w 812"/>
                    <a:gd name="T5" fmla="*/ 798 h 798"/>
                    <a:gd name="T6" fmla="*/ 772 w 812"/>
                    <a:gd name="T7" fmla="*/ 590 h 798"/>
                    <a:gd name="T8" fmla="*/ 576 w 812"/>
                    <a:gd name="T9" fmla="*/ 182 h 798"/>
                    <a:gd name="T10" fmla="*/ 100 w 812"/>
                    <a:gd name="T11" fmla="*/ 94 h 798"/>
                    <a:gd name="T12" fmla="*/ 0 w 812"/>
                    <a:gd name="T13" fmla="*/ 154 h 798"/>
                    <a:gd name="T14" fmla="*/ 112 w 812"/>
                    <a:gd name="T15" fmla="*/ 50 h 798"/>
                    <a:gd name="T16" fmla="*/ 364 w 812"/>
                    <a:gd name="T17" fmla="*/ 22 h 798"/>
                    <a:gd name="T18" fmla="*/ 812 w 812"/>
                    <a:gd name="T19" fmla="*/ 598 h 7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798"/>
                    <a:gd name="T32" fmla="*/ 812 w 812"/>
                    <a:gd name="T33" fmla="*/ 798 h 7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798">
                      <a:moveTo>
                        <a:pt x="812" y="598"/>
                      </a:moveTo>
                      <a:cubicBezTo>
                        <a:pt x="812" y="626"/>
                        <a:pt x="812" y="654"/>
                        <a:pt x="812" y="682"/>
                      </a:cubicBezTo>
                      <a:cubicBezTo>
                        <a:pt x="796" y="722"/>
                        <a:pt x="801" y="783"/>
                        <a:pt x="760" y="798"/>
                      </a:cubicBezTo>
                      <a:cubicBezTo>
                        <a:pt x="757" y="729"/>
                        <a:pt x="777" y="659"/>
                        <a:pt x="772" y="590"/>
                      </a:cubicBezTo>
                      <a:cubicBezTo>
                        <a:pt x="760" y="437"/>
                        <a:pt x="656" y="264"/>
                        <a:pt x="576" y="182"/>
                      </a:cubicBezTo>
                      <a:cubicBezTo>
                        <a:pt x="477" y="80"/>
                        <a:pt x="267" y="0"/>
                        <a:pt x="100" y="94"/>
                      </a:cubicBezTo>
                      <a:cubicBezTo>
                        <a:pt x="64" y="114"/>
                        <a:pt x="48" y="161"/>
                        <a:pt x="0" y="154"/>
                      </a:cubicBezTo>
                      <a:cubicBezTo>
                        <a:pt x="13" y="101"/>
                        <a:pt x="67" y="72"/>
                        <a:pt x="112" y="50"/>
                      </a:cubicBezTo>
                      <a:cubicBezTo>
                        <a:pt x="181" y="17"/>
                        <a:pt x="283" y="3"/>
                        <a:pt x="364" y="22"/>
                      </a:cubicBezTo>
                      <a:cubicBezTo>
                        <a:pt x="614" y="81"/>
                        <a:pt x="776" y="324"/>
                        <a:pt x="812" y="5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8" name="Freeform 586"/>
                <p:cNvSpPr>
                  <a:spLocks/>
                </p:cNvSpPr>
                <p:nvPr/>
              </p:nvSpPr>
              <p:spPr bwMode="auto">
                <a:xfrm>
                  <a:off x="6556" y="1267"/>
                  <a:ext cx="2407" cy="1623"/>
                </a:xfrm>
                <a:custGeom>
                  <a:avLst/>
                  <a:gdLst>
                    <a:gd name="T0" fmla="*/ 0 w 1019"/>
                    <a:gd name="T1" fmla="*/ 467 h 687"/>
                    <a:gd name="T2" fmla="*/ 0 w 1019"/>
                    <a:gd name="T3" fmla="*/ 435 h 687"/>
                    <a:gd name="T4" fmla="*/ 220 w 1019"/>
                    <a:gd name="T5" fmla="*/ 131 h 687"/>
                    <a:gd name="T6" fmla="*/ 296 w 1019"/>
                    <a:gd name="T7" fmla="*/ 103 h 687"/>
                    <a:gd name="T8" fmla="*/ 380 w 1019"/>
                    <a:gd name="T9" fmla="*/ 43 h 687"/>
                    <a:gd name="T10" fmla="*/ 588 w 1019"/>
                    <a:gd name="T11" fmla="*/ 3 h 687"/>
                    <a:gd name="T12" fmla="*/ 844 w 1019"/>
                    <a:gd name="T13" fmla="*/ 143 h 687"/>
                    <a:gd name="T14" fmla="*/ 1012 w 1019"/>
                    <a:gd name="T15" fmla="*/ 551 h 687"/>
                    <a:gd name="T16" fmla="*/ 976 w 1019"/>
                    <a:gd name="T17" fmla="*/ 687 h 687"/>
                    <a:gd name="T18" fmla="*/ 968 w 1019"/>
                    <a:gd name="T19" fmla="*/ 539 h 687"/>
                    <a:gd name="T20" fmla="*/ 820 w 1019"/>
                    <a:gd name="T21" fmla="*/ 187 h 687"/>
                    <a:gd name="T22" fmla="*/ 412 w 1019"/>
                    <a:gd name="T23" fmla="*/ 75 h 687"/>
                    <a:gd name="T24" fmla="*/ 304 w 1019"/>
                    <a:gd name="T25" fmla="*/ 151 h 687"/>
                    <a:gd name="T26" fmla="*/ 232 w 1019"/>
                    <a:gd name="T27" fmla="*/ 171 h 687"/>
                    <a:gd name="T28" fmla="*/ 68 w 1019"/>
                    <a:gd name="T29" fmla="*/ 371 h 687"/>
                    <a:gd name="T30" fmla="*/ 0 w 1019"/>
                    <a:gd name="T31" fmla="*/ 467 h 68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19"/>
                    <a:gd name="T49" fmla="*/ 0 h 687"/>
                    <a:gd name="T50" fmla="*/ 1019 w 1019"/>
                    <a:gd name="T51" fmla="*/ 687 h 68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19" h="687">
                      <a:moveTo>
                        <a:pt x="0" y="467"/>
                      </a:moveTo>
                      <a:cubicBezTo>
                        <a:pt x="0" y="456"/>
                        <a:pt x="0" y="446"/>
                        <a:pt x="0" y="435"/>
                      </a:cubicBezTo>
                      <a:cubicBezTo>
                        <a:pt x="35" y="319"/>
                        <a:pt x="123" y="178"/>
                        <a:pt x="220" y="131"/>
                      </a:cubicBezTo>
                      <a:cubicBezTo>
                        <a:pt x="245" y="119"/>
                        <a:pt x="272" y="115"/>
                        <a:pt x="296" y="103"/>
                      </a:cubicBezTo>
                      <a:cubicBezTo>
                        <a:pt x="329" y="86"/>
                        <a:pt x="354" y="58"/>
                        <a:pt x="380" y="43"/>
                      </a:cubicBezTo>
                      <a:cubicBezTo>
                        <a:pt x="432" y="14"/>
                        <a:pt x="497" y="0"/>
                        <a:pt x="588" y="3"/>
                      </a:cubicBezTo>
                      <a:cubicBezTo>
                        <a:pt x="693" y="7"/>
                        <a:pt x="788" y="78"/>
                        <a:pt x="844" y="143"/>
                      </a:cubicBezTo>
                      <a:cubicBezTo>
                        <a:pt x="930" y="242"/>
                        <a:pt x="1012" y="387"/>
                        <a:pt x="1012" y="551"/>
                      </a:cubicBezTo>
                      <a:cubicBezTo>
                        <a:pt x="1012" y="598"/>
                        <a:pt x="1019" y="653"/>
                        <a:pt x="976" y="687"/>
                      </a:cubicBezTo>
                      <a:cubicBezTo>
                        <a:pt x="955" y="635"/>
                        <a:pt x="970" y="584"/>
                        <a:pt x="968" y="539"/>
                      </a:cubicBezTo>
                      <a:cubicBezTo>
                        <a:pt x="961" y="392"/>
                        <a:pt x="890" y="271"/>
                        <a:pt x="820" y="187"/>
                      </a:cubicBezTo>
                      <a:cubicBezTo>
                        <a:pt x="740" y="91"/>
                        <a:pt x="571" y="0"/>
                        <a:pt x="412" y="75"/>
                      </a:cubicBezTo>
                      <a:cubicBezTo>
                        <a:pt x="373" y="93"/>
                        <a:pt x="347" y="132"/>
                        <a:pt x="304" y="151"/>
                      </a:cubicBezTo>
                      <a:cubicBezTo>
                        <a:pt x="283" y="160"/>
                        <a:pt x="256" y="159"/>
                        <a:pt x="232" y="171"/>
                      </a:cubicBezTo>
                      <a:cubicBezTo>
                        <a:pt x="156" y="208"/>
                        <a:pt x="102" y="300"/>
                        <a:pt x="68" y="371"/>
                      </a:cubicBezTo>
                      <a:cubicBezTo>
                        <a:pt x="52" y="406"/>
                        <a:pt x="34" y="484"/>
                        <a:pt x="0" y="4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99" name="Freeform 587"/>
                <p:cNvSpPr>
                  <a:spLocks/>
                </p:cNvSpPr>
                <p:nvPr/>
              </p:nvSpPr>
              <p:spPr bwMode="auto">
                <a:xfrm>
                  <a:off x="6752" y="1312"/>
                  <a:ext cx="258" cy="236"/>
                </a:xfrm>
                <a:custGeom>
                  <a:avLst/>
                  <a:gdLst>
                    <a:gd name="T0" fmla="*/ 109 w 109"/>
                    <a:gd name="T1" fmla="*/ 0 h 100"/>
                    <a:gd name="T2" fmla="*/ 1 w 109"/>
                    <a:gd name="T3" fmla="*/ 100 h 100"/>
                    <a:gd name="T4" fmla="*/ 109 w 109"/>
                    <a:gd name="T5" fmla="*/ 0 h 100"/>
                    <a:gd name="T6" fmla="*/ 0 60000 65536"/>
                    <a:gd name="T7" fmla="*/ 0 60000 65536"/>
                    <a:gd name="T8" fmla="*/ 0 60000 65536"/>
                    <a:gd name="T9" fmla="*/ 0 w 109"/>
                    <a:gd name="T10" fmla="*/ 0 h 100"/>
                    <a:gd name="T11" fmla="*/ 109 w 109"/>
                    <a:gd name="T12" fmla="*/ 100 h 1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9" h="100">
                      <a:moveTo>
                        <a:pt x="109" y="0"/>
                      </a:moveTo>
                      <a:cubicBezTo>
                        <a:pt x="102" y="62"/>
                        <a:pt x="47" y="77"/>
                        <a:pt x="1" y="100"/>
                      </a:cubicBezTo>
                      <a:cubicBezTo>
                        <a:pt x="0" y="45"/>
                        <a:pt x="52" y="10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0" name="Freeform 588"/>
                <p:cNvSpPr>
                  <a:spLocks/>
                </p:cNvSpPr>
                <p:nvPr/>
              </p:nvSpPr>
              <p:spPr bwMode="auto">
                <a:xfrm>
                  <a:off x="6589" y="1432"/>
                  <a:ext cx="1970" cy="2488"/>
                </a:xfrm>
                <a:custGeom>
                  <a:avLst/>
                  <a:gdLst>
                    <a:gd name="T0" fmla="*/ 386 w 834"/>
                    <a:gd name="T1" fmla="*/ 105 h 1053"/>
                    <a:gd name="T2" fmla="*/ 470 w 834"/>
                    <a:gd name="T3" fmla="*/ 85 h 1053"/>
                    <a:gd name="T4" fmla="*/ 834 w 834"/>
                    <a:gd name="T5" fmla="*/ 397 h 1053"/>
                    <a:gd name="T6" fmla="*/ 830 w 834"/>
                    <a:gd name="T7" fmla="*/ 429 h 1053"/>
                    <a:gd name="T8" fmla="*/ 694 w 834"/>
                    <a:gd name="T9" fmla="*/ 869 h 1053"/>
                    <a:gd name="T10" fmla="*/ 542 w 834"/>
                    <a:gd name="T11" fmla="*/ 937 h 1053"/>
                    <a:gd name="T12" fmla="*/ 434 w 834"/>
                    <a:gd name="T13" fmla="*/ 1001 h 1053"/>
                    <a:gd name="T14" fmla="*/ 302 w 834"/>
                    <a:gd name="T15" fmla="*/ 1021 h 1053"/>
                    <a:gd name="T16" fmla="*/ 222 w 834"/>
                    <a:gd name="T17" fmla="*/ 1045 h 1053"/>
                    <a:gd name="T18" fmla="*/ 390 w 834"/>
                    <a:gd name="T19" fmla="*/ 965 h 1053"/>
                    <a:gd name="T20" fmla="*/ 690 w 834"/>
                    <a:gd name="T21" fmla="*/ 625 h 1053"/>
                    <a:gd name="T22" fmla="*/ 714 w 834"/>
                    <a:gd name="T23" fmla="*/ 521 h 1053"/>
                    <a:gd name="T24" fmla="*/ 722 w 834"/>
                    <a:gd name="T25" fmla="*/ 653 h 1053"/>
                    <a:gd name="T26" fmla="*/ 622 w 834"/>
                    <a:gd name="T27" fmla="*/ 861 h 1053"/>
                    <a:gd name="T28" fmla="*/ 766 w 834"/>
                    <a:gd name="T29" fmla="*/ 529 h 1053"/>
                    <a:gd name="T30" fmla="*/ 778 w 834"/>
                    <a:gd name="T31" fmla="*/ 361 h 1053"/>
                    <a:gd name="T32" fmla="*/ 522 w 834"/>
                    <a:gd name="T33" fmla="*/ 133 h 1053"/>
                    <a:gd name="T34" fmla="*/ 326 w 834"/>
                    <a:gd name="T35" fmla="*/ 205 h 1053"/>
                    <a:gd name="T36" fmla="*/ 202 w 834"/>
                    <a:gd name="T37" fmla="*/ 321 h 1053"/>
                    <a:gd name="T38" fmla="*/ 114 w 834"/>
                    <a:gd name="T39" fmla="*/ 505 h 1053"/>
                    <a:gd name="T40" fmla="*/ 18 w 834"/>
                    <a:gd name="T41" fmla="*/ 645 h 1053"/>
                    <a:gd name="T42" fmla="*/ 78 w 834"/>
                    <a:gd name="T43" fmla="*/ 477 h 1053"/>
                    <a:gd name="T44" fmla="*/ 150 w 834"/>
                    <a:gd name="T45" fmla="*/ 309 h 1053"/>
                    <a:gd name="T46" fmla="*/ 266 w 834"/>
                    <a:gd name="T47" fmla="*/ 185 h 1053"/>
                    <a:gd name="T48" fmla="*/ 502 w 834"/>
                    <a:gd name="T49" fmla="*/ 5 h 1053"/>
                    <a:gd name="T50" fmla="*/ 574 w 834"/>
                    <a:gd name="T51" fmla="*/ 25 h 1053"/>
                    <a:gd name="T52" fmla="*/ 470 w 834"/>
                    <a:gd name="T53" fmla="*/ 57 h 1053"/>
                    <a:gd name="T54" fmla="*/ 386 w 834"/>
                    <a:gd name="T55" fmla="*/ 105 h 105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34"/>
                    <a:gd name="T85" fmla="*/ 0 h 1053"/>
                    <a:gd name="T86" fmla="*/ 834 w 834"/>
                    <a:gd name="T87" fmla="*/ 1053 h 105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34" h="1053">
                      <a:moveTo>
                        <a:pt x="386" y="105"/>
                      </a:moveTo>
                      <a:cubicBezTo>
                        <a:pt x="419" y="107"/>
                        <a:pt x="441" y="88"/>
                        <a:pt x="470" y="85"/>
                      </a:cubicBezTo>
                      <a:cubicBezTo>
                        <a:pt x="658" y="63"/>
                        <a:pt x="834" y="235"/>
                        <a:pt x="834" y="397"/>
                      </a:cubicBezTo>
                      <a:cubicBezTo>
                        <a:pt x="834" y="407"/>
                        <a:pt x="832" y="420"/>
                        <a:pt x="830" y="429"/>
                      </a:cubicBezTo>
                      <a:cubicBezTo>
                        <a:pt x="792" y="614"/>
                        <a:pt x="805" y="765"/>
                        <a:pt x="694" y="869"/>
                      </a:cubicBezTo>
                      <a:cubicBezTo>
                        <a:pt x="652" y="909"/>
                        <a:pt x="601" y="916"/>
                        <a:pt x="542" y="937"/>
                      </a:cubicBezTo>
                      <a:cubicBezTo>
                        <a:pt x="502" y="951"/>
                        <a:pt x="477" y="984"/>
                        <a:pt x="434" y="1001"/>
                      </a:cubicBezTo>
                      <a:cubicBezTo>
                        <a:pt x="395" y="1017"/>
                        <a:pt x="348" y="1010"/>
                        <a:pt x="302" y="1021"/>
                      </a:cubicBezTo>
                      <a:cubicBezTo>
                        <a:pt x="278" y="1027"/>
                        <a:pt x="256" y="1053"/>
                        <a:pt x="222" y="1045"/>
                      </a:cubicBezTo>
                      <a:cubicBezTo>
                        <a:pt x="220" y="972"/>
                        <a:pt x="328" y="988"/>
                        <a:pt x="390" y="965"/>
                      </a:cubicBezTo>
                      <a:cubicBezTo>
                        <a:pt x="533" y="914"/>
                        <a:pt x="657" y="786"/>
                        <a:pt x="690" y="625"/>
                      </a:cubicBezTo>
                      <a:cubicBezTo>
                        <a:pt x="697" y="593"/>
                        <a:pt x="685" y="552"/>
                        <a:pt x="714" y="521"/>
                      </a:cubicBezTo>
                      <a:cubicBezTo>
                        <a:pt x="764" y="541"/>
                        <a:pt x="733" y="611"/>
                        <a:pt x="722" y="653"/>
                      </a:cubicBezTo>
                      <a:cubicBezTo>
                        <a:pt x="700" y="737"/>
                        <a:pt x="671" y="808"/>
                        <a:pt x="622" y="861"/>
                      </a:cubicBezTo>
                      <a:cubicBezTo>
                        <a:pt x="735" y="819"/>
                        <a:pt x="755" y="678"/>
                        <a:pt x="766" y="529"/>
                      </a:cubicBezTo>
                      <a:cubicBezTo>
                        <a:pt x="771" y="467"/>
                        <a:pt x="790" y="414"/>
                        <a:pt x="778" y="361"/>
                      </a:cubicBezTo>
                      <a:cubicBezTo>
                        <a:pt x="753" y="251"/>
                        <a:pt x="651" y="135"/>
                        <a:pt x="522" y="133"/>
                      </a:cubicBezTo>
                      <a:cubicBezTo>
                        <a:pt x="442" y="132"/>
                        <a:pt x="378" y="164"/>
                        <a:pt x="326" y="205"/>
                      </a:cubicBezTo>
                      <a:cubicBezTo>
                        <a:pt x="288" y="236"/>
                        <a:pt x="235" y="283"/>
                        <a:pt x="202" y="321"/>
                      </a:cubicBezTo>
                      <a:cubicBezTo>
                        <a:pt x="166" y="363"/>
                        <a:pt x="144" y="445"/>
                        <a:pt x="114" y="505"/>
                      </a:cubicBezTo>
                      <a:cubicBezTo>
                        <a:pt x="89" y="556"/>
                        <a:pt x="74" y="622"/>
                        <a:pt x="18" y="645"/>
                      </a:cubicBezTo>
                      <a:cubicBezTo>
                        <a:pt x="0" y="588"/>
                        <a:pt x="50" y="534"/>
                        <a:pt x="78" y="477"/>
                      </a:cubicBezTo>
                      <a:cubicBezTo>
                        <a:pt x="104" y="424"/>
                        <a:pt x="119" y="359"/>
                        <a:pt x="150" y="309"/>
                      </a:cubicBezTo>
                      <a:cubicBezTo>
                        <a:pt x="177" y="264"/>
                        <a:pt x="229" y="225"/>
                        <a:pt x="266" y="185"/>
                      </a:cubicBezTo>
                      <a:cubicBezTo>
                        <a:pt x="341" y="106"/>
                        <a:pt x="369" y="17"/>
                        <a:pt x="502" y="5"/>
                      </a:cubicBezTo>
                      <a:cubicBezTo>
                        <a:pt x="524" y="3"/>
                        <a:pt x="572" y="0"/>
                        <a:pt x="574" y="25"/>
                      </a:cubicBezTo>
                      <a:cubicBezTo>
                        <a:pt x="577" y="58"/>
                        <a:pt x="501" y="50"/>
                        <a:pt x="470" y="57"/>
                      </a:cubicBezTo>
                      <a:cubicBezTo>
                        <a:pt x="435" y="65"/>
                        <a:pt x="401" y="77"/>
                        <a:pt x="386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1" name="Freeform 589"/>
                <p:cNvSpPr>
                  <a:spLocks/>
                </p:cNvSpPr>
                <p:nvPr/>
              </p:nvSpPr>
              <p:spPr bwMode="auto">
                <a:xfrm>
                  <a:off x="7983" y="1435"/>
                  <a:ext cx="817" cy="1455"/>
                </a:xfrm>
                <a:custGeom>
                  <a:avLst/>
                  <a:gdLst>
                    <a:gd name="T0" fmla="*/ 304 w 346"/>
                    <a:gd name="T1" fmla="*/ 616 h 616"/>
                    <a:gd name="T2" fmla="*/ 300 w 346"/>
                    <a:gd name="T3" fmla="*/ 464 h 616"/>
                    <a:gd name="T4" fmla="*/ 280 w 346"/>
                    <a:gd name="T5" fmla="*/ 412 h 616"/>
                    <a:gd name="T6" fmla="*/ 232 w 346"/>
                    <a:gd name="T7" fmla="*/ 260 h 616"/>
                    <a:gd name="T8" fmla="*/ 80 w 346"/>
                    <a:gd name="T9" fmla="*/ 92 h 616"/>
                    <a:gd name="T10" fmla="*/ 0 w 346"/>
                    <a:gd name="T11" fmla="*/ 32 h 616"/>
                    <a:gd name="T12" fmla="*/ 200 w 346"/>
                    <a:gd name="T13" fmla="*/ 132 h 616"/>
                    <a:gd name="T14" fmla="*/ 340 w 346"/>
                    <a:gd name="T15" fmla="*/ 448 h 616"/>
                    <a:gd name="T16" fmla="*/ 304 w 346"/>
                    <a:gd name="T17" fmla="*/ 616 h 6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6"/>
                    <a:gd name="T28" fmla="*/ 0 h 616"/>
                    <a:gd name="T29" fmla="*/ 346 w 346"/>
                    <a:gd name="T30" fmla="*/ 616 h 6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6" h="616">
                      <a:moveTo>
                        <a:pt x="304" y="616"/>
                      </a:moveTo>
                      <a:cubicBezTo>
                        <a:pt x="276" y="580"/>
                        <a:pt x="309" y="515"/>
                        <a:pt x="300" y="464"/>
                      </a:cubicBezTo>
                      <a:cubicBezTo>
                        <a:pt x="297" y="445"/>
                        <a:pt x="285" y="430"/>
                        <a:pt x="280" y="412"/>
                      </a:cubicBezTo>
                      <a:cubicBezTo>
                        <a:pt x="264" y="354"/>
                        <a:pt x="258" y="308"/>
                        <a:pt x="232" y="260"/>
                      </a:cubicBezTo>
                      <a:cubicBezTo>
                        <a:pt x="197" y="196"/>
                        <a:pt x="138" y="127"/>
                        <a:pt x="80" y="92"/>
                      </a:cubicBezTo>
                      <a:cubicBezTo>
                        <a:pt x="53" y="76"/>
                        <a:pt x="6" y="77"/>
                        <a:pt x="0" y="32"/>
                      </a:cubicBezTo>
                      <a:cubicBezTo>
                        <a:pt x="46" y="0"/>
                        <a:pt x="161" y="84"/>
                        <a:pt x="200" y="132"/>
                      </a:cubicBezTo>
                      <a:cubicBezTo>
                        <a:pt x="269" y="217"/>
                        <a:pt x="332" y="346"/>
                        <a:pt x="340" y="448"/>
                      </a:cubicBezTo>
                      <a:cubicBezTo>
                        <a:pt x="345" y="509"/>
                        <a:pt x="346" y="588"/>
                        <a:pt x="304" y="6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2" name="Freeform 590"/>
                <p:cNvSpPr>
                  <a:spLocks/>
                </p:cNvSpPr>
                <p:nvPr/>
              </p:nvSpPr>
              <p:spPr bwMode="auto">
                <a:xfrm>
                  <a:off x="6585" y="1680"/>
                  <a:ext cx="663" cy="993"/>
                </a:xfrm>
                <a:custGeom>
                  <a:avLst/>
                  <a:gdLst>
                    <a:gd name="T0" fmla="*/ 276 w 281"/>
                    <a:gd name="T1" fmla="*/ 0 h 420"/>
                    <a:gd name="T2" fmla="*/ 184 w 281"/>
                    <a:gd name="T3" fmla="*/ 116 h 420"/>
                    <a:gd name="T4" fmla="*/ 100 w 281"/>
                    <a:gd name="T5" fmla="*/ 244 h 420"/>
                    <a:gd name="T6" fmla="*/ 8 w 281"/>
                    <a:gd name="T7" fmla="*/ 420 h 420"/>
                    <a:gd name="T8" fmla="*/ 48 w 281"/>
                    <a:gd name="T9" fmla="*/ 268 h 420"/>
                    <a:gd name="T10" fmla="*/ 108 w 281"/>
                    <a:gd name="T11" fmla="*/ 128 h 420"/>
                    <a:gd name="T12" fmla="*/ 268 w 281"/>
                    <a:gd name="T13" fmla="*/ 0 h 420"/>
                    <a:gd name="T14" fmla="*/ 276 w 281"/>
                    <a:gd name="T15" fmla="*/ 0 h 4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1"/>
                    <a:gd name="T25" fmla="*/ 0 h 420"/>
                    <a:gd name="T26" fmla="*/ 281 w 281"/>
                    <a:gd name="T27" fmla="*/ 420 h 4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1" h="420">
                      <a:moveTo>
                        <a:pt x="276" y="0"/>
                      </a:moveTo>
                      <a:cubicBezTo>
                        <a:pt x="281" y="60"/>
                        <a:pt x="217" y="82"/>
                        <a:pt x="184" y="116"/>
                      </a:cubicBezTo>
                      <a:cubicBezTo>
                        <a:pt x="151" y="150"/>
                        <a:pt x="120" y="196"/>
                        <a:pt x="100" y="244"/>
                      </a:cubicBezTo>
                      <a:cubicBezTo>
                        <a:pt x="74" y="306"/>
                        <a:pt x="67" y="380"/>
                        <a:pt x="8" y="420"/>
                      </a:cubicBezTo>
                      <a:cubicBezTo>
                        <a:pt x="0" y="366"/>
                        <a:pt x="29" y="315"/>
                        <a:pt x="48" y="268"/>
                      </a:cubicBezTo>
                      <a:cubicBezTo>
                        <a:pt x="67" y="221"/>
                        <a:pt x="83" y="167"/>
                        <a:pt x="108" y="128"/>
                      </a:cubicBezTo>
                      <a:cubicBezTo>
                        <a:pt x="139" y="81"/>
                        <a:pt x="220" y="27"/>
                        <a:pt x="268" y="0"/>
                      </a:cubicBezTo>
                      <a:cubicBezTo>
                        <a:pt x="271" y="0"/>
                        <a:pt x="273" y="0"/>
                        <a:pt x="2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3" name="Freeform 591"/>
                <p:cNvSpPr>
                  <a:spLocks/>
                </p:cNvSpPr>
                <p:nvPr/>
              </p:nvSpPr>
              <p:spPr bwMode="auto">
                <a:xfrm>
                  <a:off x="6792" y="1758"/>
                  <a:ext cx="1637" cy="1961"/>
                </a:xfrm>
                <a:custGeom>
                  <a:avLst/>
                  <a:gdLst>
                    <a:gd name="T0" fmla="*/ 632 w 693"/>
                    <a:gd name="T1" fmla="*/ 363 h 830"/>
                    <a:gd name="T2" fmla="*/ 444 w 693"/>
                    <a:gd name="T3" fmla="*/ 79 h 830"/>
                    <a:gd name="T4" fmla="*/ 260 w 693"/>
                    <a:gd name="T5" fmla="*/ 151 h 830"/>
                    <a:gd name="T6" fmla="*/ 232 w 693"/>
                    <a:gd name="T7" fmla="*/ 187 h 830"/>
                    <a:gd name="T8" fmla="*/ 168 w 693"/>
                    <a:gd name="T9" fmla="*/ 263 h 830"/>
                    <a:gd name="T10" fmla="*/ 524 w 693"/>
                    <a:gd name="T11" fmla="*/ 131 h 830"/>
                    <a:gd name="T12" fmla="*/ 544 w 693"/>
                    <a:gd name="T13" fmla="*/ 571 h 830"/>
                    <a:gd name="T14" fmla="*/ 376 w 693"/>
                    <a:gd name="T15" fmla="*/ 763 h 830"/>
                    <a:gd name="T16" fmla="*/ 304 w 693"/>
                    <a:gd name="T17" fmla="*/ 795 h 830"/>
                    <a:gd name="T18" fmla="*/ 236 w 693"/>
                    <a:gd name="T19" fmla="*/ 819 h 830"/>
                    <a:gd name="T20" fmla="*/ 384 w 693"/>
                    <a:gd name="T21" fmla="*/ 703 h 830"/>
                    <a:gd name="T22" fmla="*/ 528 w 693"/>
                    <a:gd name="T23" fmla="*/ 415 h 830"/>
                    <a:gd name="T24" fmla="*/ 520 w 693"/>
                    <a:gd name="T25" fmla="*/ 191 h 830"/>
                    <a:gd name="T26" fmla="*/ 340 w 693"/>
                    <a:gd name="T27" fmla="*/ 167 h 830"/>
                    <a:gd name="T28" fmla="*/ 260 w 693"/>
                    <a:gd name="T29" fmla="*/ 255 h 830"/>
                    <a:gd name="T30" fmla="*/ 200 w 693"/>
                    <a:gd name="T31" fmla="*/ 307 h 830"/>
                    <a:gd name="T32" fmla="*/ 184 w 693"/>
                    <a:gd name="T33" fmla="*/ 431 h 830"/>
                    <a:gd name="T34" fmla="*/ 116 w 693"/>
                    <a:gd name="T35" fmla="*/ 571 h 830"/>
                    <a:gd name="T36" fmla="*/ 0 w 693"/>
                    <a:gd name="T37" fmla="*/ 651 h 830"/>
                    <a:gd name="T38" fmla="*/ 84 w 693"/>
                    <a:gd name="T39" fmla="*/ 527 h 830"/>
                    <a:gd name="T40" fmla="*/ 124 w 693"/>
                    <a:gd name="T41" fmla="*/ 355 h 830"/>
                    <a:gd name="T42" fmla="*/ 124 w 693"/>
                    <a:gd name="T43" fmla="*/ 223 h 830"/>
                    <a:gd name="T44" fmla="*/ 248 w 693"/>
                    <a:gd name="T45" fmla="*/ 103 h 830"/>
                    <a:gd name="T46" fmla="*/ 644 w 693"/>
                    <a:gd name="T47" fmla="*/ 171 h 830"/>
                    <a:gd name="T48" fmla="*/ 632 w 693"/>
                    <a:gd name="T49" fmla="*/ 363 h 8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3"/>
                    <a:gd name="T76" fmla="*/ 0 h 830"/>
                    <a:gd name="T77" fmla="*/ 693 w 693"/>
                    <a:gd name="T78" fmla="*/ 830 h 83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3" h="830">
                      <a:moveTo>
                        <a:pt x="632" y="363"/>
                      </a:moveTo>
                      <a:cubicBezTo>
                        <a:pt x="628" y="214"/>
                        <a:pt x="580" y="83"/>
                        <a:pt x="444" y="79"/>
                      </a:cubicBezTo>
                      <a:cubicBezTo>
                        <a:pt x="376" y="77"/>
                        <a:pt x="304" y="110"/>
                        <a:pt x="260" y="151"/>
                      </a:cubicBezTo>
                      <a:cubicBezTo>
                        <a:pt x="249" y="161"/>
                        <a:pt x="244" y="175"/>
                        <a:pt x="232" y="187"/>
                      </a:cubicBezTo>
                      <a:cubicBezTo>
                        <a:pt x="209" y="209"/>
                        <a:pt x="160" y="222"/>
                        <a:pt x="168" y="263"/>
                      </a:cubicBezTo>
                      <a:cubicBezTo>
                        <a:pt x="253" y="221"/>
                        <a:pt x="372" y="31"/>
                        <a:pt x="524" y="131"/>
                      </a:cubicBezTo>
                      <a:cubicBezTo>
                        <a:pt x="621" y="195"/>
                        <a:pt x="594" y="461"/>
                        <a:pt x="544" y="571"/>
                      </a:cubicBezTo>
                      <a:cubicBezTo>
                        <a:pt x="509" y="649"/>
                        <a:pt x="440" y="726"/>
                        <a:pt x="376" y="763"/>
                      </a:cubicBezTo>
                      <a:cubicBezTo>
                        <a:pt x="354" y="776"/>
                        <a:pt x="327" y="783"/>
                        <a:pt x="304" y="795"/>
                      </a:cubicBezTo>
                      <a:cubicBezTo>
                        <a:pt x="283" y="806"/>
                        <a:pt x="262" y="830"/>
                        <a:pt x="236" y="819"/>
                      </a:cubicBezTo>
                      <a:cubicBezTo>
                        <a:pt x="260" y="744"/>
                        <a:pt x="331" y="743"/>
                        <a:pt x="384" y="703"/>
                      </a:cubicBezTo>
                      <a:cubicBezTo>
                        <a:pt x="465" y="641"/>
                        <a:pt x="514" y="548"/>
                        <a:pt x="528" y="415"/>
                      </a:cubicBezTo>
                      <a:cubicBezTo>
                        <a:pt x="536" y="339"/>
                        <a:pt x="562" y="251"/>
                        <a:pt x="520" y="191"/>
                      </a:cubicBezTo>
                      <a:cubicBezTo>
                        <a:pt x="484" y="140"/>
                        <a:pt x="396" y="135"/>
                        <a:pt x="340" y="167"/>
                      </a:cubicBezTo>
                      <a:cubicBezTo>
                        <a:pt x="309" y="184"/>
                        <a:pt x="293" y="221"/>
                        <a:pt x="260" y="255"/>
                      </a:cubicBezTo>
                      <a:cubicBezTo>
                        <a:pt x="243" y="273"/>
                        <a:pt x="213" y="285"/>
                        <a:pt x="200" y="307"/>
                      </a:cubicBezTo>
                      <a:cubicBezTo>
                        <a:pt x="179" y="343"/>
                        <a:pt x="192" y="380"/>
                        <a:pt x="184" y="431"/>
                      </a:cubicBezTo>
                      <a:cubicBezTo>
                        <a:pt x="177" y="476"/>
                        <a:pt x="142" y="534"/>
                        <a:pt x="116" y="571"/>
                      </a:cubicBezTo>
                      <a:cubicBezTo>
                        <a:pt x="90" y="608"/>
                        <a:pt x="55" y="652"/>
                        <a:pt x="0" y="651"/>
                      </a:cubicBezTo>
                      <a:cubicBezTo>
                        <a:pt x="5" y="592"/>
                        <a:pt x="59" y="569"/>
                        <a:pt x="84" y="527"/>
                      </a:cubicBezTo>
                      <a:cubicBezTo>
                        <a:pt x="107" y="489"/>
                        <a:pt x="132" y="426"/>
                        <a:pt x="124" y="355"/>
                      </a:cubicBezTo>
                      <a:cubicBezTo>
                        <a:pt x="119" y="309"/>
                        <a:pt x="103" y="267"/>
                        <a:pt x="124" y="223"/>
                      </a:cubicBezTo>
                      <a:cubicBezTo>
                        <a:pt x="145" y="180"/>
                        <a:pt x="204" y="139"/>
                        <a:pt x="248" y="103"/>
                      </a:cubicBezTo>
                      <a:cubicBezTo>
                        <a:pt x="376" y="0"/>
                        <a:pt x="568" y="10"/>
                        <a:pt x="644" y="171"/>
                      </a:cubicBezTo>
                      <a:cubicBezTo>
                        <a:pt x="664" y="213"/>
                        <a:pt x="693" y="346"/>
                        <a:pt x="632" y="3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4" name="Freeform 592"/>
                <p:cNvSpPr>
                  <a:spLocks/>
                </p:cNvSpPr>
                <p:nvPr/>
              </p:nvSpPr>
              <p:spPr bwMode="auto">
                <a:xfrm>
                  <a:off x="7744" y="2099"/>
                  <a:ext cx="307" cy="214"/>
                </a:xfrm>
                <a:custGeom>
                  <a:avLst/>
                  <a:gdLst>
                    <a:gd name="T0" fmla="*/ 101 w 130"/>
                    <a:gd name="T1" fmla="*/ 91 h 91"/>
                    <a:gd name="T2" fmla="*/ 17 w 130"/>
                    <a:gd name="T3" fmla="*/ 67 h 91"/>
                    <a:gd name="T4" fmla="*/ 101 w 130"/>
                    <a:gd name="T5" fmla="*/ 91 h 91"/>
                    <a:gd name="T6" fmla="*/ 0 60000 65536"/>
                    <a:gd name="T7" fmla="*/ 0 60000 65536"/>
                    <a:gd name="T8" fmla="*/ 0 60000 65536"/>
                    <a:gd name="T9" fmla="*/ 0 w 130"/>
                    <a:gd name="T10" fmla="*/ 0 h 91"/>
                    <a:gd name="T11" fmla="*/ 130 w 130"/>
                    <a:gd name="T12" fmla="*/ 91 h 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" h="91">
                      <a:moveTo>
                        <a:pt x="101" y="91"/>
                      </a:moveTo>
                      <a:cubicBezTo>
                        <a:pt x="75" y="81"/>
                        <a:pt x="51" y="69"/>
                        <a:pt x="17" y="67"/>
                      </a:cubicBezTo>
                      <a:cubicBezTo>
                        <a:pt x="0" y="0"/>
                        <a:pt x="130" y="39"/>
                        <a:pt x="101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5" name="Freeform 593"/>
                <p:cNvSpPr>
                  <a:spLocks/>
                </p:cNvSpPr>
                <p:nvPr/>
              </p:nvSpPr>
              <p:spPr bwMode="auto">
                <a:xfrm>
                  <a:off x="7222" y="2108"/>
                  <a:ext cx="529" cy="621"/>
                </a:xfrm>
                <a:custGeom>
                  <a:avLst/>
                  <a:gdLst>
                    <a:gd name="T0" fmla="*/ 222 w 224"/>
                    <a:gd name="T1" fmla="*/ 47 h 263"/>
                    <a:gd name="T2" fmla="*/ 182 w 224"/>
                    <a:gd name="T3" fmla="*/ 79 h 263"/>
                    <a:gd name="T4" fmla="*/ 86 w 224"/>
                    <a:gd name="T5" fmla="*/ 179 h 263"/>
                    <a:gd name="T6" fmla="*/ 34 w 224"/>
                    <a:gd name="T7" fmla="*/ 263 h 263"/>
                    <a:gd name="T8" fmla="*/ 118 w 224"/>
                    <a:gd name="T9" fmla="*/ 91 h 263"/>
                    <a:gd name="T10" fmla="*/ 222 w 224"/>
                    <a:gd name="T11" fmla="*/ 47 h 2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263"/>
                    <a:gd name="T20" fmla="*/ 224 w 224"/>
                    <a:gd name="T21" fmla="*/ 263 h 2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263">
                      <a:moveTo>
                        <a:pt x="222" y="47"/>
                      </a:moveTo>
                      <a:cubicBezTo>
                        <a:pt x="224" y="73"/>
                        <a:pt x="195" y="68"/>
                        <a:pt x="182" y="79"/>
                      </a:cubicBezTo>
                      <a:cubicBezTo>
                        <a:pt x="162" y="122"/>
                        <a:pt x="115" y="143"/>
                        <a:pt x="86" y="179"/>
                      </a:cubicBezTo>
                      <a:cubicBezTo>
                        <a:pt x="65" y="205"/>
                        <a:pt x="68" y="245"/>
                        <a:pt x="34" y="263"/>
                      </a:cubicBezTo>
                      <a:cubicBezTo>
                        <a:pt x="0" y="195"/>
                        <a:pt x="79" y="136"/>
                        <a:pt x="118" y="91"/>
                      </a:cubicBezTo>
                      <a:cubicBezTo>
                        <a:pt x="141" y="65"/>
                        <a:pt x="176" y="0"/>
                        <a:pt x="222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6" name="Freeform 594"/>
                <p:cNvSpPr>
                  <a:spLocks/>
                </p:cNvSpPr>
                <p:nvPr/>
              </p:nvSpPr>
              <p:spPr bwMode="auto">
                <a:xfrm>
                  <a:off x="6868" y="2271"/>
                  <a:ext cx="1139" cy="1498"/>
                </a:xfrm>
                <a:custGeom>
                  <a:avLst/>
                  <a:gdLst>
                    <a:gd name="T0" fmla="*/ 52 w 482"/>
                    <a:gd name="T1" fmla="*/ 614 h 634"/>
                    <a:gd name="T2" fmla="*/ 120 w 482"/>
                    <a:gd name="T3" fmla="*/ 562 h 634"/>
                    <a:gd name="T4" fmla="*/ 236 w 482"/>
                    <a:gd name="T5" fmla="*/ 454 h 634"/>
                    <a:gd name="T6" fmla="*/ 300 w 482"/>
                    <a:gd name="T7" fmla="*/ 430 h 634"/>
                    <a:gd name="T8" fmla="*/ 432 w 482"/>
                    <a:gd name="T9" fmla="*/ 206 h 634"/>
                    <a:gd name="T10" fmla="*/ 428 w 482"/>
                    <a:gd name="T11" fmla="*/ 162 h 634"/>
                    <a:gd name="T12" fmla="*/ 400 w 482"/>
                    <a:gd name="T13" fmla="*/ 58 h 634"/>
                    <a:gd name="T14" fmla="*/ 332 w 482"/>
                    <a:gd name="T15" fmla="*/ 130 h 634"/>
                    <a:gd name="T16" fmla="*/ 64 w 482"/>
                    <a:gd name="T17" fmla="*/ 490 h 634"/>
                    <a:gd name="T18" fmla="*/ 0 w 482"/>
                    <a:gd name="T19" fmla="*/ 506 h 634"/>
                    <a:gd name="T20" fmla="*/ 76 w 482"/>
                    <a:gd name="T21" fmla="*/ 426 h 634"/>
                    <a:gd name="T22" fmla="*/ 240 w 482"/>
                    <a:gd name="T23" fmla="*/ 146 h 634"/>
                    <a:gd name="T24" fmla="*/ 292 w 482"/>
                    <a:gd name="T25" fmla="*/ 102 h 634"/>
                    <a:gd name="T26" fmla="*/ 340 w 482"/>
                    <a:gd name="T27" fmla="*/ 38 h 634"/>
                    <a:gd name="T28" fmla="*/ 480 w 482"/>
                    <a:gd name="T29" fmla="*/ 90 h 634"/>
                    <a:gd name="T30" fmla="*/ 468 w 482"/>
                    <a:gd name="T31" fmla="*/ 166 h 634"/>
                    <a:gd name="T32" fmla="*/ 468 w 482"/>
                    <a:gd name="T33" fmla="*/ 250 h 634"/>
                    <a:gd name="T34" fmla="*/ 356 w 482"/>
                    <a:gd name="T35" fmla="*/ 450 h 634"/>
                    <a:gd name="T36" fmla="*/ 264 w 482"/>
                    <a:gd name="T37" fmla="*/ 494 h 634"/>
                    <a:gd name="T38" fmla="*/ 52 w 482"/>
                    <a:gd name="T39" fmla="*/ 614 h 6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2"/>
                    <a:gd name="T61" fmla="*/ 0 h 634"/>
                    <a:gd name="T62" fmla="*/ 482 w 482"/>
                    <a:gd name="T63" fmla="*/ 634 h 63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2" h="634">
                      <a:moveTo>
                        <a:pt x="52" y="614"/>
                      </a:moveTo>
                      <a:cubicBezTo>
                        <a:pt x="63" y="583"/>
                        <a:pt x="91" y="582"/>
                        <a:pt x="120" y="562"/>
                      </a:cubicBezTo>
                      <a:cubicBezTo>
                        <a:pt x="162" y="533"/>
                        <a:pt x="194" y="478"/>
                        <a:pt x="236" y="454"/>
                      </a:cubicBezTo>
                      <a:cubicBezTo>
                        <a:pt x="255" y="443"/>
                        <a:pt x="279" y="442"/>
                        <a:pt x="300" y="430"/>
                      </a:cubicBezTo>
                      <a:cubicBezTo>
                        <a:pt x="368" y="392"/>
                        <a:pt x="428" y="289"/>
                        <a:pt x="432" y="206"/>
                      </a:cubicBezTo>
                      <a:cubicBezTo>
                        <a:pt x="433" y="191"/>
                        <a:pt x="427" y="176"/>
                        <a:pt x="428" y="162"/>
                      </a:cubicBezTo>
                      <a:cubicBezTo>
                        <a:pt x="430" y="121"/>
                        <a:pt x="449" y="65"/>
                        <a:pt x="400" y="58"/>
                      </a:cubicBezTo>
                      <a:cubicBezTo>
                        <a:pt x="355" y="51"/>
                        <a:pt x="343" y="93"/>
                        <a:pt x="332" y="130"/>
                      </a:cubicBezTo>
                      <a:cubicBezTo>
                        <a:pt x="229" y="219"/>
                        <a:pt x="186" y="413"/>
                        <a:pt x="64" y="490"/>
                      </a:cubicBezTo>
                      <a:cubicBezTo>
                        <a:pt x="48" y="500"/>
                        <a:pt x="23" y="512"/>
                        <a:pt x="0" y="506"/>
                      </a:cubicBezTo>
                      <a:cubicBezTo>
                        <a:pt x="0" y="456"/>
                        <a:pt x="46" y="452"/>
                        <a:pt x="76" y="426"/>
                      </a:cubicBezTo>
                      <a:cubicBezTo>
                        <a:pt x="154" y="358"/>
                        <a:pt x="171" y="230"/>
                        <a:pt x="240" y="146"/>
                      </a:cubicBezTo>
                      <a:cubicBezTo>
                        <a:pt x="253" y="131"/>
                        <a:pt x="276" y="120"/>
                        <a:pt x="292" y="102"/>
                      </a:cubicBezTo>
                      <a:cubicBezTo>
                        <a:pt x="311" y="81"/>
                        <a:pt x="322" y="51"/>
                        <a:pt x="340" y="38"/>
                      </a:cubicBezTo>
                      <a:cubicBezTo>
                        <a:pt x="395" y="0"/>
                        <a:pt x="476" y="32"/>
                        <a:pt x="480" y="90"/>
                      </a:cubicBezTo>
                      <a:cubicBezTo>
                        <a:pt x="482" y="116"/>
                        <a:pt x="470" y="144"/>
                        <a:pt x="468" y="166"/>
                      </a:cubicBezTo>
                      <a:cubicBezTo>
                        <a:pt x="466" y="195"/>
                        <a:pt x="471" y="223"/>
                        <a:pt x="468" y="250"/>
                      </a:cubicBezTo>
                      <a:cubicBezTo>
                        <a:pt x="459" y="329"/>
                        <a:pt x="412" y="407"/>
                        <a:pt x="356" y="450"/>
                      </a:cubicBezTo>
                      <a:cubicBezTo>
                        <a:pt x="330" y="470"/>
                        <a:pt x="294" y="476"/>
                        <a:pt x="264" y="494"/>
                      </a:cubicBezTo>
                      <a:cubicBezTo>
                        <a:pt x="198" y="533"/>
                        <a:pt x="151" y="634"/>
                        <a:pt x="52" y="6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7" name="Freeform 595"/>
                <p:cNvSpPr>
                  <a:spLocks noEditPoints="1"/>
                </p:cNvSpPr>
                <p:nvPr/>
              </p:nvSpPr>
              <p:spPr bwMode="auto">
                <a:xfrm>
                  <a:off x="6896" y="2465"/>
                  <a:ext cx="983" cy="1207"/>
                </a:xfrm>
                <a:custGeom>
                  <a:avLst/>
                  <a:gdLst>
                    <a:gd name="T0" fmla="*/ 388 w 416"/>
                    <a:gd name="T1" fmla="*/ 0 h 511"/>
                    <a:gd name="T2" fmla="*/ 380 w 416"/>
                    <a:gd name="T3" fmla="*/ 76 h 511"/>
                    <a:gd name="T4" fmla="*/ 308 w 416"/>
                    <a:gd name="T5" fmla="*/ 296 h 511"/>
                    <a:gd name="T6" fmla="*/ 160 w 416"/>
                    <a:gd name="T7" fmla="*/ 392 h 511"/>
                    <a:gd name="T8" fmla="*/ 0 w 416"/>
                    <a:gd name="T9" fmla="*/ 476 h 511"/>
                    <a:gd name="T10" fmla="*/ 76 w 416"/>
                    <a:gd name="T11" fmla="*/ 420 h 511"/>
                    <a:gd name="T12" fmla="*/ 208 w 416"/>
                    <a:gd name="T13" fmla="*/ 276 h 511"/>
                    <a:gd name="T14" fmla="*/ 344 w 416"/>
                    <a:gd name="T15" fmla="*/ 60 h 511"/>
                    <a:gd name="T16" fmla="*/ 380 w 416"/>
                    <a:gd name="T17" fmla="*/ 0 h 511"/>
                    <a:gd name="T18" fmla="*/ 388 w 416"/>
                    <a:gd name="T19" fmla="*/ 0 h 511"/>
                    <a:gd name="T20" fmla="*/ 260 w 416"/>
                    <a:gd name="T21" fmla="*/ 264 h 511"/>
                    <a:gd name="T22" fmla="*/ 344 w 416"/>
                    <a:gd name="T23" fmla="*/ 120 h 511"/>
                    <a:gd name="T24" fmla="*/ 332 w 416"/>
                    <a:gd name="T25" fmla="*/ 116 h 511"/>
                    <a:gd name="T26" fmla="*/ 260 w 416"/>
                    <a:gd name="T27" fmla="*/ 264 h 5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6"/>
                    <a:gd name="T43" fmla="*/ 0 h 511"/>
                    <a:gd name="T44" fmla="*/ 416 w 416"/>
                    <a:gd name="T45" fmla="*/ 511 h 51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6" h="511">
                      <a:moveTo>
                        <a:pt x="388" y="0"/>
                      </a:moveTo>
                      <a:cubicBezTo>
                        <a:pt x="408" y="22"/>
                        <a:pt x="388" y="57"/>
                        <a:pt x="380" y="76"/>
                      </a:cubicBezTo>
                      <a:cubicBezTo>
                        <a:pt x="416" y="121"/>
                        <a:pt x="361" y="271"/>
                        <a:pt x="308" y="296"/>
                      </a:cubicBezTo>
                      <a:cubicBezTo>
                        <a:pt x="246" y="325"/>
                        <a:pt x="203" y="342"/>
                        <a:pt x="160" y="392"/>
                      </a:cubicBezTo>
                      <a:cubicBezTo>
                        <a:pt x="130" y="426"/>
                        <a:pt x="60" y="511"/>
                        <a:pt x="0" y="476"/>
                      </a:cubicBezTo>
                      <a:cubicBezTo>
                        <a:pt x="17" y="440"/>
                        <a:pt x="50" y="439"/>
                        <a:pt x="76" y="420"/>
                      </a:cubicBezTo>
                      <a:cubicBezTo>
                        <a:pt x="106" y="399"/>
                        <a:pt x="194" y="313"/>
                        <a:pt x="208" y="276"/>
                      </a:cubicBezTo>
                      <a:cubicBezTo>
                        <a:pt x="239" y="199"/>
                        <a:pt x="278" y="107"/>
                        <a:pt x="344" y="60"/>
                      </a:cubicBezTo>
                      <a:cubicBezTo>
                        <a:pt x="351" y="35"/>
                        <a:pt x="355" y="6"/>
                        <a:pt x="380" y="0"/>
                      </a:cubicBezTo>
                      <a:cubicBezTo>
                        <a:pt x="383" y="0"/>
                        <a:pt x="385" y="0"/>
                        <a:pt x="388" y="0"/>
                      </a:cubicBezTo>
                      <a:close/>
                      <a:moveTo>
                        <a:pt x="260" y="264"/>
                      </a:moveTo>
                      <a:cubicBezTo>
                        <a:pt x="312" y="258"/>
                        <a:pt x="349" y="183"/>
                        <a:pt x="344" y="120"/>
                      </a:cubicBezTo>
                      <a:cubicBezTo>
                        <a:pt x="339" y="120"/>
                        <a:pt x="339" y="115"/>
                        <a:pt x="332" y="116"/>
                      </a:cubicBezTo>
                      <a:cubicBezTo>
                        <a:pt x="312" y="169"/>
                        <a:pt x="283" y="213"/>
                        <a:pt x="260" y="2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8" name="Freeform 596"/>
                <p:cNvSpPr>
                  <a:spLocks/>
                </p:cNvSpPr>
                <p:nvPr/>
              </p:nvSpPr>
              <p:spPr bwMode="auto">
                <a:xfrm>
                  <a:off x="8514" y="2502"/>
                  <a:ext cx="163" cy="350"/>
                </a:xfrm>
                <a:custGeom>
                  <a:avLst/>
                  <a:gdLst>
                    <a:gd name="T0" fmla="*/ 39 w 69"/>
                    <a:gd name="T1" fmla="*/ 0 h 148"/>
                    <a:gd name="T2" fmla="*/ 15 w 69"/>
                    <a:gd name="T3" fmla="*/ 148 h 148"/>
                    <a:gd name="T4" fmla="*/ 39 w 69"/>
                    <a:gd name="T5" fmla="*/ 0 h 148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48"/>
                    <a:gd name="T11" fmla="*/ 69 w 69"/>
                    <a:gd name="T12" fmla="*/ 148 h 1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48">
                      <a:moveTo>
                        <a:pt x="39" y="0"/>
                      </a:moveTo>
                      <a:cubicBezTo>
                        <a:pt x="69" y="30"/>
                        <a:pt x="53" y="134"/>
                        <a:pt x="15" y="148"/>
                      </a:cubicBezTo>
                      <a:cubicBezTo>
                        <a:pt x="13" y="103"/>
                        <a:pt x="0" y="16"/>
                        <a:pt x="3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09" name="Freeform 597"/>
                <p:cNvSpPr>
                  <a:spLocks/>
                </p:cNvSpPr>
                <p:nvPr/>
              </p:nvSpPr>
              <p:spPr bwMode="auto">
                <a:xfrm>
                  <a:off x="6670" y="2538"/>
                  <a:ext cx="375" cy="616"/>
                </a:xfrm>
                <a:custGeom>
                  <a:avLst/>
                  <a:gdLst>
                    <a:gd name="T0" fmla="*/ 140 w 159"/>
                    <a:gd name="T1" fmla="*/ 5 h 261"/>
                    <a:gd name="T2" fmla="*/ 112 w 159"/>
                    <a:gd name="T3" fmla="*/ 157 h 261"/>
                    <a:gd name="T4" fmla="*/ 20 w 159"/>
                    <a:gd name="T5" fmla="*/ 261 h 261"/>
                    <a:gd name="T6" fmla="*/ 120 w 159"/>
                    <a:gd name="T7" fmla="*/ 13 h 261"/>
                    <a:gd name="T8" fmla="*/ 128 w 159"/>
                    <a:gd name="T9" fmla="*/ 1 h 261"/>
                    <a:gd name="T10" fmla="*/ 140 w 159"/>
                    <a:gd name="T11" fmla="*/ 5 h 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261"/>
                    <a:gd name="T20" fmla="*/ 159 w 159"/>
                    <a:gd name="T21" fmla="*/ 261 h 2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261">
                      <a:moveTo>
                        <a:pt x="140" y="5"/>
                      </a:moveTo>
                      <a:cubicBezTo>
                        <a:pt x="159" y="62"/>
                        <a:pt x="137" y="118"/>
                        <a:pt x="112" y="157"/>
                      </a:cubicBezTo>
                      <a:cubicBezTo>
                        <a:pt x="87" y="195"/>
                        <a:pt x="54" y="238"/>
                        <a:pt x="20" y="261"/>
                      </a:cubicBezTo>
                      <a:cubicBezTo>
                        <a:pt x="0" y="156"/>
                        <a:pt x="106" y="110"/>
                        <a:pt x="120" y="13"/>
                      </a:cubicBezTo>
                      <a:cubicBezTo>
                        <a:pt x="122" y="8"/>
                        <a:pt x="127" y="7"/>
                        <a:pt x="128" y="1"/>
                      </a:cubicBezTo>
                      <a:cubicBezTo>
                        <a:pt x="135" y="0"/>
                        <a:pt x="135" y="5"/>
                        <a:pt x="14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10" name="Freeform 598"/>
                <p:cNvSpPr>
                  <a:spLocks/>
                </p:cNvSpPr>
                <p:nvPr/>
              </p:nvSpPr>
              <p:spPr bwMode="auto">
                <a:xfrm>
                  <a:off x="7425" y="2937"/>
                  <a:ext cx="1198" cy="1210"/>
                </a:xfrm>
                <a:custGeom>
                  <a:avLst/>
                  <a:gdLst>
                    <a:gd name="T0" fmla="*/ 492 w 507"/>
                    <a:gd name="T1" fmla="*/ 0 h 512"/>
                    <a:gd name="T2" fmla="*/ 444 w 507"/>
                    <a:gd name="T3" fmla="*/ 188 h 512"/>
                    <a:gd name="T4" fmla="*/ 328 w 507"/>
                    <a:gd name="T5" fmla="*/ 324 h 512"/>
                    <a:gd name="T6" fmla="*/ 160 w 507"/>
                    <a:gd name="T7" fmla="*/ 396 h 512"/>
                    <a:gd name="T8" fmla="*/ 316 w 507"/>
                    <a:gd name="T9" fmla="*/ 360 h 512"/>
                    <a:gd name="T10" fmla="*/ 124 w 507"/>
                    <a:gd name="T11" fmla="*/ 444 h 512"/>
                    <a:gd name="T12" fmla="*/ 0 w 507"/>
                    <a:gd name="T13" fmla="*/ 496 h 512"/>
                    <a:gd name="T14" fmla="*/ 56 w 507"/>
                    <a:gd name="T15" fmla="*/ 444 h 512"/>
                    <a:gd name="T16" fmla="*/ 136 w 507"/>
                    <a:gd name="T17" fmla="*/ 356 h 512"/>
                    <a:gd name="T18" fmla="*/ 332 w 507"/>
                    <a:gd name="T19" fmla="*/ 272 h 512"/>
                    <a:gd name="T20" fmla="*/ 472 w 507"/>
                    <a:gd name="T21" fmla="*/ 16 h 512"/>
                    <a:gd name="T22" fmla="*/ 480 w 507"/>
                    <a:gd name="T23" fmla="*/ 0 h 512"/>
                    <a:gd name="T24" fmla="*/ 492 w 507"/>
                    <a:gd name="T25" fmla="*/ 0 h 5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7"/>
                    <a:gd name="T40" fmla="*/ 0 h 512"/>
                    <a:gd name="T41" fmla="*/ 507 w 507"/>
                    <a:gd name="T42" fmla="*/ 512 h 5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7" h="512">
                      <a:moveTo>
                        <a:pt x="492" y="0"/>
                      </a:moveTo>
                      <a:cubicBezTo>
                        <a:pt x="507" y="67"/>
                        <a:pt x="473" y="136"/>
                        <a:pt x="444" y="188"/>
                      </a:cubicBezTo>
                      <a:cubicBezTo>
                        <a:pt x="415" y="240"/>
                        <a:pt x="380" y="296"/>
                        <a:pt x="328" y="324"/>
                      </a:cubicBezTo>
                      <a:cubicBezTo>
                        <a:pt x="274" y="354"/>
                        <a:pt x="207" y="350"/>
                        <a:pt x="160" y="396"/>
                      </a:cubicBezTo>
                      <a:cubicBezTo>
                        <a:pt x="219" y="409"/>
                        <a:pt x="271" y="361"/>
                        <a:pt x="316" y="360"/>
                      </a:cubicBezTo>
                      <a:cubicBezTo>
                        <a:pt x="311" y="453"/>
                        <a:pt x="194" y="419"/>
                        <a:pt x="124" y="444"/>
                      </a:cubicBezTo>
                      <a:cubicBezTo>
                        <a:pt x="78" y="460"/>
                        <a:pt x="50" y="512"/>
                        <a:pt x="0" y="496"/>
                      </a:cubicBezTo>
                      <a:cubicBezTo>
                        <a:pt x="5" y="460"/>
                        <a:pt x="37" y="460"/>
                        <a:pt x="56" y="444"/>
                      </a:cubicBezTo>
                      <a:cubicBezTo>
                        <a:pt x="87" y="419"/>
                        <a:pt x="107" y="378"/>
                        <a:pt x="136" y="356"/>
                      </a:cubicBezTo>
                      <a:cubicBezTo>
                        <a:pt x="198" y="310"/>
                        <a:pt x="277" y="314"/>
                        <a:pt x="332" y="272"/>
                      </a:cubicBezTo>
                      <a:cubicBezTo>
                        <a:pt x="418" y="206"/>
                        <a:pt x="424" y="122"/>
                        <a:pt x="472" y="16"/>
                      </a:cubicBezTo>
                      <a:cubicBezTo>
                        <a:pt x="474" y="12"/>
                        <a:pt x="475" y="5"/>
                        <a:pt x="480" y="0"/>
                      </a:cubicBezTo>
                      <a:cubicBezTo>
                        <a:pt x="484" y="0"/>
                        <a:pt x="488" y="0"/>
                        <a:pt x="49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11" name="Freeform 599"/>
                <p:cNvSpPr>
                  <a:spLocks/>
                </p:cNvSpPr>
                <p:nvPr/>
              </p:nvSpPr>
              <p:spPr bwMode="auto">
                <a:xfrm>
                  <a:off x="8219" y="2956"/>
                  <a:ext cx="721" cy="869"/>
                </a:xfrm>
                <a:custGeom>
                  <a:avLst/>
                  <a:gdLst>
                    <a:gd name="T0" fmla="*/ 288 w 305"/>
                    <a:gd name="T1" fmla="*/ 4 h 368"/>
                    <a:gd name="T2" fmla="*/ 220 w 305"/>
                    <a:gd name="T3" fmla="*/ 196 h 368"/>
                    <a:gd name="T4" fmla="*/ 152 w 305"/>
                    <a:gd name="T5" fmla="*/ 236 h 368"/>
                    <a:gd name="T6" fmla="*/ 0 w 305"/>
                    <a:gd name="T7" fmla="*/ 348 h 368"/>
                    <a:gd name="T8" fmla="*/ 52 w 305"/>
                    <a:gd name="T9" fmla="*/ 292 h 368"/>
                    <a:gd name="T10" fmla="*/ 172 w 305"/>
                    <a:gd name="T11" fmla="*/ 76 h 368"/>
                    <a:gd name="T12" fmla="*/ 208 w 305"/>
                    <a:gd name="T13" fmla="*/ 4 h 368"/>
                    <a:gd name="T14" fmla="*/ 176 w 305"/>
                    <a:gd name="T15" fmla="*/ 164 h 368"/>
                    <a:gd name="T16" fmla="*/ 276 w 305"/>
                    <a:gd name="T17" fmla="*/ 0 h 368"/>
                    <a:gd name="T18" fmla="*/ 288 w 305"/>
                    <a:gd name="T19" fmla="*/ 4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5"/>
                    <a:gd name="T31" fmla="*/ 0 h 368"/>
                    <a:gd name="T32" fmla="*/ 305 w 305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5" h="368">
                      <a:moveTo>
                        <a:pt x="288" y="4"/>
                      </a:moveTo>
                      <a:cubicBezTo>
                        <a:pt x="305" y="75"/>
                        <a:pt x="265" y="155"/>
                        <a:pt x="220" y="196"/>
                      </a:cubicBezTo>
                      <a:cubicBezTo>
                        <a:pt x="202" y="213"/>
                        <a:pt x="173" y="218"/>
                        <a:pt x="152" y="236"/>
                      </a:cubicBezTo>
                      <a:cubicBezTo>
                        <a:pt x="106" y="276"/>
                        <a:pt x="76" y="368"/>
                        <a:pt x="0" y="348"/>
                      </a:cubicBezTo>
                      <a:cubicBezTo>
                        <a:pt x="0" y="310"/>
                        <a:pt x="31" y="310"/>
                        <a:pt x="52" y="292"/>
                      </a:cubicBezTo>
                      <a:cubicBezTo>
                        <a:pt x="106" y="246"/>
                        <a:pt x="151" y="153"/>
                        <a:pt x="172" y="76"/>
                      </a:cubicBezTo>
                      <a:cubicBezTo>
                        <a:pt x="179" y="52"/>
                        <a:pt x="177" y="14"/>
                        <a:pt x="208" y="4"/>
                      </a:cubicBezTo>
                      <a:cubicBezTo>
                        <a:pt x="247" y="48"/>
                        <a:pt x="187" y="118"/>
                        <a:pt x="176" y="164"/>
                      </a:cubicBezTo>
                      <a:cubicBezTo>
                        <a:pt x="233" y="149"/>
                        <a:pt x="235" y="44"/>
                        <a:pt x="276" y="0"/>
                      </a:cubicBezTo>
                      <a:cubicBezTo>
                        <a:pt x="279" y="2"/>
                        <a:pt x="283" y="4"/>
                        <a:pt x="288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12" name="Freeform 600"/>
                <p:cNvSpPr>
                  <a:spLocks/>
                </p:cNvSpPr>
                <p:nvPr/>
              </p:nvSpPr>
              <p:spPr bwMode="auto">
                <a:xfrm>
                  <a:off x="8059" y="3410"/>
                  <a:ext cx="788" cy="614"/>
                </a:xfrm>
                <a:custGeom>
                  <a:avLst/>
                  <a:gdLst>
                    <a:gd name="T0" fmla="*/ 328 w 334"/>
                    <a:gd name="T1" fmla="*/ 0 h 260"/>
                    <a:gd name="T2" fmla="*/ 252 w 334"/>
                    <a:gd name="T3" fmla="*/ 100 h 260"/>
                    <a:gd name="T4" fmla="*/ 288 w 334"/>
                    <a:gd name="T5" fmla="*/ 92 h 260"/>
                    <a:gd name="T6" fmla="*/ 252 w 334"/>
                    <a:gd name="T7" fmla="*/ 148 h 260"/>
                    <a:gd name="T8" fmla="*/ 0 w 334"/>
                    <a:gd name="T9" fmla="*/ 260 h 260"/>
                    <a:gd name="T10" fmla="*/ 92 w 334"/>
                    <a:gd name="T11" fmla="*/ 188 h 260"/>
                    <a:gd name="T12" fmla="*/ 196 w 334"/>
                    <a:gd name="T13" fmla="*/ 120 h 260"/>
                    <a:gd name="T14" fmla="*/ 316 w 334"/>
                    <a:gd name="T15" fmla="*/ 0 h 260"/>
                    <a:gd name="T16" fmla="*/ 328 w 334"/>
                    <a:gd name="T17" fmla="*/ 0 h 2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34"/>
                    <a:gd name="T28" fmla="*/ 0 h 260"/>
                    <a:gd name="T29" fmla="*/ 334 w 334"/>
                    <a:gd name="T30" fmla="*/ 260 h 2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34" h="260">
                      <a:moveTo>
                        <a:pt x="328" y="0"/>
                      </a:moveTo>
                      <a:cubicBezTo>
                        <a:pt x="334" y="49"/>
                        <a:pt x="277" y="69"/>
                        <a:pt x="252" y="100"/>
                      </a:cubicBezTo>
                      <a:cubicBezTo>
                        <a:pt x="263" y="112"/>
                        <a:pt x="269" y="85"/>
                        <a:pt x="288" y="92"/>
                      </a:cubicBezTo>
                      <a:cubicBezTo>
                        <a:pt x="289" y="123"/>
                        <a:pt x="264" y="129"/>
                        <a:pt x="252" y="148"/>
                      </a:cubicBezTo>
                      <a:cubicBezTo>
                        <a:pt x="148" y="163"/>
                        <a:pt x="101" y="255"/>
                        <a:pt x="0" y="260"/>
                      </a:cubicBezTo>
                      <a:cubicBezTo>
                        <a:pt x="16" y="222"/>
                        <a:pt x="60" y="207"/>
                        <a:pt x="92" y="188"/>
                      </a:cubicBezTo>
                      <a:cubicBezTo>
                        <a:pt x="126" y="168"/>
                        <a:pt x="168" y="148"/>
                        <a:pt x="196" y="120"/>
                      </a:cubicBezTo>
                      <a:cubicBezTo>
                        <a:pt x="235" y="82"/>
                        <a:pt x="259" y="24"/>
                        <a:pt x="316" y="0"/>
                      </a:cubicBezTo>
                      <a:cubicBezTo>
                        <a:pt x="320" y="0"/>
                        <a:pt x="324" y="0"/>
                        <a:pt x="32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13" name="Freeform 601"/>
                <p:cNvSpPr>
                  <a:spLocks/>
                </p:cNvSpPr>
                <p:nvPr/>
              </p:nvSpPr>
              <p:spPr bwMode="auto">
                <a:xfrm>
                  <a:off x="7227" y="3870"/>
                  <a:ext cx="321" cy="210"/>
                </a:xfrm>
                <a:custGeom>
                  <a:avLst/>
                  <a:gdLst>
                    <a:gd name="T0" fmla="*/ 136 w 136"/>
                    <a:gd name="T1" fmla="*/ 9 h 89"/>
                    <a:gd name="T2" fmla="*/ 0 w 136"/>
                    <a:gd name="T3" fmla="*/ 53 h 89"/>
                    <a:gd name="T4" fmla="*/ 136 w 136"/>
                    <a:gd name="T5" fmla="*/ 9 h 89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9"/>
                    <a:gd name="T11" fmla="*/ 136 w 136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9">
                      <a:moveTo>
                        <a:pt x="136" y="9"/>
                      </a:moveTo>
                      <a:cubicBezTo>
                        <a:pt x="122" y="49"/>
                        <a:pt x="38" y="89"/>
                        <a:pt x="0" y="53"/>
                      </a:cubicBezTo>
                      <a:cubicBezTo>
                        <a:pt x="9" y="6"/>
                        <a:pt x="98" y="0"/>
                        <a:pt x="136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14" name="Freeform 602"/>
                <p:cNvSpPr>
                  <a:spLocks/>
                </p:cNvSpPr>
                <p:nvPr/>
              </p:nvSpPr>
              <p:spPr bwMode="auto">
                <a:xfrm>
                  <a:off x="7593" y="3976"/>
                  <a:ext cx="333" cy="152"/>
                </a:xfrm>
                <a:custGeom>
                  <a:avLst/>
                  <a:gdLst>
                    <a:gd name="T0" fmla="*/ 77 w 141"/>
                    <a:gd name="T1" fmla="*/ 64 h 64"/>
                    <a:gd name="T2" fmla="*/ 37 w 141"/>
                    <a:gd name="T3" fmla="*/ 64 h 64"/>
                    <a:gd name="T4" fmla="*/ 141 w 141"/>
                    <a:gd name="T5" fmla="*/ 24 h 64"/>
                    <a:gd name="T6" fmla="*/ 77 w 141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64"/>
                    <a:gd name="T14" fmla="*/ 141 w 141"/>
                    <a:gd name="T15" fmla="*/ 64 h 6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64">
                      <a:moveTo>
                        <a:pt x="77" y="64"/>
                      </a:moveTo>
                      <a:cubicBezTo>
                        <a:pt x="64" y="64"/>
                        <a:pt x="50" y="64"/>
                        <a:pt x="37" y="64"/>
                      </a:cubicBezTo>
                      <a:cubicBezTo>
                        <a:pt x="0" y="28"/>
                        <a:pt x="107" y="0"/>
                        <a:pt x="141" y="24"/>
                      </a:cubicBezTo>
                      <a:cubicBezTo>
                        <a:pt x="135" y="53"/>
                        <a:pt x="101" y="53"/>
                        <a:pt x="77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00765" eaLnBrk="0" hangingPunct="0">
                    <a:lnSpc>
                      <a:spcPct val="90000"/>
                    </a:lnSpc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CiscoSans ExtraLight"/>
                    <a:ea typeface="ＭＳ Ｐゴシック" pitchFamily="34" charset="-128"/>
                  </a:endParaRPr>
                </a:p>
              </p:txBody>
            </p:sp>
          </p:grpSp>
        </p:grp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685" y="1715407"/>
            <a:ext cx="405613" cy="572861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9662" y="883295"/>
            <a:ext cx="428236" cy="356770"/>
          </a:xfrm>
          <a:prstGeom prst="rect">
            <a:avLst/>
          </a:prstGeom>
        </p:spPr>
      </p:pic>
      <p:grpSp>
        <p:nvGrpSpPr>
          <p:cNvPr id="119" name="Group 19"/>
          <p:cNvGrpSpPr/>
          <p:nvPr/>
        </p:nvGrpSpPr>
        <p:grpSpPr>
          <a:xfrm>
            <a:off x="6400800" y="2348967"/>
            <a:ext cx="2791386" cy="781477"/>
            <a:chOff x="5828365" y="1592317"/>
            <a:chExt cx="2791386" cy="1041966"/>
          </a:xfrm>
        </p:grpSpPr>
        <p:sp>
          <p:nvSpPr>
            <p:cNvPr id="120" name="TextBox 64"/>
            <p:cNvSpPr txBox="1">
              <a:spLocks noChangeArrowheads="1"/>
            </p:cNvSpPr>
            <p:nvPr/>
          </p:nvSpPr>
          <p:spPr bwMode="auto">
            <a:xfrm>
              <a:off x="6672397" y="2044171"/>
              <a:ext cx="1092200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>
                  <a:solidFill>
                    <a:srgbClr val="3CBBB9">
                      <a:lumMod val="50000"/>
                    </a:srgbClr>
                  </a:solidFill>
                </a:rPr>
                <a:t>DHCP/DNS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1" name="TextBox 64"/>
            <p:cNvSpPr txBox="1">
              <a:spLocks noChangeArrowheads="1"/>
            </p:cNvSpPr>
            <p:nvPr/>
          </p:nvSpPr>
          <p:spPr bwMode="auto">
            <a:xfrm>
              <a:off x="6721101" y="2285469"/>
              <a:ext cx="873125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>
                  <a:solidFill>
                    <a:srgbClr val="3CBBB9">
                      <a:lumMod val="50000"/>
                    </a:srgbClr>
                  </a:solidFill>
                </a:rPr>
                <a:t>RADIUS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2" name="TextBox 64"/>
            <p:cNvSpPr txBox="1">
              <a:spLocks noChangeArrowheads="1"/>
            </p:cNvSpPr>
            <p:nvPr/>
          </p:nvSpPr>
          <p:spPr bwMode="auto">
            <a:xfrm>
              <a:off x="7795838" y="2285471"/>
              <a:ext cx="763588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>
                  <a:solidFill>
                    <a:srgbClr val="3CBBB9">
                      <a:lumMod val="50000"/>
                    </a:srgbClr>
                  </a:solidFill>
                </a:rPr>
                <a:t>SNMP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3" name="AutoShape 99"/>
            <p:cNvSpPr>
              <a:spLocks noChangeArrowheads="1"/>
            </p:cNvSpPr>
            <p:nvPr/>
          </p:nvSpPr>
          <p:spPr bwMode="auto">
            <a:xfrm>
              <a:off x="5828365" y="1686082"/>
              <a:ext cx="2722742" cy="275984"/>
            </a:xfrm>
            <a:prstGeom prst="rect">
              <a:avLst/>
            </a:prstGeom>
            <a:gradFill>
              <a:gsLst>
                <a:gs pos="4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1">
                    <a:lumMod val="75000"/>
                    <a:alpha val="46000"/>
                  </a:schemeClr>
                </a:gs>
                <a:gs pos="96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</a:gradFill>
            <a:ln w="19050">
              <a:gradFill flip="none" rotWithShape="1">
                <a:gsLst>
                  <a:gs pos="3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rgbClr val="002950"/>
                  </a:gs>
                  <a:gs pos="97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0800000" scaled="1"/>
                <a:tileRect/>
              </a:gradFill>
              <a:headEnd/>
              <a:tailEnd/>
            </a:ln>
            <a:effec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82124" tIns="41061" rIns="82124" bIns="41061" anchor="ctr"/>
            <a:lstStyle/>
            <a:p>
              <a:pPr algn="ctr" defTabSz="457105">
                <a:defRPr/>
              </a:pPr>
              <a:r>
                <a:rPr lang="en-US" sz="1600" dirty="0">
                  <a:solidFill>
                    <a:srgbClr val="3CBBB9">
                      <a:lumMod val="50000"/>
                    </a:srgbClr>
                  </a:solidFill>
                  <a:latin typeface="CiscoSansTT Light"/>
                  <a:ea typeface="ＭＳ Ｐゴシック" pitchFamily="34" charset="-128"/>
                </a:rPr>
                <a:t>Profiling Attribute Sources</a:t>
              </a:r>
            </a:p>
          </p:txBody>
        </p:sp>
        <p:sp>
          <p:nvSpPr>
            <p:cNvPr id="124" name="TextBox 64"/>
            <p:cNvSpPr txBox="1">
              <a:spLocks noChangeArrowheads="1"/>
            </p:cNvSpPr>
            <p:nvPr/>
          </p:nvSpPr>
          <p:spPr bwMode="auto">
            <a:xfrm>
              <a:off x="7659313" y="2044172"/>
              <a:ext cx="960438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>
                  <a:solidFill>
                    <a:srgbClr val="3CBBB9">
                      <a:lumMod val="50000"/>
                    </a:srgbClr>
                  </a:solidFill>
                </a:rPr>
                <a:t>NMAP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5" name="TextBox 64"/>
            <p:cNvSpPr txBox="1">
              <a:spLocks noChangeArrowheads="1"/>
            </p:cNvSpPr>
            <p:nvPr/>
          </p:nvSpPr>
          <p:spPr bwMode="auto">
            <a:xfrm>
              <a:off x="5897188" y="2044172"/>
              <a:ext cx="598488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>
                  <a:solidFill>
                    <a:srgbClr val="3CBBB9">
                      <a:lumMod val="50000"/>
                    </a:srgbClr>
                  </a:solidFill>
                </a:rPr>
                <a:t>HTTP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6" name="TextBox 64"/>
            <p:cNvSpPr txBox="1">
              <a:spLocks noChangeArrowheads="1"/>
            </p:cNvSpPr>
            <p:nvPr/>
          </p:nvSpPr>
          <p:spPr bwMode="auto">
            <a:xfrm>
              <a:off x="5884488" y="2285469"/>
              <a:ext cx="864108" cy="34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defTabSz="457105">
                <a:lnSpc>
                  <a:spcPct val="90000"/>
                </a:lnSpc>
              </a:pPr>
              <a:r>
                <a:rPr lang="en-US" sz="1200" dirty="0" err="1">
                  <a:solidFill>
                    <a:srgbClr val="3CBBB9">
                      <a:lumMod val="50000"/>
                    </a:srgbClr>
                  </a:solidFill>
                </a:rPr>
                <a:t>NetFlow</a:t>
              </a:r>
              <a:endParaRPr lang="en-US" sz="1400" dirty="0">
                <a:solidFill>
                  <a:srgbClr val="3CBBB9">
                    <a:lumMod val="50000"/>
                  </a:srgbClr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5828365" y="1592317"/>
              <a:ext cx="2666999" cy="1040523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5"/>
              <a:endParaRPr lang="en-US" dirty="0">
                <a:solidFill>
                  <a:srgbClr val="3CBBB9">
                    <a:lumMod val="50000"/>
                  </a:srgbClr>
                </a:solidFill>
                <a:latin typeface="CiscoSansTT Light"/>
              </a:endParaRPr>
            </a:p>
          </p:txBody>
        </p:sp>
      </p:grpSp>
      <p:grpSp>
        <p:nvGrpSpPr>
          <p:cNvPr id="128" name="Group 19"/>
          <p:cNvGrpSpPr/>
          <p:nvPr/>
        </p:nvGrpSpPr>
        <p:grpSpPr>
          <a:xfrm>
            <a:off x="6400800" y="2343150"/>
            <a:ext cx="2667000" cy="822612"/>
            <a:chOff x="5740911" y="1592317"/>
            <a:chExt cx="2984137" cy="1096816"/>
          </a:xfrm>
        </p:grpSpPr>
        <p:sp>
          <p:nvSpPr>
            <p:cNvPr id="129" name="AutoShape 99"/>
            <p:cNvSpPr>
              <a:spLocks noChangeArrowheads="1"/>
            </p:cNvSpPr>
            <p:nvPr/>
          </p:nvSpPr>
          <p:spPr bwMode="auto">
            <a:xfrm>
              <a:off x="5900331" y="1686082"/>
              <a:ext cx="2722742" cy="275984"/>
            </a:xfrm>
            <a:prstGeom prst="rect">
              <a:avLst/>
            </a:prstGeom>
            <a:gradFill>
              <a:gsLst>
                <a:gs pos="4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1">
                    <a:lumMod val="75000"/>
                    <a:alpha val="46000"/>
                  </a:schemeClr>
                </a:gs>
                <a:gs pos="96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800000" scaled="1"/>
            </a:gradFill>
            <a:ln w="19050">
              <a:gradFill flip="none" rotWithShape="1">
                <a:gsLst>
                  <a:gs pos="3000">
                    <a:schemeClr val="accent1">
                      <a:tint val="66000"/>
                      <a:satMod val="160000"/>
                      <a:alpha val="0"/>
                    </a:schemeClr>
                  </a:gs>
                  <a:gs pos="50000">
                    <a:srgbClr val="002950"/>
                  </a:gs>
                  <a:gs pos="97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0800000" scaled="1"/>
                <a:tileRect/>
              </a:gradFill>
              <a:headEnd/>
              <a:tailEnd/>
            </a:ln>
            <a:effec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82124" tIns="41061" rIns="82124" bIns="41061" anchor="ctr"/>
            <a:lstStyle/>
            <a:p>
              <a:pPr algn="ctr" defTabSz="457105">
                <a:defRPr/>
              </a:pPr>
              <a:r>
                <a:rPr lang="en-US" sz="1600" dirty="0">
                  <a:solidFill>
                    <a:srgbClr val="3CBBB9">
                      <a:lumMod val="50000"/>
                    </a:srgbClr>
                  </a:solidFill>
                  <a:latin typeface="CiscoSansTT Light"/>
                  <a:ea typeface="ＭＳ Ｐゴシック" pitchFamily="34" charset="-128"/>
                </a:rPr>
                <a:t>Profiler Feed Service</a:t>
              </a:r>
            </a:p>
          </p:txBody>
        </p:sp>
        <p:sp>
          <p:nvSpPr>
            <p:cNvPr id="130" name="TextBox 64"/>
            <p:cNvSpPr txBox="1">
              <a:spLocks noChangeArrowheads="1"/>
            </p:cNvSpPr>
            <p:nvPr/>
          </p:nvSpPr>
          <p:spPr bwMode="auto">
            <a:xfrm>
              <a:off x="6129425" y="2044170"/>
              <a:ext cx="2441925" cy="64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171436" indent="-171436" defTabSz="457105">
                <a:lnSpc>
                  <a:spcPct val="90000"/>
                </a:lnSpc>
                <a:buFont typeface="Arial"/>
                <a:buChar char="•"/>
              </a:pPr>
              <a:r>
                <a:rPr lang="en-US" sz="1400" dirty="0">
                  <a:solidFill>
                    <a:srgbClr val="3CBBB9">
                      <a:lumMod val="50000"/>
                    </a:srgbClr>
                  </a:solidFill>
                </a:rPr>
                <a:t>Automatic updates</a:t>
              </a:r>
            </a:p>
            <a:p>
              <a:pPr marL="171436" indent="-171436" defTabSz="457105">
                <a:lnSpc>
                  <a:spcPct val="90000"/>
                </a:lnSpc>
                <a:buFont typeface="Arial"/>
                <a:buChar char="•"/>
              </a:pPr>
              <a:r>
                <a:rPr lang="en-US" sz="1400" dirty="0">
                  <a:solidFill>
                    <a:srgbClr val="3CBBB9">
                      <a:lumMod val="50000"/>
                    </a:srgbClr>
                  </a:solidFill>
                </a:rPr>
                <a:t>New device support</a:t>
              </a: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5740911" y="1592317"/>
              <a:ext cx="2984137" cy="1040524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5"/>
              <a:endParaRPr lang="en-US" dirty="0">
                <a:solidFill>
                  <a:srgbClr val="3CBBB9">
                    <a:lumMod val="50000"/>
                  </a:srgbClr>
                </a:solidFill>
                <a:latin typeface="CiscoSansTT Light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66035" y="1303067"/>
            <a:ext cx="1700881" cy="1562356"/>
            <a:chOff x="487917" y="1324975"/>
            <a:chExt cx="2267251" cy="2083142"/>
          </a:xfrm>
        </p:grpSpPr>
        <p:sp>
          <p:nvSpPr>
            <p:cNvPr id="133" name="TextBox 132"/>
            <p:cNvSpPr txBox="1"/>
            <p:nvPr/>
          </p:nvSpPr>
          <p:spPr>
            <a:xfrm>
              <a:off x="487917" y="1324975"/>
              <a:ext cx="2267251" cy="574511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NETWORK / USER </a:t>
              </a:r>
            </a:p>
            <a:p>
              <a:pPr algn="ctr"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CONTEXT  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935428" y="3055962"/>
              <a:ext cx="670022" cy="352155"/>
            </a:xfrm>
            <a:prstGeom prst="rect">
              <a:avLst/>
            </a:prstGeom>
            <a:noFill/>
          </p:spPr>
          <p:txBody>
            <a:bodyPr wrap="none" lIns="121862" tIns="60931" rIns="121862" bIns="60931" rtlCol="0">
              <a:spAutoFit/>
            </a:bodyPr>
            <a:lstStyle/>
            <a:p>
              <a:pPr algn="ctr" defTabSz="50685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iscoSansTT Light"/>
                </a:rPr>
                <a:t>How</a:t>
              </a:r>
            </a:p>
          </p:txBody>
        </p:sp>
        <p:sp>
          <p:nvSpPr>
            <p:cNvPr id="135" name="Oval 134"/>
            <p:cNvSpPr/>
            <p:nvPr/>
          </p:nvSpPr>
          <p:spPr>
            <a:xfrm>
              <a:off x="2052577" y="2654905"/>
              <a:ext cx="423870" cy="42387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342775"/>
              <a:endParaRPr lang="en-US" dirty="0">
                <a:solidFill>
                  <a:srgbClr val="FFFFFF"/>
                </a:solidFill>
                <a:latin typeface="CiscoSansTT Light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2176899" y="2767496"/>
              <a:ext cx="168590" cy="212850"/>
              <a:chOff x="6215063" y="2747963"/>
              <a:chExt cx="538163" cy="679450"/>
            </a:xfrm>
            <a:solidFill>
              <a:schemeClr val="bg1"/>
            </a:solidFill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Freeform 6"/>
              <p:cNvSpPr>
                <a:spLocks/>
              </p:cNvSpPr>
              <p:nvPr/>
            </p:nvSpPr>
            <p:spPr bwMode="auto">
              <a:xfrm>
                <a:off x="6297613" y="2852738"/>
                <a:ext cx="103188" cy="101600"/>
              </a:xfrm>
              <a:custGeom>
                <a:avLst/>
                <a:gdLst>
                  <a:gd name="T0" fmla="*/ 44 w 49"/>
                  <a:gd name="T1" fmla="*/ 0 h 48"/>
                  <a:gd name="T2" fmla="*/ 6 w 49"/>
                  <a:gd name="T3" fmla="*/ 0 h 48"/>
                  <a:gd name="T4" fmla="*/ 0 w 49"/>
                  <a:gd name="T5" fmla="*/ 5 h 48"/>
                  <a:gd name="T6" fmla="*/ 0 w 49"/>
                  <a:gd name="T7" fmla="*/ 43 h 48"/>
                  <a:gd name="T8" fmla="*/ 6 w 49"/>
                  <a:gd name="T9" fmla="*/ 48 h 48"/>
                  <a:gd name="T10" fmla="*/ 44 w 49"/>
                  <a:gd name="T11" fmla="*/ 48 h 48"/>
                  <a:gd name="T12" fmla="*/ 49 w 49"/>
                  <a:gd name="T13" fmla="*/ 43 h 48"/>
                  <a:gd name="T14" fmla="*/ 49 w 49"/>
                  <a:gd name="T15" fmla="*/ 5 h 48"/>
                  <a:gd name="T16" fmla="*/ 44 w 4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8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7"/>
                      <a:pt x="2" y="48"/>
                      <a:pt x="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7" y="48"/>
                      <a:pt x="49" y="47"/>
                      <a:pt x="49" y="4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1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4" name="Freeform 7"/>
              <p:cNvSpPr>
                <a:spLocks/>
              </p:cNvSpPr>
              <p:nvPr/>
            </p:nvSpPr>
            <p:spPr bwMode="auto">
              <a:xfrm>
                <a:off x="6429375" y="2989263"/>
                <a:ext cx="104775" cy="101600"/>
              </a:xfrm>
              <a:custGeom>
                <a:avLst/>
                <a:gdLst>
                  <a:gd name="T0" fmla="*/ 44 w 49"/>
                  <a:gd name="T1" fmla="*/ 0 h 48"/>
                  <a:gd name="T2" fmla="*/ 6 w 49"/>
                  <a:gd name="T3" fmla="*/ 0 h 48"/>
                  <a:gd name="T4" fmla="*/ 0 w 49"/>
                  <a:gd name="T5" fmla="*/ 5 h 48"/>
                  <a:gd name="T6" fmla="*/ 0 w 49"/>
                  <a:gd name="T7" fmla="*/ 43 h 48"/>
                  <a:gd name="T8" fmla="*/ 6 w 49"/>
                  <a:gd name="T9" fmla="*/ 48 h 48"/>
                  <a:gd name="T10" fmla="*/ 44 w 49"/>
                  <a:gd name="T11" fmla="*/ 48 h 48"/>
                  <a:gd name="T12" fmla="*/ 49 w 49"/>
                  <a:gd name="T13" fmla="*/ 43 h 48"/>
                  <a:gd name="T14" fmla="*/ 49 w 49"/>
                  <a:gd name="T15" fmla="*/ 5 h 48"/>
                  <a:gd name="T16" fmla="*/ 44 w 4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8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4" y="48"/>
                      <a:pt x="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8" y="48"/>
                      <a:pt x="49" y="45"/>
                      <a:pt x="49" y="4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1"/>
                      <a:pt x="48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5" name="Freeform 8"/>
              <p:cNvSpPr>
                <a:spLocks/>
              </p:cNvSpPr>
              <p:nvPr/>
            </p:nvSpPr>
            <p:spPr bwMode="auto">
              <a:xfrm>
                <a:off x="6429375" y="3122613"/>
                <a:ext cx="104775" cy="104775"/>
              </a:xfrm>
              <a:custGeom>
                <a:avLst/>
                <a:gdLst>
                  <a:gd name="T0" fmla="*/ 44 w 49"/>
                  <a:gd name="T1" fmla="*/ 0 h 49"/>
                  <a:gd name="T2" fmla="*/ 6 w 49"/>
                  <a:gd name="T3" fmla="*/ 0 h 49"/>
                  <a:gd name="T4" fmla="*/ 0 w 49"/>
                  <a:gd name="T5" fmla="*/ 5 h 49"/>
                  <a:gd name="T6" fmla="*/ 0 w 49"/>
                  <a:gd name="T7" fmla="*/ 45 h 49"/>
                  <a:gd name="T8" fmla="*/ 6 w 49"/>
                  <a:gd name="T9" fmla="*/ 49 h 49"/>
                  <a:gd name="T10" fmla="*/ 44 w 49"/>
                  <a:gd name="T11" fmla="*/ 49 h 49"/>
                  <a:gd name="T12" fmla="*/ 49 w 49"/>
                  <a:gd name="T13" fmla="*/ 45 h 49"/>
                  <a:gd name="T14" fmla="*/ 49 w 49"/>
                  <a:gd name="T15" fmla="*/ 5 h 49"/>
                  <a:gd name="T16" fmla="*/ 44 w 49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9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0" y="4"/>
                      <a:pt x="0" y="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4" y="49"/>
                      <a:pt x="6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8" y="49"/>
                      <a:pt x="49" y="46"/>
                      <a:pt x="49" y="4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4"/>
                      <a:pt x="48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6" name="Freeform 9"/>
              <p:cNvSpPr>
                <a:spLocks/>
              </p:cNvSpPr>
              <p:nvPr/>
            </p:nvSpPr>
            <p:spPr bwMode="auto">
              <a:xfrm>
                <a:off x="6297613" y="3122613"/>
                <a:ext cx="103188" cy="104775"/>
              </a:xfrm>
              <a:custGeom>
                <a:avLst/>
                <a:gdLst>
                  <a:gd name="T0" fmla="*/ 44 w 49"/>
                  <a:gd name="T1" fmla="*/ 0 h 49"/>
                  <a:gd name="T2" fmla="*/ 6 w 49"/>
                  <a:gd name="T3" fmla="*/ 0 h 49"/>
                  <a:gd name="T4" fmla="*/ 0 w 49"/>
                  <a:gd name="T5" fmla="*/ 5 h 49"/>
                  <a:gd name="T6" fmla="*/ 0 w 49"/>
                  <a:gd name="T7" fmla="*/ 45 h 49"/>
                  <a:gd name="T8" fmla="*/ 6 w 49"/>
                  <a:gd name="T9" fmla="*/ 49 h 49"/>
                  <a:gd name="T10" fmla="*/ 44 w 49"/>
                  <a:gd name="T11" fmla="*/ 49 h 49"/>
                  <a:gd name="T12" fmla="*/ 49 w 49"/>
                  <a:gd name="T13" fmla="*/ 45 h 49"/>
                  <a:gd name="T14" fmla="*/ 49 w 49"/>
                  <a:gd name="T15" fmla="*/ 5 h 49"/>
                  <a:gd name="T16" fmla="*/ 44 w 49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9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4"/>
                      <a:pt x="0" y="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2" y="49"/>
                      <a:pt x="6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7" y="49"/>
                      <a:pt x="49" y="46"/>
                      <a:pt x="49" y="4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4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7" name="Freeform 10"/>
              <p:cNvSpPr>
                <a:spLocks/>
              </p:cNvSpPr>
              <p:nvPr/>
            </p:nvSpPr>
            <p:spPr bwMode="auto">
              <a:xfrm>
                <a:off x="6297613" y="2989263"/>
                <a:ext cx="103188" cy="101600"/>
              </a:xfrm>
              <a:custGeom>
                <a:avLst/>
                <a:gdLst>
                  <a:gd name="T0" fmla="*/ 44 w 49"/>
                  <a:gd name="T1" fmla="*/ 0 h 48"/>
                  <a:gd name="T2" fmla="*/ 6 w 49"/>
                  <a:gd name="T3" fmla="*/ 0 h 48"/>
                  <a:gd name="T4" fmla="*/ 0 w 49"/>
                  <a:gd name="T5" fmla="*/ 5 h 48"/>
                  <a:gd name="T6" fmla="*/ 0 w 49"/>
                  <a:gd name="T7" fmla="*/ 43 h 48"/>
                  <a:gd name="T8" fmla="*/ 6 w 49"/>
                  <a:gd name="T9" fmla="*/ 48 h 48"/>
                  <a:gd name="T10" fmla="*/ 44 w 49"/>
                  <a:gd name="T11" fmla="*/ 48 h 48"/>
                  <a:gd name="T12" fmla="*/ 49 w 49"/>
                  <a:gd name="T13" fmla="*/ 43 h 48"/>
                  <a:gd name="T14" fmla="*/ 49 w 49"/>
                  <a:gd name="T15" fmla="*/ 5 h 48"/>
                  <a:gd name="T16" fmla="*/ 44 w 4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8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2" y="48"/>
                      <a:pt x="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7" y="48"/>
                      <a:pt x="49" y="45"/>
                      <a:pt x="49" y="4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1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8" name="Freeform 11"/>
              <p:cNvSpPr>
                <a:spLocks/>
              </p:cNvSpPr>
              <p:nvPr/>
            </p:nvSpPr>
            <p:spPr bwMode="auto">
              <a:xfrm>
                <a:off x="6429375" y="2852738"/>
                <a:ext cx="104775" cy="101600"/>
              </a:xfrm>
              <a:custGeom>
                <a:avLst/>
                <a:gdLst>
                  <a:gd name="T0" fmla="*/ 44 w 49"/>
                  <a:gd name="T1" fmla="*/ 0 h 48"/>
                  <a:gd name="T2" fmla="*/ 6 w 49"/>
                  <a:gd name="T3" fmla="*/ 0 h 48"/>
                  <a:gd name="T4" fmla="*/ 0 w 49"/>
                  <a:gd name="T5" fmla="*/ 5 h 48"/>
                  <a:gd name="T6" fmla="*/ 0 w 49"/>
                  <a:gd name="T7" fmla="*/ 43 h 48"/>
                  <a:gd name="T8" fmla="*/ 6 w 49"/>
                  <a:gd name="T9" fmla="*/ 48 h 48"/>
                  <a:gd name="T10" fmla="*/ 44 w 49"/>
                  <a:gd name="T11" fmla="*/ 48 h 48"/>
                  <a:gd name="T12" fmla="*/ 49 w 49"/>
                  <a:gd name="T13" fmla="*/ 43 h 48"/>
                  <a:gd name="T14" fmla="*/ 49 w 49"/>
                  <a:gd name="T15" fmla="*/ 5 h 48"/>
                  <a:gd name="T16" fmla="*/ 44 w 49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8">
                    <a:moveTo>
                      <a:pt x="4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7"/>
                      <a:pt x="4" y="48"/>
                      <a:pt x="6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8" y="48"/>
                      <a:pt x="49" y="47"/>
                      <a:pt x="49" y="4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1"/>
                      <a:pt x="48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9" name="Freeform 13"/>
              <p:cNvSpPr>
                <a:spLocks/>
              </p:cNvSpPr>
              <p:nvPr/>
            </p:nvSpPr>
            <p:spPr bwMode="auto">
              <a:xfrm>
                <a:off x="6569075" y="2852738"/>
                <a:ext cx="101600" cy="101600"/>
              </a:xfrm>
              <a:custGeom>
                <a:avLst/>
                <a:gdLst>
                  <a:gd name="T0" fmla="*/ 42 w 48"/>
                  <a:gd name="T1" fmla="*/ 0 h 48"/>
                  <a:gd name="T2" fmla="*/ 5 w 48"/>
                  <a:gd name="T3" fmla="*/ 0 h 48"/>
                  <a:gd name="T4" fmla="*/ 0 w 48"/>
                  <a:gd name="T5" fmla="*/ 5 h 48"/>
                  <a:gd name="T6" fmla="*/ 0 w 48"/>
                  <a:gd name="T7" fmla="*/ 43 h 48"/>
                  <a:gd name="T8" fmla="*/ 5 w 48"/>
                  <a:gd name="T9" fmla="*/ 48 h 48"/>
                  <a:gd name="T10" fmla="*/ 42 w 48"/>
                  <a:gd name="T11" fmla="*/ 48 h 48"/>
                  <a:gd name="T12" fmla="*/ 48 w 48"/>
                  <a:gd name="T13" fmla="*/ 43 h 48"/>
                  <a:gd name="T14" fmla="*/ 48 w 48"/>
                  <a:gd name="T15" fmla="*/ 5 h 48"/>
                  <a:gd name="T16" fmla="*/ 42 w 48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8">
                    <a:moveTo>
                      <a:pt x="4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7"/>
                      <a:pt x="1" y="48"/>
                      <a:pt x="5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5" y="48"/>
                      <a:pt x="48" y="47"/>
                      <a:pt x="48" y="4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1"/>
                      <a:pt x="45" y="0"/>
                      <a:pt x="4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70" name="Freeform 14"/>
              <p:cNvSpPr>
                <a:spLocks/>
              </p:cNvSpPr>
              <p:nvPr/>
            </p:nvSpPr>
            <p:spPr bwMode="auto">
              <a:xfrm>
                <a:off x="6569075" y="2989263"/>
                <a:ext cx="101600" cy="101600"/>
              </a:xfrm>
              <a:custGeom>
                <a:avLst/>
                <a:gdLst>
                  <a:gd name="T0" fmla="*/ 42 w 48"/>
                  <a:gd name="T1" fmla="*/ 0 h 48"/>
                  <a:gd name="T2" fmla="*/ 5 w 48"/>
                  <a:gd name="T3" fmla="*/ 0 h 48"/>
                  <a:gd name="T4" fmla="*/ 0 w 48"/>
                  <a:gd name="T5" fmla="*/ 5 h 48"/>
                  <a:gd name="T6" fmla="*/ 0 w 48"/>
                  <a:gd name="T7" fmla="*/ 43 h 48"/>
                  <a:gd name="T8" fmla="*/ 5 w 48"/>
                  <a:gd name="T9" fmla="*/ 48 h 48"/>
                  <a:gd name="T10" fmla="*/ 42 w 48"/>
                  <a:gd name="T11" fmla="*/ 48 h 48"/>
                  <a:gd name="T12" fmla="*/ 48 w 48"/>
                  <a:gd name="T13" fmla="*/ 43 h 48"/>
                  <a:gd name="T14" fmla="*/ 48 w 48"/>
                  <a:gd name="T15" fmla="*/ 5 h 48"/>
                  <a:gd name="T16" fmla="*/ 42 w 48"/>
                  <a:gd name="T1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8">
                    <a:moveTo>
                      <a:pt x="4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0" y="1"/>
                      <a:pt x="0" y="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5"/>
                      <a:pt x="1" y="48"/>
                      <a:pt x="5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5" y="48"/>
                      <a:pt x="48" y="45"/>
                      <a:pt x="48" y="4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1"/>
                      <a:pt x="45" y="0"/>
                      <a:pt x="4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71" name="Freeform 15"/>
              <p:cNvSpPr>
                <a:spLocks noEditPoints="1"/>
              </p:cNvSpPr>
              <p:nvPr/>
            </p:nvSpPr>
            <p:spPr bwMode="auto">
              <a:xfrm>
                <a:off x="6215063" y="2747963"/>
                <a:ext cx="538163" cy="679450"/>
              </a:xfrm>
              <a:custGeom>
                <a:avLst/>
                <a:gdLst>
                  <a:gd name="T0" fmla="*/ 237 w 255"/>
                  <a:gd name="T1" fmla="*/ 0 h 321"/>
                  <a:gd name="T2" fmla="*/ 18 w 255"/>
                  <a:gd name="T3" fmla="*/ 0 h 321"/>
                  <a:gd name="T4" fmla="*/ 0 w 255"/>
                  <a:gd name="T5" fmla="*/ 18 h 321"/>
                  <a:gd name="T6" fmla="*/ 0 w 255"/>
                  <a:gd name="T7" fmla="*/ 300 h 321"/>
                  <a:gd name="T8" fmla="*/ 18 w 255"/>
                  <a:gd name="T9" fmla="*/ 321 h 321"/>
                  <a:gd name="T10" fmla="*/ 237 w 255"/>
                  <a:gd name="T11" fmla="*/ 321 h 321"/>
                  <a:gd name="T12" fmla="*/ 255 w 255"/>
                  <a:gd name="T13" fmla="*/ 300 h 321"/>
                  <a:gd name="T14" fmla="*/ 255 w 255"/>
                  <a:gd name="T15" fmla="*/ 18 h 321"/>
                  <a:gd name="T16" fmla="*/ 237 w 255"/>
                  <a:gd name="T17" fmla="*/ 0 h 321"/>
                  <a:gd name="T18" fmla="*/ 168 w 255"/>
                  <a:gd name="T19" fmla="*/ 298 h 321"/>
                  <a:gd name="T20" fmla="*/ 97 w 255"/>
                  <a:gd name="T21" fmla="*/ 298 h 321"/>
                  <a:gd name="T22" fmla="*/ 84 w 255"/>
                  <a:gd name="T23" fmla="*/ 286 h 321"/>
                  <a:gd name="T24" fmla="*/ 97 w 255"/>
                  <a:gd name="T25" fmla="*/ 275 h 321"/>
                  <a:gd name="T26" fmla="*/ 168 w 255"/>
                  <a:gd name="T27" fmla="*/ 275 h 321"/>
                  <a:gd name="T28" fmla="*/ 180 w 255"/>
                  <a:gd name="T29" fmla="*/ 286 h 321"/>
                  <a:gd name="T30" fmla="*/ 168 w 255"/>
                  <a:gd name="T31" fmla="*/ 298 h 321"/>
                  <a:gd name="T32" fmla="*/ 240 w 255"/>
                  <a:gd name="T33" fmla="*/ 253 h 321"/>
                  <a:gd name="T34" fmla="*/ 16 w 255"/>
                  <a:gd name="T35" fmla="*/ 253 h 321"/>
                  <a:gd name="T36" fmla="*/ 16 w 255"/>
                  <a:gd name="T37" fmla="*/ 34 h 321"/>
                  <a:gd name="T38" fmla="*/ 32 w 255"/>
                  <a:gd name="T39" fmla="*/ 16 h 321"/>
                  <a:gd name="T40" fmla="*/ 223 w 255"/>
                  <a:gd name="T41" fmla="*/ 16 h 321"/>
                  <a:gd name="T42" fmla="*/ 240 w 255"/>
                  <a:gd name="T43" fmla="*/ 34 h 321"/>
                  <a:gd name="T44" fmla="*/ 240 w 255"/>
                  <a:gd name="T45" fmla="*/ 253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5" h="321">
                    <a:moveTo>
                      <a:pt x="237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7" y="0"/>
                      <a:pt x="0" y="7"/>
                      <a:pt x="0" y="18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0" y="312"/>
                      <a:pt x="7" y="321"/>
                      <a:pt x="18" y="321"/>
                    </a:cubicBezTo>
                    <a:cubicBezTo>
                      <a:pt x="237" y="321"/>
                      <a:pt x="237" y="321"/>
                      <a:pt x="237" y="321"/>
                    </a:cubicBezTo>
                    <a:cubicBezTo>
                      <a:pt x="246" y="321"/>
                      <a:pt x="255" y="312"/>
                      <a:pt x="255" y="300"/>
                    </a:cubicBezTo>
                    <a:cubicBezTo>
                      <a:pt x="255" y="18"/>
                      <a:pt x="255" y="18"/>
                      <a:pt x="255" y="18"/>
                    </a:cubicBezTo>
                    <a:cubicBezTo>
                      <a:pt x="255" y="7"/>
                      <a:pt x="246" y="0"/>
                      <a:pt x="237" y="0"/>
                    </a:cubicBezTo>
                    <a:close/>
                    <a:moveTo>
                      <a:pt x="168" y="298"/>
                    </a:moveTo>
                    <a:cubicBezTo>
                      <a:pt x="97" y="298"/>
                      <a:pt x="97" y="298"/>
                      <a:pt x="97" y="298"/>
                    </a:cubicBezTo>
                    <a:cubicBezTo>
                      <a:pt x="90" y="298"/>
                      <a:pt x="84" y="291"/>
                      <a:pt x="84" y="286"/>
                    </a:cubicBezTo>
                    <a:cubicBezTo>
                      <a:pt x="84" y="280"/>
                      <a:pt x="90" y="275"/>
                      <a:pt x="97" y="275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4" y="275"/>
                      <a:pt x="180" y="280"/>
                      <a:pt x="180" y="286"/>
                    </a:cubicBezTo>
                    <a:cubicBezTo>
                      <a:pt x="180" y="291"/>
                      <a:pt x="174" y="298"/>
                      <a:pt x="168" y="298"/>
                    </a:cubicBezTo>
                    <a:close/>
                    <a:moveTo>
                      <a:pt x="240" y="253"/>
                    </a:moveTo>
                    <a:cubicBezTo>
                      <a:pt x="16" y="253"/>
                      <a:pt x="16" y="253"/>
                      <a:pt x="16" y="25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23"/>
                      <a:pt x="23" y="16"/>
                      <a:pt x="32" y="16"/>
                    </a:cubicBezTo>
                    <a:cubicBezTo>
                      <a:pt x="223" y="16"/>
                      <a:pt x="223" y="16"/>
                      <a:pt x="223" y="16"/>
                    </a:cubicBezTo>
                    <a:cubicBezTo>
                      <a:pt x="232" y="16"/>
                      <a:pt x="240" y="23"/>
                      <a:pt x="240" y="34"/>
                    </a:cubicBezTo>
                    <a:cubicBezTo>
                      <a:pt x="240" y="253"/>
                      <a:pt x="240" y="253"/>
                      <a:pt x="240" y="25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588132" y="2309097"/>
              <a:ext cx="738316" cy="352155"/>
            </a:xfrm>
            <a:prstGeom prst="rect">
              <a:avLst/>
            </a:prstGeom>
            <a:noFill/>
          </p:spPr>
          <p:txBody>
            <a:bodyPr wrap="none" lIns="121862" tIns="60931" rIns="121862" bIns="60931" rtlCol="0">
              <a:spAutoFit/>
            </a:bodyPr>
            <a:lstStyle/>
            <a:p>
              <a:pPr algn="ctr" defTabSz="50685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iscoSansTT Light"/>
                </a:rPr>
                <a:t>What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728611" y="1886544"/>
              <a:ext cx="423870" cy="42387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342775"/>
              <a:endParaRPr lang="en-US" dirty="0">
                <a:solidFill>
                  <a:srgbClr val="FFFFFF"/>
                </a:solidFill>
                <a:latin typeface="CiscoSansTT Light"/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1807265" y="2014055"/>
              <a:ext cx="266560" cy="184006"/>
              <a:chOff x="2927350" y="2795588"/>
              <a:chExt cx="850900" cy="587375"/>
            </a:xfrm>
            <a:solidFill>
              <a:schemeClr val="bg1"/>
            </a:solidFill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Freeform 21"/>
              <p:cNvSpPr>
                <a:spLocks noEditPoints="1"/>
              </p:cNvSpPr>
              <p:nvPr/>
            </p:nvSpPr>
            <p:spPr bwMode="auto">
              <a:xfrm>
                <a:off x="2927350" y="2795588"/>
                <a:ext cx="266700" cy="231775"/>
              </a:xfrm>
              <a:custGeom>
                <a:avLst/>
                <a:gdLst>
                  <a:gd name="T0" fmla="*/ 32 w 126"/>
                  <a:gd name="T1" fmla="*/ 0 h 110"/>
                  <a:gd name="T2" fmla="*/ 0 w 126"/>
                  <a:gd name="T3" fmla="*/ 30 h 110"/>
                  <a:gd name="T4" fmla="*/ 0 w 126"/>
                  <a:gd name="T5" fmla="*/ 110 h 110"/>
                  <a:gd name="T6" fmla="*/ 126 w 126"/>
                  <a:gd name="T7" fmla="*/ 110 h 110"/>
                  <a:gd name="T8" fmla="*/ 126 w 126"/>
                  <a:gd name="T9" fmla="*/ 0 h 110"/>
                  <a:gd name="T10" fmla="*/ 32 w 126"/>
                  <a:gd name="T11" fmla="*/ 0 h 110"/>
                  <a:gd name="T12" fmla="*/ 105 w 126"/>
                  <a:gd name="T13" fmla="*/ 97 h 110"/>
                  <a:gd name="T14" fmla="*/ 22 w 126"/>
                  <a:gd name="T15" fmla="*/ 97 h 110"/>
                  <a:gd name="T16" fmla="*/ 22 w 126"/>
                  <a:gd name="T17" fmla="*/ 83 h 110"/>
                  <a:gd name="T18" fmla="*/ 105 w 126"/>
                  <a:gd name="T19" fmla="*/ 83 h 110"/>
                  <a:gd name="T20" fmla="*/ 105 w 126"/>
                  <a:gd name="T21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10">
                    <a:moveTo>
                      <a:pt x="32" y="0"/>
                    </a:moveTo>
                    <a:cubicBezTo>
                      <a:pt x="14" y="0"/>
                      <a:pt x="0" y="14"/>
                      <a:pt x="0" y="3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126" y="110"/>
                      <a:pt x="126" y="110"/>
                      <a:pt x="126" y="11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32" y="0"/>
                      <a:pt x="32" y="0"/>
                      <a:pt x="32" y="0"/>
                    </a:cubicBezTo>
                    <a:close/>
                    <a:moveTo>
                      <a:pt x="105" y="97"/>
                    </a:moveTo>
                    <a:cubicBezTo>
                      <a:pt x="22" y="97"/>
                      <a:pt x="22" y="97"/>
                      <a:pt x="22" y="97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05" y="97"/>
                      <a:pt x="105" y="97"/>
                      <a:pt x="105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3" name="Freeform 22"/>
              <p:cNvSpPr>
                <a:spLocks noEditPoints="1"/>
              </p:cNvSpPr>
              <p:nvPr/>
            </p:nvSpPr>
            <p:spPr bwMode="auto">
              <a:xfrm>
                <a:off x="3217863" y="2795588"/>
                <a:ext cx="273050" cy="231775"/>
              </a:xfrm>
              <a:custGeom>
                <a:avLst/>
                <a:gdLst>
                  <a:gd name="T0" fmla="*/ 0 w 129"/>
                  <a:gd name="T1" fmla="*/ 0 h 110"/>
                  <a:gd name="T2" fmla="*/ 0 w 129"/>
                  <a:gd name="T3" fmla="*/ 110 h 110"/>
                  <a:gd name="T4" fmla="*/ 129 w 129"/>
                  <a:gd name="T5" fmla="*/ 110 h 110"/>
                  <a:gd name="T6" fmla="*/ 129 w 129"/>
                  <a:gd name="T7" fmla="*/ 0 h 110"/>
                  <a:gd name="T8" fmla="*/ 0 w 129"/>
                  <a:gd name="T9" fmla="*/ 0 h 110"/>
                  <a:gd name="T10" fmla="*/ 104 w 129"/>
                  <a:gd name="T11" fmla="*/ 97 h 110"/>
                  <a:gd name="T12" fmla="*/ 23 w 129"/>
                  <a:gd name="T13" fmla="*/ 97 h 110"/>
                  <a:gd name="T14" fmla="*/ 23 w 129"/>
                  <a:gd name="T15" fmla="*/ 14 h 110"/>
                  <a:gd name="T16" fmla="*/ 104 w 129"/>
                  <a:gd name="T17" fmla="*/ 14 h 110"/>
                  <a:gd name="T18" fmla="*/ 104 w 129"/>
                  <a:gd name="T19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110">
                    <a:moveTo>
                      <a:pt x="0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129" y="110"/>
                      <a:pt x="129" y="110"/>
                      <a:pt x="129" y="11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04" y="97"/>
                    </a:moveTo>
                    <a:cubicBezTo>
                      <a:pt x="23" y="97"/>
                      <a:pt x="23" y="97"/>
                      <a:pt x="23" y="97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4" y="97"/>
                      <a:pt x="104" y="97"/>
                      <a:pt x="104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4" name="Freeform 23"/>
              <p:cNvSpPr>
                <a:spLocks/>
              </p:cNvSpPr>
              <p:nvPr/>
            </p:nvSpPr>
            <p:spPr bwMode="auto">
              <a:xfrm>
                <a:off x="3294063" y="2852738"/>
                <a:ext cx="120650" cy="117475"/>
              </a:xfrm>
              <a:custGeom>
                <a:avLst/>
                <a:gdLst>
                  <a:gd name="T0" fmla="*/ 57 w 57"/>
                  <a:gd name="T1" fmla="*/ 0 h 56"/>
                  <a:gd name="T2" fmla="*/ 0 w 57"/>
                  <a:gd name="T3" fmla="*/ 0 h 56"/>
                  <a:gd name="T4" fmla="*/ 0 w 57"/>
                  <a:gd name="T5" fmla="*/ 56 h 56"/>
                  <a:gd name="T6" fmla="*/ 57 w 57"/>
                  <a:gd name="T7" fmla="*/ 56 h 56"/>
                  <a:gd name="T8" fmla="*/ 57 w 57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6">
                    <a:moveTo>
                      <a:pt x="5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0"/>
                      <a:pt x="57" y="0"/>
                      <a:pt x="57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5" name="Freeform 24"/>
              <p:cNvSpPr>
                <a:spLocks noEditPoints="1"/>
              </p:cNvSpPr>
              <p:nvPr/>
            </p:nvSpPr>
            <p:spPr bwMode="auto">
              <a:xfrm>
                <a:off x="2936875" y="3100388"/>
                <a:ext cx="298450" cy="282575"/>
              </a:xfrm>
              <a:custGeom>
                <a:avLst/>
                <a:gdLst>
                  <a:gd name="T0" fmla="*/ 84 w 141"/>
                  <a:gd name="T1" fmla="*/ 0 h 134"/>
                  <a:gd name="T2" fmla="*/ 57 w 141"/>
                  <a:gd name="T3" fmla="*/ 0 h 134"/>
                  <a:gd name="T4" fmla="*/ 0 w 141"/>
                  <a:gd name="T5" fmla="*/ 134 h 134"/>
                  <a:gd name="T6" fmla="*/ 30 w 141"/>
                  <a:gd name="T7" fmla="*/ 134 h 134"/>
                  <a:gd name="T8" fmla="*/ 41 w 141"/>
                  <a:gd name="T9" fmla="*/ 105 h 134"/>
                  <a:gd name="T10" fmla="*/ 99 w 141"/>
                  <a:gd name="T11" fmla="*/ 105 h 134"/>
                  <a:gd name="T12" fmla="*/ 110 w 141"/>
                  <a:gd name="T13" fmla="*/ 134 h 134"/>
                  <a:gd name="T14" fmla="*/ 141 w 141"/>
                  <a:gd name="T15" fmla="*/ 134 h 134"/>
                  <a:gd name="T16" fmla="*/ 84 w 141"/>
                  <a:gd name="T17" fmla="*/ 0 h 134"/>
                  <a:gd name="T18" fmla="*/ 52 w 141"/>
                  <a:gd name="T19" fmla="*/ 79 h 134"/>
                  <a:gd name="T20" fmla="*/ 70 w 141"/>
                  <a:gd name="T21" fmla="*/ 36 h 134"/>
                  <a:gd name="T22" fmla="*/ 88 w 141"/>
                  <a:gd name="T23" fmla="*/ 79 h 134"/>
                  <a:gd name="T24" fmla="*/ 52 w 141"/>
                  <a:gd name="T25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134">
                    <a:moveTo>
                      <a:pt x="84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10" y="134"/>
                      <a:pt x="110" y="134"/>
                      <a:pt x="110" y="134"/>
                    </a:cubicBezTo>
                    <a:cubicBezTo>
                      <a:pt x="141" y="134"/>
                      <a:pt x="141" y="134"/>
                      <a:pt x="141" y="134"/>
                    </a:cubicBezTo>
                    <a:cubicBezTo>
                      <a:pt x="84" y="0"/>
                      <a:pt x="84" y="0"/>
                      <a:pt x="84" y="0"/>
                    </a:cubicBezTo>
                    <a:close/>
                    <a:moveTo>
                      <a:pt x="52" y="79"/>
                    </a:moveTo>
                    <a:cubicBezTo>
                      <a:pt x="70" y="36"/>
                      <a:pt x="70" y="36"/>
                      <a:pt x="70" y="36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52" y="79"/>
                      <a:pt x="52" y="79"/>
                      <a:pt x="52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6" name="Freeform 25"/>
              <p:cNvSpPr>
                <a:spLocks noEditPoints="1"/>
              </p:cNvSpPr>
              <p:nvPr/>
            </p:nvSpPr>
            <p:spPr bwMode="auto">
              <a:xfrm>
                <a:off x="3511550" y="2795588"/>
                <a:ext cx="266700" cy="231775"/>
              </a:xfrm>
              <a:custGeom>
                <a:avLst/>
                <a:gdLst>
                  <a:gd name="T0" fmla="*/ 95 w 126"/>
                  <a:gd name="T1" fmla="*/ 0 h 110"/>
                  <a:gd name="T2" fmla="*/ 0 w 126"/>
                  <a:gd name="T3" fmla="*/ 0 h 110"/>
                  <a:gd name="T4" fmla="*/ 0 w 126"/>
                  <a:gd name="T5" fmla="*/ 110 h 110"/>
                  <a:gd name="T6" fmla="*/ 126 w 126"/>
                  <a:gd name="T7" fmla="*/ 110 h 110"/>
                  <a:gd name="T8" fmla="*/ 126 w 126"/>
                  <a:gd name="T9" fmla="*/ 30 h 110"/>
                  <a:gd name="T10" fmla="*/ 95 w 126"/>
                  <a:gd name="T11" fmla="*/ 0 h 110"/>
                  <a:gd name="T12" fmla="*/ 104 w 126"/>
                  <a:gd name="T13" fmla="*/ 97 h 110"/>
                  <a:gd name="T14" fmla="*/ 22 w 126"/>
                  <a:gd name="T15" fmla="*/ 97 h 110"/>
                  <a:gd name="T16" fmla="*/ 22 w 126"/>
                  <a:gd name="T17" fmla="*/ 14 h 110"/>
                  <a:gd name="T18" fmla="*/ 104 w 126"/>
                  <a:gd name="T19" fmla="*/ 14 h 110"/>
                  <a:gd name="T20" fmla="*/ 104 w 126"/>
                  <a:gd name="T21" fmla="*/ 9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110">
                    <a:moveTo>
                      <a:pt x="9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126" y="110"/>
                      <a:pt x="126" y="110"/>
                      <a:pt x="126" y="110"/>
                    </a:cubicBezTo>
                    <a:cubicBezTo>
                      <a:pt x="126" y="30"/>
                      <a:pt x="126" y="30"/>
                      <a:pt x="126" y="30"/>
                    </a:cubicBezTo>
                    <a:cubicBezTo>
                      <a:pt x="126" y="14"/>
                      <a:pt x="113" y="0"/>
                      <a:pt x="95" y="0"/>
                    </a:cubicBezTo>
                    <a:close/>
                    <a:moveTo>
                      <a:pt x="104" y="97"/>
                    </a:moveTo>
                    <a:cubicBezTo>
                      <a:pt x="22" y="97"/>
                      <a:pt x="22" y="97"/>
                      <a:pt x="22" y="97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04" y="97"/>
                      <a:pt x="104" y="97"/>
                      <a:pt x="104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7" name="Freeform 26"/>
              <p:cNvSpPr>
                <a:spLocks/>
              </p:cNvSpPr>
              <p:nvPr/>
            </p:nvSpPr>
            <p:spPr bwMode="auto">
              <a:xfrm>
                <a:off x="3579813" y="2871788"/>
                <a:ext cx="39688" cy="82550"/>
              </a:xfrm>
              <a:custGeom>
                <a:avLst/>
                <a:gdLst>
                  <a:gd name="T0" fmla="*/ 0 w 19"/>
                  <a:gd name="T1" fmla="*/ 0 h 39"/>
                  <a:gd name="T2" fmla="*/ 0 w 19"/>
                  <a:gd name="T3" fmla="*/ 39 h 39"/>
                  <a:gd name="T4" fmla="*/ 19 w 19"/>
                  <a:gd name="T5" fmla="*/ 20 h 39"/>
                  <a:gd name="T6" fmla="*/ 0 w 1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9">
                    <a:moveTo>
                      <a:pt x="0" y="0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8" name="Freeform 27"/>
              <p:cNvSpPr>
                <a:spLocks/>
              </p:cNvSpPr>
              <p:nvPr/>
            </p:nvSpPr>
            <p:spPr bwMode="auto">
              <a:xfrm>
                <a:off x="3600450" y="2847975"/>
                <a:ext cx="84138" cy="42863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21 w 40"/>
                  <a:gd name="T5" fmla="*/ 20 h 20"/>
                  <a:gd name="T6" fmla="*/ 40 w 40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9" name="Freeform 28"/>
              <p:cNvSpPr>
                <a:spLocks noEditPoints="1"/>
              </p:cNvSpPr>
              <p:nvPr/>
            </p:nvSpPr>
            <p:spPr bwMode="auto">
              <a:xfrm>
                <a:off x="3278188" y="3103563"/>
                <a:ext cx="222250" cy="279400"/>
              </a:xfrm>
              <a:custGeom>
                <a:avLst/>
                <a:gdLst>
                  <a:gd name="T0" fmla="*/ 101 w 105"/>
                  <a:gd name="T1" fmla="*/ 27 h 132"/>
                  <a:gd name="T2" fmla="*/ 92 w 105"/>
                  <a:gd name="T3" fmla="*/ 13 h 132"/>
                  <a:gd name="T4" fmla="*/ 75 w 105"/>
                  <a:gd name="T5" fmla="*/ 3 h 132"/>
                  <a:gd name="T6" fmla="*/ 54 w 105"/>
                  <a:gd name="T7" fmla="*/ 0 h 132"/>
                  <a:gd name="T8" fmla="*/ 0 w 105"/>
                  <a:gd name="T9" fmla="*/ 0 h 132"/>
                  <a:gd name="T10" fmla="*/ 0 w 105"/>
                  <a:gd name="T11" fmla="*/ 132 h 132"/>
                  <a:gd name="T12" fmla="*/ 29 w 105"/>
                  <a:gd name="T13" fmla="*/ 132 h 132"/>
                  <a:gd name="T14" fmla="*/ 29 w 105"/>
                  <a:gd name="T15" fmla="*/ 94 h 132"/>
                  <a:gd name="T16" fmla="*/ 51 w 105"/>
                  <a:gd name="T17" fmla="*/ 94 h 132"/>
                  <a:gd name="T18" fmla="*/ 73 w 105"/>
                  <a:gd name="T19" fmla="*/ 90 h 132"/>
                  <a:gd name="T20" fmla="*/ 91 w 105"/>
                  <a:gd name="T21" fmla="*/ 81 h 132"/>
                  <a:gd name="T22" fmla="*/ 101 w 105"/>
                  <a:gd name="T23" fmla="*/ 67 h 132"/>
                  <a:gd name="T24" fmla="*/ 105 w 105"/>
                  <a:gd name="T25" fmla="*/ 46 h 132"/>
                  <a:gd name="T26" fmla="*/ 105 w 105"/>
                  <a:gd name="T27" fmla="*/ 45 h 132"/>
                  <a:gd name="T28" fmla="*/ 101 w 105"/>
                  <a:gd name="T29" fmla="*/ 27 h 132"/>
                  <a:gd name="T30" fmla="*/ 69 w 105"/>
                  <a:gd name="T31" fmla="*/ 61 h 132"/>
                  <a:gd name="T32" fmla="*/ 52 w 105"/>
                  <a:gd name="T33" fmla="*/ 67 h 132"/>
                  <a:gd name="T34" fmla="*/ 29 w 105"/>
                  <a:gd name="T35" fmla="*/ 67 h 132"/>
                  <a:gd name="T36" fmla="*/ 29 w 105"/>
                  <a:gd name="T37" fmla="*/ 27 h 132"/>
                  <a:gd name="T38" fmla="*/ 52 w 105"/>
                  <a:gd name="T39" fmla="*/ 27 h 132"/>
                  <a:gd name="T40" fmla="*/ 69 w 105"/>
                  <a:gd name="T41" fmla="*/ 31 h 132"/>
                  <a:gd name="T42" fmla="*/ 75 w 105"/>
                  <a:gd name="T43" fmla="*/ 46 h 132"/>
                  <a:gd name="T44" fmla="*/ 69 w 105"/>
                  <a:gd name="T45" fmla="*/ 6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132">
                    <a:moveTo>
                      <a:pt x="101" y="27"/>
                    </a:moveTo>
                    <a:cubicBezTo>
                      <a:pt x="100" y="22"/>
                      <a:pt x="96" y="16"/>
                      <a:pt x="92" y="13"/>
                    </a:cubicBezTo>
                    <a:cubicBezTo>
                      <a:pt x="87" y="9"/>
                      <a:pt x="82" y="5"/>
                      <a:pt x="75" y="3"/>
                    </a:cubicBezTo>
                    <a:cubicBezTo>
                      <a:pt x="69" y="1"/>
                      <a:pt x="61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60" y="94"/>
                      <a:pt x="65" y="91"/>
                      <a:pt x="73" y="90"/>
                    </a:cubicBezTo>
                    <a:cubicBezTo>
                      <a:pt x="79" y="88"/>
                      <a:pt x="84" y="85"/>
                      <a:pt x="91" y="81"/>
                    </a:cubicBezTo>
                    <a:cubicBezTo>
                      <a:pt x="93" y="77"/>
                      <a:pt x="97" y="72"/>
                      <a:pt x="101" y="67"/>
                    </a:cubicBezTo>
                    <a:cubicBezTo>
                      <a:pt x="102" y="61"/>
                      <a:pt x="105" y="54"/>
                      <a:pt x="105" y="46"/>
                    </a:cubicBezTo>
                    <a:cubicBezTo>
                      <a:pt x="105" y="45"/>
                      <a:pt x="105" y="45"/>
                      <a:pt x="105" y="45"/>
                    </a:cubicBezTo>
                    <a:cubicBezTo>
                      <a:pt x="105" y="40"/>
                      <a:pt x="105" y="32"/>
                      <a:pt x="101" y="27"/>
                    </a:cubicBezTo>
                    <a:close/>
                    <a:moveTo>
                      <a:pt x="69" y="61"/>
                    </a:moveTo>
                    <a:cubicBezTo>
                      <a:pt x="65" y="64"/>
                      <a:pt x="60" y="67"/>
                      <a:pt x="52" y="67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60" y="27"/>
                      <a:pt x="65" y="28"/>
                      <a:pt x="69" y="31"/>
                    </a:cubicBezTo>
                    <a:cubicBezTo>
                      <a:pt x="74" y="34"/>
                      <a:pt x="75" y="40"/>
                      <a:pt x="75" y="46"/>
                    </a:cubicBezTo>
                    <a:cubicBezTo>
                      <a:pt x="75" y="52"/>
                      <a:pt x="74" y="58"/>
                      <a:pt x="69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3663950" y="2867025"/>
                <a:ext cx="46038" cy="87313"/>
              </a:xfrm>
              <a:custGeom>
                <a:avLst/>
                <a:gdLst>
                  <a:gd name="T0" fmla="*/ 22 w 22"/>
                  <a:gd name="T1" fmla="*/ 41 h 41"/>
                  <a:gd name="T2" fmla="*/ 22 w 22"/>
                  <a:gd name="T3" fmla="*/ 0 h 41"/>
                  <a:gd name="T4" fmla="*/ 0 w 22"/>
                  <a:gd name="T5" fmla="*/ 22 h 41"/>
                  <a:gd name="T6" fmla="*/ 22 w 22"/>
                  <a:gd name="T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1">
                    <a:moveTo>
                      <a:pt x="22" y="41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22" y="41"/>
                      <a:pt x="22" y="41"/>
                      <a:pt x="22" y="4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3600450" y="2932113"/>
                <a:ext cx="84138" cy="41275"/>
              </a:xfrm>
              <a:custGeom>
                <a:avLst/>
                <a:gdLst>
                  <a:gd name="T0" fmla="*/ 0 w 40"/>
                  <a:gd name="T1" fmla="*/ 19 h 19"/>
                  <a:gd name="T2" fmla="*/ 40 w 40"/>
                  <a:gd name="T3" fmla="*/ 19 h 19"/>
                  <a:gd name="T4" fmla="*/ 21 w 40"/>
                  <a:gd name="T5" fmla="*/ 0 h 19"/>
                  <a:gd name="T6" fmla="*/ 0 w 40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19">
                    <a:moveTo>
                      <a:pt x="0" y="19"/>
                    </a:moveTo>
                    <a:cubicBezTo>
                      <a:pt x="40" y="19"/>
                      <a:pt x="40" y="19"/>
                      <a:pt x="40" y="19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19"/>
                      <a:pt x="0" y="19"/>
                      <a:pt x="0" y="19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62" name="Freeform 161"/>
              <p:cNvSpPr>
                <a:spLocks noEditPoints="1"/>
              </p:cNvSpPr>
              <p:nvPr/>
            </p:nvSpPr>
            <p:spPr bwMode="auto">
              <a:xfrm>
                <a:off x="3543300" y="3103563"/>
                <a:ext cx="227013" cy="279400"/>
              </a:xfrm>
              <a:custGeom>
                <a:avLst/>
                <a:gdLst>
                  <a:gd name="T0" fmla="*/ 103 w 107"/>
                  <a:gd name="T1" fmla="*/ 27 h 132"/>
                  <a:gd name="T2" fmla="*/ 93 w 107"/>
                  <a:gd name="T3" fmla="*/ 13 h 132"/>
                  <a:gd name="T4" fmla="*/ 76 w 107"/>
                  <a:gd name="T5" fmla="*/ 3 h 132"/>
                  <a:gd name="T6" fmla="*/ 54 w 107"/>
                  <a:gd name="T7" fmla="*/ 0 h 132"/>
                  <a:gd name="T8" fmla="*/ 0 w 107"/>
                  <a:gd name="T9" fmla="*/ 0 h 132"/>
                  <a:gd name="T10" fmla="*/ 0 w 107"/>
                  <a:gd name="T11" fmla="*/ 132 h 132"/>
                  <a:gd name="T12" fmla="*/ 30 w 107"/>
                  <a:gd name="T13" fmla="*/ 132 h 132"/>
                  <a:gd name="T14" fmla="*/ 30 w 107"/>
                  <a:gd name="T15" fmla="*/ 94 h 132"/>
                  <a:gd name="T16" fmla="*/ 53 w 107"/>
                  <a:gd name="T17" fmla="*/ 94 h 132"/>
                  <a:gd name="T18" fmla="*/ 72 w 107"/>
                  <a:gd name="T19" fmla="*/ 90 h 132"/>
                  <a:gd name="T20" fmla="*/ 90 w 107"/>
                  <a:gd name="T21" fmla="*/ 81 h 132"/>
                  <a:gd name="T22" fmla="*/ 102 w 107"/>
                  <a:gd name="T23" fmla="*/ 67 h 132"/>
                  <a:gd name="T24" fmla="*/ 107 w 107"/>
                  <a:gd name="T25" fmla="*/ 46 h 132"/>
                  <a:gd name="T26" fmla="*/ 107 w 107"/>
                  <a:gd name="T27" fmla="*/ 45 h 132"/>
                  <a:gd name="T28" fmla="*/ 103 w 107"/>
                  <a:gd name="T29" fmla="*/ 27 h 132"/>
                  <a:gd name="T30" fmla="*/ 71 w 107"/>
                  <a:gd name="T31" fmla="*/ 61 h 132"/>
                  <a:gd name="T32" fmla="*/ 53 w 107"/>
                  <a:gd name="T33" fmla="*/ 67 h 132"/>
                  <a:gd name="T34" fmla="*/ 30 w 107"/>
                  <a:gd name="T35" fmla="*/ 67 h 132"/>
                  <a:gd name="T36" fmla="*/ 30 w 107"/>
                  <a:gd name="T37" fmla="*/ 27 h 132"/>
                  <a:gd name="T38" fmla="*/ 53 w 107"/>
                  <a:gd name="T39" fmla="*/ 27 h 132"/>
                  <a:gd name="T40" fmla="*/ 71 w 107"/>
                  <a:gd name="T41" fmla="*/ 31 h 132"/>
                  <a:gd name="T42" fmla="*/ 76 w 107"/>
                  <a:gd name="T43" fmla="*/ 46 h 132"/>
                  <a:gd name="T44" fmla="*/ 71 w 107"/>
                  <a:gd name="T45" fmla="*/ 6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7" h="132">
                    <a:moveTo>
                      <a:pt x="103" y="27"/>
                    </a:moveTo>
                    <a:cubicBezTo>
                      <a:pt x="99" y="22"/>
                      <a:pt x="98" y="16"/>
                      <a:pt x="93" y="13"/>
                    </a:cubicBezTo>
                    <a:cubicBezTo>
                      <a:pt x="89" y="9"/>
                      <a:pt x="84" y="5"/>
                      <a:pt x="76" y="3"/>
                    </a:cubicBezTo>
                    <a:cubicBezTo>
                      <a:pt x="71" y="1"/>
                      <a:pt x="63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61" y="94"/>
                      <a:pt x="67" y="91"/>
                      <a:pt x="72" y="90"/>
                    </a:cubicBezTo>
                    <a:cubicBezTo>
                      <a:pt x="80" y="88"/>
                      <a:pt x="85" y="85"/>
                      <a:pt x="90" y="81"/>
                    </a:cubicBezTo>
                    <a:cubicBezTo>
                      <a:pt x="97" y="77"/>
                      <a:pt x="99" y="72"/>
                      <a:pt x="102" y="67"/>
                    </a:cubicBezTo>
                    <a:cubicBezTo>
                      <a:pt x="106" y="61"/>
                      <a:pt x="107" y="54"/>
                      <a:pt x="107" y="46"/>
                    </a:cubicBezTo>
                    <a:cubicBezTo>
                      <a:pt x="107" y="45"/>
                      <a:pt x="107" y="45"/>
                      <a:pt x="107" y="45"/>
                    </a:cubicBezTo>
                    <a:cubicBezTo>
                      <a:pt x="107" y="40"/>
                      <a:pt x="106" y="32"/>
                      <a:pt x="103" y="27"/>
                    </a:cubicBezTo>
                    <a:close/>
                    <a:moveTo>
                      <a:pt x="71" y="61"/>
                    </a:moveTo>
                    <a:cubicBezTo>
                      <a:pt x="67" y="64"/>
                      <a:pt x="61" y="67"/>
                      <a:pt x="53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61" y="27"/>
                      <a:pt x="66" y="28"/>
                      <a:pt x="71" y="31"/>
                    </a:cubicBezTo>
                    <a:cubicBezTo>
                      <a:pt x="75" y="34"/>
                      <a:pt x="76" y="40"/>
                      <a:pt x="76" y="46"/>
                    </a:cubicBezTo>
                    <a:cubicBezTo>
                      <a:pt x="76" y="52"/>
                      <a:pt x="75" y="58"/>
                      <a:pt x="7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</p:grpSp>
        <p:sp>
          <p:nvSpPr>
            <p:cNvPr id="140" name="TextBox 139"/>
            <p:cNvSpPr txBox="1"/>
            <p:nvPr/>
          </p:nvSpPr>
          <p:spPr>
            <a:xfrm>
              <a:off x="968627" y="2296721"/>
              <a:ext cx="679538" cy="352155"/>
            </a:xfrm>
            <a:prstGeom prst="rect">
              <a:avLst/>
            </a:prstGeom>
            <a:noFill/>
          </p:spPr>
          <p:txBody>
            <a:bodyPr wrap="none" lIns="121862" tIns="60931" rIns="121862" bIns="60931" rtlCol="0">
              <a:spAutoFit/>
            </a:bodyPr>
            <a:lstStyle/>
            <a:p>
              <a:pPr algn="ctr" defTabSz="50685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iscoSansTT Light"/>
                </a:rPr>
                <a:t>Who</a:t>
              </a:r>
            </a:p>
          </p:txBody>
        </p:sp>
        <p:sp>
          <p:nvSpPr>
            <p:cNvPr id="141" name="Oval 140"/>
            <p:cNvSpPr/>
            <p:nvPr/>
          </p:nvSpPr>
          <p:spPr>
            <a:xfrm>
              <a:off x="1094788" y="1897650"/>
              <a:ext cx="423870" cy="42387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342775"/>
              <a:endParaRPr lang="en-US" dirty="0">
                <a:solidFill>
                  <a:srgbClr val="FFFFFF"/>
                </a:solidFill>
                <a:latin typeface="CiscoSansTT Light"/>
              </a:endParaRPr>
            </a:p>
          </p:txBody>
        </p:sp>
        <p:sp>
          <p:nvSpPr>
            <p:cNvPr id="142" name="Freeform 33"/>
            <p:cNvSpPr>
              <a:spLocks/>
            </p:cNvSpPr>
            <p:nvPr/>
          </p:nvSpPr>
          <p:spPr bwMode="auto">
            <a:xfrm>
              <a:off x="1259229" y="2074891"/>
              <a:ext cx="105928" cy="179032"/>
            </a:xfrm>
            <a:custGeom>
              <a:avLst/>
              <a:gdLst>
                <a:gd name="T0" fmla="*/ 159 w 160"/>
                <a:gd name="T1" fmla="*/ 51 h 270"/>
                <a:gd name="T2" fmla="*/ 82 w 160"/>
                <a:gd name="T3" fmla="*/ 0 h 270"/>
                <a:gd name="T4" fmla="*/ 2 w 160"/>
                <a:gd name="T5" fmla="*/ 51 h 270"/>
                <a:gd name="T6" fmla="*/ 33 w 160"/>
                <a:gd name="T7" fmla="*/ 252 h 270"/>
                <a:gd name="T8" fmla="*/ 82 w 160"/>
                <a:gd name="T9" fmla="*/ 270 h 270"/>
                <a:gd name="T10" fmla="*/ 128 w 160"/>
                <a:gd name="T11" fmla="*/ 252 h 270"/>
                <a:gd name="T12" fmla="*/ 159 w 160"/>
                <a:gd name="T13" fmla="*/ 5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70">
                  <a:moveTo>
                    <a:pt x="159" y="51"/>
                  </a:moveTo>
                  <a:cubicBezTo>
                    <a:pt x="159" y="24"/>
                    <a:pt x="124" y="0"/>
                    <a:pt x="82" y="0"/>
                  </a:cubicBezTo>
                  <a:cubicBezTo>
                    <a:pt x="37" y="0"/>
                    <a:pt x="2" y="24"/>
                    <a:pt x="2" y="51"/>
                  </a:cubicBezTo>
                  <a:cubicBezTo>
                    <a:pt x="2" y="51"/>
                    <a:pt x="0" y="166"/>
                    <a:pt x="33" y="252"/>
                  </a:cubicBezTo>
                  <a:cubicBezTo>
                    <a:pt x="34" y="264"/>
                    <a:pt x="56" y="270"/>
                    <a:pt x="82" y="270"/>
                  </a:cubicBezTo>
                  <a:cubicBezTo>
                    <a:pt x="106" y="270"/>
                    <a:pt x="127" y="264"/>
                    <a:pt x="128" y="252"/>
                  </a:cubicBezTo>
                  <a:cubicBezTo>
                    <a:pt x="160" y="166"/>
                    <a:pt x="159" y="51"/>
                    <a:pt x="159" y="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685748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prstClr val="black"/>
                </a:solidFill>
                <a:latin typeface="CiscoSansTT Light"/>
              </a:endParaRPr>
            </a:p>
          </p:txBody>
        </p:sp>
        <p:sp>
          <p:nvSpPr>
            <p:cNvPr id="143" name="Freeform 35"/>
            <p:cNvSpPr>
              <a:spLocks/>
            </p:cNvSpPr>
            <p:nvPr/>
          </p:nvSpPr>
          <p:spPr bwMode="auto">
            <a:xfrm>
              <a:off x="1273155" y="1981395"/>
              <a:ext cx="82057" cy="80565"/>
            </a:xfrm>
            <a:custGeom>
              <a:avLst/>
              <a:gdLst>
                <a:gd name="T0" fmla="*/ 62 w 124"/>
                <a:gd name="T1" fmla="*/ 122 h 122"/>
                <a:gd name="T2" fmla="*/ 124 w 124"/>
                <a:gd name="T3" fmla="*/ 60 h 122"/>
                <a:gd name="T4" fmla="*/ 62 w 124"/>
                <a:gd name="T5" fmla="*/ 0 h 122"/>
                <a:gd name="T6" fmla="*/ 0 w 124"/>
                <a:gd name="T7" fmla="*/ 60 h 122"/>
                <a:gd name="T8" fmla="*/ 62 w 124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22">
                  <a:moveTo>
                    <a:pt x="62" y="122"/>
                  </a:moveTo>
                  <a:cubicBezTo>
                    <a:pt x="97" y="122"/>
                    <a:pt x="124" y="94"/>
                    <a:pt x="124" y="60"/>
                  </a:cubicBezTo>
                  <a:cubicBezTo>
                    <a:pt x="124" y="28"/>
                    <a:pt x="97" y="0"/>
                    <a:pt x="62" y="0"/>
                  </a:cubicBezTo>
                  <a:cubicBezTo>
                    <a:pt x="27" y="0"/>
                    <a:pt x="0" y="28"/>
                    <a:pt x="0" y="60"/>
                  </a:cubicBezTo>
                  <a:cubicBezTo>
                    <a:pt x="0" y="94"/>
                    <a:pt x="27" y="122"/>
                    <a:pt x="62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defTabSz="685748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prstClr val="black"/>
                </a:solidFill>
                <a:latin typeface="CiscoSansTT Light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243455" y="3051448"/>
              <a:ext cx="831533" cy="352155"/>
            </a:xfrm>
            <a:prstGeom prst="rect">
              <a:avLst/>
            </a:prstGeom>
            <a:noFill/>
          </p:spPr>
          <p:txBody>
            <a:bodyPr wrap="none" lIns="121862" tIns="60931" rIns="121862" bIns="60931" rtlCol="0">
              <a:spAutoFit/>
            </a:bodyPr>
            <a:lstStyle/>
            <a:p>
              <a:pPr algn="ctr" defTabSz="50685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iscoSansTT Light"/>
                </a:rPr>
                <a:t>Where</a:t>
              </a:r>
            </a:p>
          </p:txBody>
        </p:sp>
        <p:sp>
          <p:nvSpPr>
            <p:cNvPr id="145" name="Oval 144"/>
            <p:cNvSpPr/>
            <p:nvPr/>
          </p:nvSpPr>
          <p:spPr>
            <a:xfrm>
              <a:off x="1423094" y="2643049"/>
              <a:ext cx="423870" cy="42387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342775"/>
              <a:endParaRPr lang="en-US" dirty="0">
                <a:solidFill>
                  <a:srgbClr val="FFFFFF"/>
                </a:solidFill>
                <a:latin typeface="CiscoSansTT Light"/>
              </a:endParaRPr>
            </a:p>
          </p:txBody>
        </p:sp>
        <p:sp>
          <p:nvSpPr>
            <p:cNvPr id="146" name="Freeform 19"/>
            <p:cNvSpPr>
              <a:spLocks noEditPoints="1"/>
            </p:cNvSpPr>
            <p:nvPr/>
          </p:nvSpPr>
          <p:spPr bwMode="auto">
            <a:xfrm>
              <a:off x="1559910" y="2736742"/>
              <a:ext cx="149692" cy="259597"/>
            </a:xfrm>
            <a:custGeom>
              <a:avLst/>
              <a:gdLst>
                <a:gd name="T0" fmla="*/ 113 w 226"/>
                <a:gd name="T1" fmla="*/ 0 h 392"/>
                <a:gd name="T2" fmla="*/ 0 w 226"/>
                <a:gd name="T3" fmla="*/ 114 h 392"/>
                <a:gd name="T4" fmla="*/ 36 w 226"/>
                <a:gd name="T5" fmla="*/ 193 h 392"/>
                <a:gd name="T6" fmla="*/ 113 w 226"/>
                <a:gd name="T7" fmla="*/ 392 h 392"/>
                <a:gd name="T8" fmla="*/ 190 w 226"/>
                <a:gd name="T9" fmla="*/ 193 h 392"/>
                <a:gd name="T10" fmla="*/ 226 w 226"/>
                <a:gd name="T11" fmla="*/ 114 h 392"/>
                <a:gd name="T12" fmla="*/ 113 w 226"/>
                <a:gd name="T13" fmla="*/ 0 h 392"/>
                <a:gd name="T14" fmla="*/ 110 w 226"/>
                <a:gd name="T15" fmla="*/ 161 h 392"/>
                <a:gd name="T16" fmla="*/ 60 w 226"/>
                <a:gd name="T17" fmla="*/ 110 h 392"/>
                <a:gd name="T18" fmla="*/ 110 w 226"/>
                <a:gd name="T19" fmla="*/ 60 h 392"/>
                <a:gd name="T20" fmla="*/ 161 w 226"/>
                <a:gd name="T21" fmla="*/ 110 h 392"/>
                <a:gd name="T22" fmla="*/ 110 w 226"/>
                <a:gd name="T23" fmla="*/ 16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392">
                  <a:moveTo>
                    <a:pt x="113" y="0"/>
                  </a:moveTo>
                  <a:cubicBezTo>
                    <a:pt x="50" y="0"/>
                    <a:pt x="0" y="51"/>
                    <a:pt x="0" y="114"/>
                  </a:cubicBezTo>
                  <a:cubicBezTo>
                    <a:pt x="0" y="132"/>
                    <a:pt x="11" y="162"/>
                    <a:pt x="36" y="193"/>
                  </a:cubicBezTo>
                  <a:cubicBezTo>
                    <a:pt x="78" y="249"/>
                    <a:pt x="109" y="338"/>
                    <a:pt x="113" y="392"/>
                  </a:cubicBezTo>
                  <a:cubicBezTo>
                    <a:pt x="115" y="338"/>
                    <a:pt x="146" y="249"/>
                    <a:pt x="190" y="193"/>
                  </a:cubicBezTo>
                  <a:cubicBezTo>
                    <a:pt x="215" y="162"/>
                    <a:pt x="226" y="132"/>
                    <a:pt x="226" y="114"/>
                  </a:cubicBezTo>
                  <a:cubicBezTo>
                    <a:pt x="226" y="51"/>
                    <a:pt x="176" y="0"/>
                    <a:pt x="113" y="0"/>
                  </a:cubicBezTo>
                  <a:close/>
                  <a:moveTo>
                    <a:pt x="110" y="161"/>
                  </a:moveTo>
                  <a:cubicBezTo>
                    <a:pt x="83" y="161"/>
                    <a:pt x="60" y="137"/>
                    <a:pt x="60" y="110"/>
                  </a:cubicBezTo>
                  <a:cubicBezTo>
                    <a:pt x="60" y="81"/>
                    <a:pt x="83" y="60"/>
                    <a:pt x="110" y="60"/>
                  </a:cubicBezTo>
                  <a:cubicBezTo>
                    <a:pt x="140" y="60"/>
                    <a:pt x="161" y="81"/>
                    <a:pt x="161" y="110"/>
                  </a:cubicBezTo>
                  <a:cubicBezTo>
                    <a:pt x="161" y="137"/>
                    <a:pt x="140" y="161"/>
                    <a:pt x="110" y="1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685748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prstClr val="black"/>
                </a:solidFill>
                <a:latin typeface="CiscoSansTT Light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44825" y="3052880"/>
              <a:ext cx="774608" cy="352155"/>
            </a:xfrm>
            <a:prstGeom prst="rect">
              <a:avLst/>
            </a:prstGeom>
            <a:noFill/>
          </p:spPr>
          <p:txBody>
            <a:bodyPr wrap="none" lIns="121862" tIns="60931" rIns="121862" bIns="60931" rtlCol="0">
              <a:spAutoFit/>
            </a:bodyPr>
            <a:lstStyle/>
            <a:p>
              <a:pPr algn="ctr" defTabSz="50685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CiscoSansTT Light"/>
                </a:rPr>
                <a:t>When</a:t>
              </a:r>
            </a:p>
          </p:txBody>
        </p:sp>
        <p:sp>
          <p:nvSpPr>
            <p:cNvPr id="148" name="Oval 147"/>
            <p:cNvSpPr/>
            <p:nvPr/>
          </p:nvSpPr>
          <p:spPr>
            <a:xfrm>
              <a:off x="818558" y="2657001"/>
              <a:ext cx="423870" cy="42387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342775"/>
              <a:endParaRPr lang="en-US" dirty="0">
                <a:solidFill>
                  <a:srgbClr val="FFFFFF"/>
                </a:solidFill>
                <a:latin typeface="CiscoSansTT Light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905642" y="2750692"/>
              <a:ext cx="249154" cy="249651"/>
              <a:chOff x="7631113" y="2687638"/>
              <a:chExt cx="795338" cy="796925"/>
            </a:xfrm>
            <a:solidFill>
              <a:schemeClr val="bg1"/>
            </a:solidFill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Freeform 16"/>
              <p:cNvSpPr>
                <a:spLocks/>
              </p:cNvSpPr>
              <p:nvPr/>
            </p:nvSpPr>
            <p:spPr bwMode="auto">
              <a:xfrm>
                <a:off x="7986713" y="3046413"/>
                <a:ext cx="82550" cy="76200"/>
              </a:xfrm>
              <a:custGeom>
                <a:avLst/>
                <a:gdLst>
                  <a:gd name="T0" fmla="*/ 21 w 39"/>
                  <a:gd name="T1" fmla="*/ 0 h 36"/>
                  <a:gd name="T2" fmla="*/ 0 w 39"/>
                  <a:gd name="T3" fmla="*/ 18 h 36"/>
                  <a:gd name="T4" fmla="*/ 21 w 39"/>
                  <a:gd name="T5" fmla="*/ 36 h 36"/>
                  <a:gd name="T6" fmla="*/ 39 w 39"/>
                  <a:gd name="T7" fmla="*/ 18 h 36"/>
                  <a:gd name="T8" fmla="*/ 21 w 39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21" y="0"/>
                    </a:moveTo>
                    <a:cubicBezTo>
                      <a:pt x="9" y="0"/>
                      <a:pt x="0" y="9"/>
                      <a:pt x="0" y="18"/>
                    </a:cubicBezTo>
                    <a:cubicBezTo>
                      <a:pt x="0" y="28"/>
                      <a:pt x="9" y="36"/>
                      <a:pt x="21" y="36"/>
                    </a:cubicBezTo>
                    <a:cubicBezTo>
                      <a:pt x="30" y="36"/>
                      <a:pt x="39" y="28"/>
                      <a:pt x="39" y="18"/>
                    </a:cubicBezTo>
                    <a:cubicBezTo>
                      <a:pt x="39" y="9"/>
                      <a:pt x="30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  <p:sp>
            <p:nvSpPr>
              <p:cNvPr id="151" name="Freeform 18"/>
              <p:cNvSpPr>
                <a:spLocks noEditPoints="1"/>
              </p:cNvSpPr>
              <p:nvPr/>
            </p:nvSpPr>
            <p:spPr bwMode="auto">
              <a:xfrm>
                <a:off x="7631113" y="2687638"/>
                <a:ext cx="795338" cy="796925"/>
              </a:xfrm>
              <a:custGeom>
                <a:avLst/>
                <a:gdLst>
                  <a:gd name="T0" fmla="*/ 0 w 376"/>
                  <a:gd name="T1" fmla="*/ 188 h 377"/>
                  <a:gd name="T2" fmla="*/ 376 w 376"/>
                  <a:gd name="T3" fmla="*/ 188 h 377"/>
                  <a:gd name="T4" fmla="*/ 274 w 376"/>
                  <a:gd name="T5" fmla="*/ 90 h 377"/>
                  <a:gd name="T6" fmla="*/ 306 w 376"/>
                  <a:gd name="T7" fmla="*/ 70 h 377"/>
                  <a:gd name="T8" fmla="*/ 285 w 376"/>
                  <a:gd name="T9" fmla="*/ 103 h 377"/>
                  <a:gd name="T10" fmla="*/ 274 w 376"/>
                  <a:gd name="T11" fmla="*/ 90 h 377"/>
                  <a:gd name="T12" fmla="*/ 189 w 376"/>
                  <a:gd name="T13" fmla="*/ 22 h 377"/>
                  <a:gd name="T14" fmla="*/ 198 w 376"/>
                  <a:gd name="T15" fmla="*/ 60 h 377"/>
                  <a:gd name="T16" fmla="*/ 177 w 376"/>
                  <a:gd name="T17" fmla="*/ 60 h 377"/>
                  <a:gd name="T18" fmla="*/ 59 w 376"/>
                  <a:gd name="T19" fmla="*/ 198 h 377"/>
                  <a:gd name="T20" fmla="*/ 22 w 376"/>
                  <a:gd name="T21" fmla="*/ 188 h 377"/>
                  <a:gd name="T22" fmla="*/ 59 w 376"/>
                  <a:gd name="T23" fmla="*/ 179 h 377"/>
                  <a:gd name="T24" fmla="*/ 59 w 376"/>
                  <a:gd name="T25" fmla="*/ 198 h 377"/>
                  <a:gd name="T26" fmla="*/ 85 w 376"/>
                  <a:gd name="T27" fmla="*/ 305 h 377"/>
                  <a:gd name="T28" fmla="*/ 71 w 376"/>
                  <a:gd name="T29" fmla="*/ 292 h 377"/>
                  <a:gd name="T30" fmla="*/ 103 w 376"/>
                  <a:gd name="T31" fmla="*/ 273 h 377"/>
                  <a:gd name="T32" fmla="*/ 103 w 376"/>
                  <a:gd name="T33" fmla="*/ 103 h 377"/>
                  <a:gd name="T34" fmla="*/ 71 w 376"/>
                  <a:gd name="T35" fmla="*/ 85 h 377"/>
                  <a:gd name="T36" fmla="*/ 85 w 376"/>
                  <a:gd name="T37" fmla="*/ 70 h 377"/>
                  <a:gd name="T38" fmla="*/ 103 w 376"/>
                  <a:gd name="T39" fmla="*/ 103 h 377"/>
                  <a:gd name="T40" fmla="*/ 189 w 376"/>
                  <a:gd name="T41" fmla="*/ 354 h 377"/>
                  <a:gd name="T42" fmla="*/ 177 w 376"/>
                  <a:gd name="T43" fmla="*/ 318 h 377"/>
                  <a:gd name="T44" fmla="*/ 198 w 376"/>
                  <a:gd name="T45" fmla="*/ 318 h 377"/>
                  <a:gd name="T46" fmla="*/ 256 w 376"/>
                  <a:gd name="T47" fmla="*/ 329 h 377"/>
                  <a:gd name="T48" fmla="*/ 190 w 376"/>
                  <a:gd name="T49" fmla="*/ 225 h 377"/>
                  <a:gd name="T50" fmla="*/ 149 w 376"/>
                  <a:gd name="T51" fmla="*/ 188 h 377"/>
                  <a:gd name="T52" fmla="*/ 172 w 376"/>
                  <a:gd name="T53" fmla="*/ 101 h 377"/>
                  <a:gd name="T54" fmla="*/ 202 w 376"/>
                  <a:gd name="T55" fmla="*/ 101 h 377"/>
                  <a:gd name="T56" fmla="*/ 226 w 376"/>
                  <a:gd name="T57" fmla="*/ 188 h 377"/>
                  <a:gd name="T58" fmla="*/ 262 w 376"/>
                  <a:gd name="T59" fmla="*/ 313 h 377"/>
                  <a:gd name="T60" fmla="*/ 306 w 376"/>
                  <a:gd name="T61" fmla="*/ 305 h 377"/>
                  <a:gd name="T62" fmla="*/ 274 w 376"/>
                  <a:gd name="T63" fmla="*/ 287 h 377"/>
                  <a:gd name="T64" fmla="*/ 285 w 376"/>
                  <a:gd name="T65" fmla="*/ 273 h 377"/>
                  <a:gd name="T66" fmla="*/ 306 w 376"/>
                  <a:gd name="T67" fmla="*/ 305 h 377"/>
                  <a:gd name="T68" fmla="*/ 316 w 376"/>
                  <a:gd name="T69" fmla="*/ 198 h 377"/>
                  <a:gd name="T70" fmla="*/ 316 w 376"/>
                  <a:gd name="T71" fmla="*/ 179 h 377"/>
                  <a:gd name="T72" fmla="*/ 354 w 376"/>
                  <a:gd name="T73" fmla="*/ 188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6" h="377">
                    <a:moveTo>
                      <a:pt x="189" y="0"/>
                    </a:moveTo>
                    <a:cubicBezTo>
                      <a:pt x="85" y="0"/>
                      <a:pt x="0" y="85"/>
                      <a:pt x="0" y="188"/>
                    </a:cubicBezTo>
                    <a:cubicBezTo>
                      <a:pt x="0" y="292"/>
                      <a:pt x="85" y="377"/>
                      <a:pt x="189" y="377"/>
                    </a:cubicBezTo>
                    <a:cubicBezTo>
                      <a:pt x="292" y="377"/>
                      <a:pt x="376" y="292"/>
                      <a:pt x="376" y="188"/>
                    </a:cubicBezTo>
                    <a:cubicBezTo>
                      <a:pt x="376" y="85"/>
                      <a:pt x="292" y="0"/>
                      <a:pt x="189" y="0"/>
                    </a:cubicBezTo>
                    <a:close/>
                    <a:moveTo>
                      <a:pt x="274" y="90"/>
                    </a:moveTo>
                    <a:cubicBezTo>
                      <a:pt x="292" y="70"/>
                      <a:pt x="292" y="70"/>
                      <a:pt x="292" y="70"/>
                    </a:cubicBezTo>
                    <a:cubicBezTo>
                      <a:pt x="294" y="67"/>
                      <a:pt x="302" y="67"/>
                      <a:pt x="306" y="70"/>
                    </a:cubicBezTo>
                    <a:cubicBezTo>
                      <a:pt x="309" y="74"/>
                      <a:pt x="309" y="81"/>
                      <a:pt x="306" y="85"/>
                    </a:cubicBezTo>
                    <a:cubicBezTo>
                      <a:pt x="285" y="103"/>
                      <a:pt x="285" y="103"/>
                      <a:pt x="285" y="103"/>
                    </a:cubicBezTo>
                    <a:cubicBezTo>
                      <a:pt x="283" y="107"/>
                      <a:pt x="276" y="107"/>
                      <a:pt x="274" y="103"/>
                    </a:cubicBezTo>
                    <a:cubicBezTo>
                      <a:pt x="267" y="99"/>
                      <a:pt x="267" y="94"/>
                      <a:pt x="274" y="90"/>
                    </a:cubicBezTo>
                    <a:close/>
                    <a:moveTo>
                      <a:pt x="177" y="33"/>
                    </a:moveTo>
                    <a:cubicBezTo>
                      <a:pt x="177" y="27"/>
                      <a:pt x="184" y="22"/>
                      <a:pt x="189" y="22"/>
                    </a:cubicBezTo>
                    <a:cubicBezTo>
                      <a:pt x="193" y="22"/>
                      <a:pt x="198" y="27"/>
                      <a:pt x="198" y="33"/>
                    </a:cubicBezTo>
                    <a:cubicBezTo>
                      <a:pt x="198" y="60"/>
                      <a:pt x="198" y="60"/>
                      <a:pt x="198" y="60"/>
                    </a:cubicBezTo>
                    <a:cubicBezTo>
                      <a:pt x="198" y="63"/>
                      <a:pt x="193" y="69"/>
                      <a:pt x="189" y="69"/>
                    </a:cubicBezTo>
                    <a:cubicBezTo>
                      <a:pt x="184" y="69"/>
                      <a:pt x="177" y="63"/>
                      <a:pt x="177" y="60"/>
                    </a:cubicBezTo>
                    <a:cubicBezTo>
                      <a:pt x="177" y="33"/>
                      <a:pt x="177" y="33"/>
                      <a:pt x="177" y="33"/>
                    </a:cubicBezTo>
                    <a:close/>
                    <a:moveTo>
                      <a:pt x="59" y="198"/>
                    </a:moveTo>
                    <a:cubicBezTo>
                      <a:pt x="32" y="198"/>
                      <a:pt x="32" y="198"/>
                      <a:pt x="32" y="198"/>
                    </a:cubicBezTo>
                    <a:cubicBezTo>
                      <a:pt x="27" y="198"/>
                      <a:pt x="22" y="193"/>
                      <a:pt x="22" y="188"/>
                    </a:cubicBezTo>
                    <a:cubicBezTo>
                      <a:pt x="22" y="182"/>
                      <a:pt x="27" y="179"/>
                      <a:pt x="32" y="179"/>
                    </a:cubicBezTo>
                    <a:cubicBezTo>
                      <a:pt x="59" y="179"/>
                      <a:pt x="59" y="179"/>
                      <a:pt x="59" y="179"/>
                    </a:cubicBezTo>
                    <a:cubicBezTo>
                      <a:pt x="64" y="179"/>
                      <a:pt x="68" y="182"/>
                      <a:pt x="68" y="188"/>
                    </a:cubicBezTo>
                    <a:cubicBezTo>
                      <a:pt x="68" y="193"/>
                      <a:pt x="64" y="198"/>
                      <a:pt x="59" y="198"/>
                    </a:cubicBezTo>
                    <a:close/>
                    <a:moveTo>
                      <a:pt x="103" y="287"/>
                    </a:moveTo>
                    <a:cubicBezTo>
                      <a:pt x="85" y="305"/>
                      <a:pt x="85" y="305"/>
                      <a:pt x="85" y="305"/>
                    </a:cubicBezTo>
                    <a:cubicBezTo>
                      <a:pt x="81" y="310"/>
                      <a:pt x="76" y="310"/>
                      <a:pt x="71" y="305"/>
                    </a:cubicBezTo>
                    <a:cubicBezTo>
                      <a:pt x="67" y="301"/>
                      <a:pt x="67" y="296"/>
                      <a:pt x="71" y="292"/>
                    </a:cubicBezTo>
                    <a:cubicBezTo>
                      <a:pt x="90" y="273"/>
                      <a:pt x="90" y="273"/>
                      <a:pt x="90" y="273"/>
                    </a:cubicBezTo>
                    <a:cubicBezTo>
                      <a:pt x="94" y="269"/>
                      <a:pt x="99" y="269"/>
                      <a:pt x="103" y="273"/>
                    </a:cubicBezTo>
                    <a:cubicBezTo>
                      <a:pt x="108" y="276"/>
                      <a:pt x="108" y="283"/>
                      <a:pt x="103" y="287"/>
                    </a:cubicBezTo>
                    <a:close/>
                    <a:moveTo>
                      <a:pt x="103" y="103"/>
                    </a:moveTo>
                    <a:cubicBezTo>
                      <a:pt x="99" y="107"/>
                      <a:pt x="94" y="107"/>
                      <a:pt x="90" y="103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7" y="81"/>
                      <a:pt x="67" y="74"/>
                      <a:pt x="71" y="70"/>
                    </a:cubicBezTo>
                    <a:cubicBezTo>
                      <a:pt x="73" y="67"/>
                      <a:pt x="81" y="67"/>
                      <a:pt x="85" y="70"/>
                    </a:cubicBezTo>
                    <a:cubicBezTo>
                      <a:pt x="103" y="90"/>
                      <a:pt x="103" y="90"/>
                      <a:pt x="103" y="90"/>
                    </a:cubicBezTo>
                    <a:cubicBezTo>
                      <a:pt x="108" y="94"/>
                      <a:pt x="108" y="99"/>
                      <a:pt x="103" y="103"/>
                    </a:cubicBezTo>
                    <a:close/>
                    <a:moveTo>
                      <a:pt x="198" y="345"/>
                    </a:moveTo>
                    <a:cubicBezTo>
                      <a:pt x="198" y="350"/>
                      <a:pt x="193" y="354"/>
                      <a:pt x="189" y="354"/>
                    </a:cubicBezTo>
                    <a:cubicBezTo>
                      <a:pt x="184" y="354"/>
                      <a:pt x="177" y="350"/>
                      <a:pt x="177" y="345"/>
                    </a:cubicBezTo>
                    <a:cubicBezTo>
                      <a:pt x="177" y="318"/>
                      <a:pt x="177" y="318"/>
                      <a:pt x="177" y="318"/>
                    </a:cubicBezTo>
                    <a:cubicBezTo>
                      <a:pt x="177" y="313"/>
                      <a:pt x="184" y="309"/>
                      <a:pt x="189" y="309"/>
                    </a:cubicBezTo>
                    <a:cubicBezTo>
                      <a:pt x="193" y="309"/>
                      <a:pt x="198" y="313"/>
                      <a:pt x="198" y="318"/>
                    </a:cubicBezTo>
                    <a:cubicBezTo>
                      <a:pt x="198" y="345"/>
                      <a:pt x="198" y="345"/>
                      <a:pt x="198" y="345"/>
                    </a:cubicBezTo>
                    <a:close/>
                    <a:moveTo>
                      <a:pt x="256" y="329"/>
                    </a:moveTo>
                    <a:cubicBezTo>
                      <a:pt x="249" y="333"/>
                      <a:pt x="240" y="329"/>
                      <a:pt x="238" y="324"/>
                    </a:cubicBezTo>
                    <a:cubicBezTo>
                      <a:pt x="190" y="225"/>
                      <a:pt x="190" y="225"/>
                      <a:pt x="190" y="225"/>
                    </a:cubicBezTo>
                    <a:cubicBezTo>
                      <a:pt x="189" y="225"/>
                      <a:pt x="189" y="225"/>
                      <a:pt x="189" y="225"/>
                    </a:cubicBezTo>
                    <a:cubicBezTo>
                      <a:pt x="167" y="225"/>
                      <a:pt x="149" y="210"/>
                      <a:pt x="149" y="188"/>
                    </a:cubicBezTo>
                    <a:cubicBezTo>
                      <a:pt x="149" y="173"/>
                      <a:pt x="159" y="159"/>
                      <a:pt x="172" y="153"/>
                    </a:cubicBezTo>
                    <a:cubicBezTo>
                      <a:pt x="172" y="101"/>
                      <a:pt x="172" y="101"/>
                      <a:pt x="172" y="101"/>
                    </a:cubicBezTo>
                    <a:cubicBezTo>
                      <a:pt x="172" y="94"/>
                      <a:pt x="180" y="87"/>
                      <a:pt x="186" y="87"/>
                    </a:cubicBezTo>
                    <a:cubicBezTo>
                      <a:pt x="194" y="87"/>
                      <a:pt x="202" y="94"/>
                      <a:pt x="202" y="101"/>
                    </a:cubicBezTo>
                    <a:cubicBezTo>
                      <a:pt x="202" y="152"/>
                      <a:pt x="202" y="152"/>
                      <a:pt x="202" y="152"/>
                    </a:cubicBezTo>
                    <a:cubicBezTo>
                      <a:pt x="216" y="157"/>
                      <a:pt x="226" y="171"/>
                      <a:pt x="226" y="188"/>
                    </a:cubicBezTo>
                    <a:cubicBezTo>
                      <a:pt x="226" y="198"/>
                      <a:pt x="221" y="207"/>
                      <a:pt x="216" y="215"/>
                    </a:cubicBezTo>
                    <a:cubicBezTo>
                      <a:pt x="262" y="313"/>
                      <a:pt x="262" y="313"/>
                      <a:pt x="262" y="313"/>
                    </a:cubicBezTo>
                    <a:cubicBezTo>
                      <a:pt x="266" y="319"/>
                      <a:pt x="262" y="327"/>
                      <a:pt x="256" y="329"/>
                    </a:cubicBezTo>
                    <a:close/>
                    <a:moveTo>
                      <a:pt x="306" y="305"/>
                    </a:moveTo>
                    <a:cubicBezTo>
                      <a:pt x="302" y="310"/>
                      <a:pt x="294" y="310"/>
                      <a:pt x="292" y="305"/>
                    </a:cubicBezTo>
                    <a:cubicBezTo>
                      <a:pt x="274" y="287"/>
                      <a:pt x="274" y="287"/>
                      <a:pt x="274" y="287"/>
                    </a:cubicBezTo>
                    <a:cubicBezTo>
                      <a:pt x="267" y="283"/>
                      <a:pt x="267" y="276"/>
                      <a:pt x="274" y="273"/>
                    </a:cubicBezTo>
                    <a:cubicBezTo>
                      <a:pt x="276" y="269"/>
                      <a:pt x="283" y="269"/>
                      <a:pt x="285" y="273"/>
                    </a:cubicBezTo>
                    <a:cubicBezTo>
                      <a:pt x="306" y="292"/>
                      <a:pt x="306" y="292"/>
                      <a:pt x="306" y="292"/>
                    </a:cubicBezTo>
                    <a:cubicBezTo>
                      <a:pt x="309" y="296"/>
                      <a:pt x="309" y="301"/>
                      <a:pt x="306" y="305"/>
                    </a:cubicBezTo>
                    <a:close/>
                    <a:moveTo>
                      <a:pt x="343" y="198"/>
                    </a:moveTo>
                    <a:cubicBezTo>
                      <a:pt x="316" y="198"/>
                      <a:pt x="316" y="198"/>
                      <a:pt x="316" y="198"/>
                    </a:cubicBezTo>
                    <a:cubicBezTo>
                      <a:pt x="311" y="198"/>
                      <a:pt x="307" y="193"/>
                      <a:pt x="307" y="188"/>
                    </a:cubicBezTo>
                    <a:cubicBezTo>
                      <a:pt x="307" y="182"/>
                      <a:pt x="311" y="179"/>
                      <a:pt x="316" y="179"/>
                    </a:cubicBezTo>
                    <a:cubicBezTo>
                      <a:pt x="343" y="179"/>
                      <a:pt x="343" y="179"/>
                      <a:pt x="343" y="179"/>
                    </a:cubicBezTo>
                    <a:cubicBezTo>
                      <a:pt x="349" y="179"/>
                      <a:pt x="354" y="182"/>
                      <a:pt x="354" y="188"/>
                    </a:cubicBezTo>
                    <a:cubicBezTo>
                      <a:pt x="354" y="193"/>
                      <a:pt x="349" y="198"/>
                      <a:pt x="343" y="1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>
                  <a:solidFill>
                    <a:prstClr val="black"/>
                  </a:solidFill>
                  <a:latin typeface="CiscoSansTT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491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" grpId="0"/>
      <p:bldP spid="74" grpId="0"/>
      <p:bldP spid="76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as an Enforcer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Working with network to restrict access</a:t>
            </a:r>
          </a:p>
        </p:txBody>
      </p:sp>
      <p:sp>
        <p:nvSpPr>
          <p:cNvPr id="118" name="Trapezoid 117"/>
          <p:cNvSpPr/>
          <p:nvPr/>
        </p:nvSpPr>
        <p:spPr>
          <a:xfrm>
            <a:off x="1596402" y="2686348"/>
            <a:ext cx="5887983" cy="762000"/>
          </a:xfrm>
          <a:prstGeom prst="trapezoid">
            <a:avLst>
              <a:gd name="adj" fmla="val 195341"/>
            </a:avLst>
          </a:prstGeom>
          <a:gradFill flip="none" rotWithShape="1">
            <a:gsLst>
              <a:gs pos="0">
                <a:srgbClr val="33828D"/>
              </a:gs>
              <a:gs pos="100000">
                <a:srgbClr val="FFFFFF">
                  <a:alpha val="0"/>
                </a:srgbClr>
              </a:gs>
              <a:gs pos="49000">
                <a:srgbClr val="33828D">
                  <a:lumMod val="40000"/>
                  <a:lumOff val="6000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91428" tIns="45714" rIns="91428" bIns="45714" rtlCol="0" anchor="ctr"/>
          <a:lstStyle/>
          <a:p>
            <a:pPr marL="0" marR="0" lvl="0" indent="0" algn="ctr" defTabSz="4571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3182590" y="1659633"/>
            <a:ext cx="348396" cy="393341"/>
          </a:xfrm>
          <a:prstGeom prst="line">
            <a:avLst/>
          </a:prstGeom>
          <a:noFill/>
          <a:ln w="57150" cap="flat" cmpd="sng" algn="ctr">
            <a:solidFill>
              <a:srgbClr val="C4ED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20" name="Group 119"/>
          <p:cNvGrpSpPr/>
          <p:nvPr/>
        </p:nvGrpSpPr>
        <p:grpSpPr>
          <a:xfrm>
            <a:off x="2877364" y="2021222"/>
            <a:ext cx="581235" cy="595325"/>
            <a:chOff x="3984993" y="4986387"/>
            <a:chExt cx="581235" cy="793766"/>
          </a:xfrm>
        </p:grpSpPr>
        <p:grpSp>
          <p:nvGrpSpPr>
            <p:cNvPr id="121" name="Group 120"/>
            <p:cNvGrpSpPr/>
            <p:nvPr/>
          </p:nvGrpSpPr>
          <p:grpSpPr>
            <a:xfrm>
              <a:off x="4040446" y="4986387"/>
              <a:ext cx="525782" cy="406957"/>
              <a:chOff x="3567587" y="4981207"/>
              <a:chExt cx="694268" cy="537366"/>
            </a:xfrm>
          </p:grpSpPr>
          <p:pic>
            <p:nvPicPr>
              <p:cNvPr id="123" name="Picture 122" descr="Device_phone_3025_default_256.png"/>
              <p:cNvPicPr>
                <a:picLocks noChangeAspect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" t="17970" r="6094" b="15885"/>
              <a:stretch/>
            </p:blipFill>
            <p:spPr>
              <a:xfrm>
                <a:off x="3567587" y="4988005"/>
                <a:ext cx="694268" cy="530568"/>
              </a:xfrm>
              <a:prstGeom prst="rect">
                <a:avLst/>
              </a:prstGeom>
            </p:spPr>
          </p:pic>
          <p:pic>
            <p:nvPicPr>
              <p:cNvPr id="124" name="Picture 123" descr="Device_phone_3025_default_256.pn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" t="17970" r="6094" b="15885"/>
              <a:stretch/>
            </p:blipFill>
            <p:spPr>
              <a:xfrm>
                <a:off x="3567587" y="4981207"/>
                <a:ext cx="694268" cy="530568"/>
              </a:xfrm>
              <a:prstGeom prst="rect">
                <a:avLst/>
              </a:prstGeom>
            </p:spPr>
          </p:pic>
        </p:grpSp>
        <p:sp>
          <p:nvSpPr>
            <p:cNvPr id="122" name="TextBox 121"/>
            <p:cNvSpPr txBox="1"/>
            <p:nvPr/>
          </p:nvSpPr>
          <p:spPr>
            <a:xfrm>
              <a:off x="3984993" y="5431340"/>
              <a:ext cx="54257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Voice</a:t>
              </a:r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H="1" flipV="1">
            <a:off x="3649255" y="1693087"/>
            <a:ext cx="348396" cy="393341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26" name="Group 125"/>
          <p:cNvGrpSpPr/>
          <p:nvPr/>
        </p:nvGrpSpPr>
        <p:grpSpPr>
          <a:xfrm>
            <a:off x="3725607" y="1990513"/>
            <a:ext cx="565425" cy="631783"/>
            <a:chOff x="4732781" y="4853750"/>
            <a:chExt cx="565425" cy="842377"/>
          </a:xfrm>
        </p:grpSpPr>
        <p:sp>
          <p:nvSpPr>
            <p:cNvPr id="127" name="TextBox 126"/>
            <p:cNvSpPr txBox="1"/>
            <p:nvPr/>
          </p:nvSpPr>
          <p:spPr>
            <a:xfrm>
              <a:off x="4732781" y="5347314"/>
              <a:ext cx="48263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rPr>
                <a:t>Data</a:t>
              </a: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4749566" y="4853750"/>
              <a:ext cx="548640" cy="548640"/>
              <a:chOff x="2961407" y="2590800"/>
              <a:chExt cx="548640" cy="548640"/>
            </a:xfrm>
          </p:grpSpPr>
          <p:sp>
            <p:nvSpPr>
              <p:cNvPr id="129" name="Oval 128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457105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grpSp>
            <p:nvGrpSpPr>
              <p:cNvPr id="130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37" name="Oval 136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37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133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2718222" y="1579428"/>
            <a:ext cx="3442806" cy="1069716"/>
            <a:chOff x="3725398" y="4305645"/>
            <a:chExt cx="3442805" cy="1426288"/>
          </a:xfrm>
        </p:grpSpPr>
        <p:sp>
          <p:nvSpPr>
            <p:cNvPr id="140" name="Rectangle 139"/>
            <p:cNvSpPr/>
            <p:nvPr/>
          </p:nvSpPr>
          <p:spPr>
            <a:xfrm>
              <a:off x="4614367" y="4305645"/>
              <a:ext cx="2553836" cy="1426288"/>
            </a:xfrm>
            <a:prstGeom prst="rect">
              <a:avLst/>
            </a:prstGeom>
            <a:noFill/>
            <a:ln w="25400" cap="flat" cmpd="sng" algn="ctr">
              <a:solidFill>
                <a:srgbClr val="535353"/>
              </a:solidFill>
              <a:prstDash val="sys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6B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725398" y="4305645"/>
              <a:ext cx="829702" cy="1426288"/>
            </a:xfrm>
            <a:prstGeom prst="rect">
              <a:avLst/>
            </a:prstGeom>
            <a:noFill/>
            <a:ln w="25400" cap="flat" cmpd="sng" algn="ctr">
              <a:solidFill>
                <a:srgbClr val="535353"/>
              </a:solidFill>
              <a:prstDash val="sysDash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B6B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cxnSp>
        <p:nvCxnSpPr>
          <p:cNvPr id="142" name="Straight Connector 141"/>
          <p:cNvCxnSpPr>
            <a:stCxn id="147" idx="1"/>
          </p:cNvCxnSpPr>
          <p:nvPr/>
        </p:nvCxnSpPr>
        <p:spPr>
          <a:xfrm flipH="1" flipV="1">
            <a:off x="3742388" y="1693087"/>
            <a:ext cx="1003727" cy="35768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3" name="Straight Connector 142"/>
          <p:cNvCxnSpPr>
            <a:stCxn id="160" idx="1"/>
          </p:cNvCxnSpPr>
          <p:nvPr/>
        </p:nvCxnSpPr>
        <p:spPr>
          <a:xfrm flipH="1" flipV="1">
            <a:off x="3742392" y="1617269"/>
            <a:ext cx="1856125" cy="426720"/>
          </a:xfrm>
          <a:prstGeom prst="line">
            <a:avLst/>
          </a:prstGeom>
          <a:noFill/>
          <a:ln w="57150" cap="flat" cmpd="sng" algn="ctr">
            <a:solidFill>
              <a:srgbClr val="FF66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44" name="Group 143"/>
          <p:cNvGrpSpPr/>
          <p:nvPr/>
        </p:nvGrpSpPr>
        <p:grpSpPr>
          <a:xfrm>
            <a:off x="4475363" y="1990511"/>
            <a:ext cx="772755" cy="626374"/>
            <a:chOff x="5482544" y="4853750"/>
            <a:chExt cx="772755" cy="835165"/>
          </a:xfrm>
        </p:grpSpPr>
        <p:grpSp>
          <p:nvGrpSpPr>
            <p:cNvPr id="145" name="Group 144"/>
            <p:cNvGrpSpPr/>
            <p:nvPr/>
          </p:nvGrpSpPr>
          <p:grpSpPr>
            <a:xfrm>
              <a:off x="5672947" y="4853750"/>
              <a:ext cx="548640" cy="548640"/>
              <a:chOff x="2961407" y="2590800"/>
              <a:chExt cx="548640" cy="548640"/>
            </a:xfrm>
          </p:grpSpPr>
          <p:sp>
            <p:nvSpPr>
              <p:cNvPr id="147" name="Oval 146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D81F28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F58025"/>
                    </a:gs>
                    <a:gs pos="100000">
                      <a:srgbClr val="F58025"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457105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grpSp>
            <p:nvGrpSpPr>
              <p:cNvPr id="148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55" name="Oval 154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53" name="Oval 152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6" name="TextBox 145"/>
            <p:cNvSpPr txBox="1"/>
            <p:nvPr/>
          </p:nvSpPr>
          <p:spPr>
            <a:xfrm>
              <a:off x="5482544" y="5340102"/>
              <a:ext cx="77275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rPr>
                <a:t>Suppliers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5460652" y="1983736"/>
            <a:ext cx="606151" cy="635651"/>
            <a:chOff x="6467834" y="4844714"/>
            <a:chExt cx="606151" cy="847535"/>
          </a:xfrm>
        </p:grpSpPr>
        <p:grpSp>
          <p:nvGrpSpPr>
            <p:cNvPr id="158" name="Group 157"/>
            <p:cNvGrpSpPr/>
            <p:nvPr/>
          </p:nvGrpSpPr>
          <p:grpSpPr>
            <a:xfrm>
              <a:off x="6525345" y="4844714"/>
              <a:ext cx="548640" cy="548640"/>
              <a:chOff x="2961407" y="2590800"/>
              <a:chExt cx="548640" cy="548640"/>
            </a:xfrm>
          </p:grpSpPr>
          <p:sp>
            <p:nvSpPr>
              <p:cNvPr id="160" name="Oval 159"/>
              <p:cNvSpPr/>
              <p:nvPr/>
            </p:nvSpPr>
            <p:spPr bwMode="auto">
              <a:xfrm>
                <a:off x="2961407" y="2590800"/>
                <a:ext cx="548640" cy="548640"/>
              </a:xfrm>
              <a:prstGeom prst="ellipse">
                <a:avLst/>
              </a:prstGeom>
              <a:gradFill rotWithShape="0">
                <a:gsLst>
                  <a:gs pos="0">
                    <a:srgbClr val="F58025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FFE14F"/>
                    </a:gs>
                    <a:gs pos="100000">
                      <a:srgbClr val="FFE14F"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457105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grpSp>
            <p:nvGrpSpPr>
              <p:cNvPr id="161" name="Group 116"/>
              <p:cNvGrpSpPr/>
              <p:nvPr/>
            </p:nvGrpSpPr>
            <p:grpSpPr>
              <a:xfrm>
                <a:off x="3042736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68" name="Oval 167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2" name="Group 117"/>
              <p:cNvGrpSpPr/>
              <p:nvPr/>
            </p:nvGrpSpPr>
            <p:grpSpPr>
              <a:xfrm>
                <a:off x="3326887" y="2736106"/>
                <a:ext cx="103460" cy="230158"/>
                <a:chOff x="1393982" y="1701587"/>
                <a:chExt cx="145807" cy="324362"/>
              </a:xfrm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66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3" name="Group 117"/>
              <p:cNvGrpSpPr/>
              <p:nvPr/>
            </p:nvGrpSpPr>
            <p:grpSpPr>
              <a:xfrm>
                <a:off x="3155011" y="2701020"/>
                <a:ext cx="153864" cy="342289"/>
                <a:chOff x="1393982" y="1701587"/>
                <a:chExt cx="145807" cy="324362"/>
              </a:xfrm>
            </p:grpSpPr>
            <p:sp>
              <p:nvSpPr>
                <p:cNvPr id="164" name="Oval 163"/>
                <p:cNvSpPr/>
                <p:nvPr/>
              </p:nvSpPr>
              <p:spPr>
                <a:xfrm>
                  <a:off x="1415750" y="1701587"/>
                  <a:ext cx="102271" cy="9547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>
                <a:xfrm flipV="1">
                  <a:off x="1393982" y="1808284"/>
                  <a:ext cx="145807" cy="217665"/>
                </a:xfrm>
                <a:custGeom>
                  <a:avLst/>
                  <a:gdLst>
                    <a:gd name="connsiteX0" fmla="*/ 0 w 98048"/>
                    <a:gd name="connsiteY0" fmla="*/ 150009 h 150009"/>
                    <a:gd name="connsiteX1" fmla="*/ 24512 w 98048"/>
                    <a:gd name="connsiteY1" fmla="*/ 0 h 150009"/>
                    <a:gd name="connsiteX2" fmla="*/ 73536 w 98048"/>
                    <a:gd name="connsiteY2" fmla="*/ 0 h 150009"/>
                    <a:gd name="connsiteX3" fmla="*/ 98048 w 98048"/>
                    <a:gd name="connsiteY3" fmla="*/ 150009 h 150009"/>
                    <a:gd name="connsiteX4" fmla="*/ 0 w 98048"/>
                    <a:gd name="connsiteY4" fmla="*/ 150009 h 150009"/>
                    <a:gd name="connsiteX0" fmla="*/ 12256 w 110304"/>
                    <a:gd name="connsiteY0" fmla="*/ 150009 h 175011"/>
                    <a:gd name="connsiteX1" fmla="*/ 36768 w 110304"/>
                    <a:gd name="connsiteY1" fmla="*/ 0 h 175011"/>
                    <a:gd name="connsiteX2" fmla="*/ 85792 w 110304"/>
                    <a:gd name="connsiteY2" fmla="*/ 0 h 175011"/>
                    <a:gd name="connsiteX3" fmla="*/ 110304 w 110304"/>
                    <a:gd name="connsiteY3" fmla="*/ 150009 h 175011"/>
                    <a:gd name="connsiteX4" fmla="*/ 12256 w 110304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85792 w 122560"/>
                    <a:gd name="connsiteY2" fmla="*/ 0 h 175011"/>
                    <a:gd name="connsiteX3" fmla="*/ 110304 w 122560"/>
                    <a:gd name="connsiteY3" fmla="*/ 150009 h 175011"/>
                    <a:gd name="connsiteX4" fmla="*/ 12256 w 122560"/>
                    <a:gd name="connsiteY4" fmla="*/ 150009 h 175011"/>
                    <a:gd name="connsiteX0" fmla="*/ 12256 w 122560"/>
                    <a:gd name="connsiteY0" fmla="*/ 150009 h 175011"/>
                    <a:gd name="connsiteX1" fmla="*/ 36768 w 122560"/>
                    <a:gd name="connsiteY1" fmla="*/ 0 h 175011"/>
                    <a:gd name="connsiteX2" fmla="*/ 59385 w 122560"/>
                    <a:gd name="connsiteY2" fmla="*/ 505 h 175011"/>
                    <a:gd name="connsiteX3" fmla="*/ 85792 w 122560"/>
                    <a:gd name="connsiteY3" fmla="*/ 0 h 175011"/>
                    <a:gd name="connsiteX4" fmla="*/ 110304 w 122560"/>
                    <a:gd name="connsiteY4" fmla="*/ 150009 h 175011"/>
                    <a:gd name="connsiteX5" fmla="*/ 12256 w 122560"/>
                    <a:gd name="connsiteY5" fmla="*/ 150009 h 175011"/>
                    <a:gd name="connsiteX0" fmla="*/ 12256 w 122560"/>
                    <a:gd name="connsiteY0" fmla="*/ 155167 h 180169"/>
                    <a:gd name="connsiteX1" fmla="*/ 36768 w 122560"/>
                    <a:gd name="connsiteY1" fmla="*/ 5158 h 180169"/>
                    <a:gd name="connsiteX2" fmla="*/ 59757 w 122560"/>
                    <a:gd name="connsiteY2" fmla="*/ 0 h 180169"/>
                    <a:gd name="connsiteX3" fmla="*/ 85792 w 122560"/>
                    <a:gd name="connsiteY3" fmla="*/ 5158 h 180169"/>
                    <a:gd name="connsiteX4" fmla="*/ 110304 w 122560"/>
                    <a:gd name="connsiteY4" fmla="*/ 155167 h 180169"/>
                    <a:gd name="connsiteX5" fmla="*/ 12256 w 122560"/>
                    <a:gd name="connsiteY5" fmla="*/ 155167 h 180169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56156 h 181158"/>
                    <a:gd name="connsiteX1" fmla="*/ 36768 w 122560"/>
                    <a:gd name="connsiteY1" fmla="*/ 6147 h 181158"/>
                    <a:gd name="connsiteX2" fmla="*/ 59757 w 122560"/>
                    <a:gd name="connsiteY2" fmla="*/ 989 h 181158"/>
                    <a:gd name="connsiteX3" fmla="*/ 85792 w 122560"/>
                    <a:gd name="connsiteY3" fmla="*/ 6147 h 181158"/>
                    <a:gd name="connsiteX4" fmla="*/ 110304 w 122560"/>
                    <a:gd name="connsiteY4" fmla="*/ 156156 h 181158"/>
                    <a:gd name="connsiteX5" fmla="*/ 12256 w 122560"/>
                    <a:gd name="connsiteY5" fmla="*/ 156156 h 181158"/>
                    <a:gd name="connsiteX0" fmla="*/ 12256 w 122560"/>
                    <a:gd name="connsiteY0" fmla="*/ 175807 h 200809"/>
                    <a:gd name="connsiteX1" fmla="*/ 36768 w 122560"/>
                    <a:gd name="connsiteY1" fmla="*/ 25798 h 200809"/>
                    <a:gd name="connsiteX2" fmla="*/ 59757 w 122560"/>
                    <a:gd name="connsiteY2" fmla="*/ 20640 h 200809"/>
                    <a:gd name="connsiteX3" fmla="*/ 66663 w 122560"/>
                    <a:gd name="connsiteY3" fmla="*/ 21059 h 200809"/>
                    <a:gd name="connsiteX4" fmla="*/ 85792 w 122560"/>
                    <a:gd name="connsiteY4" fmla="*/ 25798 h 200809"/>
                    <a:gd name="connsiteX5" fmla="*/ 110304 w 122560"/>
                    <a:gd name="connsiteY5" fmla="*/ 175807 h 200809"/>
                    <a:gd name="connsiteX6" fmla="*/ 12256 w 122560"/>
                    <a:gd name="connsiteY6" fmla="*/ 175807 h 200809"/>
                    <a:gd name="connsiteX0" fmla="*/ 12256 w 122560"/>
                    <a:gd name="connsiteY0" fmla="*/ 158220 h 183222"/>
                    <a:gd name="connsiteX1" fmla="*/ 36768 w 122560"/>
                    <a:gd name="connsiteY1" fmla="*/ 8211 h 183222"/>
                    <a:gd name="connsiteX2" fmla="*/ 59757 w 122560"/>
                    <a:gd name="connsiteY2" fmla="*/ 3053 h 183222"/>
                    <a:gd name="connsiteX3" fmla="*/ 66663 w 122560"/>
                    <a:gd name="connsiteY3" fmla="*/ 3472 h 183222"/>
                    <a:gd name="connsiteX4" fmla="*/ 85792 w 122560"/>
                    <a:gd name="connsiteY4" fmla="*/ 8211 h 183222"/>
                    <a:gd name="connsiteX5" fmla="*/ 110304 w 122560"/>
                    <a:gd name="connsiteY5" fmla="*/ 158220 h 183222"/>
                    <a:gd name="connsiteX6" fmla="*/ 12256 w 122560"/>
                    <a:gd name="connsiteY6" fmla="*/ 158220 h 183222"/>
                    <a:gd name="connsiteX0" fmla="*/ 12256 w 122560"/>
                    <a:gd name="connsiteY0" fmla="*/ 175870 h 200872"/>
                    <a:gd name="connsiteX1" fmla="*/ 36768 w 122560"/>
                    <a:gd name="connsiteY1" fmla="*/ 25861 h 200872"/>
                    <a:gd name="connsiteX2" fmla="*/ 59757 w 122560"/>
                    <a:gd name="connsiteY2" fmla="*/ 20703 h 200872"/>
                    <a:gd name="connsiteX3" fmla="*/ 85792 w 122560"/>
                    <a:gd name="connsiteY3" fmla="*/ 25861 h 200872"/>
                    <a:gd name="connsiteX4" fmla="*/ 110304 w 122560"/>
                    <a:gd name="connsiteY4" fmla="*/ 175870 h 200872"/>
                    <a:gd name="connsiteX5" fmla="*/ 12256 w 122560"/>
                    <a:gd name="connsiteY5" fmla="*/ 175870 h 200872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75443 h 200445"/>
                    <a:gd name="connsiteX1" fmla="*/ 36768 w 122560"/>
                    <a:gd name="connsiteY1" fmla="*/ 25434 h 200445"/>
                    <a:gd name="connsiteX2" fmla="*/ 66594 w 122560"/>
                    <a:gd name="connsiteY2" fmla="*/ 13122 h 200445"/>
                    <a:gd name="connsiteX3" fmla="*/ 66435 w 122560"/>
                    <a:gd name="connsiteY3" fmla="*/ 22836 h 200445"/>
                    <a:gd name="connsiteX4" fmla="*/ 85792 w 122560"/>
                    <a:gd name="connsiteY4" fmla="*/ 25434 h 200445"/>
                    <a:gd name="connsiteX5" fmla="*/ 110304 w 122560"/>
                    <a:gd name="connsiteY5" fmla="*/ 175443 h 200445"/>
                    <a:gd name="connsiteX6" fmla="*/ 12256 w 122560"/>
                    <a:gd name="connsiteY6" fmla="*/ 175443 h 200445"/>
                    <a:gd name="connsiteX0" fmla="*/ 12256 w 122560"/>
                    <a:gd name="connsiteY0" fmla="*/ 177062 h 202064"/>
                    <a:gd name="connsiteX1" fmla="*/ 36768 w 122560"/>
                    <a:gd name="connsiteY1" fmla="*/ 27053 h 202064"/>
                    <a:gd name="connsiteX2" fmla="*/ 66594 w 122560"/>
                    <a:gd name="connsiteY2" fmla="*/ 14741 h 202064"/>
                    <a:gd name="connsiteX3" fmla="*/ 85792 w 122560"/>
                    <a:gd name="connsiteY3" fmla="*/ 27053 h 202064"/>
                    <a:gd name="connsiteX4" fmla="*/ 110304 w 122560"/>
                    <a:gd name="connsiteY4" fmla="*/ 177062 h 202064"/>
                    <a:gd name="connsiteX5" fmla="*/ 12256 w 122560"/>
                    <a:gd name="connsiteY5" fmla="*/ 177062 h 202064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3310 h 188312"/>
                    <a:gd name="connsiteX1" fmla="*/ 36768 w 122560"/>
                    <a:gd name="connsiteY1" fmla="*/ 13301 h 188312"/>
                    <a:gd name="connsiteX2" fmla="*/ 66594 w 122560"/>
                    <a:gd name="connsiteY2" fmla="*/ 989 h 188312"/>
                    <a:gd name="connsiteX3" fmla="*/ 85792 w 122560"/>
                    <a:gd name="connsiteY3" fmla="*/ 13301 h 188312"/>
                    <a:gd name="connsiteX4" fmla="*/ 110304 w 122560"/>
                    <a:gd name="connsiteY4" fmla="*/ 163310 h 188312"/>
                    <a:gd name="connsiteX5" fmla="*/ 12256 w 122560"/>
                    <a:gd name="connsiteY5" fmla="*/ 163310 h 188312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004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61379 h 186381"/>
                    <a:gd name="connsiteX1" fmla="*/ 36768 w 122560"/>
                    <a:gd name="connsiteY1" fmla="*/ 11370 h 186381"/>
                    <a:gd name="connsiteX2" fmla="*/ 66594 w 122560"/>
                    <a:gd name="connsiteY2" fmla="*/ 3927 h 186381"/>
                    <a:gd name="connsiteX3" fmla="*/ 85792 w 122560"/>
                    <a:gd name="connsiteY3" fmla="*/ 11370 h 186381"/>
                    <a:gd name="connsiteX4" fmla="*/ 110304 w 122560"/>
                    <a:gd name="connsiteY4" fmla="*/ 161379 h 186381"/>
                    <a:gd name="connsiteX5" fmla="*/ 12256 w 122560"/>
                    <a:gd name="connsiteY5" fmla="*/ 161379 h 186381"/>
                    <a:gd name="connsiteX0" fmla="*/ 12256 w 122560"/>
                    <a:gd name="connsiteY0" fmla="*/ 158316 h 183318"/>
                    <a:gd name="connsiteX1" fmla="*/ 36768 w 122560"/>
                    <a:gd name="connsiteY1" fmla="*/ 8307 h 183318"/>
                    <a:gd name="connsiteX2" fmla="*/ 66594 w 122560"/>
                    <a:gd name="connsiteY2" fmla="*/ 864 h 183318"/>
                    <a:gd name="connsiteX3" fmla="*/ 85792 w 122560"/>
                    <a:gd name="connsiteY3" fmla="*/ 8307 h 183318"/>
                    <a:gd name="connsiteX4" fmla="*/ 110304 w 122560"/>
                    <a:gd name="connsiteY4" fmla="*/ 158316 h 183318"/>
                    <a:gd name="connsiteX5" fmla="*/ 12256 w 122560"/>
                    <a:gd name="connsiteY5" fmla="*/ 158316 h 183318"/>
                    <a:gd name="connsiteX0" fmla="*/ 12256 w 122560"/>
                    <a:gd name="connsiteY0" fmla="*/ 157959 h 182961"/>
                    <a:gd name="connsiteX1" fmla="*/ 36768 w 122560"/>
                    <a:gd name="connsiteY1" fmla="*/ 7950 h 182961"/>
                    <a:gd name="connsiteX2" fmla="*/ 66594 w 122560"/>
                    <a:gd name="connsiteY2" fmla="*/ 507 h 182961"/>
                    <a:gd name="connsiteX3" fmla="*/ 85792 w 122560"/>
                    <a:gd name="connsiteY3" fmla="*/ 7950 h 182961"/>
                    <a:gd name="connsiteX4" fmla="*/ 110304 w 122560"/>
                    <a:gd name="connsiteY4" fmla="*/ 157959 h 182961"/>
                    <a:gd name="connsiteX5" fmla="*/ 12256 w 122560"/>
                    <a:gd name="connsiteY5" fmla="*/ 157959 h 182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560" h="182961">
                      <a:moveTo>
                        <a:pt x="12256" y="157959"/>
                      </a:moveTo>
                      <a:cubicBezTo>
                        <a:pt x="0" y="132958"/>
                        <a:pt x="24512" y="32952"/>
                        <a:pt x="36768" y="7950"/>
                      </a:cubicBezTo>
                      <a:cubicBezTo>
                        <a:pt x="39533" y="3168"/>
                        <a:pt x="47621" y="0"/>
                        <a:pt x="66594" y="507"/>
                      </a:cubicBezTo>
                      <a:cubicBezTo>
                        <a:pt x="74765" y="507"/>
                        <a:pt x="83794" y="3209"/>
                        <a:pt x="85792" y="7950"/>
                      </a:cubicBezTo>
                      <a:cubicBezTo>
                        <a:pt x="93077" y="35003"/>
                        <a:pt x="122560" y="132957"/>
                        <a:pt x="110304" y="157959"/>
                      </a:cubicBezTo>
                      <a:cubicBezTo>
                        <a:pt x="98048" y="182961"/>
                        <a:pt x="24512" y="182961"/>
                        <a:pt x="12256" y="1579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4B6B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9" name="TextBox 158"/>
            <p:cNvSpPr txBox="1"/>
            <p:nvPr/>
          </p:nvSpPr>
          <p:spPr>
            <a:xfrm>
              <a:off x="6467834" y="5343436"/>
              <a:ext cx="56102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rPr>
                <a:t>Guest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174123" y="1151631"/>
            <a:ext cx="2237274" cy="602924"/>
            <a:chOff x="4181301" y="3735248"/>
            <a:chExt cx="2237273" cy="803898"/>
          </a:xfrm>
        </p:grpSpPr>
        <p:sp>
          <p:nvSpPr>
            <p:cNvPr id="171" name="Rectangle 170"/>
            <p:cNvSpPr/>
            <p:nvPr/>
          </p:nvSpPr>
          <p:spPr>
            <a:xfrm>
              <a:off x="4846341" y="3997868"/>
              <a:ext cx="1572233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05"/>
              <a:r>
                <a:rPr lang="en-US" sz="1100" dirty="0">
                  <a:solidFill>
                    <a:srgbClr val="004B6B"/>
                  </a:solidFill>
                  <a:latin typeface="CiscoSansTT Light"/>
                </a:rPr>
                <a:t>Network Infrastructure</a:t>
              </a:r>
            </a:p>
          </p:txBody>
        </p:sp>
        <p:pic>
          <p:nvPicPr>
            <p:cNvPr id="172" name="Picture 29" descr="\\MV-FS\Projects\Cisco\References\Brand Assets\Kubrick Icons\Device Icons\Device_service_module_3058_default_2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301" y="3735248"/>
              <a:ext cx="789660" cy="803898"/>
            </a:xfrm>
            <a:prstGeom prst="rect">
              <a:avLst/>
            </a:prstGeom>
            <a:noFill/>
          </p:spPr>
        </p:pic>
      </p:grpSp>
      <p:pic>
        <p:nvPicPr>
          <p:cNvPr id="173" name="Picture 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292" y="3359145"/>
            <a:ext cx="678795" cy="866321"/>
          </a:xfrm>
          <a:prstGeom prst="rect">
            <a:avLst/>
          </a:prstGeom>
        </p:spPr>
      </p:pic>
      <p:sp>
        <p:nvSpPr>
          <p:cNvPr id="174" name="TextBox 173"/>
          <p:cNvSpPr txBox="1"/>
          <p:nvPr/>
        </p:nvSpPr>
        <p:spPr>
          <a:xfrm>
            <a:off x="1835521" y="4301016"/>
            <a:ext cx="1446927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Employee 1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Finance Department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Personal </a:t>
            </a:r>
            <a:r>
              <a:rPr lang="en-US" sz="1100" dirty="0" err="1">
                <a:solidFill>
                  <a:srgbClr val="32B2DF"/>
                </a:solidFill>
                <a:latin typeface="CiscoSansTT Light"/>
              </a:rPr>
              <a:t>iPAD</a:t>
            </a:r>
            <a:r>
              <a:rPr lang="en-US" sz="1100" dirty="0">
                <a:solidFill>
                  <a:srgbClr val="32B2DF"/>
                </a:solidFill>
                <a:latin typeface="CiscoSansTT Light"/>
              </a:rPr>
              <a:t> 2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San Jose Branch</a:t>
            </a:r>
          </a:p>
        </p:txBody>
      </p:sp>
      <p:pic>
        <p:nvPicPr>
          <p:cNvPr id="175" name="Picture 1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806" y="3304715"/>
            <a:ext cx="999025" cy="998765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3290108" y="4324603"/>
            <a:ext cx="1397777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Contractor 2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LOB X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Android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Richardson, Floor 3</a:t>
            </a: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040" y="3314524"/>
            <a:ext cx="1211295" cy="915275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5069107" y="4257476"/>
            <a:ext cx="754249" cy="76174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Partner A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LOB Y</a:t>
            </a:r>
            <a:br>
              <a:rPr lang="en-US" sz="1100" dirty="0">
                <a:solidFill>
                  <a:srgbClr val="32B2DF"/>
                </a:solidFill>
                <a:latin typeface="CiscoSansTT Light"/>
              </a:rPr>
            </a:br>
            <a:r>
              <a:rPr lang="en-US" sz="1100" dirty="0">
                <a:solidFill>
                  <a:srgbClr val="32B2DF"/>
                </a:solidFill>
                <a:latin typeface="CiscoSansTT Light"/>
              </a:rPr>
              <a:t>MAC Air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New York </a:t>
            </a:r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38" y="3167283"/>
            <a:ext cx="1130991" cy="1130696"/>
          </a:xfrm>
          <a:prstGeom prst="rect">
            <a:avLst/>
          </a:prstGeom>
        </p:spPr>
      </p:pic>
      <p:sp>
        <p:nvSpPr>
          <p:cNvPr id="180" name="TextBox 179"/>
          <p:cNvSpPr txBox="1"/>
          <p:nvPr/>
        </p:nvSpPr>
        <p:spPr>
          <a:xfrm>
            <a:off x="6112169" y="4290133"/>
            <a:ext cx="1419268" cy="588623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Guest</a:t>
            </a:r>
            <a:br>
              <a:rPr lang="en-US" sz="1100" dirty="0">
                <a:solidFill>
                  <a:srgbClr val="32B2DF"/>
                </a:solidFill>
                <a:latin typeface="CiscoSansTT Light"/>
              </a:rPr>
            </a:br>
            <a:r>
              <a:rPr lang="en-US" sz="1100" dirty="0">
                <a:solidFill>
                  <a:srgbClr val="32B2DF"/>
                </a:solidFill>
                <a:latin typeface="CiscoSansTT Light"/>
              </a:rPr>
              <a:t>Windows Tablet</a:t>
            </a:r>
          </a:p>
          <a:p>
            <a:pPr algn="ctr" defTabSz="457105"/>
            <a:r>
              <a:rPr lang="en-US" sz="1100" dirty="0">
                <a:solidFill>
                  <a:srgbClr val="32B2DF"/>
                </a:solidFill>
                <a:latin typeface="CiscoSansTT Light"/>
              </a:rPr>
              <a:t>RTP Lobby 1</a:t>
            </a:r>
            <a:r>
              <a:rPr lang="en-US" sz="1100" baseline="30000" dirty="0">
                <a:solidFill>
                  <a:srgbClr val="32B2DF"/>
                </a:solidFill>
                <a:latin typeface="CiscoSansTT Light"/>
              </a:rPr>
              <a:t>st</a:t>
            </a:r>
            <a:r>
              <a:rPr lang="en-US" sz="1100" dirty="0">
                <a:solidFill>
                  <a:srgbClr val="32B2DF"/>
                </a:solidFill>
                <a:latin typeface="CiscoSansTT Light"/>
              </a:rPr>
              <a:t> Floor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6974320" y="1054476"/>
            <a:ext cx="819971" cy="1151089"/>
            <a:chOff x="9296669" y="1210835"/>
            <a:chExt cx="1093009" cy="1534785"/>
          </a:xfrm>
        </p:grpSpPr>
        <p:sp>
          <p:nvSpPr>
            <p:cNvPr id="182" name="Rectangle 181"/>
            <p:cNvSpPr/>
            <p:nvPr/>
          </p:nvSpPr>
          <p:spPr>
            <a:xfrm>
              <a:off x="9296669" y="1210835"/>
              <a:ext cx="1081553" cy="639723"/>
            </a:xfrm>
            <a:prstGeom prst="rect">
              <a:avLst/>
            </a:prstGeom>
            <a:ln>
              <a:noFill/>
            </a:ln>
          </p:spPr>
          <p:txBody>
            <a:bodyPr wrap="none" lIns="109392" tIns="54696" rIns="109392" bIns="54696">
              <a:spAutoFit/>
            </a:bodyPr>
            <a:lstStyle/>
            <a:p>
              <a:pPr marL="0" marR="0" lvl="0" indent="0" algn="ctr" defTabSz="12186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iscoSansTT"/>
                  <a:cs typeface="CiscoSansTT"/>
                </a:rPr>
                <a:t>Lancope</a:t>
              </a:r>
            </a:p>
            <a:p>
              <a:pPr marL="0" marR="0" lvl="0" indent="0" algn="ctr" defTabSz="12186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iscoSansTT"/>
                  <a:cs typeface="CiscoSansTT"/>
                </a:rPr>
                <a:t>Visibility</a:t>
              </a: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9393941" y="1764361"/>
              <a:ext cx="995737" cy="981259"/>
              <a:chOff x="3183285" y="1432849"/>
              <a:chExt cx="574295" cy="574291"/>
            </a:xfrm>
          </p:grpSpPr>
          <p:grpSp>
            <p:nvGrpSpPr>
              <p:cNvPr id="184" name="blue oval 1"/>
              <p:cNvGrpSpPr/>
              <p:nvPr/>
            </p:nvGrpSpPr>
            <p:grpSpPr>
              <a:xfrm>
                <a:off x="3183285" y="1432849"/>
                <a:ext cx="574295" cy="574291"/>
                <a:chOff x="1201663" y="2306269"/>
                <a:chExt cx="2165494" cy="2166052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1201663" y="2306269"/>
                  <a:ext cx="2165494" cy="21660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75000"/>
                        <a:alpha val="0"/>
                      </a:srgbClr>
                    </a:gs>
                    <a:gs pos="100000">
                      <a:srgbClr val="FFFFFF">
                        <a:lumMod val="40000"/>
                        <a:lumOff val="60000"/>
                        <a:alpha val="3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1264888" y="2413477"/>
                  <a:ext cx="1951136" cy="1951639"/>
                </a:xfrm>
                <a:prstGeom prst="ellipse">
                  <a:avLst/>
                </a:prstGeom>
                <a:gradFill>
                  <a:gsLst>
                    <a:gs pos="100000">
                      <a:srgbClr val="FFFFFF">
                        <a:lumMod val="50000"/>
                      </a:srgbClr>
                    </a:gs>
                    <a:gs pos="0">
                      <a:srgbClr val="FFFFFF"/>
                    </a:gs>
                  </a:gsLst>
                  <a:lin ang="5400000" scaled="0"/>
                </a:gradFill>
                <a:ln w="3175">
                  <a:solidFill>
                    <a:srgbClr val="FFFFFF">
                      <a:lumMod val="20000"/>
                      <a:lumOff val="80000"/>
                    </a:srgbClr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CiscoSansTT Light"/>
                  </a:endParaRPr>
                </a:p>
              </p:txBody>
            </p:sp>
          </p:grpSp>
          <p:sp>
            <p:nvSpPr>
              <p:cNvPr id="185" name="Freeform 17"/>
              <p:cNvSpPr>
                <a:spLocks noEditPoints="1"/>
              </p:cNvSpPr>
              <p:nvPr/>
            </p:nvSpPr>
            <p:spPr bwMode="auto">
              <a:xfrm>
                <a:off x="3265918" y="1535301"/>
                <a:ext cx="371401" cy="369386"/>
              </a:xfrm>
              <a:custGeom>
                <a:avLst/>
                <a:gdLst>
                  <a:gd name="T0" fmla="*/ 101 w 223"/>
                  <a:gd name="T1" fmla="*/ 132 h 222"/>
                  <a:gd name="T2" fmla="*/ 103 w 223"/>
                  <a:gd name="T3" fmla="*/ 114 h 222"/>
                  <a:gd name="T4" fmla="*/ 109 w 223"/>
                  <a:gd name="T5" fmla="*/ 108 h 222"/>
                  <a:gd name="T6" fmla="*/ 222 w 223"/>
                  <a:gd name="T7" fmla="*/ 99 h 222"/>
                  <a:gd name="T8" fmla="*/ 193 w 223"/>
                  <a:gd name="T9" fmla="*/ 53 h 222"/>
                  <a:gd name="T10" fmla="*/ 163 w 223"/>
                  <a:gd name="T11" fmla="*/ 12 h 222"/>
                  <a:gd name="T12" fmla="*/ 137 w 223"/>
                  <a:gd name="T13" fmla="*/ 24 h 222"/>
                  <a:gd name="T14" fmla="*/ 68 w 223"/>
                  <a:gd name="T15" fmla="*/ 29 h 222"/>
                  <a:gd name="T16" fmla="*/ 0 w 223"/>
                  <a:gd name="T17" fmla="*/ 121 h 222"/>
                  <a:gd name="T18" fmla="*/ 32 w 223"/>
                  <a:gd name="T19" fmla="*/ 155 h 222"/>
                  <a:gd name="T20" fmla="*/ 61 w 223"/>
                  <a:gd name="T21" fmla="*/ 205 h 222"/>
                  <a:gd name="T22" fmla="*/ 124 w 223"/>
                  <a:gd name="T23" fmla="*/ 222 h 222"/>
                  <a:gd name="T24" fmla="*/ 188 w 223"/>
                  <a:gd name="T25" fmla="*/ 143 h 222"/>
                  <a:gd name="T26" fmla="*/ 206 w 223"/>
                  <a:gd name="T27" fmla="*/ 131 h 222"/>
                  <a:gd name="T28" fmla="*/ 159 w 223"/>
                  <a:gd name="T29" fmla="*/ 20 h 222"/>
                  <a:gd name="T30" fmla="*/ 155 w 223"/>
                  <a:gd name="T31" fmla="*/ 17 h 222"/>
                  <a:gd name="T32" fmla="*/ 168 w 223"/>
                  <a:gd name="T33" fmla="*/ 27 h 222"/>
                  <a:gd name="T34" fmla="*/ 183 w 223"/>
                  <a:gd name="T35" fmla="*/ 64 h 222"/>
                  <a:gd name="T36" fmla="*/ 141 w 223"/>
                  <a:gd name="T37" fmla="*/ 31 h 222"/>
                  <a:gd name="T38" fmla="*/ 134 w 223"/>
                  <a:gd name="T39" fmla="*/ 152 h 222"/>
                  <a:gd name="T40" fmla="*/ 76 w 223"/>
                  <a:gd name="T41" fmla="*/ 156 h 222"/>
                  <a:gd name="T42" fmla="*/ 72 w 223"/>
                  <a:gd name="T43" fmla="*/ 128 h 222"/>
                  <a:gd name="T44" fmla="*/ 67 w 223"/>
                  <a:gd name="T45" fmla="*/ 98 h 222"/>
                  <a:gd name="T46" fmla="*/ 107 w 223"/>
                  <a:gd name="T47" fmla="*/ 68 h 222"/>
                  <a:gd name="T48" fmla="*/ 155 w 223"/>
                  <a:gd name="T49" fmla="*/ 106 h 222"/>
                  <a:gd name="T50" fmla="*/ 156 w 223"/>
                  <a:gd name="T51" fmla="*/ 139 h 222"/>
                  <a:gd name="T52" fmla="*/ 153 w 223"/>
                  <a:gd name="T53" fmla="*/ 144 h 222"/>
                  <a:gd name="T54" fmla="*/ 79 w 223"/>
                  <a:gd name="T55" fmla="*/ 164 h 222"/>
                  <a:gd name="T56" fmla="*/ 124 w 223"/>
                  <a:gd name="T57" fmla="*/ 162 h 222"/>
                  <a:gd name="T58" fmla="*/ 66 w 223"/>
                  <a:gd name="T59" fmla="*/ 137 h 222"/>
                  <a:gd name="T60" fmla="*/ 63 w 223"/>
                  <a:gd name="T61" fmla="*/ 133 h 222"/>
                  <a:gd name="T62" fmla="*/ 61 w 223"/>
                  <a:gd name="T63" fmla="*/ 128 h 222"/>
                  <a:gd name="T64" fmla="*/ 65 w 223"/>
                  <a:gd name="T65" fmla="*/ 149 h 222"/>
                  <a:gd name="T66" fmla="*/ 59 w 223"/>
                  <a:gd name="T67" fmla="*/ 111 h 222"/>
                  <a:gd name="T68" fmla="*/ 67 w 223"/>
                  <a:gd name="T69" fmla="*/ 76 h 222"/>
                  <a:gd name="T70" fmla="*/ 67 w 223"/>
                  <a:gd name="T71" fmla="*/ 83 h 222"/>
                  <a:gd name="T72" fmla="*/ 133 w 223"/>
                  <a:gd name="T73" fmla="*/ 58 h 222"/>
                  <a:gd name="T74" fmla="*/ 133 w 223"/>
                  <a:gd name="T75" fmla="*/ 35 h 222"/>
                  <a:gd name="T76" fmla="*/ 156 w 223"/>
                  <a:gd name="T77" fmla="*/ 68 h 222"/>
                  <a:gd name="T78" fmla="*/ 164 w 223"/>
                  <a:gd name="T79" fmla="*/ 105 h 222"/>
                  <a:gd name="T80" fmla="*/ 102 w 223"/>
                  <a:gd name="T81" fmla="*/ 9 h 222"/>
                  <a:gd name="T82" fmla="*/ 68 w 223"/>
                  <a:gd name="T83" fmla="*/ 67 h 222"/>
                  <a:gd name="T84" fmla="*/ 9 w 223"/>
                  <a:gd name="T85" fmla="*/ 123 h 222"/>
                  <a:gd name="T86" fmla="*/ 58 w 223"/>
                  <a:gd name="T87" fmla="*/ 79 h 222"/>
                  <a:gd name="T88" fmla="*/ 34 w 223"/>
                  <a:gd name="T89" fmla="*/ 147 h 222"/>
                  <a:gd name="T90" fmla="*/ 47 w 223"/>
                  <a:gd name="T91" fmla="*/ 192 h 222"/>
                  <a:gd name="T92" fmla="*/ 70 w 223"/>
                  <a:gd name="T93" fmla="*/ 164 h 222"/>
                  <a:gd name="T94" fmla="*/ 61 w 223"/>
                  <a:gd name="T95" fmla="*/ 196 h 222"/>
                  <a:gd name="T96" fmla="*/ 121 w 223"/>
                  <a:gd name="T97" fmla="*/ 214 h 222"/>
                  <a:gd name="T98" fmla="*/ 155 w 223"/>
                  <a:gd name="T99" fmla="*/ 156 h 222"/>
                  <a:gd name="T100" fmla="*/ 189 w 223"/>
                  <a:gd name="T101" fmla="*/ 133 h 222"/>
                  <a:gd name="T102" fmla="*/ 192 w 223"/>
                  <a:gd name="T103" fmla="*/ 136 h 222"/>
                  <a:gd name="T104" fmla="*/ 185 w 223"/>
                  <a:gd name="T105" fmla="*/ 135 h 222"/>
                  <a:gd name="T106" fmla="*/ 165 w 223"/>
                  <a:gd name="T107" fmla="*/ 127 h 222"/>
                  <a:gd name="T108" fmla="*/ 214 w 223"/>
                  <a:gd name="T109" fmla="*/ 10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3" h="222">
                    <a:moveTo>
                      <a:pt x="123" y="90"/>
                    </a:moveTo>
                    <a:cubicBezTo>
                      <a:pt x="111" y="84"/>
                      <a:pt x="97" y="89"/>
                      <a:pt x="90" y="100"/>
                    </a:cubicBezTo>
                    <a:cubicBezTo>
                      <a:pt x="84" y="112"/>
                      <a:pt x="89" y="126"/>
                      <a:pt x="101" y="132"/>
                    </a:cubicBezTo>
                    <a:cubicBezTo>
                      <a:pt x="112" y="138"/>
                      <a:pt x="127" y="134"/>
                      <a:pt x="133" y="122"/>
                    </a:cubicBezTo>
                    <a:cubicBezTo>
                      <a:pt x="139" y="111"/>
                      <a:pt x="134" y="96"/>
                      <a:pt x="123" y="90"/>
                    </a:cubicBezTo>
                    <a:close/>
                    <a:moveTo>
                      <a:pt x="103" y="114"/>
                    </a:moveTo>
                    <a:cubicBezTo>
                      <a:pt x="100" y="114"/>
                      <a:pt x="97" y="111"/>
                      <a:pt x="97" y="108"/>
                    </a:cubicBezTo>
                    <a:cubicBezTo>
                      <a:pt x="97" y="104"/>
                      <a:pt x="100" y="102"/>
                      <a:pt x="103" y="102"/>
                    </a:cubicBezTo>
                    <a:cubicBezTo>
                      <a:pt x="106" y="102"/>
                      <a:pt x="109" y="104"/>
                      <a:pt x="109" y="108"/>
                    </a:cubicBezTo>
                    <a:cubicBezTo>
                      <a:pt x="109" y="111"/>
                      <a:pt x="106" y="114"/>
                      <a:pt x="103" y="114"/>
                    </a:cubicBezTo>
                    <a:close/>
                    <a:moveTo>
                      <a:pt x="223" y="102"/>
                    </a:moveTo>
                    <a:cubicBezTo>
                      <a:pt x="223" y="101"/>
                      <a:pt x="223" y="100"/>
                      <a:pt x="222" y="99"/>
                    </a:cubicBezTo>
                    <a:cubicBezTo>
                      <a:pt x="221" y="85"/>
                      <a:pt x="210" y="75"/>
                      <a:pt x="194" y="68"/>
                    </a:cubicBezTo>
                    <a:cubicBezTo>
                      <a:pt x="193" y="68"/>
                      <a:pt x="192" y="67"/>
                      <a:pt x="191" y="67"/>
                    </a:cubicBezTo>
                    <a:cubicBezTo>
                      <a:pt x="192" y="62"/>
                      <a:pt x="193" y="57"/>
                      <a:pt x="193" y="53"/>
                    </a:cubicBezTo>
                    <a:cubicBezTo>
                      <a:pt x="193" y="41"/>
                      <a:pt x="189" y="30"/>
                      <a:pt x="181" y="24"/>
                    </a:cubicBezTo>
                    <a:cubicBezTo>
                      <a:pt x="177" y="21"/>
                      <a:pt x="173" y="19"/>
                      <a:pt x="169" y="18"/>
                    </a:cubicBezTo>
                    <a:cubicBezTo>
                      <a:pt x="168" y="16"/>
                      <a:pt x="166" y="13"/>
                      <a:pt x="163" y="12"/>
                    </a:cubicBezTo>
                    <a:cubicBezTo>
                      <a:pt x="158" y="9"/>
                      <a:pt x="151" y="11"/>
                      <a:pt x="148" y="17"/>
                    </a:cubicBezTo>
                    <a:cubicBezTo>
                      <a:pt x="147" y="18"/>
                      <a:pt x="147" y="19"/>
                      <a:pt x="147" y="20"/>
                    </a:cubicBezTo>
                    <a:cubicBezTo>
                      <a:pt x="144" y="21"/>
                      <a:pt x="140" y="22"/>
                      <a:pt x="137" y="24"/>
                    </a:cubicBezTo>
                    <a:cubicBezTo>
                      <a:pt x="127" y="9"/>
                      <a:pt x="115" y="0"/>
                      <a:pt x="102" y="0"/>
                    </a:cubicBezTo>
                    <a:cubicBezTo>
                      <a:pt x="101" y="0"/>
                      <a:pt x="100" y="0"/>
                      <a:pt x="99" y="0"/>
                    </a:cubicBezTo>
                    <a:cubicBezTo>
                      <a:pt x="85" y="2"/>
                      <a:pt x="75" y="13"/>
                      <a:pt x="68" y="29"/>
                    </a:cubicBezTo>
                    <a:cubicBezTo>
                      <a:pt x="64" y="40"/>
                      <a:pt x="60" y="54"/>
                      <a:pt x="59" y="69"/>
                    </a:cubicBezTo>
                    <a:cubicBezTo>
                      <a:pt x="49" y="73"/>
                      <a:pt x="40" y="77"/>
                      <a:pt x="32" y="81"/>
                    </a:cubicBezTo>
                    <a:cubicBezTo>
                      <a:pt x="13" y="92"/>
                      <a:pt x="1" y="105"/>
                      <a:pt x="0" y="121"/>
                    </a:cubicBezTo>
                    <a:cubicBezTo>
                      <a:pt x="0" y="122"/>
                      <a:pt x="0" y="123"/>
                      <a:pt x="1" y="124"/>
                    </a:cubicBezTo>
                    <a:cubicBezTo>
                      <a:pt x="2" y="137"/>
                      <a:pt x="14" y="148"/>
                      <a:pt x="29" y="154"/>
                    </a:cubicBezTo>
                    <a:cubicBezTo>
                      <a:pt x="30" y="155"/>
                      <a:pt x="31" y="155"/>
                      <a:pt x="32" y="155"/>
                    </a:cubicBezTo>
                    <a:cubicBezTo>
                      <a:pt x="31" y="160"/>
                      <a:pt x="31" y="165"/>
                      <a:pt x="31" y="170"/>
                    </a:cubicBezTo>
                    <a:cubicBezTo>
                      <a:pt x="31" y="182"/>
                      <a:pt x="34" y="192"/>
                      <a:pt x="42" y="199"/>
                    </a:cubicBezTo>
                    <a:cubicBezTo>
                      <a:pt x="47" y="203"/>
                      <a:pt x="54" y="205"/>
                      <a:pt x="61" y="205"/>
                    </a:cubicBezTo>
                    <a:cubicBezTo>
                      <a:pt x="69" y="205"/>
                      <a:pt x="78" y="203"/>
                      <a:pt x="86" y="199"/>
                    </a:cubicBezTo>
                    <a:cubicBezTo>
                      <a:pt x="96" y="213"/>
                      <a:pt x="108" y="222"/>
                      <a:pt x="121" y="222"/>
                    </a:cubicBezTo>
                    <a:cubicBezTo>
                      <a:pt x="122" y="222"/>
                      <a:pt x="123" y="222"/>
                      <a:pt x="124" y="222"/>
                    </a:cubicBezTo>
                    <a:cubicBezTo>
                      <a:pt x="138" y="220"/>
                      <a:pt x="148" y="209"/>
                      <a:pt x="155" y="193"/>
                    </a:cubicBezTo>
                    <a:cubicBezTo>
                      <a:pt x="159" y="182"/>
                      <a:pt x="163" y="168"/>
                      <a:pt x="164" y="153"/>
                    </a:cubicBezTo>
                    <a:cubicBezTo>
                      <a:pt x="173" y="150"/>
                      <a:pt x="181" y="147"/>
                      <a:pt x="188" y="143"/>
                    </a:cubicBezTo>
                    <a:cubicBezTo>
                      <a:pt x="189" y="144"/>
                      <a:pt x="190" y="144"/>
                      <a:pt x="191" y="145"/>
                    </a:cubicBezTo>
                    <a:cubicBezTo>
                      <a:pt x="196" y="148"/>
                      <a:pt x="203" y="146"/>
                      <a:pt x="206" y="140"/>
                    </a:cubicBezTo>
                    <a:cubicBezTo>
                      <a:pt x="207" y="137"/>
                      <a:pt x="207" y="134"/>
                      <a:pt x="206" y="131"/>
                    </a:cubicBezTo>
                    <a:cubicBezTo>
                      <a:pt x="216" y="122"/>
                      <a:pt x="223" y="112"/>
                      <a:pt x="223" y="102"/>
                    </a:cubicBezTo>
                    <a:close/>
                    <a:moveTo>
                      <a:pt x="155" y="17"/>
                    </a:moveTo>
                    <a:cubicBezTo>
                      <a:pt x="157" y="17"/>
                      <a:pt x="159" y="18"/>
                      <a:pt x="159" y="20"/>
                    </a:cubicBezTo>
                    <a:cubicBezTo>
                      <a:pt x="159" y="22"/>
                      <a:pt x="157" y="23"/>
                      <a:pt x="155" y="23"/>
                    </a:cubicBezTo>
                    <a:cubicBezTo>
                      <a:pt x="154" y="23"/>
                      <a:pt x="152" y="22"/>
                      <a:pt x="152" y="20"/>
                    </a:cubicBezTo>
                    <a:cubicBezTo>
                      <a:pt x="152" y="18"/>
                      <a:pt x="154" y="17"/>
                      <a:pt x="155" y="17"/>
                    </a:cubicBezTo>
                    <a:close/>
                    <a:moveTo>
                      <a:pt x="149" y="28"/>
                    </a:moveTo>
                    <a:cubicBezTo>
                      <a:pt x="150" y="30"/>
                      <a:pt x="151" y="31"/>
                      <a:pt x="153" y="32"/>
                    </a:cubicBezTo>
                    <a:cubicBezTo>
                      <a:pt x="158" y="35"/>
                      <a:pt x="165" y="33"/>
                      <a:pt x="168" y="27"/>
                    </a:cubicBezTo>
                    <a:cubicBezTo>
                      <a:pt x="171" y="28"/>
                      <a:pt x="173" y="29"/>
                      <a:pt x="176" y="31"/>
                    </a:cubicBezTo>
                    <a:cubicBezTo>
                      <a:pt x="181" y="35"/>
                      <a:pt x="184" y="42"/>
                      <a:pt x="184" y="53"/>
                    </a:cubicBezTo>
                    <a:cubicBezTo>
                      <a:pt x="184" y="56"/>
                      <a:pt x="183" y="60"/>
                      <a:pt x="183" y="64"/>
                    </a:cubicBezTo>
                    <a:cubicBezTo>
                      <a:pt x="174" y="62"/>
                      <a:pt x="164" y="60"/>
                      <a:pt x="153" y="59"/>
                    </a:cubicBezTo>
                    <a:cubicBezTo>
                      <a:pt x="150" y="49"/>
                      <a:pt x="146" y="39"/>
                      <a:pt x="141" y="32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4" y="30"/>
                      <a:pt x="147" y="29"/>
                      <a:pt x="149" y="28"/>
                    </a:cubicBezTo>
                    <a:close/>
                    <a:moveTo>
                      <a:pt x="146" y="138"/>
                    </a:moveTo>
                    <a:cubicBezTo>
                      <a:pt x="142" y="143"/>
                      <a:pt x="138" y="148"/>
                      <a:pt x="134" y="152"/>
                    </a:cubicBezTo>
                    <a:cubicBezTo>
                      <a:pt x="128" y="153"/>
                      <a:pt x="123" y="154"/>
                      <a:pt x="116" y="155"/>
                    </a:cubicBezTo>
                    <a:cubicBezTo>
                      <a:pt x="108" y="156"/>
                      <a:pt x="99" y="156"/>
                      <a:pt x="90" y="156"/>
                    </a:cubicBezTo>
                    <a:cubicBezTo>
                      <a:pt x="86" y="156"/>
                      <a:pt x="81" y="156"/>
                      <a:pt x="76" y="156"/>
                    </a:cubicBezTo>
                    <a:cubicBezTo>
                      <a:pt x="75" y="153"/>
                      <a:pt x="74" y="149"/>
                      <a:pt x="74" y="146"/>
                    </a:cubicBezTo>
                    <a:cubicBezTo>
                      <a:pt x="75" y="145"/>
                      <a:pt x="76" y="144"/>
                      <a:pt x="77" y="143"/>
                    </a:cubicBezTo>
                    <a:cubicBezTo>
                      <a:pt x="80" y="137"/>
                      <a:pt x="77" y="130"/>
                      <a:pt x="72" y="128"/>
                    </a:cubicBezTo>
                    <a:cubicBezTo>
                      <a:pt x="71" y="127"/>
                      <a:pt x="70" y="127"/>
                      <a:pt x="70" y="127"/>
                    </a:cubicBezTo>
                    <a:cubicBezTo>
                      <a:pt x="69" y="123"/>
                      <a:pt x="69" y="120"/>
                      <a:pt x="68" y="116"/>
                    </a:cubicBezTo>
                    <a:cubicBezTo>
                      <a:pt x="68" y="110"/>
                      <a:pt x="67" y="104"/>
                      <a:pt x="67" y="98"/>
                    </a:cubicBezTo>
                    <a:cubicBezTo>
                      <a:pt x="70" y="94"/>
                      <a:pt x="74" y="89"/>
                      <a:pt x="77" y="84"/>
                    </a:cubicBezTo>
                    <a:cubicBezTo>
                      <a:pt x="81" y="79"/>
                      <a:pt x="85" y="75"/>
                      <a:pt x="89" y="71"/>
                    </a:cubicBezTo>
                    <a:cubicBezTo>
                      <a:pt x="95" y="70"/>
                      <a:pt x="101" y="69"/>
                      <a:pt x="107" y="68"/>
                    </a:cubicBezTo>
                    <a:cubicBezTo>
                      <a:pt x="116" y="67"/>
                      <a:pt x="124" y="66"/>
                      <a:pt x="133" y="66"/>
                    </a:cubicBezTo>
                    <a:cubicBezTo>
                      <a:pt x="138" y="66"/>
                      <a:pt x="142" y="67"/>
                      <a:pt x="147" y="67"/>
                    </a:cubicBezTo>
                    <a:cubicBezTo>
                      <a:pt x="150" y="79"/>
                      <a:pt x="153" y="92"/>
                      <a:pt x="155" y="106"/>
                    </a:cubicBezTo>
                    <a:cubicBezTo>
                      <a:pt x="156" y="112"/>
                      <a:pt x="156" y="118"/>
                      <a:pt x="156" y="124"/>
                    </a:cubicBezTo>
                    <a:cubicBezTo>
                      <a:pt x="153" y="129"/>
                      <a:pt x="149" y="134"/>
                      <a:pt x="146" y="138"/>
                    </a:cubicBezTo>
                    <a:close/>
                    <a:moveTo>
                      <a:pt x="156" y="139"/>
                    </a:moveTo>
                    <a:cubicBezTo>
                      <a:pt x="156" y="141"/>
                      <a:pt x="156" y="144"/>
                      <a:pt x="156" y="146"/>
                    </a:cubicBezTo>
                    <a:cubicBezTo>
                      <a:pt x="154" y="147"/>
                      <a:pt x="151" y="148"/>
                      <a:pt x="149" y="148"/>
                    </a:cubicBezTo>
                    <a:cubicBezTo>
                      <a:pt x="150" y="147"/>
                      <a:pt x="151" y="145"/>
                      <a:pt x="153" y="144"/>
                    </a:cubicBezTo>
                    <a:cubicBezTo>
                      <a:pt x="154" y="142"/>
                      <a:pt x="155" y="141"/>
                      <a:pt x="156" y="139"/>
                    </a:cubicBezTo>
                    <a:close/>
                    <a:moveTo>
                      <a:pt x="89" y="187"/>
                    </a:moveTo>
                    <a:cubicBezTo>
                      <a:pt x="86" y="180"/>
                      <a:pt x="82" y="173"/>
                      <a:pt x="79" y="164"/>
                    </a:cubicBezTo>
                    <a:cubicBezTo>
                      <a:pt x="83" y="165"/>
                      <a:pt x="87" y="165"/>
                      <a:pt x="90" y="165"/>
                    </a:cubicBezTo>
                    <a:cubicBezTo>
                      <a:pt x="99" y="165"/>
                      <a:pt x="108" y="164"/>
                      <a:pt x="117" y="163"/>
                    </a:cubicBezTo>
                    <a:cubicBezTo>
                      <a:pt x="120" y="163"/>
                      <a:pt x="122" y="163"/>
                      <a:pt x="124" y="162"/>
                    </a:cubicBezTo>
                    <a:cubicBezTo>
                      <a:pt x="112" y="173"/>
                      <a:pt x="101" y="182"/>
                      <a:pt x="90" y="187"/>
                    </a:cubicBezTo>
                    <a:cubicBezTo>
                      <a:pt x="90" y="187"/>
                      <a:pt x="89" y="187"/>
                      <a:pt x="89" y="187"/>
                    </a:cubicBezTo>
                    <a:close/>
                    <a:moveTo>
                      <a:pt x="66" y="137"/>
                    </a:moveTo>
                    <a:cubicBezTo>
                      <a:pt x="66" y="138"/>
                      <a:pt x="65" y="140"/>
                      <a:pt x="63" y="140"/>
                    </a:cubicBezTo>
                    <a:cubicBezTo>
                      <a:pt x="61" y="140"/>
                      <a:pt x="60" y="138"/>
                      <a:pt x="60" y="137"/>
                    </a:cubicBezTo>
                    <a:cubicBezTo>
                      <a:pt x="60" y="135"/>
                      <a:pt x="61" y="133"/>
                      <a:pt x="63" y="133"/>
                    </a:cubicBezTo>
                    <a:cubicBezTo>
                      <a:pt x="65" y="133"/>
                      <a:pt x="66" y="135"/>
                      <a:pt x="66" y="137"/>
                    </a:cubicBezTo>
                    <a:close/>
                    <a:moveTo>
                      <a:pt x="59" y="117"/>
                    </a:moveTo>
                    <a:cubicBezTo>
                      <a:pt x="60" y="121"/>
                      <a:pt x="60" y="124"/>
                      <a:pt x="61" y="128"/>
                    </a:cubicBezTo>
                    <a:cubicBezTo>
                      <a:pt x="59" y="129"/>
                      <a:pt x="58" y="130"/>
                      <a:pt x="57" y="132"/>
                    </a:cubicBezTo>
                    <a:cubicBezTo>
                      <a:pt x="54" y="138"/>
                      <a:pt x="56" y="145"/>
                      <a:pt x="62" y="147"/>
                    </a:cubicBezTo>
                    <a:cubicBezTo>
                      <a:pt x="63" y="148"/>
                      <a:pt x="64" y="148"/>
                      <a:pt x="65" y="149"/>
                    </a:cubicBezTo>
                    <a:cubicBezTo>
                      <a:pt x="66" y="151"/>
                      <a:pt x="66" y="153"/>
                      <a:pt x="67" y="155"/>
                    </a:cubicBezTo>
                    <a:cubicBezTo>
                      <a:pt x="58" y="154"/>
                      <a:pt x="50" y="152"/>
                      <a:pt x="42" y="150"/>
                    </a:cubicBezTo>
                    <a:cubicBezTo>
                      <a:pt x="45" y="138"/>
                      <a:pt x="51" y="125"/>
                      <a:pt x="59" y="111"/>
                    </a:cubicBezTo>
                    <a:cubicBezTo>
                      <a:pt x="59" y="113"/>
                      <a:pt x="59" y="115"/>
                      <a:pt x="59" y="117"/>
                    </a:cubicBezTo>
                    <a:close/>
                    <a:moveTo>
                      <a:pt x="67" y="83"/>
                    </a:moveTo>
                    <a:cubicBezTo>
                      <a:pt x="67" y="81"/>
                      <a:pt x="67" y="78"/>
                      <a:pt x="67" y="76"/>
                    </a:cubicBezTo>
                    <a:cubicBezTo>
                      <a:pt x="70" y="75"/>
                      <a:pt x="72" y="75"/>
                      <a:pt x="74" y="74"/>
                    </a:cubicBezTo>
                    <a:cubicBezTo>
                      <a:pt x="73" y="75"/>
                      <a:pt x="72" y="77"/>
                      <a:pt x="71" y="79"/>
                    </a:cubicBezTo>
                    <a:cubicBezTo>
                      <a:pt x="69" y="80"/>
                      <a:pt x="68" y="82"/>
                      <a:pt x="67" y="83"/>
                    </a:cubicBezTo>
                    <a:close/>
                    <a:moveTo>
                      <a:pt x="134" y="36"/>
                    </a:moveTo>
                    <a:cubicBezTo>
                      <a:pt x="137" y="42"/>
                      <a:pt x="141" y="50"/>
                      <a:pt x="144" y="58"/>
                    </a:cubicBezTo>
                    <a:cubicBezTo>
                      <a:pt x="140" y="58"/>
                      <a:pt x="136" y="58"/>
                      <a:pt x="133" y="58"/>
                    </a:cubicBezTo>
                    <a:cubicBezTo>
                      <a:pt x="124" y="58"/>
                      <a:pt x="115" y="58"/>
                      <a:pt x="106" y="59"/>
                    </a:cubicBezTo>
                    <a:cubicBezTo>
                      <a:pt x="104" y="59"/>
                      <a:pt x="101" y="60"/>
                      <a:pt x="99" y="60"/>
                    </a:cubicBezTo>
                    <a:cubicBezTo>
                      <a:pt x="111" y="49"/>
                      <a:pt x="123" y="41"/>
                      <a:pt x="133" y="35"/>
                    </a:cubicBezTo>
                    <a:cubicBezTo>
                      <a:pt x="134" y="35"/>
                      <a:pt x="134" y="36"/>
                      <a:pt x="134" y="36"/>
                    </a:cubicBezTo>
                    <a:close/>
                    <a:moveTo>
                      <a:pt x="164" y="105"/>
                    </a:moveTo>
                    <a:cubicBezTo>
                      <a:pt x="162" y="92"/>
                      <a:pt x="159" y="79"/>
                      <a:pt x="156" y="68"/>
                    </a:cubicBezTo>
                    <a:cubicBezTo>
                      <a:pt x="165" y="69"/>
                      <a:pt x="173" y="71"/>
                      <a:pt x="181" y="73"/>
                    </a:cubicBezTo>
                    <a:cubicBezTo>
                      <a:pt x="178" y="85"/>
                      <a:pt x="172" y="98"/>
                      <a:pt x="164" y="111"/>
                    </a:cubicBezTo>
                    <a:cubicBezTo>
                      <a:pt x="164" y="109"/>
                      <a:pt x="164" y="107"/>
                      <a:pt x="164" y="105"/>
                    </a:cubicBezTo>
                    <a:close/>
                    <a:moveTo>
                      <a:pt x="77" y="32"/>
                    </a:moveTo>
                    <a:cubicBezTo>
                      <a:pt x="83" y="18"/>
                      <a:pt x="91" y="10"/>
                      <a:pt x="100" y="9"/>
                    </a:cubicBezTo>
                    <a:cubicBezTo>
                      <a:pt x="101" y="9"/>
                      <a:pt x="101" y="9"/>
                      <a:pt x="102" y="9"/>
                    </a:cubicBezTo>
                    <a:cubicBezTo>
                      <a:pt x="110" y="9"/>
                      <a:pt x="120" y="15"/>
                      <a:pt x="129" y="28"/>
                    </a:cubicBezTo>
                    <a:cubicBezTo>
                      <a:pt x="114" y="35"/>
                      <a:pt x="99" y="47"/>
                      <a:pt x="85" y="62"/>
                    </a:cubicBezTo>
                    <a:cubicBezTo>
                      <a:pt x="79" y="64"/>
                      <a:pt x="73" y="65"/>
                      <a:pt x="68" y="67"/>
                    </a:cubicBezTo>
                    <a:cubicBezTo>
                      <a:pt x="70" y="53"/>
                      <a:pt x="73" y="42"/>
                      <a:pt x="77" y="32"/>
                    </a:cubicBezTo>
                    <a:close/>
                    <a:moveTo>
                      <a:pt x="33" y="146"/>
                    </a:moveTo>
                    <a:cubicBezTo>
                      <a:pt x="18" y="140"/>
                      <a:pt x="10" y="132"/>
                      <a:pt x="9" y="123"/>
                    </a:cubicBezTo>
                    <a:cubicBezTo>
                      <a:pt x="9" y="122"/>
                      <a:pt x="9" y="122"/>
                      <a:pt x="9" y="121"/>
                    </a:cubicBezTo>
                    <a:cubicBezTo>
                      <a:pt x="9" y="111"/>
                      <a:pt x="19" y="99"/>
                      <a:pt x="36" y="89"/>
                    </a:cubicBezTo>
                    <a:cubicBezTo>
                      <a:pt x="43" y="85"/>
                      <a:pt x="50" y="82"/>
                      <a:pt x="58" y="79"/>
                    </a:cubicBezTo>
                    <a:cubicBezTo>
                      <a:pt x="58" y="83"/>
                      <a:pt x="58" y="86"/>
                      <a:pt x="58" y="90"/>
                    </a:cubicBezTo>
                    <a:cubicBezTo>
                      <a:pt x="58" y="92"/>
                      <a:pt x="58" y="94"/>
                      <a:pt x="58" y="96"/>
                    </a:cubicBezTo>
                    <a:cubicBezTo>
                      <a:pt x="46" y="113"/>
                      <a:pt x="38" y="131"/>
                      <a:pt x="34" y="147"/>
                    </a:cubicBezTo>
                    <a:cubicBezTo>
                      <a:pt x="34" y="147"/>
                      <a:pt x="33" y="146"/>
                      <a:pt x="33" y="146"/>
                    </a:cubicBezTo>
                    <a:close/>
                    <a:moveTo>
                      <a:pt x="61" y="196"/>
                    </a:moveTo>
                    <a:cubicBezTo>
                      <a:pt x="56" y="196"/>
                      <a:pt x="51" y="195"/>
                      <a:pt x="47" y="192"/>
                    </a:cubicBezTo>
                    <a:cubicBezTo>
                      <a:pt x="42" y="188"/>
                      <a:pt x="39" y="180"/>
                      <a:pt x="39" y="170"/>
                    </a:cubicBezTo>
                    <a:cubicBezTo>
                      <a:pt x="39" y="166"/>
                      <a:pt x="40" y="162"/>
                      <a:pt x="40" y="158"/>
                    </a:cubicBezTo>
                    <a:cubicBezTo>
                      <a:pt x="49" y="161"/>
                      <a:pt x="59" y="163"/>
                      <a:pt x="70" y="164"/>
                    </a:cubicBezTo>
                    <a:cubicBezTo>
                      <a:pt x="73" y="174"/>
                      <a:pt x="77" y="183"/>
                      <a:pt x="82" y="191"/>
                    </a:cubicBezTo>
                    <a:cubicBezTo>
                      <a:pt x="82" y="191"/>
                      <a:pt x="82" y="191"/>
                      <a:pt x="82" y="191"/>
                    </a:cubicBezTo>
                    <a:cubicBezTo>
                      <a:pt x="74" y="194"/>
                      <a:pt x="67" y="196"/>
                      <a:pt x="61" y="196"/>
                    </a:cubicBezTo>
                    <a:close/>
                    <a:moveTo>
                      <a:pt x="147" y="190"/>
                    </a:moveTo>
                    <a:cubicBezTo>
                      <a:pt x="140" y="204"/>
                      <a:pt x="132" y="213"/>
                      <a:pt x="123" y="213"/>
                    </a:cubicBezTo>
                    <a:cubicBezTo>
                      <a:pt x="123" y="214"/>
                      <a:pt x="122" y="214"/>
                      <a:pt x="121" y="214"/>
                    </a:cubicBezTo>
                    <a:cubicBezTo>
                      <a:pt x="113" y="214"/>
                      <a:pt x="103" y="207"/>
                      <a:pt x="94" y="195"/>
                    </a:cubicBezTo>
                    <a:cubicBezTo>
                      <a:pt x="109" y="187"/>
                      <a:pt x="124" y="175"/>
                      <a:pt x="138" y="160"/>
                    </a:cubicBezTo>
                    <a:cubicBezTo>
                      <a:pt x="144" y="159"/>
                      <a:pt x="150" y="157"/>
                      <a:pt x="155" y="156"/>
                    </a:cubicBezTo>
                    <a:cubicBezTo>
                      <a:pt x="153" y="169"/>
                      <a:pt x="150" y="181"/>
                      <a:pt x="147" y="190"/>
                    </a:cubicBezTo>
                    <a:close/>
                    <a:moveTo>
                      <a:pt x="192" y="136"/>
                    </a:moveTo>
                    <a:cubicBezTo>
                      <a:pt x="191" y="136"/>
                      <a:pt x="189" y="135"/>
                      <a:pt x="189" y="133"/>
                    </a:cubicBezTo>
                    <a:cubicBezTo>
                      <a:pt x="189" y="131"/>
                      <a:pt x="191" y="129"/>
                      <a:pt x="192" y="129"/>
                    </a:cubicBezTo>
                    <a:cubicBezTo>
                      <a:pt x="194" y="129"/>
                      <a:pt x="196" y="131"/>
                      <a:pt x="196" y="133"/>
                    </a:cubicBezTo>
                    <a:cubicBezTo>
                      <a:pt x="196" y="135"/>
                      <a:pt x="194" y="136"/>
                      <a:pt x="192" y="136"/>
                    </a:cubicBezTo>
                    <a:close/>
                    <a:moveTo>
                      <a:pt x="200" y="124"/>
                    </a:moveTo>
                    <a:cubicBezTo>
                      <a:pt x="195" y="122"/>
                      <a:pt x="189" y="124"/>
                      <a:pt x="186" y="130"/>
                    </a:cubicBezTo>
                    <a:cubicBezTo>
                      <a:pt x="185" y="131"/>
                      <a:pt x="185" y="133"/>
                      <a:pt x="185" y="135"/>
                    </a:cubicBezTo>
                    <a:cubicBezTo>
                      <a:pt x="179" y="138"/>
                      <a:pt x="172" y="141"/>
                      <a:pt x="165" y="143"/>
                    </a:cubicBezTo>
                    <a:cubicBezTo>
                      <a:pt x="165" y="140"/>
                      <a:pt x="165" y="136"/>
                      <a:pt x="165" y="132"/>
                    </a:cubicBezTo>
                    <a:cubicBezTo>
                      <a:pt x="165" y="130"/>
                      <a:pt x="165" y="129"/>
                      <a:pt x="165" y="127"/>
                    </a:cubicBezTo>
                    <a:cubicBezTo>
                      <a:pt x="177" y="109"/>
                      <a:pt x="185" y="92"/>
                      <a:pt x="189" y="76"/>
                    </a:cubicBezTo>
                    <a:cubicBezTo>
                      <a:pt x="189" y="76"/>
                      <a:pt x="190" y="76"/>
                      <a:pt x="190" y="76"/>
                    </a:cubicBezTo>
                    <a:cubicBezTo>
                      <a:pt x="205" y="82"/>
                      <a:pt x="213" y="91"/>
                      <a:pt x="214" y="100"/>
                    </a:cubicBezTo>
                    <a:cubicBezTo>
                      <a:pt x="214" y="100"/>
                      <a:pt x="214" y="101"/>
                      <a:pt x="214" y="102"/>
                    </a:cubicBezTo>
                    <a:cubicBezTo>
                      <a:pt x="214" y="109"/>
                      <a:pt x="209" y="117"/>
                      <a:pt x="200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anchor="ctr"/>
              <a:lstStyle/>
              <a:p>
                <a:pPr marL="0" marR="0" lvl="0" indent="0" algn="ctr" defTabSz="9024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iscoSansTT Light"/>
                  <a:cs typeface="Arial"/>
                </a:endParaRPr>
              </a:p>
            </p:txBody>
          </p:sp>
        </p:grpSp>
      </p:grpSp>
      <p:grpSp>
        <p:nvGrpSpPr>
          <p:cNvPr id="188" name="Group 187"/>
          <p:cNvGrpSpPr/>
          <p:nvPr/>
        </p:nvGrpSpPr>
        <p:grpSpPr>
          <a:xfrm>
            <a:off x="8129815" y="1168390"/>
            <a:ext cx="896511" cy="1019030"/>
            <a:chOff x="10969977" y="1386913"/>
            <a:chExt cx="1195037" cy="1358706"/>
          </a:xfrm>
        </p:grpSpPr>
        <p:sp>
          <p:nvSpPr>
            <p:cNvPr id="189" name="Rectangle 188"/>
            <p:cNvSpPr/>
            <p:nvPr/>
          </p:nvSpPr>
          <p:spPr>
            <a:xfrm>
              <a:off x="10969977" y="1386913"/>
              <a:ext cx="1195037" cy="393501"/>
            </a:xfrm>
            <a:prstGeom prst="rect">
              <a:avLst/>
            </a:prstGeom>
            <a:ln>
              <a:noFill/>
            </a:ln>
          </p:spPr>
          <p:txBody>
            <a:bodyPr wrap="none" lIns="109392" tIns="54696" rIns="109392" bIns="54696">
              <a:spAutoFit/>
            </a:bodyPr>
            <a:lstStyle/>
            <a:p>
              <a:pPr marL="0" marR="0" lvl="0" indent="0" algn="ctr" defTabSz="121863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CiscoSansTT"/>
                  <a:cs typeface="CiscoSansTT"/>
                </a:rPr>
                <a:t>Cisco ISE</a:t>
              </a: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11054909" y="1739891"/>
              <a:ext cx="1023710" cy="1005728"/>
              <a:chOff x="1571609" y="1486383"/>
              <a:chExt cx="574295" cy="574291"/>
            </a:xfrm>
          </p:grpSpPr>
          <p:grpSp>
            <p:nvGrpSpPr>
              <p:cNvPr id="191" name="blue oval 1"/>
              <p:cNvGrpSpPr/>
              <p:nvPr/>
            </p:nvGrpSpPr>
            <p:grpSpPr>
              <a:xfrm>
                <a:off x="1571609" y="1486383"/>
                <a:ext cx="574295" cy="574291"/>
                <a:chOff x="1201663" y="2306269"/>
                <a:chExt cx="2165494" cy="2166052"/>
              </a:xfrm>
            </p:grpSpPr>
            <p:sp>
              <p:nvSpPr>
                <p:cNvPr id="217" name="Oval 216"/>
                <p:cNvSpPr/>
                <p:nvPr/>
              </p:nvSpPr>
              <p:spPr>
                <a:xfrm>
                  <a:off x="1201663" y="2306269"/>
                  <a:ext cx="2165494" cy="21660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lumMod val="75000"/>
                        <a:alpha val="0"/>
                      </a:srgbClr>
                    </a:gs>
                    <a:gs pos="100000">
                      <a:srgbClr val="FFFFFF">
                        <a:lumMod val="40000"/>
                        <a:lumOff val="60000"/>
                        <a:alpha val="3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253668" y="2413476"/>
                  <a:ext cx="1951137" cy="1951639"/>
                </a:xfrm>
                <a:prstGeom prst="ellipse">
                  <a:avLst/>
                </a:prstGeom>
                <a:gradFill>
                  <a:gsLst>
                    <a:gs pos="100000">
                      <a:srgbClr val="007B86"/>
                    </a:gs>
                    <a:gs pos="0">
                      <a:srgbClr val="009BAE"/>
                    </a:gs>
                  </a:gsLst>
                  <a:lin ang="5400000" scaled="0"/>
                </a:gradFill>
                <a:ln w="3175">
                  <a:solidFill>
                    <a:srgbClr val="FFFFFF">
                      <a:lumMod val="20000"/>
                      <a:lumOff val="80000"/>
                    </a:srgbClr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45710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/>
                  </a:endParaRPr>
                </a:p>
              </p:txBody>
            </p:sp>
          </p:grpSp>
          <p:grpSp>
            <p:nvGrpSpPr>
              <p:cNvPr id="192" name="Group 603"/>
              <p:cNvGrpSpPr>
                <a:grpSpLocks noChangeAspect="1"/>
              </p:cNvGrpSpPr>
              <p:nvPr/>
            </p:nvGrpSpPr>
            <p:grpSpPr bwMode="auto">
              <a:xfrm>
                <a:off x="1730182" y="1588847"/>
                <a:ext cx="257148" cy="369362"/>
                <a:chOff x="6556" y="492"/>
                <a:chExt cx="2551" cy="3655"/>
              </a:xfrm>
              <a:solidFill>
                <a:srgbClr val="FFFFFF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3" name="Freeform 579"/>
                <p:cNvSpPr>
                  <a:spLocks/>
                </p:cNvSpPr>
                <p:nvPr/>
              </p:nvSpPr>
              <p:spPr bwMode="auto">
                <a:xfrm>
                  <a:off x="7671" y="537"/>
                  <a:ext cx="272" cy="132"/>
                </a:xfrm>
                <a:custGeom>
                  <a:avLst/>
                  <a:gdLst>
                    <a:gd name="T0" fmla="*/ 32 w 115"/>
                    <a:gd name="T1" fmla="*/ 0 h 56"/>
                    <a:gd name="T2" fmla="*/ 72 w 115"/>
                    <a:gd name="T3" fmla="*/ 0 h 56"/>
                    <a:gd name="T4" fmla="*/ 0 w 115"/>
                    <a:gd name="T5" fmla="*/ 24 h 56"/>
                    <a:gd name="T6" fmla="*/ 32 w 115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56"/>
                    <a:gd name="T14" fmla="*/ 115 w 115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56">
                      <a:moveTo>
                        <a:pt x="32" y="0"/>
                      </a:moveTo>
                      <a:cubicBezTo>
                        <a:pt x="45" y="0"/>
                        <a:pt x="59" y="0"/>
                        <a:pt x="72" y="0"/>
                      </a:cubicBezTo>
                      <a:cubicBezTo>
                        <a:pt x="115" y="34"/>
                        <a:pt x="15" y="56"/>
                        <a:pt x="0" y="24"/>
                      </a:cubicBezTo>
                      <a:cubicBezTo>
                        <a:pt x="0" y="5"/>
                        <a:pt x="22" y="8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4" name="Freeform 580"/>
                <p:cNvSpPr>
                  <a:spLocks/>
                </p:cNvSpPr>
                <p:nvPr/>
              </p:nvSpPr>
              <p:spPr bwMode="auto">
                <a:xfrm>
                  <a:off x="7274" y="492"/>
                  <a:ext cx="1304" cy="489"/>
                </a:xfrm>
                <a:custGeom>
                  <a:avLst/>
                  <a:gdLst>
                    <a:gd name="T0" fmla="*/ 376 w 552"/>
                    <a:gd name="T1" fmla="*/ 75 h 207"/>
                    <a:gd name="T2" fmla="*/ 308 w 552"/>
                    <a:gd name="T3" fmla="*/ 79 h 207"/>
                    <a:gd name="T4" fmla="*/ 452 w 552"/>
                    <a:gd name="T5" fmla="*/ 123 h 207"/>
                    <a:gd name="T6" fmla="*/ 552 w 552"/>
                    <a:gd name="T7" fmla="*/ 207 h 207"/>
                    <a:gd name="T8" fmla="*/ 428 w 552"/>
                    <a:gd name="T9" fmla="*/ 155 h 207"/>
                    <a:gd name="T10" fmla="*/ 200 w 552"/>
                    <a:gd name="T11" fmla="*/ 127 h 207"/>
                    <a:gd name="T12" fmla="*/ 124 w 552"/>
                    <a:gd name="T13" fmla="*/ 111 h 207"/>
                    <a:gd name="T14" fmla="*/ 0 w 552"/>
                    <a:gd name="T15" fmla="*/ 131 h 207"/>
                    <a:gd name="T16" fmla="*/ 224 w 552"/>
                    <a:gd name="T17" fmla="*/ 71 h 207"/>
                    <a:gd name="T18" fmla="*/ 376 w 552"/>
                    <a:gd name="T19" fmla="*/ 75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2"/>
                    <a:gd name="T31" fmla="*/ 0 h 207"/>
                    <a:gd name="T32" fmla="*/ 552 w 552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2" h="207">
                      <a:moveTo>
                        <a:pt x="376" y="75"/>
                      </a:moveTo>
                      <a:cubicBezTo>
                        <a:pt x="349" y="75"/>
                        <a:pt x="328" y="67"/>
                        <a:pt x="308" y="79"/>
                      </a:cubicBezTo>
                      <a:cubicBezTo>
                        <a:pt x="347" y="104"/>
                        <a:pt x="405" y="105"/>
                        <a:pt x="452" y="123"/>
                      </a:cubicBezTo>
                      <a:cubicBezTo>
                        <a:pt x="494" y="139"/>
                        <a:pt x="548" y="155"/>
                        <a:pt x="552" y="207"/>
                      </a:cubicBezTo>
                      <a:cubicBezTo>
                        <a:pt x="510" y="197"/>
                        <a:pt x="473" y="171"/>
                        <a:pt x="428" y="155"/>
                      </a:cubicBezTo>
                      <a:cubicBezTo>
                        <a:pt x="359" y="130"/>
                        <a:pt x="295" y="137"/>
                        <a:pt x="200" y="127"/>
                      </a:cubicBezTo>
                      <a:cubicBezTo>
                        <a:pt x="174" y="124"/>
                        <a:pt x="150" y="111"/>
                        <a:pt x="124" y="111"/>
                      </a:cubicBezTo>
                      <a:cubicBezTo>
                        <a:pt x="77" y="112"/>
                        <a:pt x="41" y="154"/>
                        <a:pt x="0" y="131"/>
                      </a:cubicBezTo>
                      <a:cubicBezTo>
                        <a:pt x="17" y="48"/>
                        <a:pt x="142" y="83"/>
                        <a:pt x="224" y="71"/>
                      </a:cubicBezTo>
                      <a:cubicBezTo>
                        <a:pt x="275" y="64"/>
                        <a:pt x="359" y="0"/>
                        <a:pt x="376" y="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5" name="Freeform 581"/>
                <p:cNvSpPr>
                  <a:spLocks/>
                </p:cNvSpPr>
                <p:nvPr/>
              </p:nvSpPr>
              <p:spPr bwMode="auto">
                <a:xfrm>
                  <a:off x="8229" y="601"/>
                  <a:ext cx="203" cy="175"/>
                </a:xfrm>
                <a:custGeom>
                  <a:avLst/>
                  <a:gdLst>
                    <a:gd name="T0" fmla="*/ 80 w 86"/>
                    <a:gd name="T1" fmla="*/ 65 h 74"/>
                    <a:gd name="T2" fmla="*/ 0 w 86"/>
                    <a:gd name="T3" fmla="*/ 41 h 74"/>
                    <a:gd name="T4" fmla="*/ 80 w 86"/>
                    <a:gd name="T5" fmla="*/ 65 h 74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74"/>
                    <a:gd name="T11" fmla="*/ 86 w 8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74">
                      <a:moveTo>
                        <a:pt x="80" y="65"/>
                      </a:moveTo>
                      <a:cubicBezTo>
                        <a:pt x="52" y="74"/>
                        <a:pt x="18" y="55"/>
                        <a:pt x="0" y="41"/>
                      </a:cubicBezTo>
                      <a:cubicBezTo>
                        <a:pt x="8" y="0"/>
                        <a:pt x="86" y="28"/>
                        <a:pt x="80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6" name="Freeform 582"/>
                <p:cNvSpPr>
                  <a:spLocks/>
                </p:cNvSpPr>
                <p:nvPr/>
              </p:nvSpPr>
              <p:spPr bwMode="auto">
                <a:xfrm>
                  <a:off x="6842" y="792"/>
                  <a:ext cx="2154" cy="1030"/>
                </a:xfrm>
                <a:custGeom>
                  <a:avLst/>
                  <a:gdLst>
                    <a:gd name="T0" fmla="*/ 895 w 912"/>
                    <a:gd name="T1" fmla="*/ 436 h 436"/>
                    <a:gd name="T2" fmla="*/ 831 w 912"/>
                    <a:gd name="T3" fmla="*/ 336 h 436"/>
                    <a:gd name="T4" fmla="*/ 759 w 912"/>
                    <a:gd name="T5" fmla="*/ 248 h 436"/>
                    <a:gd name="T6" fmla="*/ 747 w 912"/>
                    <a:gd name="T7" fmla="*/ 184 h 436"/>
                    <a:gd name="T8" fmla="*/ 491 w 912"/>
                    <a:gd name="T9" fmla="*/ 64 h 436"/>
                    <a:gd name="T10" fmla="*/ 295 w 912"/>
                    <a:gd name="T11" fmla="*/ 44 h 436"/>
                    <a:gd name="T12" fmla="*/ 479 w 912"/>
                    <a:gd name="T13" fmla="*/ 84 h 436"/>
                    <a:gd name="T14" fmla="*/ 727 w 912"/>
                    <a:gd name="T15" fmla="*/ 220 h 436"/>
                    <a:gd name="T16" fmla="*/ 471 w 912"/>
                    <a:gd name="T17" fmla="*/ 120 h 436"/>
                    <a:gd name="T18" fmla="*/ 363 w 912"/>
                    <a:gd name="T19" fmla="*/ 120 h 436"/>
                    <a:gd name="T20" fmla="*/ 275 w 912"/>
                    <a:gd name="T21" fmla="*/ 92 h 436"/>
                    <a:gd name="T22" fmla="*/ 7 w 912"/>
                    <a:gd name="T23" fmla="*/ 216 h 436"/>
                    <a:gd name="T24" fmla="*/ 99 w 912"/>
                    <a:gd name="T25" fmla="*/ 132 h 436"/>
                    <a:gd name="T26" fmla="*/ 251 w 912"/>
                    <a:gd name="T27" fmla="*/ 24 h 436"/>
                    <a:gd name="T28" fmla="*/ 387 w 912"/>
                    <a:gd name="T29" fmla="*/ 24 h 436"/>
                    <a:gd name="T30" fmla="*/ 503 w 912"/>
                    <a:gd name="T31" fmla="*/ 28 h 436"/>
                    <a:gd name="T32" fmla="*/ 779 w 912"/>
                    <a:gd name="T33" fmla="*/ 148 h 436"/>
                    <a:gd name="T34" fmla="*/ 803 w 912"/>
                    <a:gd name="T35" fmla="*/ 228 h 436"/>
                    <a:gd name="T36" fmla="*/ 847 w 912"/>
                    <a:gd name="T37" fmla="*/ 276 h 436"/>
                    <a:gd name="T38" fmla="*/ 895 w 912"/>
                    <a:gd name="T39" fmla="*/ 436 h 4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12"/>
                    <a:gd name="T61" fmla="*/ 0 h 436"/>
                    <a:gd name="T62" fmla="*/ 912 w 912"/>
                    <a:gd name="T63" fmla="*/ 436 h 4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12" h="436">
                      <a:moveTo>
                        <a:pt x="895" y="436"/>
                      </a:moveTo>
                      <a:cubicBezTo>
                        <a:pt x="864" y="406"/>
                        <a:pt x="854" y="371"/>
                        <a:pt x="831" y="336"/>
                      </a:cubicBezTo>
                      <a:cubicBezTo>
                        <a:pt x="811" y="305"/>
                        <a:pt x="772" y="280"/>
                        <a:pt x="759" y="248"/>
                      </a:cubicBezTo>
                      <a:cubicBezTo>
                        <a:pt x="752" y="230"/>
                        <a:pt x="756" y="204"/>
                        <a:pt x="747" y="184"/>
                      </a:cubicBezTo>
                      <a:cubicBezTo>
                        <a:pt x="721" y="123"/>
                        <a:pt x="586" y="71"/>
                        <a:pt x="491" y="64"/>
                      </a:cubicBezTo>
                      <a:cubicBezTo>
                        <a:pt x="413" y="58"/>
                        <a:pt x="362" y="58"/>
                        <a:pt x="295" y="44"/>
                      </a:cubicBezTo>
                      <a:cubicBezTo>
                        <a:pt x="321" y="92"/>
                        <a:pt x="409" y="79"/>
                        <a:pt x="479" y="84"/>
                      </a:cubicBezTo>
                      <a:cubicBezTo>
                        <a:pt x="591" y="92"/>
                        <a:pt x="712" y="133"/>
                        <a:pt x="727" y="220"/>
                      </a:cubicBezTo>
                      <a:cubicBezTo>
                        <a:pt x="646" y="185"/>
                        <a:pt x="577" y="128"/>
                        <a:pt x="471" y="120"/>
                      </a:cubicBezTo>
                      <a:cubicBezTo>
                        <a:pt x="437" y="117"/>
                        <a:pt x="399" y="124"/>
                        <a:pt x="363" y="120"/>
                      </a:cubicBezTo>
                      <a:cubicBezTo>
                        <a:pt x="333" y="116"/>
                        <a:pt x="305" y="94"/>
                        <a:pt x="275" y="92"/>
                      </a:cubicBezTo>
                      <a:cubicBezTo>
                        <a:pt x="165" y="84"/>
                        <a:pt x="112" y="218"/>
                        <a:pt x="7" y="216"/>
                      </a:cubicBezTo>
                      <a:cubicBezTo>
                        <a:pt x="0" y="168"/>
                        <a:pt x="63" y="154"/>
                        <a:pt x="99" y="132"/>
                      </a:cubicBezTo>
                      <a:cubicBezTo>
                        <a:pt x="142" y="106"/>
                        <a:pt x="199" y="55"/>
                        <a:pt x="251" y="24"/>
                      </a:cubicBezTo>
                      <a:cubicBezTo>
                        <a:pt x="292" y="0"/>
                        <a:pt x="338" y="16"/>
                        <a:pt x="387" y="24"/>
                      </a:cubicBezTo>
                      <a:cubicBezTo>
                        <a:pt x="425" y="30"/>
                        <a:pt x="464" y="25"/>
                        <a:pt x="503" y="28"/>
                      </a:cubicBezTo>
                      <a:cubicBezTo>
                        <a:pt x="592" y="34"/>
                        <a:pt x="736" y="87"/>
                        <a:pt x="779" y="148"/>
                      </a:cubicBezTo>
                      <a:cubicBezTo>
                        <a:pt x="796" y="173"/>
                        <a:pt x="793" y="202"/>
                        <a:pt x="803" y="228"/>
                      </a:cubicBezTo>
                      <a:cubicBezTo>
                        <a:pt x="811" y="248"/>
                        <a:pt x="831" y="256"/>
                        <a:pt x="847" y="276"/>
                      </a:cubicBezTo>
                      <a:cubicBezTo>
                        <a:pt x="880" y="315"/>
                        <a:pt x="912" y="375"/>
                        <a:pt x="895" y="4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7" name="Freeform 583"/>
                <p:cNvSpPr>
                  <a:spLocks/>
                </p:cNvSpPr>
                <p:nvPr/>
              </p:nvSpPr>
              <p:spPr bwMode="auto">
                <a:xfrm>
                  <a:off x="7010" y="844"/>
                  <a:ext cx="255" cy="194"/>
                </a:xfrm>
                <a:custGeom>
                  <a:avLst/>
                  <a:gdLst>
                    <a:gd name="T0" fmla="*/ 108 w 108"/>
                    <a:gd name="T1" fmla="*/ 10 h 82"/>
                    <a:gd name="T2" fmla="*/ 0 w 108"/>
                    <a:gd name="T3" fmla="*/ 82 h 82"/>
                    <a:gd name="T4" fmla="*/ 108 w 108"/>
                    <a:gd name="T5" fmla="*/ 10 h 82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82"/>
                    <a:gd name="T11" fmla="*/ 108 w 108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82">
                      <a:moveTo>
                        <a:pt x="108" y="10"/>
                      </a:moveTo>
                      <a:cubicBezTo>
                        <a:pt x="93" y="53"/>
                        <a:pt x="43" y="81"/>
                        <a:pt x="0" y="82"/>
                      </a:cubicBezTo>
                      <a:cubicBezTo>
                        <a:pt x="14" y="38"/>
                        <a:pt x="53" y="0"/>
                        <a:pt x="10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8" name="Freeform 584"/>
                <p:cNvSpPr>
                  <a:spLocks/>
                </p:cNvSpPr>
                <p:nvPr/>
              </p:nvSpPr>
              <p:spPr bwMode="auto">
                <a:xfrm>
                  <a:off x="6632" y="1010"/>
                  <a:ext cx="916" cy="859"/>
                </a:xfrm>
                <a:custGeom>
                  <a:avLst/>
                  <a:gdLst>
                    <a:gd name="T0" fmla="*/ 388 w 388"/>
                    <a:gd name="T1" fmla="*/ 36 h 364"/>
                    <a:gd name="T2" fmla="*/ 220 w 388"/>
                    <a:gd name="T3" fmla="*/ 148 h 364"/>
                    <a:gd name="T4" fmla="*/ 192 w 388"/>
                    <a:gd name="T5" fmla="*/ 200 h 364"/>
                    <a:gd name="T6" fmla="*/ 96 w 388"/>
                    <a:gd name="T7" fmla="*/ 276 h 364"/>
                    <a:gd name="T8" fmla="*/ 12 w 388"/>
                    <a:gd name="T9" fmla="*/ 364 h 364"/>
                    <a:gd name="T10" fmla="*/ 88 w 388"/>
                    <a:gd name="T11" fmla="*/ 232 h 364"/>
                    <a:gd name="T12" fmla="*/ 160 w 388"/>
                    <a:gd name="T13" fmla="*/ 184 h 364"/>
                    <a:gd name="T14" fmla="*/ 208 w 388"/>
                    <a:gd name="T15" fmla="*/ 104 h 364"/>
                    <a:gd name="T16" fmla="*/ 388 w 388"/>
                    <a:gd name="T17" fmla="*/ 36 h 3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8"/>
                    <a:gd name="T28" fmla="*/ 0 h 364"/>
                    <a:gd name="T29" fmla="*/ 388 w 388"/>
                    <a:gd name="T30" fmla="*/ 364 h 3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8" h="364">
                      <a:moveTo>
                        <a:pt x="388" y="36"/>
                      </a:moveTo>
                      <a:cubicBezTo>
                        <a:pt x="327" y="76"/>
                        <a:pt x="262" y="93"/>
                        <a:pt x="220" y="148"/>
                      </a:cubicBezTo>
                      <a:cubicBezTo>
                        <a:pt x="208" y="164"/>
                        <a:pt x="205" y="185"/>
                        <a:pt x="192" y="200"/>
                      </a:cubicBezTo>
                      <a:cubicBezTo>
                        <a:pt x="166" y="229"/>
                        <a:pt x="126" y="246"/>
                        <a:pt x="96" y="276"/>
                      </a:cubicBezTo>
                      <a:cubicBezTo>
                        <a:pt x="66" y="306"/>
                        <a:pt x="53" y="347"/>
                        <a:pt x="12" y="364"/>
                      </a:cubicBezTo>
                      <a:cubicBezTo>
                        <a:pt x="0" y="307"/>
                        <a:pt x="48" y="268"/>
                        <a:pt x="88" y="232"/>
                      </a:cubicBezTo>
                      <a:cubicBezTo>
                        <a:pt x="110" y="212"/>
                        <a:pt x="142" y="202"/>
                        <a:pt x="160" y="184"/>
                      </a:cubicBezTo>
                      <a:cubicBezTo>
                        <a:pt x="179" y="165"/>
                        <a:pt x="187" y="127"/>
                        <a:pt x="208" y="104"/>
                      </a:cubicBezTo>
                      <a:cubicBezTo>
                        <a:pt x="245" y="65"/>
                        <a:pt x="341" y="0"/>
                        <a:pt x="388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199" name="Freeform 585"/>
                <p:cNvSpPr>
                  <a:spLocks/>
                </p:cNvSpPr>
                <p:nvPr/>
              </p:nvSpPr>
              <p:spPr bwMode="auto">
                <a:xfrm>
                  <a:off x="7189" y="1090"/>
                  <a:ext cx="1918" cy="1885"/>
                </a:xfrm>
                <a:custGeom>
                  <a:avLst/>
                  <a:gdLst>
                    <a:gd name="T0" fmla="*/ 812 w 812"/>
                    <a:gd name="T1" fmla="*/ 598 h 798"/>
                    <a:gd name="T2" fmla="*/ 812 w 812"/>
                    <a:gd name="T3" fmla="*/ 682 h 798"/>
                    <a:gd name="T4" fmla="*/ 760 w 812"/>
                    <a:gd name="T5" fmla="*/ 798 h 798"/>
                    <a:gd name="T6" fmla="*/ 772 w 812"/>
                    <a:gd name="T7" fmla="*/ 590 h 798"/>
                    <a:gd name="T8" fmla="*/ 576 w 812"/>
                    <a:gd name="T9" fmla="*/ 182 h 798"/>
                    <a:gd name="T10" fmla="*/ 100 w 812"/>
                    <a:gd name="T11" fmla="*/ 94 h 798"/>
                    <a:gd name="T12" fmla="*/ 0 w 812"/>
                    <a:gd name="T13" fmla="*/ 154 h 798"/>
                    <a:gd name="T14" fmla="*/ 112 w 812"/>
                    <a:gd name="T15" fmla="*/ 50 h 798"/>
                    <a:gd name="T16" fmla="*/ 364 w 812"/>
                    <a:gd name="T17" fmla="*/ 22 h 798"/>
                    <a:gd name="T18" fmla="*/ 812 w 812"/>
                    <a:gd name="T19" fmla="*/ 598 h 7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798"/>
                    <a:gd name="T32" fmla="*/ 812 w 812"/>
                    <a:gd name="T33" fmla="*/ 798 h 7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798">
                      <a:moveTo>
                        <a:pt x="812" y="598"/>
                      </a:moveTo>
                      <a:cubicBezTo>
                        <a:pt x="812" y="626"/>
                        <a:pt x="812" y="654"/>
                        <a:pt x="812" y="682"/>
                      </a:cubicBezTo>
                      <a:cubicBezTo>
                        <a:pt x="796" y="722"/>
                        <a:pt x="801" y="783"/>
                        <a:pt x="760" y="798"/>
                      </a:cubicBezTo>
                      <a:cubicBezTo>
                        <a:pt x="757" y="729"/>
                        <a:pt x="777" y="659"/>
                        <a:pt x="772" y="590"/>
                      </a:cubicBezTo>
                      <a:cubicBezTo>
                        <a:pt x="760" y="437"/>
                        <a:pt x="656" y="264"/>
                        <a:pt x="576" y="182"/>
                      </a:cubicBezTo>
                      <a:cubicBezTo>
                        <a:pt x="477" y="80"/>
                        <a:pt x="267" y="0"/>
                        <a:pt x="100" y="94"/>
                      </a:cubicBezTo>
                      <a:cubicBezTo>
                        <a:pt x="64" y="114"/>
                        <a:pt x="48" y="161"/>
                        <a:pt x="0" y="154"/>
                      </a:cubicBezTo>
                      <a:cubicBezTo>
                        <a:pt x="13" y="101"/>
                        <a:pt x="67" y="72"/>
                        <a:pt x="112" y="50"/>
                      </a:cubicBezTo>
                      <a:cubicBezTo>
                        <a:pt x="181" y="17"/>
                        <a:pt x="283" y="3"/>
                        <a:pt x="364" y="22"/>
                      </a:cubicBezTo>
                      <a:cubicBezTo>
                        <a:pt x="614" y="81"/>
                        <a:pt x="776" y="324"/>
                        <a:pt x="812" y="5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0" name="Freeform 586"/>
                <p:cNvSpPr>
                  <a:spLocks/>
                </p:cNvSpPr>
                <p:nvPr/>
              </p:nvSpPr>
              <p:spPr bwMode="auto">
                <a:xfrm>
                  <a:off x="6556" y="1267"/>
                  <a:ext cx="2407" cy="1623"/>
                </a:xfrm>
                <a:custGeom>
                  <a:avLst/>
                  <a:gdLst>
                    <a:gd name="T0" fmla="*/ 0 w 1019"/>
                    <a:gd name="T1" fmla="*/ 467 h 687"/>
                    <a:gd name="T2" fmla="*/ 0 w 1019"/>
                    <a:gd name="T3" fmla="*/ 435 h 687"/>
                    <a:gd name="T4" fmla="*/ 220 w 1019"/>
                    <a:gd name="T5" fmla="*/ 131 h 687"/>
                    <a:gd name="T6" fmla="*/ 296 w 1019"/>
                    <a:gd name="T7" fmla="*/ 103 h 687"/>
                    <a:gd name="T8" fmla="*/ 380 w 1019"/>
                    <a:gd name="T9" fmla="*/ 43 h 687"/>
                    <a:gd name="T10" fmla="*/ 588 w 1019"/>
                    <a:gd name="T11" fmla="*/ 3 h 687"/>
                    <a:gd name="T12" fmla="*/ 844 w 1019"/>
                    <a:gd name="T13" fmla="*/ 143 h 687"/>
                    <a:gd name="T14" fmla="*/ 1012 w 1019"/>
                    <a:gd name="T15" fmla="*/ 551 h 687"/>
                    <a:gd name="T16" fmla="*/ 976 w 1019"/>
                    <a:gd name="T17" fmla="*/ 687 h 687"/>
                    <a:gd name="T18" fmla="*/ 968 w 1019"/>
                    <a:gd name="T19" fmla="*/ 539 h 687"/>
                    <a:gd name="T20" fmla="*/ 820 w 1019"/>
                    <a:gd name="T21" fmla="*/ 187 h 687"/>
                    <a:gd name="T22" fmla="*/ 412 w 1019"/>
                    <a:gd name="T23" fmla="*/ 75 h 687"/>
                    <a:gd name="T24" fmla="*/ 304 w 1019"/>
                    <a:gd name="T25" fmla="*/ 151 h 687"/>
                    <a:gd name="T26" fmla="*/ 232 w 1019"/>
                    <a:gd name="T27" fmla="*/ 171 h 687"/>
                    <a:gd name="T28" fmla="*/ 68 w 1019"/>
                    <a:gd name="T29" fmla="*/ 371 h 687"/>
                    <a:gd name="T30" fmla="*/ 0 w 1019"/>
                    <a:gd name="T31" fmla="*/ 467 h 68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19"/>
                    <a:gd name="T49" fmla="*/ 0 h 687"/>
                    <a:gd name="T50" fmla="*/ 1019 w 1019"/>
                    <a:gd name="T51" fmla="*/ 687 h 68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19" h="687">
                      <a:moveTo>
                        <a:pt x="0" y="467"/>
                      </a:moveTo>
                      <a:cubicBezTo>
                        <a:pt x="0" y="456"/>
                        <a:pt x="0" y="446"/>
                        <a:pt x="0" y="435"/>
                      </a:cubicBezTo>
                      <a:cubicBezTo>
                        <a:pt x="35" y="319"/>
                        <a:pt x="123" y="178"/>
                        <a:pt x="220" y="131"/>
                      </a:cubicBezTo>
                      <a:cubicBezTo>
                        <a:pt x="245" y="119"/>
                        <a:pt x="272" y="115"/>
                        <a:pt x="296" y="103"/>
                      </a:cubicBezTo>
                      <a:cubicBezTo>
                        <a:pt x="329" y="86"/>
                        <a:pt x="354" y="58"/>
                        <a:pt x="380" y="43"/>
                      </a:cubicBezTo>
                      <a:cubicBezTo>
                        <a:pt x="432" y="14"/>
                        <a:pt x="497" y="0"/>
                        <a:pt x="588" y="3"/>
                      </a:cubicBezTo>
                      <a:cubicBezTo>
                        <a:pt x="693" y="7"/>
                        <a:pt x="788" y="78"/>
                        <a:pt x="844" y="143"/>
                      </a:cubicBezTo>
                      <a:cubicBezTo>
                        <a:pt x="930" y="242"/>
                        <a:pt x="1012" y="387"/>
                        <a:pt x="1012" y="551"/>
                      </a:cubicBezTo>
                      <a:cubicBezTo>
                        <a:pt x="1012" y="598"/>
                        <a:pt x="1019" y="653"/>
                        <a:pt x="976" y="687"/>
                      </a:cubicBezTo>
                      <a:cubicBezTo>
                        <a:pt x="955" y="635"/>
                        <a:pt x="970" y="584"/>
                        <a:pt x="968" y="539"/>
                      </a:cubicBezTo>
                      <a:cubicBezTo>
                        <a:pt x="961" y="392"/>
                        <a:pt x="890" y="271"/>
                        <a:pt x="820" y="187"/>
                      </a:cubicBezTo>
                      <a:cubicBezTo>
                        <a:pt x="740" y="91"/>
                        <a:pt x="571" y="0"/>
                        <a:pt x="412" y="75"/>
                      </a:cubicBezTo>
                      <a:cubicBezTo>
                        <a:pt x="373" y="93"/>
                        <a:pt x="347" y="132"/>
                        <a:pt x="304" y="151"/>
                      </a:cubicBezTo>
                      <a:cubicBezTo>
                        <a:pt x="283" y="160"/>
                        <a:pt x="256" y="159"/>
                        <a:pt x="232" y="171"/>
                      </a:cubicBezTo>
                      <a:cubicBezTo>
                        <a:pt x="156" y="208"/>
                        <a:pt x="102" y="300"/>
                        <a:pt x="68" y="371"/>
                      </a:cubicBezTo>
                      <a:cubicBezTo>
                        <a:pt x="52" y="406"/>
                        <a:pt x="34" y="484"/>
                        <a:pt x="0" y="4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1" name="Freeform 587"/>
                <p:cNvSpPr>
                  <a:spLocks/>
                </p:cNvSpPr>
                <p:nvPr/>
              </p:nvSpPr>
              <p:spPr bwMode="auto">
                <a:xfrm>
                  <a:off x="6752" y="1312"/>
                  <a:ext cx="258" cy="236"/>
                </a:xfrm>
                <a:custGeom>
                  <a:avLst/>
                  <a:gdLst>
                    <a:gd name="T0" fmla="*/ 109 w 109"/>
                    <a:gd name="T1" fmla="*/ 0 h 100"/>
                    <a:gd name="T2" fmla="*/ 1 w 109"/>
                    <a:gd name="T3" fmla="*/ 100 h 100"/>
                    <a:gd name="T4" fmla="*/ 109 w 109"/>
                    <a:gd name="T5" fmla="*/ 0 h 100"/>
                    <a:gd name="T6" fmla="*/ 0 60000 65536"/>
                    <a:gd name="T7" fmla="*/ 0 60000 65536"/>
                    <a:gd name="T8" fmla="*/ 0 60000 65536"/>
                    <a:gd name="T9" fmla="*/ 0 w 109"/>
                    <a:gd name="T10" fmla="*/ 0 h 100"/>
                    <a:gd name="T11" fmla="*/ 109 w 109"/>
                    <a:gd name="T12" fmla="*/ 100 h 1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9" h="100">
                      <a:moveTo>
                        <a:pt x="109" y="0"/>
                      </a:moveTo>
                      <a:cubicBezTo>
                        <a:pt x="102" y="62"/>
                        <a:pt x="47" y="77"/>
                        <a:pt x="1" y="100"/>
                      </a:cubicBezTo>
                      <a:cubicBezTo>
                        <a:pt x="0" y="45"/>
                        <a:pt x="52" y="10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2" name="Freeform 588"/>
                <p:cNvSpPr>
                  <a:spLocks/>
                </p:cNvSpPr>
                <p:nvPr/>
              </p:nvSpPr>
              <p:spPr bwMode="auto">
                <a:xfrm>
                  <a:off x="6589" y="1432"/>
                  <a:ext cx="1970" cy="2488"/>
                </a:xfrm>
                <a:custGeom>
                  <a:avLst/>
                  <a:gdLst>
                    <a:gd name="T0" fmla="*/ 386 w 834"/>
                    <a:gd name="T1" fmla="*/ 105 h 1053"/>
                    <a:gd name="T2" fmla="*/ 470 w 834"/>
                    <a:gd name="T3" fmla="*/ 85 h 1053"/>
                    <a:gd name="T4" fmla="*/ 834 w 834"/>
                    <a:gd name="T5" fmla="*/ 397 h 1053"/>
                    <a:gd name="T6" fmla="*/ 830 w 834"/>
                    <a:gd name="T7" fmla="*/ 429 h 1053"/>
                    <a:gd name="T8" fmla="*/ 694 w 834"/>
                    <a:gd name="T9" fmla="*/ 869 h 1053"/>
                    <a:gd name="T10" fmla="*/ 542 w 834"/>
                    <a:gd name="T11" fmla="*/ 937 h 1053"/>
                    <a:gd name="T12" fmla="*/ 434 w 834"/>
                    <a:gd name="T13" fmla="*/ 1001 h 1053"/>
                    <a:gd name="T14" fmla="*/ 302 w 834"/>
                    <a:gd name="T15" fmla="*/ 1021 h 1053"/>
                    <a:gd name="T16" fmla="*/ 222 w 834"/>
                    <a:gd name="T17" fmla="*/ 1045 h 1053"/>
                    <a:gd name="T18" fmla="*/ 390 w 834"/>
                    <a:gd name="T19" fmla="*/ 965 h 1053"/>
                    <a:gd name="T20" fmla="*/ 690 w 834"/>
                    <a:gd name="T21" fmla="*/ 625 h 1053"/>
                    <a:gd name="T22" fmla="*/ 714 w 834"/>
                    <a:gd name="T23" fmla="*/ 521 h 1053"/>
                    <a:gd name="T24" fmla="*/ 722 w 834"/>
                    <a:gd name="T25" fmla="*/ 653 h 1053"/>
                    <a:gd name="T26" fmla="*/ 622 w 834"/>
                    <a:gd name="T27" fmla="*/ 861 h 1053"/>
                    <a:gd name="T28" fmla="*/ 766 w 834"/>
                    <a:gd name="T29" fmla="*/ 529 h 1053"/>
                    <a:gd name="T30" fmla="*/ 778 w 834"/>
                    <a:gd name="T31" fmla="*/ 361 h 1053"/>
                    <a:gd name="T32" fmla="*/ 522 w 834"/>
                    <a:gd name="T33" fmla="*/ 133 h 1053"/>
                    <a:gd name="T34" fmla="*/ 326 w 834"/>
                    <a:gd name="T35" fmla="*/ 205 h 1053"/>
                    <a:gd name="T36" fmla="*/ 202 w 834"/>
                    <a:gd name="T37" fmla="*/ 321 h 1053"/>
                    <a:gd name="T38" fmla="*/ 114 w 834"/>
                    <a:gd name="T39" fmla="*/ 505 h 1053"/>
                    <a:gd name="T40" fmla="*/ 18 w 834"/>
                    <a:gd name="T41" fmla="*/ 645 h 1053"/>
                    <a:gd name="T42" fmla="*/ 78 w 834"/>
                    <a:gd name="T43" fmla="*/ 477 h 1053"/>
                    <a:gd name="T44" fmla="*/ 150 w 834"/>
                    <a:gd name="T45" fmla="*/ 309 h 1053"/>
                    <a:gd name="T46" fmla="*/ 266 w 834"/>
                    <a:gd name="T47" fmla="*/ 185 h 1053"/>
                    <a:gd name="T48" fmla="*/ 502 w 834"/>
                    <a:gd name="T49" fmla="*/ 5 h 1053"/>
                    <a:gd name="T50" fmla="*/ 574 w 834"/>
                    <a:gd name="T51" fmla="*/ 25 h 1053"/>
                    <a:gd name="T52" fmla="*/ 470 w 834"/>
                    <a:gd name="T53" fmla="*/ 57 h 1053"/>
                    <a:gd name="T54" fmla="*/ 386 w 834"/>
                    <a:gd name="T55" fmla="*/ 105 h 105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34"/>
                    <a:gd name="T85" fmla="*/ 0 h 1053"/>
                    <a:gd name="T86" fmla="*/ 834 w 834"/>
                    <a:gd name="T87" fmla="*/ 1053 h 105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34" h="1053">
                      <a:moveTo>
                        <a:pt x="386" y="105"/>
                      </a:moveTo>
                      <a:cubicBezTo>
                        <a:pt x="419" y="107"/>
                        <a:pt x="441" y="88"/>
                        <a:pt x="470" y="85"/>
                      </a:cubicBezTo>
                      <a:cubicBezTo>
                        <a:pt x="658" y="63"/>
                        <a:pt x="834" y="235"/>
                        <a:pt x="834" y="397"/>
                      </a:cubicBezTo>
                      <a:cubicBezTo>
                        <a:pt x="834" y="407"/>
                        <a:pt x="832" y="420"/>
                        <a:pt x="830" y="429"/>
                      </a:cubicBezTo>
                      <a:cubicBezTo>
                        <a:pt x="792" y="614"/>
                        <a:pt x="805" y="765"/>
                        <a:pt x="694" y="869"/>
                      </a:cubicBezTo>
                      <a:cubicBezTo>
                        <a:pt x="652" y="909"/>
                        <a:pt x="601" y="916"/>
                        <a:pt x="542" y="937"/>
                      </a:cubicBezTo>
                      <a:cubicBezTo>
                        <a:pt x="502" y="951"/>
                        <a:pt x="477" y="984"/>
                        <a:pt x="434" y="1001"/>
                      </a:cubicBezTo>
                      <a:cubicBezTo>
                        <a:pt x="395" y="1017"/>
                        <a:pt x="348" y="1010"/>
                        <a:pt x="302" y="1021"/>
                      </a:cubicBezTo>
                      <a:cubicBezTo>
                        <a:pt x="278" y="1027"/>
                        <a:pt x="256" y="1053"/>
                        <a:pt x="222" y="1045"/>
                      </a:cubicBezTo>
                      <a:cubicBezTo>
                        <a:pt x="220" y="972"/>
                        <a:pt x="328" y="988"/>
                        <a:pt x="390" y="965"/>
                      </a:cubicBezTo>
                      <a:cubicBezTo>
                        <a:pt x="533" y="914"/>
                        <a:pt x="657" y="786"/>
                        <a:pt x="690" y="625"/>
                      </a:cubicBezTo>
                      <a:cubicBezTo>
                        <a:pt x="697" y="593"/>
                        <a:pt x="685" y="552"/>
                        <a:pt x="714" y="521"/>
                      </a:cubicBezTo>
                      <a:cubicBezTo>
                        <a:pt x="764" y="541"/>
                        <a:pt x="733" y="611"/>
                        <a:pt x="722" y="653"/>
                      </a:cubicBezTo>
                      <a:cubicBezTo>
                        <a:pt x="700" y="737"/>
                        <a:pt x="671" y="808"/>
                        <a:pt x="622" y="861"/>
                      </a:cubicBezTo>
                      <a:cubicBezTo>
                        <a:pt x="735" y="819"/>
                        <a:pt x="755" y="678"/>
                        <a:pt x="766" y="529"/>
                      </a:cubicBezTo>
                      <a:cubicBezTo>
                        <a:pt x="771" y="467"/>
                        <a:pt x="790" y="414"/>
                        <a:pt x="778" y="361"/>
                      </a:cubicBezTo>
                      <a:cubicBezTo>
                        <a:pt x="753" y="251"/>
                        <a:pt x="651" y="135"/>
                        <a:pt x="522" y="133"/>
                      </a:cubicBezTo>
                      <a:cubicBezTo>
                        <a:pt x="442" y="132"/>
                        <a:pt x="378" y="164"/>
                        <a:pt x="326" y="205"/>
                      </a:cubicBezTo>
                      <a:cubicBezTo>
                        <a:pt x="288" y="236"/>
                        <a:pt x="235" y="283"/>
                        <a:pt x="202" y="321"/>
                      </a:cubicBezTo>
                      <a:cubicBezTo>
                        <a:pt x="166" y="363"/>
                        <a:pt x="144" y="445"/>
                        <a:pt x="114" y="505"/>
                      </a:cubicBezTo>
                      <a:cubicBezTo>
                        <a:pt x="89" y="556"/>
                        <a:pt x="74" y="622"/>
                        <a:pt x="18" y="645"/>
                      </a:cubicBezTo>
                      <a:cubicBezTo>
                        <a:pt x="0" y="588"/>
                        <a:pt x="50" y="534"/>
                        <a:pt x="78" y="477"/>
                      </a:cubicBezTo>
                      <a:cubicBezTo>
                        <a:pt x="104" y="424"/>
                        <a:pt x="119" y="359"/>
                        <a:pt x="150" y="309"/>
                      </a:cubicBezTo>
                      <a:cubicBezTo>
                        <a:pt x="177" y="264"/>
                        <a:pt x="229" y="225"/>
                        <a:pt x="266" y="185"/>
                      </a:cubicBezTo>
                      <a:cubicBezTo>
                        <a:pt x="341" y="106"/>
                        <a:pt x="369" y="17"/>
                        <a:pt x="502" y="5"/>
                      </a:cubicBezTo>
                      <a:cubicBezTo>
                        <a:pt x="524" y="3"/>
                        <a:pt x="572" y="0"/>
                        <a:pt x="574" y="25"/>
                      </a:cubicBezTo>
                      <a:cubicBezTo>
                        <a:pt x="577" y="58"/>
                        <a:pt x="501" y="50"/>
                        <a:pt x="470" y="57"/>
                      </a:cubicBezTo>
                      <a:cubicBezTo>
                        <a:pt x="435" y="65"/>
                        <a:pt x="401" y="77"/>
                        <a:pt x="386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3" name="Freeform 589"/>
                <p:cNvSpPr>
                  <a:spLocks/>
                </p:cNvSpPr>
                <p:nvPr/>
              </p:nvSpPr>
              <p:spPr bwMode="auto">
                <a:xfrm>
                  <a:off x="7983" y="1435"/>
                  <a:ext cx="817" cy="1455"/>
                </a:xfrm>
                <a:custGeom>
                  <a:avLst/>
                  <a:gdLst>
                    <a:gd name="T0" fmla="*/ 304 w 346"/>
                    <a:gd name="T1" fmla="*/ 616 h 616"/>
                    <a:gd name="T2" fmla="*/ 300 w 346"/>
                    <a:gd name="T3" fmla="*/ 464 h 616"/>
                    <a:gd name="T4" fmla="*/ 280 w 346"/>
                    <a:gd name="T5" fmla="*/ 412 h 616"/>
                    <a:gd name="T6" fmla="*/ 232 w 346"/>
                    <a:gd name="T7" fmla="*/ 260 h 616"/>
                    <a:gd name="T8" fmla="*/ 80 w 346"/>
                    <a:gd name="T9" fmla="*/ 92 h 616"/>
                    <a:gd name="T10" fmla="*/ 0 w 346"/>
                    <a:gd name="T11" fmla="*/ 32 h 616"/>
                    <a:gd name="T12" fmla="*/ 200 w 346"/>
                    <a:gd name="T13" fmla="*/ 132 h 616"/>
                    <a:gd name="T14" fmla="*/ 340 w 346"/>
                    <a:gd name="T15" fmla="*/ 448 h 616"/>
                    <a:gd name="T16" fmla="*/ 304 w 346"/>
                    <a:gd name="T17" fmla="*/ 616 h 6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6"/>
                    <a:gd name="T28" fmla="*/ 0 h 616"/>
                    <a:gd name="T29" fmla="*/ 346 w 346"/>
                    <a:gd name="T30" fmla="*/ 616 h 6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6" h="616">
                      <a:moveTo>
                        <a:pt x="304" y="616"/>
                      </a:moveTo>
                      <a:cubicBezTo>
                        <a:pt x="276" y="580"/>
                        <a:pt x="309" y="515"/>
                        <a:pt x="300" y="464"/>
                      </a:cubicBezTo>
                      <a:cubicBezTo>
                        <a:pt x="297" y="445"/>
                        <a:pt x="285" y="430"/>
                        <a:pt x="280" y="412"/>
                      </a:cubicBezTo>
                      <a:cubicBezTo>
                        <a:pt x="264" y="354"/>
                        <a:pt x="258" y="308"/>
                        <a:pt x="232" y="260"/>
                      </a:cubicBezTo>
                      <a:cubicBezTo>
                        <a:pt x="197" y="196"/>
                        <a:pt x="138" y="127"/>
                        <a:pt x="80" y="92"/>
                      </a:cubicBezTo>
                      <a:cubicBezTo>
                        <a:pt x="53" y="76"/>
                        <a:pt x="6" y="77"/>
                        <a:pt x="0" y="32"/>
                      </a:cubicBezTo>
                      <a:cubicBezTo>
                        <a:pt x="46" y="0"/>
                        <a:pt x="161" y="84"/>
                        <a:pt x="200" y="132"/>
                      </a:cubicBezTo>
                      <a:cubicBezTo>
                        <a:pt x="269" y="217"/>
                        <a:pt x="332" y="346"/>
                        <a:pt x="340" y="448"/>
                      </a:cubicBezTo>
                      <a:cubicBezTo>
                        <a:pt x="345" y="509"/>
                        <a:pt x="346" y="588"/>
                        <a:pt x="304" y="6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4" name="Freeform 590"/>
                <p:cNvSpPr>
                  <a:spLocks/>
                </p:cNvSpPr>
                <p:nvPr/>
              </p:nvSpPr>
              <p:spPr bwMode="auto">
                <a:xfrm>
                  <a:off x="6585" y="1680"/>
                  <a:ext cx="663" cy="993"/>
                </a:xfrm>
                <a:custGeom>
                  <a:avLst/>
                  <a:gdLst>
                    <a:gd name="T0" fmla="*/ 276 w 281"/>
                    <a:gd name="T1" fmla="*/ 0 h 420"/>
                    <a:gd name="T2" fmla="*/ 184 w 281"/>
                    <a:gd name="T3" fmla="*/ 116 h 420"/>
                    <a:gd name="T4" fmla="*/ 100 w 281"/>
                    <a:gd name="T5" fmla="*/ 244 h 420"/>
                    <a:gd name="T6" fmla="*/ 8 w 281"/>
                    <a:gd name="T7" fmla="*/ 420 h 420"/>
                    <a:gd name="T8" fmla="*/ 48 w 281"/>
                    <a:gd name="T9" fmla="*/ 268 h 420"/>
                    <a:gd name="T10" fmla="*/ 108 w 281"/>
                    <a:gd name="T11" fmla="*/ 128 h 420"/>
                    <a:gd name="T12" fmla="*/ 268 w 281"/>
                    <a:gd name="T13" fmla="*/ 0 h 420"/>
                    <a:gd name="T14" fmla="*/ 276 w 281"/>
                    <a:gd name="T15" fmla="*/ 0 h 4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1"/>
                    <a:gd name="T25" fmla="*/ 0 h 420"/>
                    <a:gd name="T26" fmla="*/ 281 w 281"/>
                    <a:gd name="T27" fmla="*/ 420 h 4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1" h="420">
                      <a:moveTo>
                        <a:pt x="276" y="0"/>
                      </a:moveTo>
                      <a:cubicBezTo>
                        <a:pt x="281" y="60"/>
                        <a:pt x="217" y="82"/>
                        <a:pt x="184" y="116"/>
                      </a:cubicBezTo>
                      <a:cubicBezTo>
                        <a:pt x="151" y="150"/>
                        <a:pt x="120" y="196"/>
                        <a:pt x="100" y="244"/>
                      </a:cubicBezTo>
                      <a:cubicBezTo>
                        <a:pt x="74" y="306"/>
                        <a:pt x="67" y="380"/>
                        <a:pt x="8" y="420"/>
                      </a:cubicBezTo>
                      <a:cubicBezTo>
                        <a:pt x="0" y="366"/>
                        <a:pt x="29" y="315"/>
                        <a:pt x="48" y="268"/>
                      </a:cubicBezTo>
                      <a:cubicBezTo>
                        <a:pt x="67" y="221"/>
                        <a:pt x="83" y="167"/>
                        <a:pt x="108" y="128"/>
                      </a:cubicBezTo>
                      <a:cubicBezTo>
                        <a:pt x="139" y="81"/>
                        <a:pt x="220" y="27"/>
                        <a:pt x="268" y="0"/>
                      </a:cubicBezTo>
                      <a:cubicBezTo>
                        <a:pt x="271" y="0"/>
                        <a:pt x="273" y="0"/>
                        <a:pt x="2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5" name="Freeform 591"/>
                <p:cNvSpPr>
                  <a:spLocks/>
                </p:cNvSpPr>
                <p:nvPr/>
              </p:nvSpPr>
              <p:spPr bwMode="auto">
                <a:xfrm>
                  <a:off x="6792" y="1758"/>
                  <a:ext cx="1637" cy="1961"/>
                </a:xfrm>
                <a:custGeom>
                  <a:avLst/>
                  <a:gdLst>
                    <a:gd name="T0" fmla="*/ 632 w 693"/>
                    <a:gd name="T1" fmla="*/ 363 h 830"/>
                    <a:gd name="T2" fmla="*/ 444 w 693"/>
                    <a:gd name="T3" fmla="*/ 79 h 830"/>
                    <a:gd name="T4" fmla="*/ 260 w 693"/>
                    <a:gd name="T5" fmla="*/ 151 h 830"/>
                    <a:gd name="T6" fmla="*/ 232 w 693"/>
                    <a:gd name="T7" fmla="*/ 187 h 830"/>
                    <a:gd name="T8" fmla="*/ 168 w 693"/>
                    <a:gd name="T9" fmla="*/ 263 h 830"/>
                    <a:gd name="T10" fmla="*/ 524 w 693"/>
                    <a:gd name="T11" fmla="*/ 131 h 830"/>
                    <a:gd name="T12" fmla="*/ 544 w 693"/>
                    <a:gd name="T13" fmla="*/ 571 h 830"/>
                    <a:gd name="T14" fmla="*/ 376 w 693"/>
                    <a:gd name="T15" fmla="*/ 763 h 830"/>
                    <a:gd name="T16" fmla="*/ 304 w 693"/>
                    <a:gd name="T17" fmla="*/ 795 h 830"/>
                    <a:gd name="T18" fmla="*/ 236 w 693"/>
                    <a:gd name="T19" fmla="*/ 819 h 830"/>
                    <a:gd name="T20" fmla="*/ 384 w 693"/>
                    <a:gd name="T21" fmla="*/ 703 h 830"/>
                    <a:gd name="T22" fmla="*/ 528 w 693"/>
                    <a:gd name="T23" fmla="*/ 415 h 830"/>
                    <a:gd name="T24" fmla="*/ 520 w 693"/>
                    <a:gd name="T25" fmla="*/ 191 h 830"/>
                    <a:gd name="T26" fmla="*/ 340 w 693"/>
                    <a:gd name="T27" fmla="*/ 167 h 830"/>
                    <a:gd name="T28" fmla="*/ 260 w 693"/>
                    <a:gd name="T29" fmla="*/ 255 h 830"/>
                    <a:gd name="T30" fmla="*/ 200 w 693"/>
                    <a:gd name="T31" fmla="*/ 307 h 830"/>
                    <a:gd name="T32" fmla="*/ 184 w 693"/>
                    <a:gd name="T33" fmla="*/ 431 h 830"/>
                    <a:gd name="T34" fmla="*/ 116 w 693"/>
                    <a:gd name="T35" fmla="*/ 571 h 830"/>
                    <a:gd name="T36" fmla="*/ 0 w 693"/>
                    <a:gd name="T37" fmla="*/ 651 h 830"/>
                    <a:gd name="T38" fmla="*/ 84 w 693"/>
                    <a:gd name="T39" fmla="*/ 527 h 830"/>
                    <a:gd name="T40" fmla="*/ 124 w 693"/>
                    <a:gd name="T41" fmla="*/ 355 h 830"/>
                    <a:gd name="T42" fmla="*/ 124 w 693"/>
                    <a:gd name="T43" fmla="*/ 223 h 830"/>
                    <a:gd name="T44" fmla="*/ 248 w 693"/>
                    <a:gd name="T45" fmla="*/ 103 h 830"/>
                    <a:gd name="T46" fmla="*/ 644 w 693"/>
                    <a:gd name="T47" fmla="*/ 171 h 830"/>
                    <a:gd name="T48" fmla="*/ 632 w 693"/>
                    <a:gd name="T49" fmla="*/ 363 h 8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3"/>
                    <a:gd name="T76" fmla="*/ 0 h 830"/>
                    <a:gd name="T77" fmla="*/ 693 w 693"/>
                    <a:gd name="T78" fmla="*/ 830 h 83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3" h="830">
                      <a:moveTo>
                        <a:pt x="632" y="363"/>
                      </a:moveTo>
                      <a:cubicBezTo>
                        <a:pt x="628" y="214"/>
                        <a:pt x="580" y="83"/>
                        <a:pt x="444" y="79"/>
                      </a:cubicBezTo>
                      <a:cubicBezTo>
                        <a:pt x="376" y="77"/>
                        <a:pt x="304" y="110"/>
                        <a:pt x="260" y="151"/>
                      </a:cubicBezTo>
                      <a:cubicBezTo>
                        <a:pt x="249" y="161"/>
                        <a:pt x="244" y="175"/>
                        <a:pt x="232" y="187"/>
                      </a:cubicBezTo>
                      <a:cubicBezTo>
                        <a:pt x="209" y="209"/>
                        <a:pt x="160" y="222"/>
                        <a:pt x="168" y="263"/>
                      </a:cubicBezTo>
                      <a:cubicBezTo>
                        <a:pt x="253" y="221"/>
                        <a:pt x="372" y="31"/>
                        <a:pt x="524" y="131"/>
                      </a:cubicBezTo>
                      <a:cubicBezTo>
                        <a:pt x="621" y="195"/>
                        <a:pt x="594" y="461"/>
                        <a:pt x="544" y="571"/>
                      </a:cubicBezTo>
                      <a:cubicBezTo>
                        <a:pt x="509" y="649"/>
                        <a:pt x="440" y="726"/>
                        <a:pt x="376" y="763"/>
                      </a:cubicBezTo>
                      <a:cubicBezTo>
                        <a:pt x="354" y="776"/>
                        <a:pt x="327" y="783"/>
                        <a:pt x="304" y="795"/>
                      </a:cubicBezTo>
                      <a:cubicBezTo>
                        <a:pt x="283" y="806"/>
                        <a:pt x="262" y="830"/>
                        <a:pt x="236" y="819"/>
                      </a:cubicBezTo>
                      <a:cubicBezTo>
                        <a:pt x="260" y="744"/>
                        <a:pt x="331" y="743"/>
                        <a:pt x="384" y="703"/>
                      </a:cubicBezTo>
                      <a:cubicBezTo>
                        <a:pt x="465" y="641"/>
                        <a:pt x="514" y="548"/>
                        <a:pt x="528" y="415"/>
                      </a:cubicBezTo>
                      <a:cubicBezTo>
                        <a:pt x="536" y="339"/>
                        <a:pt x="562" y="251"/>
                        <a:pt x="520" y="191"/>
                      </a:cubicBezTo>
                      <a:cubicBezTo>
                        <a:pt x="484" y="140"/>
                        <a:pt x="396" y="135"/>
                        <a:pt x="340" y="167"/>
                      </a:cubicBezTo>
                      <a:cubicBezTo>
                        <a:pt x="309" y="184"/>
                        <a:pt x="293" y="221"/>
                        <a:pt x="260" y="255"/>
                      </a:cubicBezTo>
                      <a:cubicBezTo>
                        <a:pt x="243" y="273"/>
                        <a:pt x="213" y="285"/>
                        <a:pt x="200" y="307"/>
                      </a:cubicBezTo>
                      <a:cubicBezTo>
                        <a:pt x="179" y="343"/>
                        <a:pt x="192" y="380"/>
                        <a:pt x="184" y="431"/>
                      </a:cubicBezTo>
                      <a:cubicBezTo>
                        <a:pt x="177" y="476"/>
                        <a:pt x="142" y="534"/>
                        <a:pt x="116" y="571"/>
                      </a:cubicBezTo>
                      <a:cubicBezTo>
                        <a:pt x="90" y="608"/>
                        <a:pt x="55" y="652"/>
                        <a:pt x="0" y="651"/>
                      </a:cubicBezTo>
                      <a:cubicBezTo>
                        <a:pt x="5" y="592"/>
                        <a:pt x="59" y="569"/>
                        <a:pt x="84" y="527"/>
                      </a:cubicBezTo>
                      <a:cubicBezTo>
                        <a:pt x="107" y="489"/>
                        <a:pt x="132" y="426"/>
                        <a:pt x="124" y="355"/>
                      </a:cubicBezTo>
                      <a:cubicBezTo>
                        <a:pt x="119" y="309"/>
                        <a:pt x="103" y="267"/>
                        <a:pt x="124" y="223"/>
                      </a:cubicBezTo>
                      <a:cubicBezTo>
                        <a:pt x="145" y="180"/>
                        <a:pt x="204" y="139"/>
                        <a:pt x="248" y="103"/>
                      </a:cubicBezTo>
                      <a:cubicBezTo>
                        <a:pt x="376" y="0"/>
                        <a:pt x="568" y="10"/>
                        <a:pt x="644" y="171"/>
                      </a:cubicBezTo>
                      <a:cubicBezTo>
                        <a:pt x="664" y="213"/>
                        <a:pt x="693" y="346"/>
                        <a:pt x="632" y="3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6" name="Freeform 592"/>
                <p:cNvSpPr>
                  <a:spLocks/>
                </p:cNvSpPr>
                <p:nvPr/>
              </p:nvSpPr>
              <p:spPr bwMode="auto">
                <a:xfrm>
                  <a:off x="7744" y="2099"/>
                  <a:ext cx="307" cy="214"/>
                </a:xfrm>
                <a:custGeom>
                  <a:avLst/>
                  <a:gdLst>
                    <a:gd name="T0" fmla="*/ 101 w 130"/>
                    <a:gd name="T1" fmla="*/ 91 h 91"/>
                    <a:gd name="T2" fmla="*/ 17 w 130"/>
                    <a:gd name="T3" fmla="*/ 67 h 91"/>
                    <a:gd name="T4" fmla="*/ 101 w 130"/>
                    <a:gd name="T5" fmla="*/ 91 h 91"/>
                    <a:gd name="T6" fmla="*/ 0 60000 65536"/>
                    <a:gd name="T7" fmla="*/ 0 60000 65536"/>
                    <a:gd name="T8" fmla="*/ 0 60000 65536"/>
                    <a:gd name="T9" fmla="*/ 0 w 130"/>
                    <a:gd name="T10" fmla="*/ 0 h 91"/>
                    <a:gd name="T11" fmla="*/ 130 w 130"/>
                    <a:gd name="T12" fmla="*/ 91 h 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" h="91">
                      <a:moveTo>
                        <a:pt x="101" y="91"/>
                      </a:moveTo>
                      <a:cubicBezTo>
                        <a:pt x="75" y="81"/>
                        <a:pt x="51" y="69"/>
                        <a:pt x="17" y="67"/>
                      </a:cubicBezTo>
                      <a:cubicBezTo>
                        <a:pt x="0" y="0"/>
                        <a:pt x="130" y="39"/>
                        <a:pt x="101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7" name="Freeform 593"/>
                <p:cNvSpPr>
                  <a:spLocks/>
                </p:cNvSpPr>
                <p:nvPr/>
              </p:nvSpPr>
              <p:spPr bwMode="auto">
                <a:xfrm>
                  <a:off x="7222" y="2108"/>
                  <a:ext cx="529" cy="621"/>
                </a:xfrm>
                <a:custGeom>
                  <a:avLst/>
                  <a:gdLst>
                    <a:gd name="T0" fmla="*/ 222 w 224"/>
                    <a:gd name="T1" fmla="*/ 47 h 263"/>
                    <a:gd name="T2" fmla="*/ 182 w 224"/>
                    <a:gd name="T3" fmla="*/ 79 h 263"/>
                    <a:gd name="T4" fmla="*/ 86 w 224"/>
                    <a:gd name="T5" fmla="*/ 179 h 263"/>
                    <a:gd name="T6" fmla="*/ 34 w 224"/>
                    <a:gd name="T7" fmla="*/ 263 h 263"/>
                    <a:gd name="T8" fmla="*/ 118 w 224"/>
                    <a:gd name="T9" fmla="*/ 91 h 263"/>
                    <a:gd name="T10" fmla="*/ 222 w 224"/>
                    <a:gd name="T11" fmla="*/ 47 h 2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263"/>
                    <a:gd name="T20" fmla="*/ 224 w 224"/>
                    <a:gd name="T21" fmla="*/ 263 h 2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263">
                      <a:moveTo>
                        <a:pt x="222" y="47"/>
                      </a:moveTo>
                      <a:cubicBezTo>
                        <a:pt x="224" y="73"/>
                        <a:pt x="195" y="68"/>
                        <a:pt x="182" y="79"/>
                      </a:cubicBezTo>
                      <a:cubicBezTo>
                        <a:pt x="162" y="122"/>
                        <a:pt x="115" y="143"/>
                        <a:pt x="86" y="179"/>
                      </a:cubicBezTo>
                      <a:cubicBezTo>
                        <a:pt x="65" y="205"/>
                        <a:pt x="68" y="245"/>
                        <a:pt x="34" y="263"/>
                      </a:cubicBezTo>
                      <a:cubicBezTo>
                        <a:pt x="0" y="195"/>
                        <a:pt x="79" y="136"/>
                        <a:pt x="118" y="91"/>
                      </a:cubicBezTo>
                      <a:cubicBezTo>
                        <a:pt x="141" y="65"/>
                        <a:pt x="176" y="0"/>
                        <a:pt x="222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8" name="Freeform 594"/>
                <p:cNvSpPr>
                  <a:spLocks/>
                </p:cNvSpPr>
                <p:nvPr/>
              </p:nvSpPr>
              <p:spPr bwMode="auto">
                <a:xfrm>
                  <a:off x="6868" y="2271"/>
                  <a:ext cx="1139" cy="1498"/>
                </a:xfrm>
                <a:custGeom>
                  <a:avLst/>
                  <a:gdLst>
                    <a:gd name="T0" fmla="*/ 52 w 482"/>
                    <a:gd name="T1" fmla="*/ 614 h 634"/>
                    <a:gd name="T2" fmla="*/ 120 w 482"/>
                    <a:gd name="T3" fmla="*/ 562 h 634"/>
                    <a:gd name="T4" fmla="*/ 236 w 482"/>
                    <a:gd name="T5" fmla="*/ 454 h 634"/>
                    <a:gd name="T6" fmla="*/ 300 w 482"/>
                    <a:gd name="T7" fmla="*/ 430 h 634"/>
                    <a:gd name="T8" fmla="*/ 432 w 482"/>
                    <a:gd name="T9" fmla="*/ 206 h 634"/>
                    <a:gd name="T10" fmla="*/ 428 w 482"/>
                    <a:gd name="T11" fmla="*/ 162 h 634"/>
                    <a:gd name="T12" fmla="*/ 400 w 482"/>
                    <a:gd name="T13" fmla="*/ 58 h 634"/>
                    <a:gd name="T14" fmla="*/ 332 w 482"/>
                    <a:gd name="T15" fmla="*/ 130 h 634"/>
                    <a:gd name="T16" fmla="*/ 64 w 482"/>
                    <a:gd name="T17" fmla="*/ 490 h 634"/>
                    <a:gd name="T18" fmla="*/ 0 w 482"/>
                    <a:gd name="T19" fmla="*/ 506 h 634"/>
                    <a:gd name="T20" fmla="*/ 76 w 482"/>
                    <a:gd name="T21" fmla="*/ 426 h 634"/>
                    <a:gd name="T22" fmla="*/ 240 w 482"/>
                    <a:gd name="T23" fmla="*/ 146 h 634"/>
                    <a:gd name="T24" fmla="*/ 292 w 482"/>
                    <a:gd name="T25" fmla="*/ 102 h 634"/>
                    <a:gd name="T26" fmla="*/ 340 w 482"/>
                    <a:gd name="T27" fmla="*/ 38 h 634"/>
                    <a:gd name="T28" fmla="*/ 480 w 482"/>
                    <a:gd name="T29" fmla="*/ 90 h 634"/>
                    <a:gd name="T30" fmla="*/ 468 w 482"/>
                    <a:gd name="T31" fmla="*/ 166 h 634"/>
                    <a:gd name="T32" fmla="*/ 468 w 482"/>
                    <a:gd name="T33" fmla="*/ 250 h 634"/>
                    <a:gd name="T34" fmla="*/ 356 w 482"/>
                    <a:gd name="T35" fmla="*/ 450 h 634"/>
                    <a:gd name="T36" fmla="*/ 264 w 482"/>
                    <a:gd name="T37" fmla="*/ 494 h 634"/>
                    <a:gd name="T38" fmla="*/ 52 w 482"/>
                    <a:gd name="T39" fmla="*/ 614 h 6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2"/>
                    <a:gd name="T61" fmla="*/ 0 h 634"/>
                    <a:gd name="T62" fmla="*/ 482 w 482"/>
                    <a:gd name="T63" fmla="*/ 634 h 63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2" h="634">
                      <a:moveTo>
                        <a:pt x="52" y="614"/>
                      </a:moveTo>
                      <a:cubicBezTo>
                        <a:pt x="63" y="583"/>
                        <a:pt x="91" y="582"/>
                        <a:pt x="120" y="562"/>
                      </a:cubicBezTo>
                      <a:cubicBezTo>
                        <a:pt x="162" y="533"/>
                        <a:pt x="194" y="478"/>
                        <a:pt x="236" y="454"/>
                      </a:cubicBezTo>
                      <a:cubicBezTo>
                        <a:pt x="255" y="443"/>
                        <a:pt x="279" y="442"/>
                        <a:pt x="300" y="430"/>
                      </a:cubicBezTo>
                      <a:cubicBezTo>
                        <a:pt x="368" y="392"/>
                        <a:pt x="428" y="289"/>
                        <a:pt x="432" y="206"/>
                      </a:cubicBezTo>
                      <a:cubicBezTo>
                        <a:pt x="433" y="191"/>
                        <a:pt x="427" y="176"/>
                        <a:pt x="428" y="162"/>
                      </a:cubicBezTo>
                      <a:cubicBezTo>
                        <a:pt x="430" y="121"/>
                        <a:pt x="449" y="65"/>
                        <a:pt x="400" y="58"/>
                      </a:cubicBezTo>
                      <a:cubicBezTo>
                        <a:pt x="355" y="51"/>
                        <a:pt x="343" y="93"/>
                        <a:pt x="332" y="130"/>
                      </a:cubicBezTo>
                      <a:cubicBezTo>
                        <a:pt x="229" y="219"/>
                        <a:pt x="186" y="413"/>
                        <a:pt x="64" y="490"/>
                      </a:cubicBezTo>
                      <a:cubicBezTo>
                        <a:pt x="48" y="500"/>
                        <a:pt x="23" y="512"/>
                        <a:pt x="0" y="506"/>
                      </a:cubicBezTo>
                      <a:cubicBezTo>
                        <a:pt x="0" y="456"/>
                        <a:pt x="46" y="452"/>
                        <a:pt x="76" y="426"/>
                      </a:cubicBezTo>
                      <a:cubicBezTo>
                        <a:pt x="154" y="358"/>
                        <a:pt x="171" y="230"/>
                        <a:pt x="240" y="146"/>
                      </a:cubicBezTo>
                      <a:cubicBezTo>
                        <a:pt x="253" y="131"/>
                        <a:pt x="276" y="120"/>
                        <a:pt x="292" y="102"/>
                      </a:cubicBezTo>
                      <a:cubicBezTo>
                        <a:pt x="311" y="81"/>
                        <a:pt x="322" y="51"/>
                        <a:pt x="340" y="38"/>
                      </a:cubicBezTo>
                      <a:cubicBezTo>
                        <a:pt x="395" y="0"/>
                        <a:pt x="476" y="32"/>
                        <a:pt x="480" y="90"/>
                      </a:cubicBezTo>
                      <a:cubicBezTo>
                        <a:pt x="482" y="116"/>
                        <a:pt x="470" y="144"/>
                        <a:pt x="468" y="166"/>
                      </a:cubicBezTo>
                      <a:cubicBezTo>
                        <a:pt x="466" y="195"/>
                        <a:pt x="471" y="223"/>
                        <a:pt x="468" y="250"/>
                      </a:cubicBezTo>
                      <a:cubicBezTo>
                        <a:pt x="459" y="329"/>
                        <a:pt x="412" y="407"/>
                        <a:pt x="356" y="450"/>
                      </a:cubicBezTo>
                      <a:cubicBezTo>
                        <a:pt x="330" y="470"/>
                        <a:pt x="294" y="476"/>
                        <a:pt x="264" y="494"/>
                      </a:cubicBezTo>
                      <a:cubicBezTo>
                        <a:pt x="198" y="533"/>
                        <a:pt x="151" y="634"/>
                        <a:pt x="52" y="6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09" name="Freeform 595"/>
                <p:cNvSpPr>
                  <a:spLocks noEditPoints="1"/>
                </p:cNvSpPr>
                <p:nvPr/>
              </p:nvSpPr>
              <p:spPr bwMode="auto">
                <a:xfrm>
                  <a:off x="6896" y="2465"/>
                  <a:ext cx="983" cy="1207"/>
                </a:xfrm>
                <a:custGeom>
                  <a:avLst/>
                  <a:gdLst>
                    <a:gd name="T0" fmla="*/ 388 w 416"/>
                    <a:gd name="T1" fmla="*/ 0 h 511"/>
                    <a:gd name="T2" fmla="*/ 380 w 416"/>
                    <a:gd name="T3" fmla="*/ 76 h 511"/>
                    <a:gd name="T4" fmla="*/ 308 w 416"/>
                    <a:gd name="T5" fmla="*/ 296 h 511"/>
                    <a:gd name="T6" fmla="*/ 160 w 416"/>
                    <a:gd name="T7" fmla="*/ 392 h 511"/>
                    <a:gd name="T8" fmla="*/ 0 w 416"/>
                    <a:gd name="T9" fmla="*/ 476 h 511"/>
                    <a:gd name="T10" fmla="*/ 76 w 416"/>
                    <a:gd name="T11" fmla="*/ 420 h 511"/>
                    <a:gd name="T12" fmla="*/ 208 w 416"/>
                    <a:gd name="T13" fmla="*/ 276 h 511"/>
                    <a:gd name="T14" fmla="*/ 344 w 416"/>
                    <a:gd name="T15" fmla="*/ 60 h 511"/>
                    <a:gd name="T16" fmla="*/ 380 w 416"/>
                    <a:gd name="T17" fmla="*/ 0 h 511"/>
                    <a:gd name="T18" fmla="*/ 388 w 416"/>
                    <a:gd name="T19" fmla="*/ 0 h 511"/>
                    <a:gd name="T20" fmla="*/ 260 w 416"/>
                    <a:gd name="T21" fmla="*/ 264 h 511"/>
                    <a:gd name="T22" fmla="*/ 344 w 416"/>
                    <a:gd name="T23" fmla="*/ 120 h 511"/>
                    <a:gd name="T24" fmla="*/ 332 w 416"/>
                    <a:gd name="T25" fmla="*/ 116 h 511"/>
                    <a:gd name="T26" fmla="*/ 260 w 416"/>
                    <a:gd name="T27" fmla="*/ 264 h 5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6"/>
                    <a:gd name="T43" fmla="*/ 0 h 511"/>
                    <a:gd name="T44" fmla="*/ 416 w 416"/>
                    <a:gd name="T45" fmla="*/ 511 h 51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6" h="511">
                      <a:moveTo>
                        <a:pt x="388" y="0"/>
                      </a:moveTo>
                      <a:cubicBezTo>
                        <a:pt x="408" y="22"/>
                        <a:pt x="388" y="57"/>
                        <a:pt x="380" y="76"/>
                      </a:cubicBezTo>
                      <a:cubicBezTo>
                        <a:pt x="416" y="121"/>
                        <a:pt x="361" y="271"/>
                        <a:pt x="308" y="296"/>
                      </a:cubicBezTo>
                      <a:cubicBezTo>
                        <a:pt x="246" y="325"/>
                        <a:pt x="203" y="342"/>
                        <a:pt x="160" y="392"/>
                      </a:cubicBezTo>
                      <a:cubicBezTo>
                        <a:pt x="130" y="426"/>
                        <a:pt x="60" y="511"/>
                        <a:pt x="0" y="476"/>
                      </a:cubicBezTo>
                      <a:cubicBezTo>
                        <a:pt x="17" y="440"/>
                        <a:pt x="50" y="439"/>
                        <a:pt x="76" y="420"/>
                      </a:cubicBezTo>
                      <a:cubicBezTo>
                        <a:pt x="106" y="399"/>
                        <a:pt x="194" y="313"/>
                        <a:pt x="208" y="276"/>
                      </a:cubicBezTo>
                      <a:cubicBezTo>
                        <a:pt x="239" y="199"/>
                        <a:pt x="278" y="107"/>
                        <a:pt x="344" y="60"/>
                      </a:cubicBezTo>
                      <a:cubicBezTo>
                        <a:pt x="351" y="35"/>
                        <a:pt x="355" y="6"/>
                        <a:pt x="380" y="0"/>
                      </a:cubicBezTo>
                      <a:cubicBezTo>
                        <a:pt x="383" y="0"/>
                        <a:pt x="385" y="0"/>
                        <a:pt x="388" y="0"/>
                      </a:cubicBezTo>
                      <a:close/>
                      <a:moveTo>
                        <a:pt x="260" y="264"/>
                      </a:moveTo>
                      <a:cubicBezTo>
                        <a:pt x="312" y="258"/>
                        <a:pt x="349" y="183"/>
                        <a:pt x="344" y="120"/>
                      </a:cubicBezTo>
                      <a:cubicBezTo>
                        <a:pt x="339" y="120"/>
                        <a:pt x="339" y="115"/>
                        <a:pt x="332" y="116"/>
                      </a:cubicBezTo>
                      <a:cubicBezTo>
                        <a:pt x="312" y="169"/>
                        <a:pt x="283" y="213"/>
                        <a:pt x="260" y="2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0" name="Freeform 596"/>
                <p:cNvSpPr>
                  <a:spLocks/>
                </p:cNvSpPr>
                <p:nvPr/>
              </p:nvSpPr>
              <p:spPr bwMode="auto">
                <a:xfrm>
                  <a:off x="8514" y="2502"/>
                  <a:ext cx="163" cy="350"/>
                </a:xfrm>
                <a:custGeom>
                  <a:avLst/>
                  <a:gdLst>
                    <a:gd name="T0" fmla="*/ 39 w 69"/>
                    <a:gd name="T1" fmla="*/ 0 h 148"/>
                    <a:gd name="T2" fmla="*/ 15 w 69"/>
                    <a:gd name="T3" fmla="*/ 148 h 148"/>
                    <a:gd name="T4" fmla="*/ 39 w 69"/>
                    <a:gd name="T5" fmla="*/ 0 h 148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48"/>
                    <a:gd name="T11" fmla="*/ 69 w 69"/>
                    <a:gd name="T12" fmla="*/ 148 h 1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48">
                      <a:moveTo>
                        <a:pt x="39" y="0"/>
                      </a:moveTo>
                      <a:cubicBezTo>
                        <a:pt x="69" y="30"/>
                        <a:pt x="53" y="134"/>
                        <a:pt x="15" y="148"/>
                      </a:cubicBezTo>
                      <a:cubicBezTo>
                        <a:pt x="13" y="103"/>
                        <a:pt x="0" y="16"/>
                        <a:pt x="3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1" name="Freeform 597"/>
                <p:cNvSpPr>
                  <a:spLocks/>
                </p:cNvSpPr>
                <p:nvPr/>
              </p:nvSpPr>
              <p:spPr bwMode="auto">
                <a:xfrm>
                  <a:off x="6670" y="2538"/>
                  <a:ext cx="375" cy="616"/>
                </a:xfrm>
                <a:custGeom>
                  <a:avLst/>
                  <a:gdLst>
                    <a:gd name="T0" fmla="*/ 140 w 159"/>
                    <a:gd name="T1" fmla="*/ 5 h 261"/>
                    <a:gd name="T2" fmla="*/ 112 w 159"/>
                    <a:gd name="T3" fmla="*/ 157 h 261"/>
                    <a:gd name="T4" fmla="*/ 20 w 159"/>
                    <a:gd name="T5" fmla="*/ 261 h 261"/>
                    <a:gd name="T6" fmla="*/ 120 w 159"/>
                    <a:gd name="T7" fmla="*/ 13 h 261"/>
                    <a:gd name="T8" fmla="*/ 128 w 159"/>
                    <a:gd name="T9" fmla="*/ 1 h 261"/>
                    <a:gd name="T10" fmla="*/ 140 w 159"/>
                    <a:gd name="T11" fmla="*/ 5 h 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261"/>
                    <a:gd name="T20" fmla="*/ 159 w 159"/>
                    <a:gd name="T21" fmla="*/ 261 h 2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261">
                      <a:moveTo>
                        <a:pt x="140" y="5"/>
                      </a:moveTo>
                      <a:cubicBezTo>
                        <a:pt x="159" y="62"/>
                        <a:pt x="137" y="118"/>
                        <a:pt x="112" y="157"/>
                      </a:cubicBezTo>
                      <a:cubicBezTo>
                        <a:pt x="87" y="195"/>
                        <a:pt x="54" y="238"/>
                        <a:pt x="20" y="261"/>
                      </a:cubicBezTo>
                      <a:cubicBezTo>
                        <a:pt x="0" y="156"/>
                        <a:pt x="106" y="110"/>
                        <a:pt x="120" y="13"/>
                      </a:cubicBezTo>
                      <a:cubicBezTo>
                        <a:pt x="122" y="8"/>
                        <a:pt x="127" y="7"/>
                        <a:pt x="128" y="1"/>
                      </a:cubicBezTo>
                      <a:cubicBezTo>
                        <a:pt x="135" y="0"/>
                        <a:pt x="135" y="5"/>
                        <a:pt x="14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2" name="Freeform 598"/>
                <p:cNvSpPr>
                  <a:spLocks/>
                </p:cNvSpPr>
                <p:nvPr/>
              </p:nvSpPr>
              <p:spPr bwMode="auto">
                <a:xfrm>
                  <a:off x="7425" y="2937"/>
                  <a:ext cx="1198" cy="1210"/>
                </a:xfrm>
                <a:custGeom>
                  <a:avLst/>
                  <a:gdLst>
                    <a:gd name="T0" fmla="*/ 492 w 507"/>
                    <a:gd name="T1" fmla="*/ 0 h 512"/>
                    <a:gd name="T2" fmla="*/ 444 w 507"/>
                    <a:gd name="T3" fmla="*/ 188 h 512"/>
                    <a:gd name="T4" fmla="*/ 328 w 507"/>
                    <a:gd name="T5" fmla="*/ 324 h 512"/>
                    <a:gd name="T6" fmla="*/ 160 w 507"/>
                    <a:gd name="T7" fmla="*/ 396 h 512"/>
                    <a:gd name="T8" fmla="*/ 316 w 507"/>
                    <a:gd name="T9" fmla="*/ 360 h 512"/>
                    <a:gd name="T10" fmla="*/ 124 w 507"/>
                    <a:gd name="T11" fmla="*/ 444 h 512"/>
                    <a:gd name="T12" fmla="*/ 0 w 507"/>
                    <a:gd name="T13" fmla="*/ 496 h 512"/>
                    <a:gd name="T14" fmla="*/ 56 w 507"/>
                    <a:gd name="T15" fmla="*/ 444 h 512"/>
                    <a:gd name="T16" fmla="*/ 136 w 507"/>
                    <a:gd name="T17" fmla="*/ 356 h 512"/>
                    <a:gd name="T18" fmla="*/ 332 w 507"/>
                    <a:gd name="T19" fmla="*/ 272 h 512"/>
                    <a:gd name="T20" fmla="*/ 472 w 507"/>
                    <a:gd name="T21" fmla="*/ 16 h 512"/>
                    <a:gd name="T22" fmla="*/ 480 w 507"/>
                    <a:gd name="T23" fmla="*/ 0 h 512"/>
                    <a:gd name="T24" fmla="*/ 492 w 507"/>
                    <a:gd name="T25" fmla="*/ 0 h 5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7"/>
                    <a:gd name="T40" fmla="*/ 0 h 512"/>
                    <a:gd name="T41" fmla="*/ 507 w 507"/>
                    <a:gd name="T42" fmla="*/ 512 h 5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7" h="512">
                      <a:moveTo>
                        <a:pt x="492" y="0"/>
                      </a:moveTo>
                      <a:cubicBezTo>
                        <a:pt x="507" y="67"/>
                        <a:pt x="473" y="136"/>
                        <a:pt x="444" y="188"/>
                      </a:cubicBezTo>
                      <a:cubicBezTo>
                        <a:pt x="415" y="240"/>
                        <a:pt x="380" y="296"/>
                        <a:pt x="328" y="324"/>
                      </a:cubicBezTo>
                      <a:cubicBezTo>
                        <a:pt x="274" y="354"/>
                        <a:pt x="207" y="350"/>
                        <a:pt x="160" y="396"/>
                      </a:cubicBezTo>
                      <a:cubicBezTo>
                        <a:pt x="219" y="409"/>
                        <a:pt x="271" y="361"/>
                        <a:pt x="316" y="360"/>
                      </a:cubicBezTo>
                      <a:cubicBezTo>
                        <a:pt x="311" y="453"/>
                        <a:pt x="194" y="419"/>
                        <a:pt x="124" y="444"/>
                      </a:cubicBezTo>
                      <a:cubicBezTo>
                        <a:pt x="78" y="460"/>
                        <a:pt x="50" y="512"/>
                        <a:pt x="0" y="496"/>
                      </a:cubicBezTo>
                      <a:cubicBezTo>
                        <a:pt x="5" y="460"/>
                        <a:pt x="37" y="460"/>
                        <a:pt x="56" y="444"/>
                      </a:cubicBezTo>
                      <a:cubicBezTo>
                        <a:pt x="87" y="419"/>
                        <a:pt x="107" y="378"/>
                        <a:pt x="136" y="356"/>
                      </a:cubicBezTo>
                      <a:cubicBezTo>
                        <a:pt x="198" y="310"/>
                        <a:pt x="277" y="314"/>
                        <a:pt x="332" y="272"/>
                      </a:cubicBezTo>
                      <a:cubicBezTo>
                        <a:pt x="418" y="206"/>
                        <a:pt x="424" y="122"/>
                        <a:pt x="472" y="16"/>
                      </a:cubicBezTo>
                      <a:cubicBezTo>
                        <a:pt x="474" y="12"/>
                        <a:pt x="475" y="5"/>
                        <a:pt x="480" y="0"/>
                      </a:cubicBezTo>
                      <a:cubicBezTo>
                        <a:pt x="484" y="0"/>
                        <a:pt x="488" y="0"/>
                        <a:pt x="49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3" name="Freeform 599"/>
                <p:cNvSpPr>
                  <a:spLocks/>
                </p:cNvSpPr>
                <p:nvPr/>
              </p:nvSpPr>
              <p:spPr bwMode="auto">
                <a:xfrm>
                  <a:off x="8219" y="2956"/>
                  <a:ext cx="721" cy="869"/>
                </a:xfrm>
                <a:custGeom>
                  <a:avLst/>
                  <a:gdLst>
                    <a:gd name="T0" fmla="*/ 288 w 305"/>
                    <a:gd name="T1" fmla="*/ 4 h 368"/>
                    <a:gd name="T2" fmla="*/ 220 w 305"/>
                    <a:gd name="T3" fmla="*/ 196 h 368"/>
                    <a:gd name="T4" fmla="*/ 152 w 305"/>
                    <a:gd name="T5" fmla="*/ 236 h 368"/>
                    <a:gd name="T6" fmla="*/ 0 w 305"/>
                    <a:gd name="T7" fmla="*/ 348 h 368"/>
                    <a:gd name="T8" fmla="*/ 52 w 305"/>
                    <a:gd name="T9" fmla="*/ 292 h 368"/>
                    <a:gd name="T10" fmla="*/ 172 w 305"/>
                    <a:gd name="T11" fmla="*/ 76 h 368"/>
                    <a:gd name="T12" fmla="*/ 208 w 305"/>
                    <a:gd name="T13" fmla="*/ 4 h 368"/>
                    <a:gd name="T14" fmla="*/ 176 w 305"/>
                    <a:gd name="T15" fmla="*/ 164 h 368"/>
                    <a:gd name="T16" fmla="*/ 276 w 305"/>
                    <a:gd name="T17" fmla="*/ 0 h 368"/>
                    <a:gd name="T18" fmla="*/ 288 w 305"/>
                    <a:gd name="T19" fmla="*/ 4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5"/>
                    <a:gd name="T31" fmla="*/ 0 h 368"/>
                    <a:gd name="T32" fmla="*/ 305 w 305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5" h="368">
                      <a:moveTo>
                        <a:pt x="288" y="4"/>
                      </a:moveTo>
                      <a:cubicBezTo>
                        <a:pt x="305" y="75"/>
                        <a:pt x="265" y="155"/>
                        <a:pt x="220" y="196"/>
                      </a:cubicBezTo>
                      <a:cubicBezTo>
                        <a:pt x="202" y="213"/>
                        <a:pt x="173" y="218"/>
                        <a:pt x="152" y="236"/>
                      </a:cubicBezTo>
                      <a:cubicBezTo>
                        <a:pt x="106" y="276"/>
                        <a:pt x="76" y="368"/>
                        <a:pt x="0" y="348"/>
                      </a:cubicBezTo>
                      <a:cubicBezTo>
                        <a:pt x="0" y="310"/>
                        <a:pt x="31" y="310"/>
                        <a:pt x="52" y="292"/>
                      </a:cubicBezTo>
                      <a:cubicBezTo>
                        <a:pt x="106" y="246"/>
                        <a:pt x="151" y="153"/>
                        <a:pt x="172" y="76"/>
                      </a:cubicBezTo>
                      <a:cubicBezTo>
                        <a:pt x="179" y="52"/>
                        <a:pt x="177" y="14"/>
                        <a:pt x="208" y="4"/>
                      </a:cubicBezTo>
                      <a:cubicBezTo>
                        <a:pt x="247" y="48"/>
                        <a:pt x="187" y="118"/>
                        <a:pt x="176" y="164"/>
                      </a:cubicBezTo>
                      <a:cubicBezTo>
                        <a:pt x="233" y="149"/>
                        <a:pt x="235" y="44"/>
                        <a:pt x="276" y="0"/>
                      </a:cubicBezTo>
                      <a:cubicBezTo>
                        <a:pt x="279" y="2"/>
                        <a:pt x="283" y="4"/>
                        <a:pt x="288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4" name="Freeform 600"/>
                <p:cNvSpPr>
                  <a:spLocks/>
                </p:cNvSpPr>
                <p:nvPr/>
              </p:nvSpPr>
              <p:spPr bwMode="auto">
                <a:xfrm>
                  <a:off x="8059" y="3410"/>
                  <a:ext cx="788" cy="614"/>
                </a:xfrm>
                <a:custGeom>
                  <a:avLst/>
                  <a:gdLst>
                    <a:gd name="T0" fmla="*/ 328 w 334"/>
                    <a:gd name="T1" fmla="*/ 0 h 260"/>
                    <a:gd name="T2" fmla="*/ 252 w 334"/>
                    <a:gd name="T3" fmla="*/ 100 h 260"/>
                    <a:gd name="T4" fmla="*/ 288 w 334"/>
                    <a:gd name="T5" fmla="*/ 92 h 260"/>
                    <a:gd name="T6" fmla="*/ 252 w 334"/>
                    <a:gd name="T7" fmla="*/ 148 h 260"/>
                    <a:gd name="T8" fmla="*/ 0 w 334"/>
                    <a:gd name="T9" fmla="*/ 260 h 260"/>
                    <a:gd name="T10" fmla="*/ 92 w 334"/>
                    <a:gd name="T11" fmla="*/ 188 h 260"/>
                    <a:gd name="T12" fmla="*/ 196 w 334"/>
                    <a:gd name="T13" fmla="*/ 120 h 260"/>
                    <a:gd name="T14" fmla="*/ 316 w 334"/>
                    <a:gd name="T15" fmla="*/ 0 h 260"/>
                    <a:gd name="T16" fmla="*/ 328 w 334"/>
                    <a:gd name="T17" fmla="*/ 0 h 2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34"/>
                    <a:gd name="T28" fmla="*/ 0 h 260"/>
                    <a:gd name="T29" fmla="*/ 334 w 334"/>
                    <a:gd name="T30" fmla="*/ 260 h 2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34" h="260">
                      <a:moveTo>
                        <a:pt x="328" y="0"/>
                      </a:moveTo>
                      <a:cubicBezTo>
                        <a:pt x="334" y="49"/>
                        <a:pt x="277" y="69"/>
                        <a:pt x="252" y="100"/>
                      </a:cubicBezTo>
                      <a:cubicBezTo>
                        <a:pt x="263" y="112"/>
                        <a:pt x="269" y="85"/>
                        <a:pt x="288" y="92"/>
                      </a:cubicBezTo>
                      <a:cubicBezTo>
                        <a:pt x="289" y="123"/>
                        <a:pt x="264" y="129"/>
                        <a:pt x="252" y="148"/>
                      </a:cubicBezTo>
                      <a:cubicBezTo>
                        <a:pt x="148" y="163"/>
                        <a:pt x="101" y="255"/>
                        <a:pt x="0" y="260"/>
                      </a:cubicBezTo>
                      <a:cubicBezTo>
                        <a:pt x="16" y="222"/>
                        <a:pt x="60" y="207"/>
                        <a:pt x="92" y="188"/>
                      </a:cubicBezTo>
                      <a:cubicBezTo>
                        <a:pt x="126" y="168"/>
                        <a:pt x="168" y="148"/>
                        <a:pt x="196" y="120"/>
                      </a:cubicBezTo>
                      <a:cubicBezTo>
                        <a:pt x="235" y="82"/>
                        <a:pt x="259" y="24"/>
                        <a:pt x="316" y="0"/>
                      </a:cubicBezTo>
                      <a:cubicBezTo>
                        <a:pt x="320" y="0"/>
                        <a:pt x="324" y="0"/>
                        <a:pt x="32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5" name="Freeform 601"/>
                <p:cNvSpPr>
                  <a:spLocks/>
                </p:cNvSpPr>
                <p:nvPr/>
              </p:nvSpPr>
              <p:spPr bwMode="auto">
                <a:xfrm>
                  <a:off x="7227" y="3870"/>
                  <a:ext cx="321" cy="210"/>
                </a:xfrm>
                <a:custGeom>
                  <a:avLst/>
                  <a:gdLst>
                    <a:gd name="T0" fmla="*/ 136 w 136"/>
                    <a:gd name="T1" fmla="*/ 9 h 89"/>
                    <a:gd name="T2" fmla="*/ 0 w 136"/>
                    <a:gd name="T3" fmla="*/ 53 h 89"/>
                    <a:gd name="T4" fmla="*/ 136 w 136"/>
                    <a:gd name="T5" fmla="*/ 9 h 89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9"/>
                    <a:gd name="T11" fmla="*/ 136 w 136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9">
                      <a:moveTo>
                        <a:pt x="136" y="9"/>
                      </a:moveTo>
                      <a:cubicBezTo>
                        <a:pt x="122" y="49"/>
                        <a:pt x="38" y="89"/>
                        <a:pt x="0" y="53"/>
                      </a:cubicBezTo>
                      <a:cubicBezTo>
                        <a:pt x="9" y="6"/>
                        <a:pt x="98" y="0"/>
                        <a:pt x="136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  <p:sp>
              <p:nvSpPr>
                <p:cNvPr id="216" name="Freeform 602"/>
                <p:cNvSpPr>
                  <a:spLocks/>
                </p:cNvSpPr>
                <p:nvPr/>
              </p:nvSpPr>
              <p:spPr bwMode="auto">
                <a:xfrm>
                  <a:off x="7593" y="3976"/>
                  <a:ext cx="333" cy="152"/>
                </a:xfrm>
                <a:custGeom>
                  <a:avLst/>
                  <a:gdLst>
                    <a:gd name="T0" fmla="*/ 77 w 141"/>
                    <a:gd name="T1" fmla="*/ 64 h 64"/>
                    <a:gd name="T2" fmla="*/ 37 w 141"/>
                    <a:gd name="T3" fmla="*/ 64 h 64"/>
                    <a:gd name="T4" fmla="*/ 141 w 141"/>
                    <a:gd name="T5" fmla="*/ 24 h 64"/>
                    <a:gd name="T6" fmla="*/ 77 w 141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64"/>
                    <a:gd name="T14" fmla="*/ 141 w 141"/>
                    <a:gd name="T15" fmla="*/ 64 h 6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64">
                      <a:moveTo>
                        <a:pt x="77" y="64"/>
                      </a:moveTo>
                      <a:cubicBezTo>
                        <a:pt x="64" y="64"/>
                        <a:pt x="50" y="64"/>
                        <a:pt x="37" y="64"/>
                      </a:cubicBezTo>
                      <a:cubicBezTo>
                        <a:pt x="0" y="28"/>
                        <a:pt x="107" y="0"/>
                        <a:pt x="141" y="24"/>
                      </a:cubicBezTo>
                      <a:cubicBezTo>
                        <a:pt x="135" y="53"/>
                        <a:pt x="101" y="53"/>
                        <a:pt x="77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00765" eaLnBrk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 ExtraLight"/>
                    <a:ea typeface="ＭＳ Ｐゴシック" pitchFamily="34" charset="-128"/>
                  </a:endParaRPr>
                </a:p>
              </p:txBody>
            </p:sp>
          </p:grpSp>
        </p:grpSp>
      </p:grpSp>
      <p:pic>
        <p:nvPicPr>
          <p:cNvPr id="219" name="Picture 2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605" y="1552420"/>
            <a:ext cx="405613" cy="572861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582" y="720308"/>
            <a:ext cx="428236" cy="356770"/>
          </a:xfrm>
          <a:prstGeom prst="rect">
            <a:avLst/>
          </a:prstGeom>
        </p:spPr>
      </p:pic>
      <p:grpSp>
        <p:nvGrpSpPr>
          <p:cNvPr id="221" name="Group 220"/>
          <p:cNvGrpSpPr/>
          <p:nvPr/>
        </p:nvGrpSpPr>
        <p:grpSpPr>
          <a:xfrm>
            <a:off x="211218" y="1643135"/>
            <a:ext cx="3118823" cy="2401015"/>
            <a:chOff x="281549" y="1995714"/>
            <a:chExt cx="4157348" cy="3201353"/>
          </a:xfrm>
        </p:grpSpPr>
        <p:cxnSp>
          <p:nvCxnSpPr>
            <p:cNvPr id="222" name="Straight Connector 221"/>
            <p:cNvCxnSpPr>
              <a:stCxn id="225" idx="7"/>
            </p:cNvCxnSpPr>
            <p:nvPr/>
          </p:nvCxnSpPr>
          <p:spPr>
            <a:xfrm flipV="1">
              <a:off x="1357915" y="1995714"/>
              <a:ext cx="3080982" cy="2316811"/>
            </a:xfrm>
            <a:prstGeom prst="line">
              <a:avLst/>
            </a:prstGeom>
            <a:noFill/>
            <a:ln w="57150" cap="flat" cmpd="sng" algn="ctr">
              <a:solidFill>
                <a:srgbClr val="3CBBB9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223" name="Group 222"/>
            <p:cNvGrpSpPr/>
            <p:nvPr/>
          </p:nvGrpSpPr>
          <p:grpSpPr>
            <a:xfrm>
              <a:off x="390009" y="4160762"/>
              <a:ext cx="1133972" cy="1036305"/>
              <a:chOff x="7824318" y="4736555"/>
              <a:chExt cx="1214438" cy="1219200"/>
            </a:xfrm>
          </p:grpSpPr>
          <p:sp>
            <p:nvSpPr>
              <p:cNvPr id="225" name="Oval 263"/>
              <p:cNvSpPr>
                <a:spLocks/>
              </p:cNvSpPr>
              <p:nvPr/>
            </p:nvSpPr>
            <p:spPr bwMode="auto">
              <a:xfrm>
                <a:off x="7824318" y="4736555"/>
                <a:ext cx="1214438" cy="1219200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457105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226" name="Freeform 20"/>
              <p:cNvSpPr>
                <a:spLocks noEditPoints="1"/>
              </p:cNvSpPr>
              <p:nvPr/>
            </p:nvSpPr>
            <p:spPr bwMode="auto">
              <a:xfrm>
                <a:off x="8008730" y="4962011"/>
                <a:ext cx="834630" cy="730823"/>
              </a:xfrm>
              <a:custGeom>
                <a:avLst/>
                <a:gdLst/>
                <a:ahLst/>
                <a:cxnLst>
                  <a:cxn ang="0">
                    <a:pos x="139" y="218"/>
                  </a:cxn>
                  <a:cxn ang="0">
                    <a:pos x="185" y="230"/>
                  </a:cxn>
                  <a:cxn ang="0">
                    <a:pos x="189" y="232"/>
                  </a:cxn>
                  <a:cxn ang="0">
                    <a:pos x="216" y="256"/>
                  </a:cxn>
                  <a:cxn ang="0">
                    <a:pos x="223" y="251"/>
                  </a:cxn>
                  <a:cxn ang="0">
                    <a:pos x="221" y="240"/>
                  </a:cxn>
                  <a:cxn ang="0">
                    <a:pos x="248" y="207"/>
                  </a:cxn>
                  <a:cxn ang="0">
                    <a:pos x="248" y="199"/>
                  </a:cxn>
                  <a:cxn ang="0">
                    <a:pos x="241" y="12"/>
                  </a:cxn>
                  <a:cxn ang="0">
                    <a:pos x="241" y="0"/>
                  </a:cxn>
                  <a:cxn ang="0">
                    <a:pos x="136" y="173"/>
                  </a:cxn>
                  <a:cxn ang="0">
                    <a:pos x="38" y="355"/>
                  </a:cxn>
                  <a:cxn ang="0">
                    <a:pos x="52" y="347"/>
                  </a:cxn>
                  <a:cxn ang="0">
                    <a:pos x="139" y="218"/>
                  </a:cxn>
                  <a:cxn ang="0">
                    <a:pos x="188" y="149"/>
                  </a:cxn>
                  <a:cxn ang="0">
                    <a:pos x="318" y="148"/>
                  </a:cxn>
                  <a:cxn ang="0">
                    <a:pos x="329" y="128"/>
                  </a:cxn>
                  <a:cxn ang="0">
                    <a:pos x="180" y="128"/>
                  </a:cxn>
                  <a:cxn ang="0">
                    <a:pos x="188" y="149"/>
                  </a:cxn>
                  <a:cxn ang="0">
                    <a:pos x="122" y="235"/>
                  </a:cxn>
                  <a:cxn ang="0">
                    <a:pos x="201" y="362"/>
                  </a:cxn>
                  <a:cxn ang="0">
                    <a:pos x="213" y="342"/>
                  </a:cxn>
                  <a:cxn ang="0">
                    <a:pos x="142" y="233"/>
                  </a:cxn>
                  <a:cxn ang="0">
                    <a:pos x="122" y="235"/>
                  </a:cxn>
                  <a:cxn ang="0">
                    <a:pos x="274" y="319"/>
                  </a:cxn>
                  <a:cxn ang="0">
                    <a:pos x="286" y="268"/>
                  </a:cxn>
                  <a:cxn ang="0">
                    <a:pos x="277" y="263"/>
                  </a:cxn>
                  <a:cxn ang="0">
                    <a:pos x="254" y="272"/>
                  </a:cxn>
                  <a:cxn ang="0">
                    <a:pos x="229" y="261"/>
                  </a:cxn>
                  <a:cxn ang="0">
                    <a:pos x="222" y="266"/>
                  </a:cxn>
                  <a:cxn ang="0">
                    <a:pos x="232" y="319"/>
                  </a:cxn>
                  <a:cxn ang="0">
                    <a:pos x="139" y="406"/>
                  </a:cxn>
                  <a:cxn ang="0">
                    <a:pos x="63" y="367"/>
                  </a:cxn>
                  <a:cxn ang="0">
                    <a:pos x="50" y="375"/>
                  </a:cxn>
                  <a:cxn ang="0">
                    <a:pos x="151" y="426"/>
                  </a:cxn>
                  <a:cxn ang="0">
                    <a:pos x="254" y="371"/>
                  </a:cxn>
                  <a:cxn ang="0">
                    <a:pos x="455" y="375"/>
                  </a:cxn>
                  <a:cxn ang="0">
                    <a:pos x="443" y="369"/>
                  </a:cxn>
                  <a:cxn ang="0">
                    <a:pos x="274" y="319"/>
                  </a:cxn>
                  <a:cxn ang="0">
                    <a:pos x="369" y="173"/>
                  </a:cxn>
                  <a:cxn ang="0">
                    <a:pos x="266" y="0"/>
                  </a:cxn>
                  <a:cxn ang="0">
                    <a:pos x="266" y="12"/>
                  </a:cxn>
                  <a:cxn ang="0">
                    <a:pos x="260" y="199"/>
                  </a:cxn>
                  <a:cxn ang="0">
                    <a:pos x="260" y="207"/>
                  </a:cxn>
                  <a:cxn ang="0">
                    <a:pos x="287" y="240"/>
                  </a:cxn>
                  <a:cxn ang="0">
                    <a:pos x="285" y="252"/>
                  </a:cxn>
                  <a:cxn ang="0">
                    <a:pos x="292" y="256"/>
                  </a:cxn>
                  <a:cxn ang="0">
                    <a:pos x="369" y="217"/>
                  </a:cxn>
                  <a:cxn ang="0">
                    <a:pos x="455" y="347"/>
                  </a:cxn>
                  <a:cxn ang="0">
                    <a:pos x="469" y="355"/>
                  </a:cxn>
                  <a:cxn ang="0">
                    <a:pos x="369" y="173"/>
                  </a:cxn>
                  <a:cxn ang="0">
                    <a:pos x="297" y="342"/>
                  </a:cxn>
                  <a:cxn ang="0">
                    <a:pos x="307" y="362"/>
                  </a:cxn>
                  <a:cxn ang="0">
                    <a:pos x="388" y="234"/>
                  </a:cxn>
                  <a:cxn ang="0">
                    <a:pos x="366" y="232"/>
                  </a:cxn>
                  <a:cxn ang="0">
                    <a:pos x="297" y="342"/>
                  </a:cxn>
                </a:cxnLst>
                <a:rect l="0" t="0" r="r" b="b"/>
                <a:pathLst>
                  <a:path w="507" h="444">
                    <a:moveTo>
                      <a:pt x="139" y="218"/>
                    </a:moveTo>
                    <a:cubicBezTo>
                      <a:pt x="155" y="218"/>
                      <a:pt x="171" y="222"/>
                      <a:pt x="185" y="230"/>
                    </a:cubicBezTo>
                    <a:cubicBezTo>
                      <a:pt x="187" y="232"/>
                      <a:pt x="189" y="232"/>
                      <a:pt x="189" y="232"/>
                    </a:cubicBezTo>
                    <a:cubicBezTo>
                      <a:pt x="201" y="240"/>
                      <a:pt x="209" y="248"/>
                      <a:pt x="216" y="256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22" y="247"/>
                      <a:pt x="221" y="243"/>
                      <a:pt x="221" y="240"/>
                    </a:cubicBezTo>
                    <a:cubicBezTo>
                      <a:pt x="221" y="224"/>
                      <a:pt x="233" y="210"/>
                      <a:pt x="248" y="207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136" y="190"/>
                      <a:pt x="128" y="22"/>
                      <a:pt x="241" y="12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56" y="6"/>
                      <a:pt x="104" y="98"/>
                      <a:pt x="136" y="173"/>
                    </a:cubicBezTo>
                    <a:cubicBezTo>
                      <a:pt x="46" y="182"/>
                      <a:pt x="0" y="278"/>
                      <a:pt x="38" y="355"/>
                    </a:cubicBezTo>
                    <a:cubicBezTo>
                      <a:pt x="52" y="347"/>
                      <a:pt x="52" y="347"/>
                      <a:pt x="52" y="347"/>
                    </a:cubicBezTo>
                    <a:cubicBezTo>
                      <a:pt x="18" y="290"/>
                      <a:pt x="77" y="218"/>
                      <a:pt x="139" y="218"/>
                    </a:cubicBezTo>
                    <a:close/>
                    <a:moveTo>
                      <a:pt x="188" y="149"/>
                    </a:moveTo>
                    <a:cubicBezTo>
                      <a:pt x="227" y="118"/>
                      <a:pt x="280" y="118"/>
                      <a:pt x="318" y="148"/>
                    </a:cubicBezTo>
                    <a:cubicBezTo>
                      <a:pt x="323" y="142"/>
                      <a:pt x="327" y="136"/>
                      <a:pt x="329" y="128"/>
                    </a:cubicBezTo>
                    <a:cubicBezTo>
                      <a:pt x="283" y="96"/>
                      <a:pt x="225" y="96"/>
                      <a:pt x="180" y="128"/>
                    </a:cubicBezTo>
                    <a:cubicBezTo>
                      <a:pt x="182" y="139"/>
                      <a:pt x="184" y="143"/>
                      <a:pt x="188" y="149"/>
                    </a:cubicBezTo>
                    <a:close/>
                    <a:moveTo>
                      <a:pt x="122" y="235"/>
                    </a:moveTo>
                    <a:cubicBezTo>
                      <a:pt x="120" y="289"/>
                      <a:pt x="150" y="340"/>
                      <a:pt x="201" y="362"/>
                    </a:cubicBezTo>
                    <a:cubicBezTo>
                      <a:pt x="205" y="356"/>
                      <a:pt x="209" y="350"/>
                      <a:pt x="213" y="342"/>
                    </a:cubicBezTo>
                    <a:cubicBezTo>
                      <a:pt x="168" y="324"/>
                      <a:pt x="140" y="279"/>
                      <a:pt x="142" y="233"/>
                    </a:cubicBezTo>
                    <a:cubicBezTo>
                      <a:pt x="136" y="233"/>
                      <a:pt x="128" y="233"/>
                      <a:pt x="122" y="235"/>
                    </a:cubicBezTo>
                    <a:close/>
                    <a:moveTo>
                      <a:pt x="274" y="319"/>
                    </a:moveTo>
                    <a:cubicBezTo>
                      <a:pt x="273" y="296"/>
                      <a:pt x="274" y="288"/>
                      <a:pt x="286" y="268"/>
                    </a:cubicBezTo>
                    <a:cubicBezTo>
                      <a:pt x="277" y="263"/>
                      <a:pt x="277" y="263"/>
                      <a:pt x="277" y="263"/>
                    </a:cubicBezTo>
                    <a:cubicBezTo>
                      <a:pt x="271" y="269"/>
                      <a:pt x="263" y="272"/>
                      <a:pt x="254" y="272"/>
                    </a:cubicBezTo>
                    <a:cubicBezTo>
                      <a:pt x="244" y="272"/>
                      <a:pt x="235" y="268"/>
                      <a:pt x="229" y="261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30" y="282"/>
                      <a:pt x="232" y="299"/>
                      <a:pt x="232" y="319"/>
                    </a:cubicBezTo>
                    <a:cubicBezTo>
                      <a:pt x="230" y="367"/>
                      <a:pt x="187" y="406"/>
                      <a:pt x="139" y="406"/>
                    </a:cubicBezTo>
                    <a:cubicBezTo>
                      <a:pt x="107" y="406"/>
                      <a:pt x="81" y="391"/>
                      <a:pt x="63" y="367"/>
                    </a:cubicBezTo>
                    <a:cubicBezTo>
                      <a:pt x="50" y="375"/>
                      <a:pt x="50" y="375"/>
                      <a:pt x="50" y="375"/>
                    </a:cubicBezTo>
                    <a:cubicBezTo>
                      <a:pt x="73" y="405"/>
                      <a:pt x="111" y="426"/>
                      <a:pt x="151" y="426"/>
                    </a:cubicBezTo>
                    <a:cubicBezTo>
                      <a:pt x="194" y="426"/>
                      <a:pt x="230" y="404"/>
                      <a:pt x="254" y="371"/>
                    </a:cubicBezTo>
                    <a:cubicBezTo>
                      <a:pt x="302" y="441"/>
                      <a:pt x="405" y="444"/>
                      <a:pt x="455" y="375"/>
                    </a:cubicBezTo>
                    <a:cubicBezTo>
                      <a:pt x="443" y="369"/>
                      <a:pt x="443" y="369"/>
                      <a:pt x="443" y="369"/>
                    </a:cubicBezTo>
                    <a:cubicBezTo>
                      <a:pt x="394" y="437"/>
                      <a:pt x="281" y="403"/>
                      <a:pt x="274" y="319"/>
                    </a:cubicBezTo>
                    <a:close/>
                    <a:moveTo>
                      <a:pt x="369" y="173"/>
                    </a:moveTo>
                    <a:cubicBezTo>
                      <a:pt x="402" y="97"/>
                      <a:pt x="351" y="8"/>
                      <a:pt x="266" y="0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376" y="26"/>
                      <a:pt x="370" y="190"/>
                      <a:pt x="260" y="199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75" y="210"/>
                      <a:pt x="287" y="224"/>
                      <a:pt x="287" y="240"/>
                    </a:cubicBezTo>
                    <a:cubicBezTo>
                      <a:pt x="287" y="244"/>
                      <a:pt x="286" y="248"/>
                      <a:pt x="285" y="252"/>
                    </a:cubicBezTo>
                    <a:cubicBezTo>
                      <a:pt x="292" y="256"/>
                      <a:pt x="292" y="256"/>
                      <a:pt x="292" y="256"/>
                    </a:cubicBezTo>
                    <a:cubicBezTo>
                      <a:pt x="309" y="234"/>
                      <a:pt x="337" y="218"/>
                      <a:pt x="369" y="217"/>
                    </a:cubicBezTo>
                    <a:cubicBezTo>
                      <a:pt x="436" y="217"/>
                      <a:pt x="479" y="288"/>
                      <a:pt x="455" y="347"/>
                    </a:cubicBezTo>
                    <a:cubicBezTo>
                      <a:pt x="469" y="355"/>
                      <a:pt x="469" y="355"/>
                      <a:pt x="469" y="355"/>
                    </a:cubicBezTo>
                    <a:cubicBezTo>
                      <a:pt x="507" y="278"/>
                      <a:pt x="458" y="181"/>
                      <a:pt x="369" y="173"/>
                    </a:cubicBezTo>
                    <a:close/>
                    <a:moveTo>
                      <a:pt x="297" y="342"/>
                    </a:moveTo>
                    <a:cubicBezTo>
                      <a:pt x="301" y="350"/>
                      <a:pt x="303" y="356"/>
                      <a:pt x="307" y="362"/>
                    </a:cubicBezTo>
                    <a:cubicBezTo>
                      <a:pt x="358" y="340"/>
                      <a:pt x="390" y="289"/>
                      <a:pt x="388" y="234"/>
                    </a:cubicBezTo>
                    <a:cubicBezTo>
                      <a:pt x="382" y="232"/>
                      <a:pt x="374" y="232"/>
                      <a:pt x="366" y="232"/>
                    </a:cubicBezTo>
                    <a:cubicBezTo>
                      <a:pt x="370" y="281"/>
                      <a:pt x="341" y="326"/>
                      <a:pt x="297" y="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73017" tIns="36506" rIns="73017" bIns="36506" anchor="ctr"/>
              <a:lstStyle/>
              <a:p>
                <a:pPr marL="0" marR="0" lvl="0" indent="0" defTabSz="45710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24" name="TextBox 223"/>
            <p:cNvSpPr txBox="1"/>
            <p:nvPr/>
          </p:nvSpPr>
          <p:spPr>
            <a:xfrm>
              <a:off x="281549" y="3494367"/>
              <a:ext cx="1430250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0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B6B"/>
                  </a:solidFill>
                  <a:effectLst/>
                  <a:uLnTx/>
                  <a:uFillTx/>
                  <a:latin typeface="CiscoSansTT Light"/>
                </a:rPr>
                <a:t>Quarantine</a:t>
              </a:r>
            </a:p>
          </p:txBody>
        </p:sp>
      </p:grpSp>
      <p:pic>
        <p:nvPicPr>
          <p:cNvPr id="227" name="Picture 2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3796" y="2241849"/>
            <a:ext cx="1470204" cy="353786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4325" y="3455503"/>
            <a:ext cx="509443" cy="50931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576" y="3351584"/>
            <a:ext cx="654221" cy="65405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5318" y="3415084"/>
            <a:ext cx="509947" cy="509814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053" y="3357633"/>
            <a:ext cx="684782" cy="70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10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C -0.00104 0.01975 -0.00226 0.03858 -0.00625 0.05741 C -0.00834 0.06605 -0.00781 0.07284 -0.01233 0.0787 C -0.01754 0.09198 -0.025 0.10123 -0.03351 0.1071 C -0.03646 0.10864 -0.0382 0.10833 -0.04063 0.11111 C -0.05139 0.12037 -0.06528 0.12407 -0.07691 0.12716 C -0.09375 0.12623 -0.11024 0.12623 -0.12674 0.12531 C -0.13334 0.12469 -0.14115 0.11636 -0.14792 0.11451 C -0.15261 0.10895 -0.15643 0.10833 -0.16181 0.1071 C -0.16476 0.10525 -0.16771 0.10463 -0.17014 0.10216 C -0.17136 0.10062 -0.17188 0.09753 -0.17309 0.0966 C -0.17518 0.09414 -0.17882 0.09228 -0.18125 0.09136 C -0.1875 0.08426 -0.19358 0.08241 -0.20052 0.08056 C -0.21198 0.07006 -0.22535 0.06358 -0.23594 0.05185 C -0.24115 0.0463 -0.24792 0.03302 -0.25313 0.03056 C -0.25764 0.02438 -0.25712 0.02623 -0.26007 0.0179 C -0.26181 0.01327 -0.26215 0.00741 -0.26406 0.00339 C -0.26632 1.23457E-7 -0.2757 -0.00123 -0.27743 -0.00154 C -0.2849 -0.00525 -0.28038 -0.00309 -0.29236 -0.00679 C -0.29462 -0.00772 -0.29653 -0.00802 -0.29861 -0.00864 C -0.30035 -0.00957 -0.30347 -0.01049 -0.30347 -0.01019 C -0.30781 -0.01358 -0.31146 -0.01574 -0.3158 -0.01759 C -0.31997 -0.02253 -0.32465 -0.02562 -0.32899 -0.02994 C -0.3309 -0.03241 -0.33264 -0.03611 -0.33507 -0.03735 C -0.33715 -0.03858 -0.33941 -0.0392 -0.34097 -0.04074 C -0.34844 -0.04722 -0.35261 -0.05926 -0.36042 -0.06389 C -0.36927 -0.07716 -0.37952 -0.08364 -0.38959 -0.09259 C -0.39653 -0.09907 -0.39514 -0.10123 -0.40504 -0.1034 C -0.41806 -0.10617 -0.41024 -0.10463 -0.42795 -0.10864 C -0.43056 -0.1108 -0.43281 -0.11389 -0.43507 -0.11574 C -0.43993 -0.11944 -0.44549 -0.12006 -0.45035 -0.12284 C -0.45347 -0.1287 -0.45764 -0.12932 -0.46163 -0.13333 C -0.47205 -0.14537 -0.4592 -0.13333 -0.46979 -0.14259 C -0.47222 -0.14753 -0.475 -0.14938 -0.47865 -0.15154 C -0.48524 -0.15957 -0.49132 -0.17037 -0.49896 -0.17469 C -0.50538 -0.18272 -0.51337 -0.18735 -0.52101 -0.18735 L -0.52795 -0.19043 " pathEditMode="relative" rAng="0" ptsTypes="fffffffffffffffffffffffffffffffffffAA">
                                      <p:cBhvr>
                                        <p:cTn id="29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-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0.20483 0.00417 " pathEditMode="relative" ptsTypes="AA">
                                      <p:cBhvr>
                                        <p:cTn id="36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34 0.02639 " pathEditMode="relative" ptsTypes="AA">
                                      <p:cBhvr>
                                        <p:cTn id="3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534 0.02639 " pathEditMode="relative" ptsTypes="AA">
                                      <p:cBhvr>
                                        <p:cTn id="4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211 0.01574 " pathEditMode="relative" ptsTypes="AA">
                                      <p:cBhvr>
                                        <p:cTn id="43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211 0.01574 " pathEditMode="relative" ptsTypes="AA">
                                      <p:cBhvr>
                                        <p:cTn id="4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6693 0.01852 " pathEditMode="relative" ptsTypes="AA">
                                      <p:cBhvr>
                                        <p:cTn id="47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979 0.02639 " pathEditMode="relative" ptsTypes="AA">
                                      <p:cBhvr>
                                        <p:cTn id="50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979 0.02639 " pathEditMode="relative" ptsTypes="AA">
                                      <p:cBhvr>
                                        <p:cTn id="52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8.51852E-6 L -0.53698 0.00626 " pathEditMode="relative" ptsTypes="AA">
                                      <p:cBhvr>
                                        <p:cTn id="54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953 0.00533 " pathEditMode="relative" ptsTypes="AA">
                                      <p:cBhvr>
                                        <p:cTn id="57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953 0.00533 " pathEditMode="relative" ptsTypes="AA">
                                      <p:cBhvr>
                                        <p:cTn id="59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67825 0.01018 " pathEditMode="relative" ptsTypes="AA">
                                      <p:cBhvr>
                                        <p:cTn id="6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6" grpId="0"/>
      <p:bldP spid="178" grpId="0"/>
      <p:bldP spid="1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Resumen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1274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18947"/>
            <a:ext cx="8839200" cy="765432"/>
          </a:xfrm>
        </p:spPr>
        <p:txBody>
          <a:bodyPr/>
          <a:lstStyle/>
          <a:p>
            <a:r>
              <a:rPr lang="es-ES_tradnl" dirty="0" smtClean="0"/>
              <a:t>Innovaci</a:t>
            </a:r>
            <a:r>
              <a:rPr lang="es-ES_tradnl" dirty="0" smtClean="0"/>
              <a:t>ón para la evolución de las redes de Campus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s-ES_tradnl" dirty="0" err="1" smtClean="0"/>
              <a:t>UPoE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Permite </a:t>
            </a:r>
            <a:r>
              <a:rPr lang="es-ES_tradnl" b="1" dirty="0" smtClean="0">
                <a:solidFill>
                  <a:srgbClr val="C45B0B"/>
                </a:solidFill>
              </a:rPr>
              <a:t>nuevos dispositivos y soluciones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>
                <a:solidFill>
                  <a:srgbClr val="C45B0B"/>
                </a:solidFill>
              </a:rPr>
              <a:t>Ahorro</a:t>
            </a:r>
            <a:r>
              <a:rPr lang="es-ES_tradnl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en costes, energ</a:t>
            </a:r>
            <a:r>
              <a:rPr lang="es-ES_tradnl" dirty="0" smtClean="0"/>
              <a:t>ía e incremento de la </a:t>
            </a:r>
            <a:r>
              <a:rPr lang="es-ES_tradnl" b="1" dirty="0" smtClean="0">
                <a:solidFill>
                  <a:srgbClr val="C45B0B"/>
                </a:solidFill>
              </a:rPr>
              <a:t>alta disponibilidad</a:t>
            </a:r>
            <a:endParaRPr lang="es-ES_tradnl" b="1" dirty="0" smtClean="0">
              <a:solidFill>
                <a:srgbClr val="C45B0B"/>
              </a:solidFill>
            </a:endParaRPr>
          </a:p>
          <a:p>
            <a:r>
              <a:rPr lang="es-ES_tradnl" dirty="0" err="1" smtClean="0"/>
              <a:t>Multigigabit</a:t>
            </a:r>
            <a:r>
              <a:rPr lang="es-ES_tradnl" dirty="0" smtClean="0"/>
              <a:t> te permite:</a:t>
            </a:r>
          </a:p>
          <a:p>
            <a:pPr lvl="1"/>
            <a:r>
              <a:rPr lang="es-ES_tradnl" dirty="0" smtClean="0"/>
              <a:t>Habilitar conexiones </a:t>
            </a:r>
            <a:r>
              <a:rPr lang="es-ES_tradnl" b="1" dirty="0" smtClean="0">
                <a:solidFill>
                  <a:srgbClr val="C45B0B"/>
                </a:solidFill>
              </a:rPr>
              <a:t>&gt;1 </a:t>
            </a:r>
            <a:r>
              <a:rPr lang="es-ES_tradnl" b="1" dirty="0" err="1" smtClean="0">
                <a:solidFill>
                  <a:srgbClr val="C45B0B"/>
                </a:solidFill>
              </a:rPr>
              <a:t>Gbs</a:t>
            </a:r>
            <a:r>
              <a:rPr lang="es-ES_tradnl" b="1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compatibles con los estándares.</a:t>
            </a:r>
          </a:p>
          <a:p>
            <a:pPr lvl="1"/>
            <a:r>
              <a:rPr lang="es-ES_tradnl" b="1" dirty="0" smtClean="0">
                <a:solidFill>
                  <a:srgbClr val="C45B0B"/>
                </a:solidFill>
              </a:rPr>
              <a:t>Proteger la Inversión </a:t>
            </a:r>
            <a:r>
              <a:rPr lang="es-ES_tradnl" dirty="0" smtClean="0"/>
              <a:t>en infraestructura.</a:t>
            </a:r>
          </a:p>
          <a:p>
            <a:r>
              <a:rPr lang="es-ES_tradnl" dirty="0" smtClean="0"/>
              <a:t>La Red de Campus te puede proteger:</a:t>
            </a:r>
          </a:p>
          <a:p>
            <a:pPr lvl="1"/>
            <a:r>
              <a:rPr lang="es-ES_tradnl" dirty="0" err="1" smtClean="0"/>
              <a:t>NaaS</a:t>
            </a:r>
            <a:r>
              <a:rPr lang="es-ES_tradnl" dirty="0" smtClean="0"/>
              <a:t>: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</a:rPr>
              <a:t>Descubrir</a:t>
            </a:r>
            <a:r>
              <a:rPr lang="es-ES_tradnl" dirty="0" smtClean="0"/>
              <a:t>, </a:t>
            </a:r>
            <a:r>
              <a:rPr lang="es-ES_tradnl" b="1" dirty="0" smtClean="0">
                <a:solidFill>
                  <a:srgbClr val="C45B0B"/>
                </a:solidFill>
              </a:rPr>
              <a:t>Detectar</a:t>
            </a:r>
            <a:r>
              <a:rPr lang="es-ES_tradnl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e </a:t>
            </a:r>
            <a:r>
              <a:rPr lang="es-ES_tradnl" b="1" dirty="0" smtClean="0">
                <a:solidFill>
                  <a:srgbClr val="C45B0B"/>
                </a:solidFill>
              </a:rPr>
              <a:t>Investigar</a:t>
            </a:r>
            <a:r>
              <a:rPr lang="es-ES_tradnl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ataques.</a:t>
            </a:r>
          </a:p>
          <a:p>
            <a:pPr lvl="1"/>
            <a:r>
              <a:rPr lang="es-ES_tradnl" dirty="0" err="1" smtClean="0"/>
              <a:t>NaaE</a:t>
            </a:r>
            <a:r>
              <a:rPr lang="es-ES_tradnl" dirty="0" smtClean="0"/>
              <a:t>: </a:t>
            </a:r>
            <a:r>
              <a:rPr lang="es-ES_tradnl" b="1" dirty="0" smtClean="0">
                <a:solidFill>
                  <a:srgbClr val="C45B0B"/>
                </a:solidFill>
              </a:rPr>
              <a:t>Segmentar</a:t>
            </a:r>
            <a:r>
              <a:rPr lang="es-ES_tradnl" dirty="0" smtClean="0"/>
              <a:t>, </a:t>
            </a:r>
            <a:r>
              <a:rPr lang="es-ES_tradnl" b="1" dirty="0" smtClean="0">
                <a:solidFill>
                  <a:srgbClr val="C45B0B"/>
                </a:solidFill>
              </a:rPr>
              <a:t>Mitigar</a:t>
            </a:r>
            <a:r>
              <a:rPr lang="es-ES_tradnl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y </a:t>
            </a:r>
            <a:r>
              <a:rPr lang="es-ES_tradnl" b="1" dirty="0" smtClean="0">
                <a:solidFill>
                  <a:srgbClr val="C45B0B"/>
                </a:solidFill>
              </a:rPr>
              <a:t>Simplificar</a:t>
            </a:r>
            <a:r>
              <a:rPr lang="es-ES_tradnl" dirty="0" smtClean="0">
                <a:solidFill>
                  <a:srgbClr val="C45B0B"/>
                </a:solidFill>
              </a:rPr>
              <a:t> </a:t>
            </a:r>
            <a:r>
              <a:rPr lang="es-ES_tradnl" dirty="0" smtClean="0"/>
              <a:t>pol</a:t>
            </a:r>
            <a:r>
              <a:rPr lang="es-ES_tradnl" dirty="0" smtClean="0"/>
              <a:t>íticas de seguridad.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>
                <a:solidFill>
                  <a:srgbClr val="595959"/>
                </a:solidFill>
              </a:rPr>
              <a:pPr/>
              <a:t>19</a:t>
            </a:fld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41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Innovación</a:t>
            </a:r>
            <a:r>
              <a:rPr lang="en-US" dirty="0"/>
              <a:t> y </a:t>
            </a:r>
            <a:r>
              <a:rPr lang="en-US" dirty="0" err="1"/>
              <a:t>Evolución</a:t>
            </a:r>
            <a:r>
              <a:rPr lang="en-US" dirty="0"/>
              <a:t>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Redes</a:t>
            </a:r>
            <a:r>
              <a:rPr lang="en-US" dirty="0"/>
              <a:t> de Campus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50000"/>
              </a:lnSpc>
            </a:pPr>
            <a:r>
              <a:rPr lang="en-US" sz="1600" dirty="0" smtClean="0"/>
              <a:t>Hugo Padilla </a:t>
            </a:r>
            <a:r>
              <a:rPr lang="en-US" sz="1600" dirty="0" err="1" smtClean="0"/>
              <a:t>Prad</a:t>
            </a:r>
            <a:r>
              <a:rPr lang="en-US" sz="1600" dirty="0" smtClean="0"/>
              <a:t> ( </a:t>
            </a:r>
            <a:r>
              <a:rPr lang="en-US" sz="1600" dirty="0" smtClean="0">
                <a:hlinkClick r:id="rId3"/>
              </a:rPr>
              <a:t>hpadilla@cisco.com</a:t>
            </a:r>
            <a:r>
              <a:rPr lang="en-US" sz="1600" dirty="0" smtClean="0"/>
              <a:t> )</a:t>
            </a:r>
          </a:p>
          <a:p>
            <a:pPr>
              <a:lnSpc>
                <a:spcPct val="50000"/>
              </a:lnSpc>
            </a:pPr>
            <a:r>
              <a:rPr lang="en-US" sz="1600" dirty="0" smtClean="0"/>
              <a:t>EMEAR EN Switching Lead</a:t>
            </a:r>
          </a:p>
          <a:p>
            <a:pPr>
              <a:lnSpc>
                <a:spcPct val="50000"/>
              </a:lnSpc>
            </a:pPr>
            <a:r>
              <a:rPr lang="en-US" sz="1600" dirty="0" smtClean="0"/>
              <a:t>CCIE R&amp;S Emeritus #12444, Cisco Systems </a:t>
            </a:r>
            <a:endParaRPr lang="en-US" sz="1600" dirty="0"/>
          </a:p>
        </p:txBody>
      </p:sp>
      <p:sp>
        <p:nvSpPr>
          <p:cNvPr id="4" name="Text Placeholder 24"/>
          <p:cNvSpPr txBox="1">
            <a:spLocks/>
          </p:cNvSpPr>
          <p:nvPr/>
        </p:nvSpPr>
        <p:spPr bwMode="auto">
          <a:xfrm>
            <a:off x="673129" y="3155155"/>
            <a:ext cx="7178040" cy="3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85" indent="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386655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546497" indent="0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06338" indent="0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2599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9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s-ES_tradnl" sz="2000" dirty="0" smtClean="0"/>
          </a:p>
          <a:p>
            <a:r>
              <a:rPr lang="es-ES_tradnl" sz="2000" dirty="0" smtClean="0"/>
              <a:t>Redes de Campus: tendencias y visi</a:t>
            </a:r>
            <a:r>
              <a:rPr lang="es-ES_tradnl" sz="2000" dirty="0" smtClean="0"/>
              <a:t>ón</a:t>
            </a:r>
          </a:p>
          <a:p>
            <a:r>
              <a:rPr lang="es-ES_tradnl" sz="2000" dirty="0" smtClean="0"/>
              <a:t>Innovación &amp; Evolución:</a:t>
            </a:r>
          </a:p>
          <a:p>
            <a:pPr lvl="1"/>
            <a:r>
              <a:rPr lang="es-ES_tradnl" sz="2000" dirty="0" smtClean="0"/>
              <a:t>Optimización del soporte </a:t>
            </a:r>
            <a:r>
              <a:rPr lang="es-ES_tradnl" sz="2000" dirty="0" err="1" smtClean="0"/>
              <a:t>PoE</a:t>
            </a:r>
            <a:r>
              <a:rPr lang="es-ES_tradnl" sz="2000" dirty="0" smtClean="0"/>
              <a:t> </a:t>
            </a:r>
          </a:p>
          <a:p>
            <a:pPr lvl="1"/>
            <a:r>
              <a:rPr lang="es-ES_tradnl" sz="2000" dirty="0" smtClean="0"/>
              <a:t>Rendimiento &amp; Escalabilidad</a:t>
            </a:r>
          </a:p>
          <a:p>
            <a:pPr lvl="1"/>
            <a:r>
              <a:rPr lang="es-ES_tradnl" sz="2000" dirty="0" smtClean="0"/>
              <a:t>Protección y Seguridad</a:t>
            </a:r>
          </a:p>
          <a:p>
            <a:r>
              <a:rPr lang="es-ES_tradnl" sz="2000" dirty="0" smtClean="0"/>
              <a:t>Resumen</a:t>
            </a:r>
            <a:endParaRPr lang="es-ES_tradnl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45D0FD-48F1-4D72-80C5-FFB60B92A834}" type="slidenum">
              <a:rPr lang="en-US" smtClean="0">
                <a:solidFill>
                  <a:srgbClr val="595959"/>
                </a:solidFill>
              </a:rPr>
              <a:pPr/>
              <a:t>3</a:t>
            </a:fld>
            <a:endParaRPr lang="en-US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51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Redes de Campus: tendencias y visión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0" y="1250898"/>
            <a:ext cx="9144000" cy="394987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pic>
        <p:nvPicPr>
          <p:cNvPr id="82" name="Picture 81" descr="284281_city_-night_-lights_-la_-road_2800x1874_(www.GdeFon.ru).jpg"/>
          <p:cNvPicPr>
            <a:picLocks noChangeAspect="1"/>
          </p:cNvPicPr>
          <p:nvPr/>
        </p:nvPicPr>
        <p:blipFill>
          <a:blip r:embed="rId4" cstate="print">
            <a:alphaModFix amt="9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168"/>
                    </a14:imgEffect>
                    <a14:imgEffect>
                      <a14:brightnessContrast bright="-9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255"/>
            <a:ext cx="9144000" cy="3719518"/>
          </a:xfrm>
          <a:prstGeom prst="rect">
            <a:avLst/>
          </a:prstGeom>
        </p:spPr>
      </p:pic>
      <p:sp>
        <p:nvSpPr>
          <p:cNvPr id="83" name="Rounded Rectangle 82"/>
          <p:cNvSpPr/>
          <p:nvPr>
            <p:custDataLst>
              <p:tags r:id="rId1"/>
            </p:custDataLst>
          </p:nvPr>
        </p:nvSpPr>
        <p:spPr>
          <a:xfrm flipV="1">
            <a:off x="0" y="913181"/>
            <a:ext cx="9144000" cy="42875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50000">
                <a:srgbClr val="FFFFFF"/>
              </a:gs>
              <a:gs pos="1000">
                <a:srgbClr val="FFFFFF">
                  <a:lumMod val="95000"/>
                  <a:alpha val="0"/>
                </a:srgbClr>
              </a:gs>
            </a:gsLst>
            <a:lin ang="54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121893" tIns="60947" rIns="121893" bIns="6094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0" y="2578570"/>
            <a:ext cx="9144000" cy="0"/>
          </a:xfrm>
          <a:prstGeom prst="line">
            <a:avLst/>
          </a:prstGeom>
          <a:noFill/>
          <a:ln w="3175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85" name="Trapezoid 9"/>
          <p:cNvSpPr/>
          <p:nvPr/>
        </p:nvSpPr>
        <p:spPr>
          <a:xfrm rot="16200000" flipH="1">
            <a:off x="4971633" y="1086066"/>
            <a:ext cx="946988" cy="1737360"/>
          </a:xfrm>
          <a:custGeom>
            <a:avLst/>
            <a:gdLst>
              <a:gd name="connsiteX0" fmla="*/ 0 w 1384301"/>
              <a:gd name="connsiteY0" fmla="*/ 1114766 h 1114766"/>
              <a:gd name="connsiteX1" fmla="*/ 415852 w 1384301"/>
              <a:gd name="connsiteY1" fmla="*/ 0 h 1114766"/>
              <a:gd name="connsiteX2" fmla="*/ 968449 w 1384301"/>
              <a:gd name="connsiteY2" fmla="*/ 0 h 1114766"/>
              <a:gd name="connsiteX3" fmla="*/ 1384301 w 1384301"/>
              <a:gd name="connsiteY3" fmla="*/ 1114766 h 1114766"/>
              <a:gd name="connsiteX4" fmla="*/ 0 w 1384301"/>
              <a:gd name="connsiteY4" fmla="*/ 1114766 h 1114766"/>
              <a:gd name="connsiteX0" fmla="*/ 0 w 2178127"/>
              <a:gd name="connsiteY0" fmla="*/ 1305267 h 1305267"/>
              <a:gd name="connsiteX1" fmla="*/ 415852 w 2178127"/>
              <a:gd name="connsiteY1" fmla="*/ 190501 h 1305267"/>
              <a:gd name="connsiteX2" fmla="*/ 2178127 w 2178127"/>
              <a:gd name="connsiteY2" fmla="*/ 0 h 1305267"/>
              <a:gd name="connsiteX3" fmla="*/ 1384301 w 2178127"/>
              <a:gd name="connsiteY3" fmla="*/ 1305267 h 1305267"/>
              <a:gd name="connsiteX4" fmla="*/ 0 w 2178127"/>
              <a:gd name="connsiteY4" fmla="*/ 1305267 h 1305267"/>
              <a:gd name="connsiteX0" fmla="*/ 0 w 2178127"/>
              <a:gd name="connsiteY0" fmla="*/ 1390991 h 1390991"/>
              <a:gd name="connsiteX1" fmla="*/ 1835077 w 2178127"/>
              <a:gd name="connsiteY1" fmla="*/ 0 h 1390991"/>
              <a:gd name="connsiteX2" fmla="*/ 2178127 w 2178127"/>
              <a:gd name="connsiteY2" fmla="*/ 85724 h 1390991"/>
              <a:gd name="connsiteX3" fmla="*/ 1384301 w 2178127"/>
              <a:gd name="connsiteY3" fmla="*/ 1390991 h 1390991"/>
              <a:gd name="connsiteX4" fmla="*/ 0 w 2178127"/>
              <a:gd name="connsiteY4" fmla="*/ 1390991 h 1390991"/>
              <a:gd name="connsiteX0" fmla="*/ 0 w 1835077"/>
              <a:gd name="connsiteY0" fmla="*/ 1390991 h 1390991"/>
              <a:gd name="connsiteX1" fmla="*/ 1835077 w 1835077"/>
              <a:gd name="connsiteY1" fmla="*/ 0 h 1390991"/>
              <a:gd name="connsiteX2" fmla="*/ 1384301 w 1835077"/>
              <a:gd name="connsiteY2" fmla="*/ 1390991 h 1390991"/>
              <a:gd name="connsiteX3" fmla="*/ 0 w 1835077"/>
              <a:gd name="connsiteY3" fmla="*/ 1390991 h 1390991"/>
              <a:gd name="connsiteX0" fmla="*/ 0 w 1384300"/>
              <a:gd name="connsiteY0" fmla="*/ 3848807 h 3848807"/>
              <a:gd name="connsiteX1" fmla="*/ 836881 w 1384300"/>
              <a:gd name="connsiteY1" fmla="*/ 0 h 3848807"/>
              <a:gd name="connsiteX2" fmla="*/ 1384301 w 1384300"/>
              <a:gd name="connsiteY2" fmla="*/ 3848807 h 3848807"/>
              <a:gd name="connsiteX3" fmla="*/ 0 w 1384300"/>
              <a:gd name="connsiteY3" fmla="*/ 3848807 h 3848807"/>
              <a:gd name="connsiteX0" fmla="*/ 0 w 1384302"/>
              <a:gd name="connsiteY0" fmla="*/ 3848807 h 3848807"/>
              <a:gd name="connsiteX1" fmla="*/ 953350 w 1384302"/>
              <a:gd name="connsiteY1" fmla="*/ 0 h 3848807"/>
              <a:gd name="connsiteX2" fmla="*/ 1384301 w 1384302"/>
              <a:gd name="connsiteY2" fmla="*/ 3848807 h 3848807"/>
              <a:gd name="connsiteX3" fmla="*/ 0 w 1384302"/>
              <a:gd name="connsiteY3" fmla="*/ 3848807 h 3848807"/>
              <a:gd name="connsiteX0" fmla="*/ 0 w 1438653"/>
              <a:gd name="connsiteY0" fmla="*/ 3832435 h 3832435"/>
              <a:gd name="connsiteX1" fmla="*/ 1438653 w 1438653"/>
              <a:gd name="connsiteY1" fmla="*/ 0 h 3832435"/>
              <a:gd name="connsiteX2" fmla="*/ 1384301 w 1438653"/>
              <a:gd name="connsiteY2" fmla="*/ 3832435 h 3832435"/>
              <a:gd name="connsiteX3" fmla="*/ 0 w 1438653"/>
              <a:gd name="connsiteY3" fmla="*/ 3832435 h 38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8653" h="3832435">
                <a:moveTo>
                  <a:pt x="0" y="3832435"/>
                </a:moveTo>
                <a:lnTo>
                  <a:pt x="1438653" y="0"/>
                </a:lnTo>
                <a:lnTo>
                  <a:pt x="1384301" y="3832435"/>
                </a:lnTo>
                <a:lnTo>
                  <a:pt x="0" y="3832435"/>
                </a:lnTo>
                <a:close/>
              </a:path>
            </a:pathLst>
          </a:custGeom>
          <a:gradFill>
            <a:gsLst>
              <a:gs pos="38000">
                <a:srgbClr val="10B5E2">
                  <a:lumMod val="0"/>
                  <a:lumOff val="100000"/>
                </a:srgbClr>
              </a:gs>
              <a:gs pos="100000">
                <a:srgbClr val="33828D">
                  <a:lumMod val="60000"/>
                  <a:lumOff val="40000"/>
                </a:srgbClr>
              </a:gs>
            </a:gsLst>
            <a:lin ang="6600000" scaled="0"/>
          </a:gradFill>
          <a:ln w="25400" cap="flat" cmpd="sng" algn="ctr">
            <a:noFill/>
            <a:prstDash val="solid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86" name="Trapezoid 9"/>
          <p:cNvSpPr/>
          <p:nvPr/>
        </p:nvSpPr>
        <p:spPr>
          <a:xfrm rot="5400000">
            <a:off x="3215468" y="1086737"/>
            <a:ext cx="948328" cy="1737360"/>
          </a:xfrm>
          <a:custGeom>
            <a:avLst/>
            <a:gdLst>
              <a:gd name="connsiteX0" fmla="*/ 0 w 1384301"/>
              <a:gd name="connsiteY0" fmla="*/ 1114766 h 1114766"/>
              <a:gd name="connsiteX1" fmla="*/ 415852 w 1384301"/>
              <a:gd name="connsiteY1" fmla="*/ 0 h 1114766"/>
              <a:gd name="connsiteX2" fmla="*/ 968449 w 1384301"/>
              <a:gd name="connsiteY2" fmla="*/ 0 h 1114766"/>
              <a:gd name="connsiteX3" fmla="*/ 1384301 w 1384301"/>
              <a:gd name="connsiteY3" fmla="*/ 1114766 h 1114766"/>
              <a:gd name="connsiteX4" fmla="*/ 0 w 1384301"/>
              <a:gd name="connsiteY4" fmla="*/ 1114766 h 1114766"/>
              <a:gd name="connsiteX0" fmla="*/ 0 w 2178127"/>
              <a:gd name="connsiteY0" fmla="*/ 1305267 h 1305267"/>
              <a:gd name="connsiteX1" fmla="*/ 415852 w 2178127"/>
              <a:gd name="connsiteY1" fmla="*/ 190501 h 1305267"/>
              <a:gd name="connsiteX2" fmla="*/ 2178127 w 2178127"/>
              <a:gd name="connsiteY2" fmla="*/ 0 h 1305267"/>
              <a:gd name="connsiteX3" fmla="*/ 1384301 w 2178127"/>
              <a:gd name="connsiteY3" fmla="*/ 1305267 h 1305267"/>
              <a:gd name="connsiteX4" fmla="*/ 0 w 2178127"/>
              <a:gd name="connsiteY4" fmla="*/ 1305267 h 1305267"/>
              <a:gd name="connsiteX0" fmla="*/ 0 w 2178127"/>
              <a:gd name="connsiteY0" fmla="*/ 1390991 h 1390991"/>
              <a:gd name="connsiteX1" fmla="*/ 1835077 w 2178127"/>
              <a:gd name="connsiteY1" fmla="*/ 0 h 1390991"/>
              <a:gd name="connsiteX2" fmla="*/ 2178127 w 2178127"/>
              <a:gd name="connsiteY2" fmla="*/ 85724 h 1390991"/>
              <a:gd name="connsiteX3" fmla="*/ 1384301 w 2178127"/>
              <a:gd name="connsiteY3" fmla="*/ 1390991 h 1390991"/>
              <a:gd name="connsiteX4" fmla="*/ 0 w 2178127"/>
              <a:gd name="connsiteY4" fmla="*/ 1390991 h 1390991"/>
              <a:gd name="connsiteX0" fmla="*/ 0 w 1835077"/>
              <a:gd name="connsiteY0" fmla="*/ 1390991 h 1390991"/>
              <a:gd name="connsiteX1" fmla="*/ 1835077 w 1835077"/>
              <a:gd name="connsiteY1" fmla="*/ 0 h 1390991"/>
              <a:gd name="connsiteX2" fmla="*/ 1384301 w 1835077"/>
              <a:gd name="connsiteY2" fmla="*/ 1390991 h 1390991"/>
              <a:gd name="connsiteX3" fmla="*/ 0 w 1835077"/>
              <a:gd name="connsiteY3" fmla="*/ 1390991 h 1390991"/>
              <a:gd name="connsiteX0" fmla="*/ 0 w 1384300"/>
              <a:gd name="connsiteY0" fmla="*/ 3848807 h 3848807"/>
              <a:gd name="connsiteX1" fmla="*/ 836881 w 1384300"/>
              <a:gd name="connsiteY1" fmla="*/ 0 h 3848807"/>
              <a:gd name="connsiteX2" fmla="*/ 1384301 w 1384300"/>
              <a:gd name="connsiteY2" fmla="*/ 3848807 h 3848807"/>
              <a:gd name="connsiteX3" fmla="*/ 0 w 1384300"/>
              <a:gd name="connsiteY3" fmla="*/ 3848807 h 3848807"/>
              <a:gd name="connsiteX0" fmla="*/ 0 w 1384302"/>
              <a:gd name="connsiteY0" fmla="*/ 3848807 h 3848807"/>
              <a:gd name="connsiteX1" fmla="*/ 953350 w 1384302"/>
              <a:gd name="connsiteY1" fmla="*/ 0 h 3848807"/>
              <a:gd name="connsiteX2" fmla="*/ 1384301 w 1384302"/>
              <a:gd name="connsiteY2" fmla="*/ 3848807 h 3848807"/>
              <a:gd name="connsiteX3" fmla="*/ 0 w 1384302"/>
              <a:gd name="connsiteY3" fmla="*/ 3848807 h 3848807"/>
              <a:gd name="connsiteX0" fmla="*/ 0 w 1420497"/>
              <a:gd name="connsiteY0" fmla="*/ 3848807 h 3848807"/>
              <a:gd name="connsiteX1" fmla="*/ 1420497 w 1420497"/>
              <a:gd name="connsiteY1" fmla="*/ 0 h 3848807"/>
              <a:gd name="connsiteX2" fmla="*/ 1384301 w 1420497"/>
              <a:gd name="connsiteY2" fmla="*/ 3848807 h 3848807"/>
              <a:gd name="connsiteX3" fmla="*/ 0 w 1420497"/>
              <a:gd name="connsiteY3" fmla="*/ 3848807 h 384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497" h="3848807">
                <a:moveTo>
                  <a:pt x="0" y="3848807"/>
                </a:moveTo>
                <a:lnTo>
                  <a:pt x="1420497" y="0"/>
                </a:lnTo>
                <a:lnTo>
                  <a:pt x="1384301" y="3848807"/>
                </a:lnTo>
                <a:lnTo>
                  <a:pt x="0" y="3848807"/>
                </a:lnTo>
                <a:close/>
              </a:path>
            </a:pathLst>
          </a:custGeom>
          <a:gradFill>
            <a:gsLst>
              <a:gs pos="38000">
                <a:srgbClr val="10B5E2">
                  <a:lumMod val="0"/>
                  <a:lumOff val="100000"/>
                </a:srgbClr>
              </a:gs>
              <a:gs pos="100000">
                <a:srgbClr val="33828D">
                  <a:lumMod val="60000"/>
                  <a:lumOff val="40000"/>
                </a:srgbClr>
              </a:gs>
            </a:gsLst>
            <a:lin ang="6600000" scaled="0"/>
          </a:gradFill>
          <a:ln w="25400" cap="flat" cmpd="sng" algn="ctr">
            <a:noFill/>
            <a:prstDash val="solid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87" name="Trapezoid 9"/>
          <p:cNvSpPr/>
          <p:nvPr/>
        </p:nvSpPr>
        <p:spPr>
          <a:xfrm rot="16200000" flipH="1">
            <a:off x="4960387" y="2029060"/>
            <a:ext cx="969480" cy="1737360"/>
          </a:xfrm>
          <a:custGeom>
            <a:avLst/>
            <a:gdLst>
              <a:gd name="connsiteX0" fmla="*/ 0 w 1384301"/>
              <a:gd name="connsiteY0" fmla="*/ 1114766 h 1114766"/>
              <a:gd name="connsiteX1" fmla="*/ 415852 w 1384301"/>
              <a:gd name="connsiteY1" fmla="*/ 0 h 1114766"/>
              <a:gd name="connsiteX2" fmla="*/ 968449 w 1384301"/>
              <a:gd name="connsiteY2" fmla="*/ 0 h 1114766"/>
              <a:gd name="connsiteX3" fmla="*/ 1384301 w 1384301"/>
              <a:gd name="connsiteY3" fmla="*/ 1114766 h 1114766"/>
              <a:gd name="connsiteX4" fmla="*/ 0 w 1384301"/>
              <a:gd name="connsiteY4" fmla="*/ 1114766 h 1114766"/>
              <a:gd name="connsiteX0" fmla="*/ 0 w 2178127"/>
              <a:gd name="connsiteY0" fmla="*/ 1305267 h 1305267"/>
              <a:gd name="connsiteX1" fmla="*/ 415852 w 2178127"/>
              <a:gd name="connsiteY1" fmla="*/ 190501 h 1305267"/>
              <a:gd name="connsiteX2" fmla="*/ 2178127 w 2178127"/>
              <a:gd name="connsiteY2" fmla="*/ 0 h 1305267"/>
              <a:gd name="connsiteX3" fmla="*/ 1384301 w 2178127"/>
              <a:gd name="connsiteY3" fmla="*/ 1305267 h 1305267"/>
              <a:gd name="connsiteX4" fmla="*/ 0 w 2178127"/>
              <a:gd name="connsiteY4" fmla="*/ 1305267 h 1305267"/>
              <a:gd name="connsiteX0" fmla="*/ 0 w 2178127"/>
              <a:gd name="connsiteY0" fmla="*/ 1390991 h 1390991"/>
              <a:gd name="connsiteX1" fmla="*/ 1835077 w 2178127"/>
              <a:gd name="connsiteY1" fmla="*/ 0 h 1390991"/>
              <a:gd name="connsiteX2" fmla="*/ 2178127 w 2178127"/>
              <a:gd name="connsiteY2" fmla="*/ 85724 h 1390991"/>
              <a:gd name="connsiteX3" fmla="*/ 1384301 w 2178127"/>
              <a:gd name="connsiteY3" fmla="*/ 1390991 h 1390991"/>
              <a:gd name="connsiteX4" fmla="*/ 0 w 2178127"/>
              <a:gd name="connsiteY4" fmla="*/ 1390991 h 1390991"/>
              <a:gd name="connsiteX0" fmla="*/ 0 w 1835077"/>
              <a:gd name="connsiteY0" fmla="*/ 1390991 h 1390991"/>
              <a:gd name="connsiteX1" fmla="*/ 1835077 w 1835077"/>
              <a:gd name="connsiteY1" fmla="*/ 0 h 1390991"/>
              <a:gd name="connsiteX2" fmla="*/ 1384301 w 1835077"/>
              <a:gd name="connsiteY2" fmla="*/ 1390991 h 1390991"/>
              <a:gd name="connsiteX3" fmla="*/ 0 w 1835077"/>
              <a:gd name="connsiteY3" fmla="*/ 1390991 h 1390991"/>
              <a:gd name="connsiteX0" fmla="*/ 0 w 1384300"/>
              <a:gd name="connsiteY0" fmla="*/ 3848807 h 3848807"/>
              <a:gd name="connsiteX1" fmla="*/ 836881 w 1384300"/>
              <a:gd name="connsiteY1" fmla="*/ 0 h 3848807"/>
              <a:gd name="connsiteX2" fmla="*/ 1384301 w 1384300"/>
              <a:gd name="connsiteY2" fmla="*/ 3848807 h 3848807"/>
              <a:gd name="connsiteX3" fmla="*/ 0 w 1384300"/>
              <a:gd name="connsiteY3" fmla="*/ 3848807 h 3848807"/>
              <a:gd name="connsiteX0" fmla="*/ 0 w 1384302"/>
              <a:gd name="connsiteY0" fmla="*/ 3848807 h 3848807"/>
              <a:gd name="connsiteX1" fmla="*/ 953350 w 1384302"/>
              <a:gd name="connsiteY1" fmla="*/ 0 h 3848807"/>
              <a:gd name="connsiteX2" fmla="*/ 1384301 w 1384302"/>
              <a:gd name="connsiteY2" fmla="*/ 3848807 h 3848807"/>
              <a:gd name="connsiteX3" fmla="*/ 0 w 1384302"/>
              <a:gd name="connsiteY3" fmla="*/ 3848807 h 3848807"/>
              <a:gd name="connsiteX0" fmla="*/ 14348 w 1398649"/>
              <a:gd name="connsiteY0" fmla="*/ 3865175 h 3865175"/>
              <a:gd name="connsiteX1" fmla="*/ 0 w 1398649"/>
              <a:gd name="connsiteY1" fmla="*/ -1 h 3865175"/>
              <a:gd name="connsiteX2" fmla="*/ 1398649 w 1398649"/>
              <a:gd name="connsiteY2" fmla="*/ 3865175 h 3865175"/>
              <a:gd name="connsiteX3" fmla="*/ 14348 w 1398649"/>
              <a:gd name="connsiteY3" fmla="*/ 3865175 h 386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649" h="3865175">
                <a:moveTo>
                  <a:pt x="14348" y="3865175"/>
                </a:moveTo>
                <a:cubicBezTo>
                  <a:pt x="9565" y="2576783"/>
                  <a:pt x="4783" y="1288391"/>
                  <a:pt x="0" y="-1"/>
                </a:cubicBezTo>
                <a:lnTo>
                  <a:pt x="1398649" y="3865175"/>
                </a:lnTo>
                <a:lnTo>
                  <a:pt x="14348" y="3865175"/>
                </a:lnTo>
                <a:close/>
              </a:path>
            </a:pathLst>
          </a:custGeom>
          <a:gradFill>
            <a:gsLst>
              <a:gs pos="38000">
                <a:srgbClr val="10B5E2">
                  <a:lumMod val="0"/>
                  <a:lumOff val="100000"/>
                </a:srgbClr>
              </a:gs>
              <a:gs pos="100000">
                <a:srgbClr val="33828D">
                  <a:lumMod val="60000"/>
                  <a:lumOff val="40000"/>
                </a:srgbClr>
              </a:gs>
            </a:gsLst>
            <a:lin ang="4200000" scaled="0"/>
          </a:gradFill>
          <a:ln w="25400" cap="flat" cmpd="sng" algn="ctr">
            <a:noFill/>
            <a:prstDash val="solid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88" name="Trapezoid 9"/>
          <p:cNvSpPr/>
          <p:nvPr/>
        </p:nvSpPr>
        <p:spPr>
          <a:xfrm rot="5400000">
            <a:off x="3209848" y="2034017"/>
            <a:ext cx="959568" cy="1737360"/>
          </a:xfrm>
          <a:custGeom>
            <a:avLst/>
            <a:gdLst>
              <a:gd name="connsiteX0" fmla="*/ 0 w 1384301"/>
              <a:gd name="connsiteY0" fmla="*/ 1114766 h 1114766"/>
              <a:gd name="connsiteX1" fmla="*/ 415852 w 1384301"/>
              <a:gd name="connsiteY1" fmla="*/ 0 h 1114766"/>
              <a:gd name="connsiteX2" fmla="*/ 968449 w 1384301"/>
              <a:gd name="connsiteY2" fmla="*/ 0 h 1114766"/>
              <a:gd name="connsiteX3" fmla="*/ 1384301 w 1384301"/>
              <a:gd name="connsiteY3" fmla="*/ 1114766 h 1114766"/>
              <a:gd name="connsiteX4" fmla="*/ 0 w 1384301"/>
              <a:gd name="connsiteY4" fmla="*/ 1114766 h 1114766"/>
              <a:gd name="connsiteX0" fmla="*/ 0 w 2178127"/>
              <a:gd name="connsiteY0" fmla="*/ 1305267 h 1305267"/>
              <a:gd name="connsiteX1" fmla="*/ 415852 w 2178127"/>
              <a:gd name="connsiteY1" fmla="*/ 190501 h 1305267"/>
              <a:gd name="connsiteX2" fmla="*/ 2178127 w 2178127"/>
              <a:gd name="connsiteY2" fmla="*/ 0 h 1305267"/>
              <a:gd name="connsiteX3" fmla="*/ 1384301 w 2178127"/>
              <a:gd name="connsiteY3" fmla="*/ 1305267 h 1305267"/>
              <a:gd name="connsiteX4" fmla="*/ 0 w 2178127"/>
              <a:gd name="connsiteY4" fmla="*/ 1305267 h 1305267"/>
              <a:gd name="connsiteX0" fmla="*/ 0 w 2178127"/>
              <a:gd name="connsiteY0" fmla="*/ 1390991 h 1390991"/>
              <a:gd name="connsiteX1" fmla="*/ 1835077 w 2178127"/>
              <a:gd name="connsiteY1" fmla="*/ 0 h 1390991"/>
              <a:gd name="connsiteX2" fmla="*/ 2178127 w 2178127"/>
              <a:gd name="connsiteY2" fmla="*/ 85724 h 1390991"/>
              <a:gd name="connsiteX3" fmla="*/ 1384301 w 2178127"/>
              <a:gd name="connsiteY3" fmla="*/ 1390991 h 1390991"/>
              <a:gd name="connsiteX4" fmla="*/ 0 w 2178127"/>
              <a:gd name="connsiteY4" fmla="*/ 1390991 h 1390991"/>
              <a:gd name="connsiteX0" fmla="*/ 0 w 1835077"/>
              <a:gd name="connsiteY0" fmla="*/ 1390991 h 1390991"/>
              <a:gd name="connsiteX1" fmla="*/ 1835077 w 1835077"/>
              <a:gd name="connsiteY1" fmla="*/ 0 h 1390991"/>
              <a:gd name="connsiteX2" fmla="*/ 1384301 w 1835077"/>
              <a:gd name="connsiteY2" fmla="*/ 1390991 h 1390991"/>
              <a:gd name="connsiteX3" fmla="*/ 0 w 1835077"/>
              <a:gd name="connsiteY3" fmla="*/ 1390991 h 1390991"/>
              <a:gd name="connsiteX0" fmla="*/ 0 w 1384300"/>
              <a:gd name="connsiteY0" fmla="*/ 3848807 h 3848807"/>
              <a:gd name="connsiteX1" fmla="*/ 836881 w 1384300"/>
              <a:gd name="connsiteY1" fmla="*/ 0 h 3848807"/>
              <a:gd name="connsiteX2" fmla="*/ 1384301 w 1384300"/>
              <a:gd name="connsiteY2" fmla="*/ 3848807 h 3848807"/>
              <a:gd name="connsiteX3" fmla="*/ 0 w 1384300"/>
              <a:gd name="connsiteY3" fmla="*/ 3848807 h 3848807"/>
              <a:gd name="connsiteX0" fmla="*/ 0 w 1384302"/>
              <a:gd name="connsiteY0" fmla="*/ 3848807 h 3848807"/>
              <a:gd name="connsiteX1" fmla="*/ 953350 w 1384302"/>
              <a:gd name="connsiteY1" fmla="*/ 0 h 3848807"/>
              <a:gd name="connsiteX2" fmla="*/ 1384301 w 1384302"/>
              <a:gd name="connsiteY2" fmla="*/ 3848807 h 3848807"/>
              <a:gd name="connsiteX3" fmla="*/ 0 w 1384302"/>
              <a:gd name="connsiteY3" fmla="*/ 3848807 h 3848807"/>
              <a:gd name="connsiteX0" fmla="*/ 10491 w 1394792"/>
              <a:gd name="connsiteY0" fmla="*/ 3815948 h 3815948"/>
              <a:gd name="connsiteX1" fmla="*/ 0 w 1394792"/>
              <a:gd name="connsiteY1" fmla="*/ -1 h 3815948"/>
              <a:gd name="connsiteX2" fmla="*/ 1394792 w 1394792"/>
              <a:gd name="connsiteY2" fmla="*/ 3815948 h 3815948"/>
              <a:gd name="connsiteX3" fmla="*/ 10491 w 1394792"/>
              <a:gd name="connsiteY3" fmla="*/ 3815948 h 38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4792" h="3815948">
                <a:moveTo>
                  <a:pt x="10491" y="3815948"/>
                </a:moveTo>
                <a:lnTo>
                  <a:pt x="0" y="-1"/>
                </a:lnTo>
                <a:lnTo>
                  <a:pt x="1394792" y="3815948"/>
                </a:lnTo>
                <a:lnTo>
                  <a:pt x="10491" y="3815948"/>
                </a:lnTo>
                <a:close/>
              </a:path>
            </a:pathLst>
          </a:custGeom>
          <a:gradFill>
            <a:gsLst>
              <a:gs pos="38000">
                <a:srgbClr val="10B5E2">
                  <a:lumMod val="0"/>
                  <a:lumOff val="100000"/>
                </a:srgbClr>
              </a:gs>
              <a:gs pos="100000">
                <a:srgbClr val="33828D">
                  <a:lumMod val="60000"/>
                  <a:lumOff val="40000"/>
                </a:srgbClr>
              </a:gs>
            </a:gsLst>
            <a:lin ang="4200000" scaled="0"/>
          </a:gradFill>
          <a:ln w="25400" cap="flat" cmpd="sng" algn="ctr">
            <a:noFill/>
            <a:prstDash val="solid"/>
          </a:ln>
          <a:effectLst/>
        </p:spPr>
        <p:txBody>
          <a:bodyPr lIns="68589" tIns="34295" rIns="68589" bIns="3429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329342" y="1329986"/>
            <a:ext cx="2497016" cy="2497016"/>
            <a:chOff x="3508129" y="1330062"/>
            <a:chExt cx="2497016" cy="2497016"/>
          </a:xfrm>
        </p:grpSpPr>
        <p:sp>
          <p:nvSpPr>
            <p:cNvPr id="90" name="Rectangle 89"/>
            <p:cNvSpPr/>
            <p:nvPr/>
          </p:nvSpPr>
          <p:spPr>
            <a:xfrm>
              <a:off x="3508129" y="1330062"/>
              <a:ext cx="2497016" cy="2497016"/>
            </a:xfrm>
            <a:prstGeom prst="rect">
              <a:avLst/>
            </a:prstGeom>
            <a:solidFill>
              <a:srgbClr val="3CBBB9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91" name="Block Arc 90"/>
            <p:cNvSpPr/>
            <p:nvPr/>
          </p:nvSpPr>
          <p:spPr>
            <a:xfrm>
              <a:off x="3759217" y="1581150"/>
              <a:ext cx="1994840" cy="1994840"/>
            </a:xfrm>
            <a:prstGeom prst="blockArc">
              <a:avLst>
                <a:gd name="adj1" fmla="val 11104035"/>
                <a:gd name="adj2" fmla="val 15533661"/>
                <a:gd name="adj3" fmla="val 27243"/>
              </a:avLst>
            </a:prstGeom>
            <a:solidFill>
              <a:srgbClr val="FFFFFF">
                <a:alpha val="4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rot="5400000">
            <a:off x="3329342" y="1329986"/>
            <a:ext cx="2497016" cy="2497016"/>
            <a:chOff x="3508129" y="1330062"/>
            <a:chExt cx="2497016" cy="2497016"/>
          </a:xfrm>
        </p:grpSpPr>
        <p:sp>
          <p:nvSpPr>
            <p:cNvPr id="93" name="Rectangle 92"/>
            <p:cNvSpPr/>
            <p:nvPr/>
          </p:nvSpPr>
          <p:spPr>
            <a:xfrm>
              <a:off x="3508129" y="1330062"/>
              <a:ext cx="2497016" cy="2497016"/>
            </a:xfrm>
            <a:prstGeom prst="rect">
              <a:avLst/>
            </a:prstGeom>
            <a:solidFill>
              <a:srgbClr val="3CBBB9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94" name="Block Arc 93"/>
            <p:cNvSpPr/>
            <p:nvPr/>
          </p:nvSpPr>
          <p:spPr>
            <a:xfrm>
              <a:off x="3759217" y="1581150"/>
              <a:ext cx="1994840" cy="1994840"/>
            </a:xfrm>
            <a:prstGeom prst="blockArc">
              <a:avLst>
                <a:gd name="adj1" fmla="val 11104035"/>
                <a:gd name="adj2" fmla="val 15533661"/>
                <a:gd name="adj3" fmla="val 27243"/>
              </a:avLst>
            </a:prstGeom>
            <a:solidFill>
              <a:srgbClr val="FFFFFF">
                <a:alpha val="4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 rot="5400000">
            <a:off x="3329342" y="1329986"/>
            <a:ext cx="2497016" cy="2497016"/>
            <a:chOff x="3508129" y="1330062"/>
            <a:chExt cx="2497016" cy="2497016"/>
          </a:xfrm>
        </p:grpSpPr>
        <p:sp>
          <p:nvSpPr>
            <p:cNvPr id="96" name="Rectangle 95"/>
            <p:cNvSpPr/>
            <p:nvPr/>
          </p:nvSpPr>
          <p:spPr>
            <a:xfrm>
              <a:off x="3508129" y="1330062"/>
              <a:ext cx="2497016" cy="2497016"/>
            </a:xfrm>
            <a:prstGeom prst="rect">
              <a:avLst/>
            </a:prstGeom>
            <a:solidFill>
              <a:srgbClr val="3CBBB9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97" name="Block Arc 96"/>
            <p:cNvSpPr/>
            <p:nvPr/>
          </p:nvSpPr>
          <p:spPr>
            <a:xfrm>
              <a:off x="3759217" y="1581150"/>
              <a:ext cx="1994840" cy="1994840"/>
            </a:xfrm>
            <a:prstGeom prst="blockArc">
              <a:avLst>
                <a:gd name="adj1" fmla="val 11104035"/>
                <a:gd name="adj2" fmla="val 15533661"/>
                <a:gd name="adj3" fmla="val 27243"/>
              </a:avLst>
            </a:prstGeom>
            <a:solidFill>
              <a:srgbClr val="FFFFFF">
                <a:alpha val="4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10800000">
            <a:off x="3329342" y="1329986"/>
            <a:ext cx="2497016" cy="2497016"/>
            <a:chOff x="3508129" y="1330062"/>
            <a:chExt cx="2497016" cy="2497016"/>
          </a:xfrm>
        </p:grpSpPr>
        <p:sp>
          <p:nvSpPr>
            <p:cNvPr id="99" name="Rectangle 98"/>
            <p:cNvSpPr/>
            <p:nvPr/>
          </p:nvSpPr>
          <p:spPr>
            <a:xfrm>
              <a:off x="3508129" y="1330062"/>
              <a:ext cx="2497016" cy="2497016"/>
            </a:xfrm>
            <a:prstGeom prst="rect">
              <a:avLst/>
            </a:prstGeom>
            <a:solidFill>
              <a:srgbClr val="3CBBB9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100" name="Block Arc 99"/>
            <p:cNvSpPr/>
            <p:nvPr/>
          </p:nvSpPr>
          <p:spPr>
            <a:xfrm>
              <a:off x="3759217" y="1581150"/>
              <a:ext cx="1994840" cy="1994840"/>
            </a:xfrm>
            <a:prstGeom prst="blockArc">
              <a:avLst>
                <a:gd name="adj1" fmla="val 11104035"/>
                <a:gd name="adj2" fmla="val 15533661"/>
                <a:gd name="adj3" fmla="val 27243"/>
              </a:avLst>
            </a:prstGeom>
            <a:solidFill>
              <a:srgbClr val="FFFFFF">
                <a:alpha val="4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 rot="16200000">
            <a:off x="3329342" y="1329986"/>
            <a:ext cx="2497016" cy="2497016"/>
            <a:chOff x="3508129" y="1330062"/>
            <a:chExt cx="2497016" cy="2497016"/>
          </a:xfrm>
        </p:grpSpPr>
        <p:sp>
          <p:nvSpPr>
            <p:cNvPr id="102" name="Rectangle 101"/>
            <p:cNvSpPr/>
            <p:nvPr/>
          </p:nvSpPr>
          <p:spPr>
            <a:xfrm>
              <a:off x="3508129" y="1330062"/>
              <a:ext cx="2497016" cy="2497016"/>
            </a:xfrm>
            <a:prstGeom prst="rect">
              <a:avLst/>
            </a:prstGeom>
            <a:solidFill>
              <a:srgbClr val="3CBBB9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103" name="Block Arc 102"/>
            <p:cNvSpPr/>
            <p:nvPr/>
          </p:nvSpPr>
          <p:spPr>
            <a:xfrm>
              <a:off x="3759217" y="1581150"/>
              <a:ext cx="1994840" cy="1994840"/>
            </a:xfrm>
            <a:prstGeom prst="blockArc">
              <a:avLst>
                <a:gd name="adj1" fmla="val 11104035"/>
                <a:gd name="adj2" fmla="val 15533661"/>
                <a:gd name="adj3" fmla="val 27243"/>
              </a:avLst>
            </a:prstGeom>
            <a:solidFill>
              <a:srgbClr val="FFFFFF">
                <a:alpha val="48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sp>
        <p:nvSpPr>
          <p:cNvPr id="104" name="Oval 103"/>
          <p:cNvSpPr/>
          <p:nvPr/>
        </p:nvSpPr>
        <p:spPr>
          <a:xfrm>
            <a:off x="3776877" y="1774660"/>
            <a:ext cx="1607820" cy="1607820"/>
          </a:xfrm>
          <a:prstGeom prst="ellipse">
            <a:avLst/>
          </a:prstGeom>
          <a:gradFill flip="none" rotWithShape="1">
            <a:gsLst>
              <a:gs pos="0">
                <a:srgbClr val="272848"/>
              </a:gs>
              <a:gs pos="50000">
                <a:srgbClr val="272848">
                  <a:lumMod val="60000"/>
                  <a:lumOff val="40000"/>
                </a:srgbClr>
              </a:gs>
              <a:gs pos="100000">
                <a:srgbClr val="272848">
                  <a:lumMod val="60000"/>
                  <a:lumOff val="40000"/>
                </a:srgb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469" y="2096840"/>
            <a:ext cx="898351" cy="89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6" name="Group 105"/>
          <p:cNvGrpSpPr/>
          <p:nvPr/>
        </p:nvGrpSpPr>
        <p:grpSpPr>
          <a:xfrm>
            <a:off x="308775" y="1481252"/>
            <a:ext cx="2515986" cy="916712"/>
            <a:chOff x="308775" y="1481252"/>
            <a:chExt cx="2515986" cy="916712"/>
          </a:xfrm>
        </p:grpSpPr>
        <p:sp>
          <p:nvSpPr>
            <p:cNvPr id="107" name="Round Same Side Corner Rectangle 106"/>
            <p:cNvSpPr/>
            <p:nvPr/>
          </p:nvSpPr>
          <p:spPr>
            <a:xfrm rot="16200000">
              <a:off x="1108413" y="681616"/>
              <a:ext cx="916710" cy="2515986"/>
            </a:xfrm>
            <a:prstGeom prst="round2SameRect">
              <a:avLst>
                <a:gd name="adj1" fmla="val 11249"/>
                <a:gd name="adj2" fmla="val 0"/>
              </a:avLst>
            </a:prstGeom>
            <a:gradFill>
              <a:gsLst>
                <a:gs pos="38000">
                  <a:srgbClr val="5D6399"/>
                </a:gs>
                <a:gs pos="100000">
                  <a:srgbClr val="33828D"/>
                </a:gs>
              </a:gsLst>
              <a:lin ang="7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68587" tIns="34294" rIns="68587" bIns="34294" rtlCol="0" anchor="ctr"/>
            <a:lstStyle/>
            <a:p>
              <a:pPr marL="0" marR="0" lvl="0" indent="0" algn="ctr" defTabSz="4571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8" name="Round Same Side Corner Rectangle 107"/>
            <p:cNvSpPr/>
            <p:nvPr/>
          </p:nvSpPr>
          <p:spPr>
            <a:xfrm rot="16200000">
              <a:off x="1108412" y="681615"/>
              <a:ext cx="916712" cy="2515986"/>
            </a:xfrm>
            <a:prstGeom prst="round2SameRect">
              <a:avLst>
                <a:gd name="adj1" fmla="val 10105"/>
                <a:gd name="adj2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vert="vert" lIns="91440" tIns="91440" rIns="18288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ea typeface="+mn-ea"/>
                  <a:cs typeface="CiscoSans"/>
                </a:rPr>
                <a:t>INTERNET </a:t>
              </a:r>
              <a:b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ea typeface="+mn-ea"/>
                  <a:cs typeface="CiscoSans"/>
                </a:rPr>
              </a:b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ea typeface="+mn-ea"/>
                  <a:cs typeface="CiscoSans"/>
                </a:rPr>
                <a:t>OF THINGS</a:t>
              </a:r>
            </a:p>
          </p:txBody>
        </p:sp>
        <p:sp>
          <p:nvSpPr>
            <p:cNvPr id="109" name="Freeform 30"/>
            <p:cNvSpPr>
              <a:spLocks noEditPoints="1"/>
            </p:cNvSpPr>
            <p:nvPr/>
          </p:nvSpPr>
          <p:spPr bwMode="auto">
            <a:xfrm>
              <a:off x="2060132" y="1539567"/>
              <a:ext cx="709870" cy="668518"/>
            </a:xfrm>
            <a:custGeom>
              <a:avLst/>
              <a:gdLst>
                <a:gd name="T0" fmla="*/ 4598 w 5557"/>
                <a:gd name="T1" fmla="*/ 3107 h 5300"/>
                <a:gd name="T2" fmla="*/ 5516 w 5557"/>
                <a:gd name="T3" fmla="*/ 2721 h 5300"/>
                <a:gd name="T4" fmla="*/ 4190 w 5557"/>
                <a:gd name="T5" fmla="*/ 2817 h 5300"/>
                <a:gd name="T6" fmla="*/ 5326 w 5557"/>
                <a:gd name="T7" fmla="*/ 2592 h 5300"/>
                <a:gd name="T8" fmla="*/ 4676 w 5557"/>
                <a:gd name="T9" fmla="*/ 2851 h 5300"/>
                <a:gd name="T10" fmla="*/ 5049 w 5557"/>
                <a:gd name="T11" fmla="*/ 2787 h 5300"/>
                <a:gd name="T12" fmla="*/ 5434 w 5557"/>
                <a:gd name="T13" fmla="*/ 3107 h 5300"/>
                <a:gd name="T14" fmla="*/ 4044 w 5557"/>
                <a:gd name="T15" fmla="*/ 2066 h 5300"/>
                <a:gd name="T16" fmla="*/ 1678 w 5557"/>
                <a:gd name="T17" fmla="*/ 1180 h 5300"/>
                <a:gd name="T18" fmla="*/ 2138 w 5557"/>
                <a:gd name="T19" fmla="*/ 4528 h 5300"/>
                <a:gd name="T20" fmla="*/ 1553 w 5557"/>
                <a:gd name="T21" fmla="*/ 3776 h 5300"/>
                <a:gd name="T22" fmla="*/ 3527 w 5557"/>
                <a:gd name="T23" fmla="*/ 4092 h 5300"/>
                <a:gd name="T24" fmla="*/ 2004 w 5557"/>
                <a:gd name="T25" fmla="*/ 3052 h 5300"/>
                <a:gd name="T26" fmla="*/ 2547 w 5557"/>
                <a:gd name="T27" fmla="*/ 2192 h 5300"/>
                <a:gd name="T28" fmla="*/ 2227 w 5557"/>
                <a:gd name="T29" fmla="*/ 2530 h 5300"/>
                <a:gd name="T30" fmla="*/ 1838 w 5557"/>
                <a:gd name="T31" fmla="*/ 2680 h 5300"/>
                <a:gd name="T32" fmla="*/ 3457 w 5557"/>
                <a:gd name="T33" fmla="*/ 2346 h 5300"/>
                <a:gd name="T34" fmla="*/ 2793 w 5557"/>
                <a:gd name="T35" fmla="*/ 1828 h 5300"/>
                <a:gd name="T36" fmla="*/ 3605 w 5557"/>
                <a:gd name="T37" fmla="*/ 2488 h 5300"/>
                <a:gd name="T38" fmla="*/ 3526 w 5557"/>
                <a:gd name="T39" fmla="*/ 2512 h 5300"/>
                <a:gd name="T40" fmla="*/ 2723 w 5557"/>
                <a:gd name="T41" fmla="*/ 3371 h 5300"/>
                <a:gd name="T42" fmla="*/ 3418 w 5557"/>
                <a:gd name="T43" fmla="*/ 3403 h 5300"/>
                <a:gd name="T44" fmla="*/ 2633 w 5557"/>
                <a:gd name="T45" fmla="*/ 3339 h 5300"/>
                <a:gd name="T46" fmla="*/ 3018 w 5557"/>
                <a:gd name="T47" fmla="*/ 0 h 5300"/>
                <a:gd name="T48" fmla="*/ 2693 w 5557"/>
                <a:gd name="T49" fmla="*/ 1218 h 5300"/>
                <a:gd name="T50" fmla="*/ 2693 w 5557"/>
                <a:gd name="T51" fmla="*/ 1309 h 5300"/>
                <a:gd name="T52" fmla="*/ 2783 w 5557"/>
                <a:gd name="T53" fmla="*/ 1138 h 5300"/>
                <a:gd name="T54" fmla="*/ 3022 w 5557"/>
                <a:gd name="T55" fmla="*/ 786 h 5300"/>
                <a:gd name="T56" fmla="*/ 2831 w 5557"/>
                <a:gd name="T57" fmla="*/ 779 h 5300"/>
                <a:gd name="T58" fmla="*/ 2752 w 5557"/>
                <a:gd name="T59" fmla="*/ 860 h 5300"/>
                <a:gd name="T60" fmla="*/ 2492 w 5557"/>
                <a:gd name="T61" fmla="*/ 988 h 5300"/>
                <a:gd name="T62" fmla="*/ 2546 w 5557"/>
                <a:gd name="T63" fmla="*/ 1160 h 5300"/>
                <a:gd name="T64" fmla="*/ 2640 w 5557"/>
                <a:gd name="T65" fmla="*/ 1440 h 5300"/>
                <a:gd name="T66" fmla="*/ 3039 w 5557"/>
                <a:gd name="T67" fmla="*/ 1332 h 5300"/>
                <a:gd name="T68" fmla="*/ 3039 w 5557"/>
                <a:gd name="T69" fmla="*/ 1103 h 5300"/>
                <a:gd name="T70" fmla="*/ 2949 w 5557"/>
                <a:gd name="T71" fmla="*/ 1023 h 5300"/>
                <a:gd name="T72" fmla="*/ 2483 w 5557"/>
                <a:gd name="T73" fmla="*/ 113 h 5300"/>
                <a:gd name="T74" fmla="*/ 2450 w 5557"/>
                <a:gd name="T75" fmla="*/ 4927 h 5300"/>
                <a:gd name="T76" fmla="*/ 2602 w 5557"/>
                <a:gd name="T77" fmla="*/ 4631 h 5300"/>
                <a:gd name="T78" fmla="*/ 2814 w 5557"/>
                <a:gd name="T79" fmla="*/ 4365 h 5300"/>
                <a:gd name="T80" fmla="*/ 2526 w 5557"/>
                <a:gd name="T81" fmla="*/ 5300 h 5300"/>
                <a:gd name="T82" fmla="*/ 2602 w 5557"/>
                <a:gd name="T83" fmla="*/ 4927 h 5300"/>
                <a:gd name="T84" fmla="*/ 2450 w 5557"/>
                <a:gd name="T85" fmla="*/ 4631 h 5300"/>
                <a:gd name="T86" fmla="*/ 2602 w 5557"/>
                <a:gd name="T87" fmla="*/ 4570 h 5300"/>
                <a:gd name="T88" fmla="*/ 2367 w 5557"/>
                <a:gd name="T89" fmla="*/ 5300 h 5300"/>
                <a:gd name="T90" fmla="*/ 2814 w 5557"/>
                <a:gd name="T91" fmla="*/ 4927 h 5300"/>
                <a:gd name="T92" fmla="*/ 2450 w 5557"/>
                <a:gd name="T93" fmla="*/ 4745 h 5300"/>
                <a:gd name="T94" fmla="*/ 2602 w 5557"/>
                <a:gd name="T95" fmla="*/ 4418 h 5300"/>
                <a:gd name="T96" fmla="*/ 2367 w 5557"/>
                <a:gd name="T97" fmla="*/ 4083 h 5300"/>
                <a:gd name="T98" fmla="*/ 3367 w 5557"/>
                <a:gd name="T99" fmla="*/ 4821 h 5300"/>
                <a:gd name="T100" fmla="*/ 3147 w 5557"/>
                <a:gd name="T101" fmla="*/ 4768 h 5300"/>
                <a:gd name="T102" fmla="*/ 3443 w 5557"/>
                <a:gd name="T103" fmla="*/ 4479 h 5300"/>
                <a:gd name="T104" fmla="*/ 3367 w 5557"/>
                <a:gd name="T105" fmla="*/ 4768 h 5300"/>
                <a:gd name="T106" fmla="*/ 3079 w 5557"/>
                <a:gd name="T107" fmla="*/ 5300 h 5300"/>
                <a:gd name="T108" fmla="*/ 3147 w 5557"/>
                <a:gd name="T109" fmla="*/ 4981 h 5300"/>
                <a:gd name="T110" fmla="*/ 2996 w 5557"/>
                <a:gd name="T111" fmla="*/ 4608 h 5300"/>
                <a:gd name="T112" fmla="*/ 697 w 5557"/>
                <a:gd name="T113" fmla="*/ 2398 h 5300"/>
                <a:gd name="T114" fmla="*/ 363 w 5557"/>
                <a:gd name="T115" fmla="*/ 3164 h 5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57" h="5300">
                  <a:moveTo>
                    <a:pt x="4221" y="2564"/>
                  </a:moveTo>
                  <a:cubicBezTo>
                    <a:pt x="4271" y="2579"/>
                    <a:pt x="4271" y="2579"/>
                    <a:pt x="4271" y="2579"/>
                  </a:cubicBezTo>
                  <a:cubicBezTo>
                    <a:pt x="4302" y="2588"/>
                    <a:pt x="4336" y="2574"/>
                    <a:pt x="4345" y="2547"/>
                  </a:cubicBezTo>
                  <a:cubicBezTo>
                    <a:pt x="4354" y="2521"/>
                    <a:pt x="4354" y="2521"/>
                    <a:pt x="4354" y="2521"/>
                  </a:cubicBezTo>
                  <a:cubicBezTo>
                    <a:pt x="4364" y="2494"/>
                    <a:pt x="4345" y="2473"/>
                    <a:pt x="4312" y="2473"/>
                  </a:cubicBezTo>
                  <a:cubicBezTo>
                    <a:pt x="4242" y="2473"/>
                    <a:pt x="4242" y="2473"/>
                    <a:pt x="4242" y="2473"/>
                  </a:cubicBezTo>
                  <a:cubicBezTo>
                    <a:pt x="4209" y="2473"/>
                    <a:pt x="4178" y="2490"/>
                    <a:pt x="4173" y="2510"/>
                  </a:cubicBezTo>
                  <a:cubicBezTo>
                    <a:pt x="4168" y="2531"/>
                    <a:pt x="4189" y="2555"/>
                    <a:pt x="4221" y="2564"/>
                  </a:cubicBezTo>
                  <a:close/>
                  <a:moveTo>
                    <a:pt x="4291" y="3107"/>
                  </a:moveTo>
                  <a:cubicBezTo>
                    <a:pt x="4291" y="3149"/>
                    <a:pt x="4331" y="3183"/>
                    <a:pt x="4381" y="3183"/>
                  </a:cubicBezTo>
                  <a:cubicBezTo>
                    <a:pt x="4508" y="3183"/>
                    <a:pt x="4508" y="3183"/>
                    <a:pt x="4508" y="3183"/>
                  </a:cubicBezTo>
                  <a:cubicBezTo>
                    <a:pt x="4558" y="3183"/>
                    <a:pt x="4598" y="3149"/>
                    <a:pt x="4598" y="3107"/>
                  </a:cubicBezTo>
                  <a:cubicBezTo>
                    <a:pt x="4598" y="3041"/>
                    <a:pt x="4598" y="3041"/>
                    <a:pt x="4598" y="3041"/>
                  </a:cubicBezTo>
                  <a:cubicBezTo>
                    <a:pt x="4291" y="3041"/>
                    <a:pt x="4291" y="3041"/>
                    <a:pt x="4291" y="3041"/>
                  </a:cubicBezTo>
                  <a:lnTo>
                    <a:pt x="4291" y="3107"/>
                  </a:lnTo>
                  <a:close/>
                  <a:moveTo>
                    <a:pt x="5380" y="2547"/>
                  </a:moveTo>
                  <a:cubicBezTo>
                    <a:pt x="5389" y="2574"/>
                    <a:pt x="5422" y="2588"/>
                    <a:pt x="5454" y="2579"/>
                  </a:cubicBezTo>
                  <a:cubicBezTo>
                    <a:pt x="5504" y="2564"/>
                    <a:pt x="5504" y="2564"/>
                    <a:pt x="5504" y="2564"/>
                  </a:cubicBezTo>
                  <a:cubicBezTo>
                    <a:pt x="5536" y="2555"/>
                    <a:pt x="5557" y="2531"/>
                    <a:pt x="5552" y="2510"/>
                  </a:cubicBezTo>
                  <a:cubicBezTo>
                    <a:pt x="5547" y="2490"/>
                    <a:pt x="5516" y="2473"/>
                    <a:pt x="5483" y="2473"/>
                  </a:cubicBezTo>
                  <a:cubicBezTo>
                    <a:pt x="5413" y="2473"/>
                    <a:pt x="5413" y="2473"/>
                    <a:pt x="5413" y="2473"/>
                  </a:cubicBezTo>
                  <a:cubicBezTo>
                    <a:pt x="5380" y="2473"/>
                    <a:pt x="5361" y="2494"/>
                    <a:pt x="5370" y="2521"/>
                  </a:cubicBezTo>
                  <a:lnTo>
                    <a:pt x="5380" y="2547"/>
                  </a:lnTo>
                  <a:close/>
                  <a:moveTo>
                    <a:pt x="5516" y="2721"/>
                  </a:moveTo>
                  <a:cubicBezTo>
                    <a:pt x="5491" y="2627"/>
                    <a:pt x="5374" y="2582"/>
                    <a:pt x="5374" y="2582"/>
                  </a:cubicBezTo>
                  <a:cubicBezTo>
                    <a:pt x="5314" y="2467"/>
                    <a:pt x="5200" y="2387"/>
                    <a:pt x="5200" y="2387"/>
                  </a:cubicBezTo>
                  <a:cubicBezTo>
                    <a:pt x="5200" y="2387"/>
                    <a:pt x="5135" y="2377"/>
                    <a:pt x="5040" y="2370"/>
                  </a:cubicBezTo>
                  <a:cubicBezTo>
                    <a:pt x="5036" y="2355"/>
                    <a:pt x="5033" y="2345"/>
                    <a:pt x="5028" y="2329"/>
                  </a:cubicBezTo>
                  <a:cubicBezTo>
                    <a:pt x="5019" y="2299"/>
                    <a:pt x="4987" y="2275"/>
                    <a:pt x="4955" y="2275"/>
                  </a:cubicBezTo>
                  <a:cubicBezTo>
                    <a:pt x="4770" y="2275"/>
                    <a:pt x="4770" y="2275"/>
                    <a:pt x="4770" y="2275"/>
                  </a:cubicBezTo>
                  <a:cubicBezTo>
                    <a:pt x="4738" y="2275"/>
                    <a:pt x="4705" y="2299"/>
                    <a:pt x="4697" y="2329"/>
                  </a:cubicBezTo>
                  <a:cubicBezTo>
                    <a:pt x="4692" y="2345"/>
                    <a:pt x="4689" y="2355"/>
                    <a:pt x="4685" y="2370"/>
                  </a:cubicBezTo>
                  <a:cubicBezTo>
                    <a:pt x="4589" y="2377"/>
                    <a:pt x="4525" y="2387"/>
                    <a:pt x="4525" y="2387"/>
                  </a:cubicBezTo>
                  <a:cubicBezTo>
                    <a:pt x="4525" y="2387"/>
                    <a:pt x="4411" y="2467"/>
                    <a:pt x="4351" y="2582"/>
                  </a:cubicBezTo>
                  <a:cubicBezTo>
                    <a:pt x="4351" y="2582"/>
                    <a:pt x="4234" y="2627"/>
                    <a:pt x="4209" y="2721"/>
                  </a:cubicBezTo>
                  <a:cubicBezTo>
                    <a:pt x="4209" y="2721"/>
                    <a:pt x="4190" y="2777"/>
                    <a:pt x="4190" y="2817"/>
                  </a:cubicBezTo>
                  <a:cubicBezTo>
                    <a:pt x="4190" y="2817"/>
                    <a:pt x="4177" y="2862"/>
                    <a:pt x="4177" y="2912"/>
                  </a:cubicBezTo>
                  <a:cubicBezTo>
                    <a:pt x="4177" y="3016"/>
                    <a:pt x="4228" y="3017"/>
                    <a:pt x="4228" y="3017"/>
                  </a:cubicBezTo>
                  <a:cubicBezTo>
                    <a:pt x="5497" y="3017"/>
                    <a:pt x="5497" y="3017"/>
                    <a:pt x="5497" y="3017"/>
                  </a:cubicBezTo>
                  <a:cubicBezTo>
                    <a:pt x="5497" y="3017"/>
                    <a:pt x="5548" y="3016"/>
                    <a:pt x="5548" y="2912"/>
                  </a:cubicBezTo>
                  <a:cubicBezTo>
                    <a:pt x="5548" y="2862"/>
                    <a:pt x="5535" y="2817"/>
                    <a:pt x="5535" y="2817"/>
                  </a:cubicBezTo>
                  <a:cubicBezTo>
                    <a:pt x="5535" y="2777"/>
                    <a:pt x="5516" y="2721"/>
                    <a:pt x="5516" y="2721"/>
                  </a:cubicBezTo>
                  <a:close/>
                  <a:moveTo>
                    <a:pt x="4400" y="2589"/>
                  </a:moveTo>
                  <a:cubicBezTo>
                    <a:pt x="4445" y="2503"/>
                    <a:pt x="4523" y="2442"/>
                    <a:pt x="4550" y="2423"/>
                  </a:cubicBezTo>
                  <a:cubicBezTo>
                    <a:pt x="4590" y="2417"/>
                    <a:pt x="4718" y="2404"/>
                    <a:pt x="4862" y="2404"/>
                  </a:cubicBezTo>
                  <a:cubicBezTo>
                    <a:pt x="5008" y="2404"/>
                    <a:pt x="5135" y="2417"/>
                    <a:pt x="5175" y="2423"/>
                  </a:cubicBezTo>
                  <a:cubicBezTo>
                    <a:pt x="5202" y="2441"/>
                    <a:pt x="5280" y="2503"/>
                    <a:pt x="5325" y="2589"/>
                  </a:cubicBezTo>
                  <a:cubicBezTo>
                    <a:pt x="5325" y="2591"/>
                    <a:pt x="5325" y="2591"/>
                    <a:pt x="5326" y="2592"/>
                  </a:cubicBezTo>
                  <a:cubicBezTo>
                    <a:pt x="5018" y="2561"/>
                    <a:pt x="4706" y="2561"/>
                    <a:pt x="4399" y="2592"/>
                  </a:cubicBezTo>
                  <a:cubicBezTo>
                    <a:pt x="4399" y="2591"/>
                    <a:pt x="4400" y="2591"/>
                    <a:pt x="4400" y="2589"/>
                  </a:cubicBezTo>
                  <a:close/>
                  <a:moveTo>
                    <a:pt x="4319" y="2852"/>
                  </a:moveTo>
                  <a:cubicBezTo>
                    <a:pt x="4301" y="2852"/>
                    <a:pt x="4287" y="2840"/>
                    <a:pt x="4287" y="2825"/>
                  </a:cubicBezTo>
                  <a:cubicBezTo>
                    <a:pt x="4287" y="2779"/>
                    <a:pt x="4287" y="2779"/>
                    <a:pt x="4287" y="2779"/>
                  </a:cubicBezTo>
                  <a:cubicBezTo>
                    <a:pt x="4287" y="2749"/>
                    <a:pt x="4315" y="2727"/>
                    <a:pt x="4350" y="2730"/>
                  </a:cubicBezTo>
                  <a:cubicBezTo>
                    <a:pt x="4465" y="2735"/>
                    <a:pt x="4465" y="2735"/>
                    <a:pt x="4465" y="2735"/>
                  </a:cubicBezTo>
                  <a:cubicBezTo>
                    <a:pt x="4500" y="2737"/>
                    <a:pt x="4535" y="2762"/>
                    <a:pt x="4544" y="2790"/>
                  </a:cubicBezTo>
                  <a:cubicBezTo>
                    <a:pt x="4564" y="2854"/>
                    <a:pt x="4564" y="2854"/>
                    <a:pt x="4564" y="2854"/>
                  </a:cubicBezTo>
                  <a:lnTo>
                    <a:pt x="4319" y="2852"/>
                  </a:lnTo>
                  <a:close/>
                  <a:moveTo>
                    <a:pt x="5049" y="2851"/>
                  </a:moveTo>
                  <a:cubicBezTo>
                    <a:pt x="4676" y="2851"/>
                    <a:pt x="4676" y="2851"/>
                    <a:pt x="4676" y="2851"/>
                  </a:cubicBezTo>
                  <a:cubicBezTo>
                    <a:pt x="4665" y="2851"/>
                    <a:pt x="4656" y="2843"/>
                    <a:pt x="4656" y="2834"/>
                  </a:cubicBezTo>
                  <a:cubicBezTo>
                    <a:pt x="4656" y="2824"/>
                    <a:pt x="4665" y="2816"/>
                    <a:pt x="4676" y="2816"/>
                  </a:cubicBezTo>
                  <a:cubicBezTo>
                    <a:pt x="5049" y="2816"/>
                    <a:pt x="5049" y="2816"/>
                    <a:pt x="5049" y="2816"/>
                  </a:cubicBezTo>
                  <a:cubicBezTo>
                    <a:pt x="5060" y="2816"/>
                    <a:pt x="5069" y="2824"/>
                    <a:pt x="5069" y="2834"/>
                  </a:cubicBezTo>
                  <a:cubicBezTo>
                    <a:pt x="5069" y="2843"/>
                    <a:pt x="5060" y="2851"/>
                    <a:pt x="5049" y="2851"/>
                  </a:cubicBezTo>
                  <a:close/>
                  <a:moveTo>
                    <a:pt x="5049" y="2787"/>
                  </a:moveTo>
                  <a:cubicBezTo>
                    <a:pt x="4676" y="2787"/>
                    <a:pt x="4676" y="2787"/>
                    <a:pt x="4676" y="2787"/>
                  </a:cubicBezTo>
                  <a:cubicBezTo>
                    <a:pt x="4665" y="2787"/>
                    <a:pt x="4656" y="2780"/>
                    <a:pt x="4656" y="2770"/>
                  </a:cubicBezTo>
                  <a:cubicBezTo>
                    <a:pt x="4656" y="2761"/>
                    <a:pt x="4665" y="2753"/>
                    <a:pt x="4676" y="2753"/>
                  </a:cubicBezTo>
                  <a:cubicBezTo>
                    <a:pt x="5049" y="2753"/>
                    <a:pt x="5049" y="2753"/>
                    <a:pt x="5049" y="2753"/>
                  </a:cubicBezTo>
                  <a:cubicBezTo>
                    <a:pt x="5060" y="2753"/>
                    <a:pt x="5069" y="2761"/>
                    <a:pt x="5069" y="2770"/>
                  </a:cubicBezTo>
                  <a:cubicBezTo>
                    <a:pt x="5069" y="2780"/>
                    <a:pt x="5060" y="2787"/>
                    <a:pt x="5049" y="2787"/>
                  </a:cubicBezTo>
                  <a:close/>
                  <a:moveTo>
                    <a:pt x="5438" y="2825"/>
                  </a:moveTo>
                  <a:cubicBezTo>
                    <a:pt x="5438" y="2840"/>
                    <a:pt x="5424" y="2852"/>
                    <a:pt x="5406" y="2852"/>
                  </a:cubicBezTo>
                  <a:cubicBezTo>
                    <a:pt x="5161" y="2854"/>
                    <a:pt x="5161" y="2854"/>
                    <a:pt x="5161" y="2854"/>
                  </a:cubicBezTo>
                  <a:cubicBezTo>
                    <a:pt x="5181" y="2790"/>
                    <a:pt x="5181" y="2790"/>
                    <a:pt x="5181" y="2790"/>
                  </a:cubicBezTo>
                  <a:cubicBezTo>
                    <a:pt x="5190" y="2762"/>
                    <a:pt x="5225" y="2737"/>
                    <a:pt x="5260" y="2735"/>
                  </a:cubicBezTo>
                  <a:cubicBezTo>
                    <a:pt x="5375" y="2730"/>
                    <a:pt x="5375" y="2730"/>
                    <a:pt x="5375" y="2730"/>
                  </a:cubicBezTo>
                  <a:cubicBezTo>
                    <a:pt x="5410" y="2727"/>
                    <a:pt x="5438" y="2749"/>
                    <a:pt x="5438" y="2779"/>
                  </a:cubicBezTo>
                  <a:lnTo>
                    <a:pt x="5438" y="2825"/>
                  </a:lnTo>
                  <a:close/>
                  <a:moveTo>
                    <a:pt x="5127" y="3107"/>
                  </a:moveTo>
                  <a:cubicBezTo>
                    <a:pt x="5127" y="3149"/>
                    <a:pt x="5167" y="3183"/>
                    <a:pt x="5217" y="3183"/>
                  </a:cubicBezTo>
                  <a:cubicBezTo>
                    <a:pt x="5344" y="3183"/>
                    <a:pt x="5344" y="3183"/>
                    <a:pt x="5344" y="3183"/>
                  </a:cubicBezTo>
                  <a:cubicBezTo>
                    <a:pt x="5393" y="3183"/>
                    <a:pt x="5434" y="3149"/>
                    <a:pt x="5434" y="3107"/>
                  </a:cubicBezTo>
                  <a:cubicBezTo>
                    <a:pt x="5434" y="3041"/>
                    <a:pt x="5434" y="3041"/>
                    <a:pt x="5434" y="3041"/>
                  </a:cubicBezTo>
                  <a:cubicBezTo>
                    <a:pt x="5127" y="3041"/>
                    <a:pt x="5127" y="3041"/>
                    <a:pt x="5127" y="3041"/>
                  </a:cubicBezTo>
                  <a:lnTo>
                    <a:pt x="5127" y="3107"/>
                  </a:lnTo>
                  <a:close/>
                  <a:moveTo>
                    <a:pt x="3398" y="1056"/>
                  </a:moveTo>
                  <a:cubicBezTo>
                    <a:pt x="3571" y="1096"/>
                    <a:pt x="3739" y="1172"/>
                    <a:pt x="3889" y="1287"/>
                  </a:cubicBezTo>
                  <a:cubicBezTo>
                    <a:pt x="4044" y="1405"/>
                    <a:pt x="4164" y="1552"/>
                    <a:pt x="4248" y="1715"/>
                  </a:cubicBezTo>
                  <a:cubicBezTo>
                    <a:pt x="4463" y="1598"/>
                    <a:pt x="4463" y="1598"/>
                    <a:pt x="4463" y="1598"/>
                  </a:cubicBezTo>
                  <a:cubicBezTo>
                    <a:pt x="4419" y="1746"/>
                    <a:pt x="4419" y="1746"/>
                    <a:pt x="4419" y="1746"/>
                  </a:cubicBezTo>
                  <a:cubicBezTo>
                    <a:pt x="4349" y="1981"/>
                    <a:pt x="4349" y="1981"/>
                    <a:pt x="4349" y="1981"/>
                  </a:cubicBezTo>
                  <a:cubicBezTo>
                    <a:pt x="4321" y="2077"/>
                    <a:pt x="4321" y="2077"/>
                    <a:pt x="4321" y="2077"/>
                  </a:cubicBezTo>
                  <a:cubicBezTo>
                    <a:pt x="4301" y="2143"/>
                    <a:pt x="4301" y="2143"/>
                    <a:pt x="4301" y="2143"/>
                  </a:cubicBezTo>
                  <a:cubicBezTo>
                    <a:pt x="4044" y="2066"/>
                    <a:pt x="4044" y="2066"/>
                    <a:pt x="4044" y="2066"/>
                  </a:cubicBezTo>
                  <a:cubicBezTo>
                    <a:pt x="4029" y="2062"/>
                    <a:pt x="4029" y="2062"/>
                    <a:pt x="4029" y="2062"/>
                  </a:cubicBezTo>
                  <a:cubicBezTo>
                    <a:pt x="3934" y="2033"/>
                    <a:pt x="3934" y="2033"/>
                    <a:pt x="3934" y="2033"/>
                  </a:cubicBezTo>
                  <a:cubicBezTo>
                    <a:pt x="3756" y="1980"/>
                    <a:pt x="3756" y="1980"/>
                    <a:pt x="3756" y="1980"/>
                  </a:cubicBezTo>
                  <a:cubicBezTo>
                    <a:pt x="3969" y="1865"/>
                    <a:pt x="3969" y="1865"/>
                    <a:pt x="3969" y="1865"/>
                  </a:cubicBezTo>
                  <a:cubicBezTo>
                    <a:pt x="3906" y="1741"/>
                    <a:pt x="3815" y="1629"/>
                    <a:pt x="3697" y="1539"/>
                  </a:cubicBezTo>
                  <a:cubicBezTo>
                    <a:pt x="3589" y="1457"/>
                    <a:pt x="3470" y="1401"/>
                    <a:pt x="3347" y="1370"/>
                  </a:cubicBezTo>
                  <a:lnTo>
                    <a:pt x="3398" y="1056"/>
                  </a:lnTo>
                  <a:close/>
                  <a:moveTo>
                    <a:pt x="1048" y="2193"/>
                  </a:moveTo>
                  <a:cubicBezTo>
                    <a:pt x="1083" y="2008"/>
                    <a:pt x="1159" y="1829"/>
                    <a:pt x="1279" y="1668"/>
                  </a:cubicBezTo>
                  <a:cubicBezTo>
                    <a:pt x="1379" y="1534"/>
                    <a:pt x="1500" y="1426"/>
                    <a:pt x="1635" y="1343"/>
                  </a:cubicBezTo>
                  <a:cubicBezTo>
                    <a:pt x="1519" y="1134"/>
                    <a:pt x="1519" y="1134"/>
                    <a:pt x="1519" y="1134"/>
                  </a:cubicBezTo>
                  <a:cubicBezTo>
                    <a:pt x="1678" y="1180"/>
                    <a:pt x="1678" y="1180"/>
                    <a:pt x="1678" y="1180"/>
                  </a:cubicBezTo>
                  <a:cubicBezTo>
                    <a:pt x="1864" y="1233"/>
                    <a:pt x="1864" y="1233"/>
                    <a:pt x="1864" y="1233"/>
                  </a:cubicBezTo>
                  <a:cubicBezTo>
                    <a:pt x="1970" y="1263"/>
                    <a:pt x="1970" y="1263"/>
                    <a:pt x="1970" y="1263"/>
                  </a:cubicBezTo>
                  <a:cubicBezTo>
                    <a:pt x="2065" y="1290"/>
                    <a:pt x="2065" y="1290"/>
                    <a:pt x="2065" y="1290"/>
                  </a:cubicBezTo>
                  <a:cubicBezTo>
                    <a:pt x="2000" y="1518"/>
                    <a:pt x="2000" y="1518"/>
                    <a:pt x="2000" y="1518"/>
                  </a:cubicBezTo>
                  <a:cubicBezTo>
                    <a:pt x="1999" y="1521"/>
                    <a:pt x="1999" y="1521"/>
                    <a:pt x="1999" y="1521"/>
                  </a:cubicBezTo>
                  <a:cubicBezTo>
                    <a:pt x="1928" y="1771"/>
                    <a:pt x="1928" y="1771"/>
                    <a:pt x="1928" y="1771"/>
                  </a:cubicBezTo>
                  <a:cubicBezTo>
                    <a:pt x="1909" y="1837"/>
                    <a:pt x="1909" y="1837"/>
                    <a:pt x="1909" y="1837"/>
                  </a:cubicBezTo>
                  <a:cubicBezTo>
                    <a:pt x="1789" y="1620"/>
                    <a:pt x="1789" y="1620"/>
                    <a:pt x="1789" y="1620"/>
                  </a:cubicBezTo>
                  <a:cubicBezTo>
                    <a:pt x="1692" y="1682"/>
                    <a:pt x="1605" y="1761"/>
                    <a:pt x="1532" y="1858"/>
                  </a:cubicBezTo>
                  <a:cubicBezTo>
                    <a:pt x="1444" y="1976"/>
                    <a:pt x="1387" y="2108"/>
                    <a:pt x="1360" y="2243"/>
                  </a:cubicBezTo>
                  <a:lnTo>
                    <a:pt x="1048" y="2193"/>
                  </a:lnTo>
                  <a:close/>
                  <a:moveTo>
                    <a:pt x="2138" y="4528"/>
                  </a:moveTo>
                  <a:cubicBezTo>
                    <a:pt x="1947" y="4493"/>
                    <a:pt x="1760" y="4413"/>
                    <a:pt x="1595" y="4287"/>
                  </a:cubicBezTo>
                  <a:cubicBezTo>
                    <a:pt x="1462" y="4185"/>
                    <a:pt x="1355" y="4062"/>
                    <a:pt x="1274" y="3926"/>
                  </a:cubicBezTo>
                  <a:cubicBezTo>
                    <a:pt x="1064" y="4040"/>
                    <a:pt x="1064" y="4040"/>
                    <a:pt x="1064" y="4040"/>
                  </a:cubicBezTo>
                  <a:cubicBezTo>
                    <a:pt x="1111" y="3881"/>
                    <a:pt x="1111" y="3881"/>
                    <a:pt x="1111" y="3881"/>
                  </a:cubicBezTo>
                  <a:cubicBezTo>
                    <a:pt x="1166" y="3696"/>
                    <a:pt x="1166" y="3696"/>
                    <a:pt x="1166" y="3696"/>
                  </a:cubicBezTo>
                  <a:cubicBezTo>
                    <a:pt x="1198" y="3590"/>
                    <a:pt x="1198" y="3590"/>
                    <a:pt x="1198" y="3590"/>
                  </a:cubicBezTo>
                  <a:cubicBezTo>
                    <a:pt x="1226" y="3496"/>
                    <a:pt x="1226" y="3496"/>
                    <a:pt x="1226" y="3496"/>
                  </a:cubicBezTo>
                  <a:cubicBezTo>
                    <a:pt x="1454" y="3563"/>
                    <a:pt x="1454" y="3563"/>
                    <a:pt x="1454" y="3563"/>
                  </a:cubicBezTo>
                  <a:cubicBezTo>
                    <a:pt x="1456" y="3564"/>
                    <a:pt x="1456" y="3564"/>
                    <a:pt x="1456" y="3564"/>
                  </a:cubicBezTo>
                  <a:cubicBezTo>
                    <a:pt x="1705" y="3639"/>
                    <a:pt x="1705" y="3639"/>
                    <a:pt x="1705" y="3639"/>
                  </a:cubicBezTo>
                  <a:cubicBezTo>
                    <a:pt x="1771" y="3658"/>
                    <a:pt x="1771" y="3658"/>
                    <a:pt x="1771" y="3658"/>
                  </a:cubicBezTo>
                  <a:cubicBezTo>
                    <a:pt x="1553" y="3776"/>
                    <a:pt x="1553" y="3776"/>
                    <a:pt x="1553" y="3776"/>
                  </a:cubicBezTo>
                  <a:cubicBezTo>
                    <a:pt x="1613" y="3873"/>
                    <a:pt x="1691" y="3962"/>
                    <a:pt x="1787" y="4035"/>
                  </a:cubicBezTo>
                  <a:cubicBezTo>
                    <a:pt x="1910" y="4128"/>
                    <a:pt x="2047" y="4188"/>
                    <a:pt x="2189" y="4215"/>
                  </a:cubicBezTo>
                  <a:lnTo>
                    <a:pt x="2138" y="4528"/>
                  </a:lnTo>
                  <a:close/>
                  <a:moveTo>
                    <a:pt x="4525" y="3453"/>
                  </a:moveTo>
                  <a:cubicBezTo>
                    <a:pt x="4486" y="3620"/>
                    <a:pt x="4413" y="3781"/>
                    <a:pt x="4305" y="3927"/>
                  </a:cubicBezTo>
                  <a:cubicBezTo>
                    <a:pt x="4188" y="4083"/>
                    <a:pt x="4043" y="4205"/>
                    <a:pt x="3881" y="4291"/>
                  </a:cubicBezTo>
                  <a:cubicBezTo>
                    <a:pt x="4000" y="4505"/>
                    <a:pt x="4000" y="4505"/>
                    <a:pt x="4000" y="4505"/>
                  </a:cubicBezTo>
                  <a:cubicBezTo>
                    <a:pt x="3852" y="4463"/>
                    <a:pt x="3852" y="4463"/>
                    <a:pt x="3852" y="4463"/>
                  </a:cubicBezTo>
                  <a:cubicBezTo>
                    <a:pt x="3616" y="4396"/>
                    <a:pt x="3616" y="4396"/>
                    <a:pt x="3616" y="4396"/>
                  </a:cubicBezTo>
                  <a:cubicBezTo>
                    <a:pt x="3520" y="4368"/>
                    <a:pt x="3520" y="4368"/>
                    <a:pt x="3520" y="4368"/>
                  </a:cubicBezTo>
                  <a:cubicBezTo>
                    <a:pt x="3454" y="4349"/>
                    <a:pt x="3454" y="4349"/>
                    <a:pt x="3454" y="4349"/>
                  </a:cubicBezTo>
                  <a:cubicBezTo>
                    <a:pt x="3527" y="4092"/>
                    <a:pt x="3527" y="4092"/>
                    <a:pt x="3527" y="4092"/>
                  </a:cubicBezTo>
                  <a:cubicBezTo>
                    <a:pt x="3532" y="4076"/>
                    <a:pt x="3532" y="4076"/>
                    <a:pt x="3532" y="4076"/>
                  </a:cubicBezTo>
                  <a:cubicBezTo>
                    <a:pt x="3559" y="3981"/>
                    <a:pt x="3559" y="3981"/>
                    <a:pt x="3559" y="3981"/>
                  </a:cubicBezTo>
                  <a:cubicBezTo>
                    <a:pt x="3610" y="3803"/>
                    <a:pt x="3610" y="3803"/>
                    <a:pt x="3610" y="3803"/>
                  </a:cubicBezTo>
                  <a:cubicBezTo>
                    <a:pt x="3727" y="4014"/>
                    <a:pt x="3727" y="4014"/>
                    <a:pt x="3727" y="4014"/>
                  </a:cubicBezTo>
                  <a:cubicBezTo>
                    <a:pt x="3851" y="3949"/>
                    <a:pt x="3962" y="3857"/>
                    <a:pt x="4051" y="3738"/>
                  </a:cubicBezTo>
                  <a:cubicBezTo>
                    <a:pt x="4128" y="3634"/>
                    <a:pt x="4181" y="3520"/>
                    <a:pt x="4212" y="3402"/>
                  </a:cubicBezTo>
                  <a:lnTo>
                    <a:pt x="4525" y="3453"/>
                  </a:lnTo>
                  <a:close/>
                  <a:moveTo>
                    <a:pt x="1826" y="2772"/>
                  </a:moveTo>
                  <a:cubicBezTo>
                    <a:pt x="1860" y="2816"/>
                    <a:pt x="1898" y="2862"/>
                    <a:pt x="1942" y="2903"/>
                  </a:cubicBezTo>
                  <a:cubicBezTo>
                    <a:pt x="1946" y="2907"/>
                    <a:pt x="1953" y="2910"/>
                    <a:pt x="1956" y="2917"/>
                  </a:cubicBezTo>
                  <a:cubicBezTo>
                    <a:pt x="1949" y="2931"/>
                    <a:pt x="1942" y="2945"/>
                    <a:pt x="1946" y="2962"/>
                  </a:cubicBezTo>
                  <a:cubicBezTo>
                    <a:pt x="1946" y="3000"/>
                    <a:pt x="1967" y="3035"/>
                    <a:pt x="2004" y="3052"/>
                  </a:cubicBezTo>
                  <a:cubicBezTo>
                    <a:pt x="1987" y="3156"/>
                    <a:pt x="1980" y="3242"/>
                    <a:pt x="1977" y="3308"/>
                  </a:cubicBezTo>
                  <a:cubicBezTo>
                    <a:pt x="1881" y="3156"/>
                    <a:pt x="1826" y="2986"/>
                    <a:pt x="1826" y="2813"/>
                  </a:cubicBezTo>
                  <a:cubicBezTo>
                    <a:pt x="1826" y="2799"/>
                    <a:pt x="1826" y="2785"/>
                    <a:pt x="1826" y="2772"/>
                  </a:cubicBezTo>
                  <a:moveTo>
                    <a:pt x="2111" y="3037"/>
                  </a:moveTo>
                  <a:cubicBezTo>
                    <a:pt x="2252" y="3134"/>
                    <a:pt x="2411" y="3210"/>
                    <a:pt x="2586" y="3258"/>
                  </a:cubicBezTo>
                  <a:cubicBezTo>
                    <a:pt x="2600" y="3262"/>
                    <a:pt x="2611" y="3265"/>
                    <a:pt x="2621" y="3269"/>
                  </a:cubicBezTo>
                  <a:cubicBezTo>
                    <a:pt x="2621" y="3272"/>
                    <a:pt x="2621" y="3272"/>
                    <a:pt x="2621" y="3275"/>
                  </a:cubicBezTo>
                  <a:cubicBezTo>
                    <a:pt x="2366" y="3393"/>
                    <a:pt x="2159" y="3424"/>
                    <a:pt x="2073" y="3431"/>
                  </a:cubicBezTo>
                  <a:cubicBezTo>
                    <a:pt x="2063" y="3417"/>
                    <a:pt x="2049" y="3400"/>
                    <a:pt x="2035" y="3386"/>
                  </a:cubicBezTo>
                  <a:cubicBezTo>
                    <a:pt x="2035" y="3324"/>
                    <a:pt x="2035" y="3206"/>
                    <a:pt x="2063" y="3057"/>
                  </a:cubicBezTo>
                  <a:cubicBezTo>
                    <a:pt x="2080" y="3057"/>
                    <a:pt x="2097" y="3051"/>
                    <a:pt x="2111" y="3037"/>
                  </a:cubicBezTo>
                  <a:moveTo>
                    <a:pt x="2547" y="2192"/>
                  </a:moveTo>
                  <a:cubicBezTo>
                    <a:pt x="2664" y="2192"/>
                    <a:pt x="2781" y="2199"/>
                    <a:pt x="2894" y="2220"/>
                  </a:cubicBezTo>
                  <a:cubicBezTo>
                    <a:pt x="2939" y="2227"/>
                    <a:pt x="2987" y="2237"/>
                    <a:pt x="3032" y="2248"/>
                  </a:cubicBezTo>
                  <a:cubicBezTo>
                    <a:pt x="3035" y="2279"/>
                    <a:pt x="3052" y="2310"/>
                    <a:pt x="3083" y="2328"/>
                  </a:cubicBezTo>
                  <a:cubicBezTo>
                    <a:pt x="3049" y="2512"/>
                    <a:pt x="2994" y="2690"/>
                    <a:pt x="2918" y="2857"/>
                  </a:cubicBezTo>
                  <a:cubicBezTo>
                    <a:pt x="2870" y="2965"/>
                    <a:pt x="2815" y="3070"/>
                    <a:pt x="2750" y="3171"/>
                  </a:cubicBezTo>
                  <a:cubicBezTo>
                    <a:pt x="2743" y="3167"/>
                    <a:pt x="2732" y="3164"/>
                    <a:pt x="2722" y="3164"/>
                  </a:cubicBezTo>
                  <a:cubicBezTo>
                    <a:pt x="2691" y="3164"/>
                    <a:pt x="2657" y="3181"/>
                    <a:pt x="2640" y="3209"/>
                  </a:cubicBezTo>
                  <a:cubicBezTo>
                    <a:pt x="2629" y="3206"/>
                    <a:pt x="2616" y="3202"/>
                    <a:pt x="2605" y="3202"/>
                  </a:cubicBezTo>
                  <a:cubicBezTo>
                    <a:pt x="2433" y="3154"/>
                    <a:pt x="2278" y="3080"/>
                    <a:pt x="2144" y="2986"/>
                  </a:cubicBezTo>
                  <a:cubicBezTo>
                    <a:pt x="2148" y="2979"/>
                    <a:pt x="2148" y="2969"/>
                    <a:pt x="2148" y="2958"/>
                  </a:cubicBezTo>
                  <a:cubicBezTo>
                    <a:pt x="2148" y="2927"/>
                    <a:pt x="2131" y="2896"/>
                    <a:pt x="2103" y="2875"/>
                  </a:cubicBezTo>
                  <a:cubicBezTo>
                    <a:pt x="2134" y="2753"/>
                    <a:pt x="2175" y="2638"/>
                    <a:pt x="2227" y="2530"/>
                  </a:cubicBezTo>
                  <a:cubicBezTo>
                    <a:pt x="2272" y="2439"/>
                    <a:pt x="2323" y="2349"/>
                    <a:pt x="2385" y="2262"/>
                  </a:cubicBezTo>
                  <a:cubicBezTo>
                    <a:pt x="2392" y="2262"/>
                    <a:pt x="2402" y="2265"/>
                    <a:pt x="2409" y="2265"/>
                  </a:cubicBezTo>
                  <a:cubicBezTo>
                    <a:pt x="2409" y="2265"/>
                    <a:pt x="2409" y="2265"/>
                    <a:pt x="2413" y="2265"/>
                  </a:cubicBezTo>
                  <a:cubicBezTo>
                    <a:pt x="2454" y="2265"/>
                    <a:pt x="2495" y="2234"/>
                    <a:pt x="2505" y="2192"/>
                  </a:cubicBezTo>
                  <a:cubicBezTo>
                    <a:pt x="2509" y="2192"/>
                    <a:pt x="2509" y="2192"/>
                    <a:pt x="2512" y="2192"/>
                  </a:cubicBezTo>
                  <a:cubicBezTo>
                    <a:pt x="2523" y="2192"/>
                    <a:pt x="2536" y="2192"/>
                    <a:pt x="2547" y="2192"/>
                  </a:cubicBezTo>
                  <a:moveTo>
                    <a:pt x="2320" y="2204"/>
                  </a:moveTo>
                  <a:cubicBezTo>
                    <a:pt x="2324" y="2215"/>
                    <a:pt x="2330" y="2225"/>
                    <a:pt x="2337" y="2232"/>
                  </a:cubicBezTo>
                  <a:cubicBezTo>
                    <a:pt x="2275" y="2323"/>
                    <a:pt x="2220" y="2414"/>
                    <a:pt x="2175" y="2509"/>
                  </a:cubicBezTo>
                  <a:cubicBezTo>
                    <a:pt x="2124" y="2621"/>
                    <a:pt x="2079" y="2740"/>
                    <a:pt x="2045" y="2866"/>
                  </a:cubicBezTo>
                  <a:cubicBezTo>
                    <a:pt x="2031" y="2866"/>
                    <a:pt x="2014" y="2869"/>
                    <a:pt x="2000" y="2876"/>
                  </a:cubicBezTo>
                  <a:cubicBezTo>
                    <a:pt x="1910" y="2792"/>
                    <a:pt x="1862" y="2719"/>
                    <a:pt x="1838" y="2680"/>
                  </a:cubicBezTo>
                  <a:cubicBezTo>
                    <a:pt x="1859" y="2533"/>
                    <a:pt x="1924" y="2386"/>
                    <a:pt x="2017" y="2257"/>
                  </a:cubicBezTo>
                  <a:cubicBezTo>
                    <a:pt x="2072" y="2243"/>
                    <a:pt x="2179" y="2218"/>
                    <a:pt x="2320" y="2204"/>
                  </a:cubicBezTo>
                  <a:moveTo>
                    <a:pt x="3590" y="2285"/>
                  </a:moveTo>
                  <a:cubicBezTo>
                    <a:pt x="3636" y="2344"/>
                    <a:pt x="3671" y="2410"/>
                    <a:pt x="3700" y="2476"/>
                  </a:cubicBezTo>
                  <a:cubicBezTo>
                    <a:pt x="3679" y="2462"/>
                    <a:pt x="3657" y="2448"/>
                    <a:pt x="3632" y="2437"/>
                  </a:cubicBezTo>
                  <a:cubicBezTo>
                    <a:pt x="3636" y="2430"/>
                    <a:pt x="3636" y="2423"/>
                    <a:pt x="3636" y="2413"/>
                  </a:cubicBezTo>
                  <a:cubicBezTo>
                    <a:pt x="3632" y="2378"/>
                    <a:pt x="3615" y="2347"/>
                    <a:pt x="3583" y="2330"/>
                  </a:cubicBezTo>
                  <a:cubicBezTo>
                    <a:pt x="3586" y="2312"/>
                    <a:pt x="3590" y="2298"/>
                    <a:pt x="3590" y="2285"/>
                  </a:cubicBezTo>
                  <a:moveTo>
                    <a:pt x="3174" y="1921"/>
                  </a:moveTo>
                  <a:cubicBezTo>
                    <a:pt x="3312" y="1991"/>
                    <a:pt x="3436" y="2097"/>
                    <a:pt x="3540" y="2220"/>
                  </a:cubicBezTo>
                  <a:cubicBezTo>
                    <a:pt x="3536" y="2244"/>
                    <a:pt x="3533" y="2276"/>
                    <a:pt x="3522" y="2318"/>
                  </a:cubicBezTo>
                  <a:cubicBezTo>
                    <a:pt x="3498" y="2318"/>
                    <a:pt x="3474" y="2329"/>
                    <a:pt x="3457" y="2346"/>
                  </a:cubicBezTo>
                  <a:cubicBezTo>
                    <a:pt x="3381" y="2311"/>
                    <a:pt x="3305" y="2276"/>
                    <a:pt x="3226" y="2248"/>
                  </a:cubicBezTo>
                  <a:cubicBezTo>
                    <a:pt x="3226" y="2248"/>
                    <a:pt x="3226" y="2248"/>
                    <a:pt x="3226" y="2248"/>
                  </a:cubicBezTo>
                  <a:cubicBezTo>
                    <a:pt x="3226" y="2205"/>
                    <a:pt x="3201" y="2167"/>
                    <a:pt x="3163" y="2153"/>
                  </a:cubicBezTo>
                  <a:cubicBezTo>
                    <a:pt x="3170" y="2072"/>
                    <a:pt x="3174" y="1995"/>
                    <a:pt x="3174" y="1921"/>
                  </a:cubicBezTo>
                  <a:moveTo>
                    <a:pt x="2676" y="1834"/>
                  </a:moveTo>
                  <a:cubicBezTo>
                    <a:pt x="2621" y="1887"/>
                    <a:pt x="2541" y="1967"/>
                    <a:pt x="2458" y="2068"/>
                  </a:cubicBezTo>
                  <a:cubicBezTo>
                    <a:pt x="2447" y="2061"/>
                    <a:pt x="2433" y="2061"/>
                    <a:pt x="2419" y="2061"/>
                  </a:cubicBezTo>
                  <a:cubicBezTo>
                    <a:pt x="2416" y="2061"/>
                    <a:pt x="2416" y="2061"/>
                    <a:pt x="2416" y="2061"/>
                  </a:cubicBezTo>
                  <a:cubicBezTo>
                    <a:pt x="2367" y="2061"/>
                    <a:pt x="2329" y="2096"/>
                    <a:pt x="2315" y="2141"/>
                  </a:cubicBezTo>
                  <a:cubicBezTo>
                    <a:pt x="2215" y="2152"/>
                    <a:pt x="2131" y="2169"/>
                    <a:pt x="2072" y="2180"/>
                  </a:cubicBezTo>
                  <a:cubicBezTo>
                    <a:pt x="2235" y="1995"/>
                    <a:pt x="2451" y="1869"/>
                    <a:pt x="2676" y="1834"/>
                  </a:cubicBezTo>
                  <a:moveTo>
                    <a:pt x="2793" y="1828"/>
                  </a:moveTo>
                  <a:cubicBezTo>
                    <a:pt x="2904" y="1828"/>
                    <a:pt x="3014" y="1849"/>
                    <a:pt x="3117" y="1895"/>
                  </a:cubicBezTo>
                  <a:cubicBezTo>
                    <a:pt x="3120" y="1977"/>
                    <a:pt x="3117" y="2058"/>
                    <a:pt x="3107" y="2146"/>
                  </a:cubicBezTo>
                  <a:cubicBezTo>
                    <a:pt x="3079" y="2150"/>
                    <a:pt x="3055" y="2167"/>
                    <a:pt x="3041" y="2192"/>
                  </a:cubicBezTo>
                  <a:cubicBezTo>
                    <a:pt x="2996" y="2181"/>
                    <a:pt x="2948" y="2171"/>
                    <a:pt x="2900" y="2164"/>
                  </a:cubicBezTo>
                  <a:cubicBezTo>
                    <a:pt x="2787" y="2143"/>
                    <a:pt x="2670" y="2135"/>
                    <a:pt x="2553" y="2135"/>
                  </a:cubicBezTo>
                  <a:cubicBezTo>
                    <a:pt x="2539" y="2135"/>
                    <a:pt x="2525" y="2135"/>
                    <a:pt x="2511" y="2135"/>
                  </a:cubicBezTo>
                  <a:cubicBezTo>
                    <a:pt x="2508" y="2135"/>
                    <a:pt x="2508" y="2135"/>
                    <a:pt x="2508" y="2135"/>
                  </a:cubicBezTo>
                  <a:cubicBezTo>
                    <a:pt x="2504" y="2128"/>
                    <a:pt x="2501" y="2118"/>
                    <a:pt x="2498" y="2111"/>
                  </a:cubicBezTo>
                  <a:cubicBezTo>
                    <a:pt x="2618" y="1962"/>
                    <a:pt x="2728" y="1867"/>
                    <a:pt x="2769" y="1828"/>
                  </a:cubicBezTo>
                  <a:cubicBezTo>
                    <a:pt x="2776" y="1828"/>
                    <a:pt x="2787" y="1828"/>
                    <a:pt x="2793" y="1828"/>
                  </a:cubicBezTo>
                  <a:cubicBezTo>
                    <a:pt x="2793" y="1828"/>
                    <a:pt x="2793" y="1828"/>
                    <a:pt x="2793" y="1828"/>
                  </a:cubicBezTo>
                  <a:moveTo>
                    <a:pt x="3605" y="2488"/>
                  </a:moveTo>
                  <a:cubicBezTo>
                    <a:pt x="3660" y="2519"/>
                    <a:pt x="3702" y="2547"/>
                    <a:pt x="3729" y="2568"/>
                  </a:cubicBezTo>
                  <a:cubicBezTo>
                    <a:pt x="3733" y="2586"/>
                    <a:pt x="3740" y="2603"/>
                    <a:pt x="3743" y="2620"/>
                  </a:cubicBezTo>
                  <a:cubicBezTo>
                    <a:pt x="3726" y="2701"/>
                    <a:pt x="3650" y="2955"/>
                    <a:pt x="3464" y="3207"/>
                  </a:cubicBezTo>
                  <a:cubicBezTo>
                    <a:pt x="3453" y="3203"/>
                    <a:pt x="3439" y="3203"/>
                    <a:pt x="3429" y="3203"/>
                  </a:cubicBezTo>
                  <a:cubicBezTo>
                    <a:pt x="3426" y="3203"/>
                    <a:pt x="3426" y="3203"/>
                    <a:pt x="3426" y="3203"/>
                  </a:cubicBezTo>
                  <a:cubicBezTo>
                    <a:pt x="3381" y="3203"/>
                    <a:pt x="3339" y="3234"/>
                    <a:pt x="3329" y="3280"/>
                  </a:cubicBezTo>
                  <a:cubicBezTo>
                    <a:pt x="3305" y="3280"/>
                    <a:pt x="3284" y="3283"/>
                    <a:pt x="3260" y="3283"/>
                  </a:cubicBezTo>
                  <a:cubicBezTo>
                    <a:pt x="3243" y="3283"/>
                    <a:pt x="3225" y="3283"/>
                    <a:pt x="3208" y="3283"/>
                  </a:cubicBezTo>
                  <a:cubicBezTo>
                    <a:pt x="3077" y="3283"/>
                    <a:pt x="2949" y="3273"/>
                    <a:pt x="2822" y="3248"/>
                  </a:cubicBezTo>
                  <a:cubicBezTo>
                    <a:pt x="2822" y="3248"/>
                    <a:pt x="2822" y="3245"/>
                    <a:pt x="2818" y="3245"/>
                  </a:cubicBezTo>
                  <a:cubicBezTo>
                    <a:pt x="2904" y="3196"/>
                    <a:pt x="2984" y="3144"/>
                    <a:pt x="3060" y="3084"/>
                  </a:cubicBezTo>
                  <a:cubicBezTo>
                    <a:pt x="3329" y="2886"/>
                    <a:pt x="3464" y="2666"/>
                    <a:pt x="3526" y="2512"/>
                  </a:cubicBezTo>
                  <a:cubicBezTo>
                    <a:pt x="3532" y="2512"/>
                    <a:pt x="3536" y="2512"/>
                    <a:pt x="3539" y="2512"/>
                  </a:cubicBezTo>
                  <a:cubicBezTo>
                    <a:pt x="3567" y="2512"/>
                    <a:pt x="3588" y="2502"/>
                    <a:pt x="3605" y="2488"/>
                  </a:cubicBezTo>
                  <a:moveTo>
                    <a:pt x="2815" y="3308"/>
                  </a:moveTo>
                  <a:cubicBezTo>
                    <a:pt x="2942" y="3332"/>
                    <a:pt x="3069" y="3343"/>
                    <a:pt x="3199" y="3343"/>
                  </a:cubicBezTo>
                  <a:cubicBezTo>
                    <a:pt x="3220" y="3343"/>
                    <a:pt x="3237" y="3343"/>
                    <a:pt x="3254" y="3343"/>
                  </a:cubicBezTo>
                  <a:cubicBezTo>
                    <a:pt x="3278" y="3339"/>
                    <a:pt x="3302" y="3339"/>
                    <a:pt x="3326" y="3339"/>
                  </a:cubicBezTo>
                  <a:cubicBezTo>
                    <a:pt x="3329" y="3346"/>
                    <a:pt x="3329" y="3353"/>
                    <a:pt x="3336" y="3357"/>
                  </a:cubicBezTo>
                  <a:cubicBezTo>
                    <a:pt x="3082" y="3629"/>
                    <a:pt x="2788" y="3755"/>
                    <a:pt x="2699" y="3783"/>
                  </a:cubicBezTo>
                  <a:cubicBezTo>
                    <a:pt x="2592" y="3772"/>
                    <a:pt x="2486" y="3737"/>
                    <a:pt x="2387" y="3685"/>
                  </a:cubicBezTo>
                  <a:cubicBezTo>
                    <a:pt x="2452" y="3633"/>
                    <a:pt x="2565" y="3528"/>
                    <a:pt x="2688" y="3364"/>
                  </a:cubicBezTo>
                  <a:cubicBezTo>
                    <a:pt x="2699" y="3367"/>
                    <a:pt x="2712" y="3371"/>
                    <a:pt x="2723" y="3371"/>
                  </a:cubicBezTo>
                  <a:cubicBezTo>
                    <a:pt x="2723" y="3371"/>
                    <a:pt x="2723" y="3371"/>
                    <a:pt x="2723" y="3371"/>
                  </a:cubicBezTo>
                  <a:cubicBezTo>
                    <a:pt x="2764" y="3371"/>
                    <a:pt x="2798" y="3346"/>
                    <a:pt x="2815" y="3308"/>
                  </a:cubicBezTo>
                  <a:moveTo>
                    <a:pt x="3758" y="2765"/>
                  </a:moveTo>
                  <a:cubicBezTo>
                    <a:pt x="3761" y="2779"/>
                    <a:pt x="3761" y="2797"/>
                    <a:pt x="3761" y="2811"/>
                  </a:cubicBezTo>
                  <a:cubicBezTo>
                    <a:pt x="3761" y="2961"/>
                    <a:pt x="3721" y="3108"/>
                    <a:pt x="3645" y="3244"/>
                  </a:cubicBezTo>
                  <a:cubicBezTo>
                    <a:pt x="3618" y="3251"/>
                    <a:pt x="3574" y="3258"/>
                    <a:pt x="3519" y="3265"/>
                  </a:cubicBezTo>
                  <a:cubicBezTo>
                    <a:pt x="3516" y="3258"/>
                    <a:pt x="3512" y="3251"/>
                    <a:pt x="3509" y="3247"/>
                  </a:cubicBezTo>
                  <a:cubicBezTo>
                    <a:pt x="3635" y="3073"/>
                    <a:pt x="3717" y="2895"/>
                    <a:pt x="3758" y="2765"/>
                  </a:cubicBezTo>
                  <a:moveTo>
                    <a:pt x="3607" y="3308"/>
                  </a:moveTo>
                  <a:cubicBezTo>
                    <a:pt x="3432" y="3578"/>
                    <a:pt x="3142" y="3771"/>
                    <a:pt x="2843" y="3789"/>
                  </a:cubicBezTo>
                  <a:cubicBezTo>
                    <a:pt x="2974" y="3726"/>
                    <a:pt x="3191" y="3599"/>
                    <a:pt x="3380" y="3396"/>
                  </a:cubicBezTo>
                  <a:cubicBezTo>
                    <a:pt x="3390" y="3399"/>
                    <a:pt x="3404" y="3403"/>
                    <a:pt x="3415" y="3403"/>
                  </a:cubicBezTo>
                  <a:cubicBezTo>
                    <a:pt x="3418" y="3403"/>
                    <a:pt x="3418" y="3403"/>
                    <a:pt x="3418" y="3403"/>
                  </a:cubicBezTo>
                  <a:cubicBezTo>
                    <a:pt x="3466" y="3403"/>
                    <a:pt x="3508" y="3368"/>
                    <a:pt x="3518" y="3322"/>
                  </a:cubicBezTo>
                  <a:cubicBezTo>
                    <a:pt x="3549" y="3315"/>
                    <a:pt x="3580" y="3311"/>
                    <a:pt x="3607" y="3308"/>
                  </a:cubicBezTo>
                  <a:moveTo>
                    <a:pt x="3215" y="2303"/>
                  </a:moveTo>
                  <a:cubicBezTo>
                    <a:pt x="3288" y="2331"/>
                    <a:pt x="3364" y="2362"/>
                    <a:pt x="3437" y="2397"/>
                  </a:cubicBezTo>
                  <a:cubicBezTo>
                    <a:pt x="3437" y="2404"/>
                    <a:pt x="3437" y="2408"/>
                    <a:pt x="3437" y="2415"/>
                  </a:cubicBezTo>
                  <a:cubicBezTo>
                    <a:pt x="3437" y="2442"/>
                    <a:pt x="3451" y="2470"/>
                    <a:pt x="3472" y="2491"/>
                  </a:cubicBezTo>
                  <a:cubicBezTo>
                    <a:pt x="3385" y="2704"/>
                    <a:pt x="3232" y="2889"/>
                    <a:pt x="3024" y="3042"/>
                  </a:cubicBezTo>
                  <a:cubicBezTo>
                    <a:pt x="2958" y="3091"/>
                    <a:pt x="2885" y="3137"/>
                    <a:pt x="2812" y="3178"/>
                  </a:cubicBezTo>
                  <a:cubicBezTo>
                    <a:pt x="2871" y="3088"/>
                    <a:pt x="2923" y="2990"/>
                    <a:pt x="2972" y="2885"/>
                  </a:cubicBezTo>
                  <a:cubicBezTo>
                    <a:pt x="3048" y="2715"/>
                    <a:pt x="3104" y="2533"/>
                    <a:pt x="3138" y="2345"/>
                  </a:cubicBezTo>
                  <a:cubicBezTo>
                    <a:pt x="3170" y="2345"/>
                    <a:pt x="3197" y="2327"/>
                    <a:pt x="3215" y="2303"/>
                  </a:cubicBezTo>
                  <a:moveTo>
                    <a:pt x="2633" y="3339"/>
                  </a:moveTo>
                  <a:cubicBezTo>
                    <a:pt x="2499" y="3508"/>
                    <a:pt x="2382" y="3609"/>
                    <a:pt x="2331" y="3647"/>
                  </a:cubicBezTo>
                  <a:cubicBezTo>
                    <a:pt x="2258" y="3602"/>
                    <a:pt x="2190" y="3550"/>
                    <a:pt x="2128" y="3488"/>
                  </a:cubicBezTo>
                  <a:cubicBezTo>
                    <a:pt x="2227" y="3474"/>
                    <a:pt x="2413" y="3436"/>
                    <a:pt x="2633" y="3339"/>
                  </a:cubicBezTo>
                  <a:moveTo>
                    <a:pt x="3018" y="0"/>
                  </a:moveTo>
                  <a:cubicBezTo>
                    <a:pt x="2513" y="0"/>
                    <a:pt x="2513" y="0"/>
                    <a:pt x="2513" y="0"/>
                  </a:cubicBezTo>
                  <a:cubicBezTo>
                    <a:pt x="2456" y="0"/>
                    <a:pt x="2409" y="47"/>
                    <a:pt x="2409" y="103"/>
                  </a:cubicBezTo>
                  <a:cubicBezTo>
                    <a:pt x="2409" y="1416"/>
                    <a:pt x="2409" y="1416"/>
                    <a:pt x="2409" y="1416"/>
                  </a:cubicBezTo>
                  <a:cubicBezTo>
                    <a:pt x="2409" y="1473"/>
                    <a:pt x="2456" y="1519"/>
                    <a:pt x="2513" y="1519"/>
                  </a:cubicBezTo>
                  <a:cubicBezTo>
                    <a:pt x="3018" y="1519"/>
                    <a:pt x="3018" y="1519"/>
                    <a:pt x="3018" y="1519"/>
                  </a:cubicBezTo>
                  <a:cubicBezTo>
                    <a:pt x="3076" y="1519"/>
                    <a:pt x="3121" y="1473"/>
                    <a:pt x="3121" y="1416"/>
                  </a:cubicBezTo>
                  <a:cubicBezTo>
                    <a:pt x="3121" y="103"/>
                    <a:pt x="3121" y="103"/>
                    <a:pt x="3121" y="103"/>
                  </a:cubicBezTo>
                  <a:cubicBezTo>
                    <a:pt x="3121" y="47"/>
                    <a:pt x="3076" y="0"/>
                    <a:pt x="3018" y="0"/>
                  </a:cubicBezTo>
                  <a:close/>
                  <a:moveTo>
                    <a:pt x="2582" y="1368"/>
                  </a:moveTo>
                  <a:cubicBezTo>
                    <a:pt x="2546" y="1368"/>
                    <a:pt x="2546" y="1368"/>
                    <a:pt x="2546" y="1368"/>
                  </a:cubicBezTo>
                  <a:cubicBezTo>
                    <a:pt x="2517" y="1368"/>
                    <a:pt x="2492" y="1352"/>
                    <a:pt x="2492" y="1332"/>
                  </a:cubicBezTo>
                  <a:cubicBezTo>
                    <a:pt x="2492" y="1309"/>
                    <a:pt x="2492" y="1309"/>
                    <a:pt x="2492" y="1309"/>
                  </a:cubicBezTo>
                  <a:cubicBezTo>
                    <a:pt x="2492" y="1290"/>
                    <a:pt x="2517" y="1275"/>
                    <a:pt x="2546" y="1275"/>
                  </a:cubicBezTo>
                  <a:cubicBezTo>
                    <a:pt x="2582" y="1275"/>
                    <a:pt x="2582" y="1275"/>
                    <a:pt x="2582" y="1275"/>
                  </a:cubicBezTo>
                  <a:cubicBezTo>
                    <a:pt x="2612" y="1275"/>
                    <a:pt x="2636" y="1290"/>
                    <a:pt x="2636" y="1309"/>
                  </a:cubicBezTo>
                  <a:cubicBezTo>
                    <a:pt x="2636" y="1332"/>
                    <a:pt x="2636" y="1332"/>
                    <a:pt x="2636" y="1332"/>
                  </a:cubicBezTo>
                  <a:cubicBezTo>
                    <a:pt x="2636" y="1352"/>
                    <a:pt x="2612" y="1368"/>
                    <a:pt x="2582" y="1368"/>
                  </a:cubicBezTo>
                  <a:close/>
                  <a:moveTo>
                    <a:pt x="2783" y="1253"/>
                  </a:moveTo>
                  <a:cubicBezTo>
                    <a:pt x="2747" y="1253"/>
                    <a:pt x="2747" y="1253"/>
                    <a:pt x="2747" y="1253"/>
                  </a:cubicBezTo>
                  <a:cubicBezTo>
                    <a:pt x="2718" y="1253"/>
                    <a:pt x="2693" y="1238"/>
                    <a:pt x="2693" y="1218"/>
                  </a:cubicBezTo>
                  <a:cubicBezTo>
                    <a:pt x="2693" y="1195"/>
                    <a:pt x="2693" y="1195"/>
                    <a:pt x="2693" y="1195"/>
                  </a:cubicBezTo>
                  <a:cubicBezTo>
                    <a:pt x="2693" y="1176"/>
                    <a:pt x="2718" y="1160"/>
                    <a:pt x="2747" y="1160"/>
                  </a:cubicBezTo>
                  <a:cubicBezTo>
                    <a:pt x="2783" y="1160"/>
                    <a:pt x="2783" y="1160"/>
                    <a:pt x="2783" y="1160"/>
                  </a:cubicBezTo>
                  <a:cubicBezTo>
                    <a:pt x="2813" y="1160"/>
                    <a:pt x="2837" y="1176"/>
                    <a:pt x="2837" y="1195"/>
                  </a:cubicBezTo>
                  <a:cubicBezTo>
                    <a:pt x="2837" y="1218"/>
                    <a:pt x="2837" y="1218"/>
                    <a:pt x="2837" y="1218"/>
                  </a:cubicBezTo>
                  <a:cubicBezTo>
                    <a:pt x="2837" y="1238"/>
                    <a:pt x="2813" y="1253"/>
                    <a:pt x="2783" y="1253"/>
                  </a:cubicBezTo>
                  <a:close/>
                  <a:moveTo>
                    <a:pt x="2837" y="1309"/>
                  </a:moveTo>
                  <a:cubicBezTo>
                    <a:pt x="2837" y="1332"/>
                    <a:pt x="2837" y="1332"/>
                    <a:pt x="2837" y="1332"/>
                  </a:cubicBezTo>
                  <a:cubicBezTo>
                    <a:pt x="2837" y="1352"/>
                    <a:pt x="2813" y="1368"/>
                    <a:pt x="2783" y="1368"/>
                  </a:cubicBezTo>
                  <a:cubicBezTo>
                    <a:pt x="2747" y="1368"/>
                    <a:pt x="2747" y="1368"/>
                    <a:pt x="2747" y="1368"/>
                  </a:cubicBezTo>
                  <a:cubicBezTo>
                    <a:pt x="2718" y="1368"/>
                    <a:pt x="2693" y="1352"/>
                    <a:pt x="2693" y="1332"/>
                  </a:cubicBezTo>
                  <a:cubicBezTo>
                    <a:pt x="2693" y="1309"/>
                    <a:pt x="2693" y="1309"/>
                    <a:pt x="2693" y="1309"/>
                  </a:cubicBezTo>
                  <a:cubicBezTo>
                    <a:pt x="2693" y="1290"/>
                    <a:pt x="2718" y="1275"/>
                    <a:pt x="2747" y="1275"/>
                  </a:cubicBezTo>
                  <a:cubicBezTo>
                    <a:pt x="2783" y="1275"/>
                    <a:pt x="2783" y="1275"/>
                    <a:pt x="2783" y="1275"/>
                  </a:cubicBezTo>
                  <a:cubicBezTo>
                    <a:pt x="2813" y="1275"/>
                    <a:pt x="2837" y="1290"/>
                    <a:pt x="2837" y="1309"/>
                  </a:cubicBezTo>
                  <a:close/>
                  <a:moveTo>
                    <a:pt x="2783" y="1138"/>
                  </a:moveTo>
                  <a:cubicBezTo>
                    <a:pt x="2747" y="1138"/>
                    <a:pt x="2747" y="1138"/>
                    <a:pt x="2747" y="1138"/>
                  </a:cubicBezTo>
                  <a:cubicBezTo>
                    <a:pt x="2718" y="1138"/>
                    <a:pt x="2693" y="1122"/>
                    <a:pt x="2693" y="1103"/>
                  </a:cubicBezTo>
                  <a:cubicBezTo>
                    <a:pt x="2693" y="1080"/>
                    <a:pt x="2693" y="1080"/>
                    <a:pt x="2693" y="1080"/>
                  </a:cubicBezTo>
                  <a:cubicBezTo>
                    <a:pt x="2693" y="1060"/>
                    <a:pt x="2718" y="1045"/>
                    <a:pt x="2747" y="1045"/>
                  </a:cubicBezTo>
                  <a:cubicBezTo>
                    <a:pt x="2783" y="1045"/>
                    <a:pt x="2783" y="1045"/>
                    <a:pt x="2783" y="1045"/>
                  </a:cubicBezTo>
                  <a:cubicBezTo>
                    <a:pt x="2813" y="1045"/>
                    <a:pt x="2837" y="1060"/>
                    <a:pt x="2837" y="1080"/>
                  </a:cubicBezTo>
                  <a:cubicBezTo>
                    <a:pt x="2837" y="1103"/>
                    <a:pt x="2837" y="1103"/>
                    <a:pt x="2837" y="1103"/>
                  </a:cubicBezTo>
                  <a:cubicBezTo>
                    <a:pt x="2837" y="1122"/>
                    <a:pt x="2813" y="1138"/>
                    <a:pt x="2783" y="1138"/>
                  </a:cubicBezTo>
                  <a:close/>
                  <a:moveTo>
                    <a:pt x="2783" y="1023"/>
                  </a:moveTo>
                  <a:cubicBezTo>
                    <a:pt x="2747" y="1023"/>
                    <a:pt x="2747" y="1023"/>
                    <a:pt x="2747" y="1023"/>
                  </a:cubicBezTo>
                  <a:cubicBezTo>
                    <a:pt x="2718" y="1023"/>
                    <a:pt x="2693" y="1008"/>
                    <a:pt x="2693" y="988"/>
                  </a:cubicBezTo>
                  <a:cubicBezTo>
                    <a:pt x="2693" y="965"/>
                    <a:pt x="2693" y="965"/>
                    <a:pt x="2693" y="965"/>
                  </a:cubicBezTo>
                  <a:cubicBezTo>
                    <a:pt x="2693" y="946"/>
                    <a:pt x="2718" y="930"/>
                    <a:pt x="2747" y="930"/>
                  </a:cubicBezTo>
                  <a:cubicBezTo>
                    <a:pt x="2783" y="930"/>
                    <a:pt x="2783" y="930"/>
                    <a:pt x="2783" y="930"/>
                  </a:cubicBezTo>
                  <a:cubicBezTo>
                    <a:pt x="2813" y="930"/>
                    <a:pt x="2837" y="946"/>
                    <a:pt x="2837" y="965"/>
                  </a:cubicBezTo>
                  <a:cubicBezTo>
                    <a:pt x="2837" y="988"/>
                    <a:pt x="2837" y="988"/>
                    <a:pt x="2837" y="988"/>
                  </a:cubicBezTo>
                  <a:cubicBezTo>
                    <a:pt x="2837" y="1008"/>
                    <a:pt x="2813" y="1023"/>
                    <a:pt x="2783" y="1023"/>
                  </a:cubicBezTo>
                  <a:close/>
                  <a:moveTo>
                    <a:pt x="2780" y="860"/>
                  </a:moveTo>
                  <a:cubicBezTo>
                    <a:pt x="2816" y="854"/>
                    <a:pt x="2844" y="824"/>
                    <a:pt x="2847" y="786"/>
                  </a:cubicBezTo>
                  <a:cubicBezTo>
                    <a:pt x="3022" y="786"/>
                    <a:pt x="3022" y="786"/>
                    <a:pt x="3022" y="786"/>
                  </a:cubicBezTo>
                  <a:cubicBezTo>
                    <a:pt x="3022" y="787"/>
                    <a:pt x="3022" y="787"/>
                    <a:pt x="3022" y="787"/>
                  </a:cubicBezTo>
                  <a:cubicBezTo>
                    <a:pt x="3022" y="828"/>
                    <a:pt x="2990" y="860"/>
                    <a:pt x="2949" y="860"/>
                  </a:cubicBezTo>
                  <a:cubicBezTo>
                    <a:pt x="2780" y="860"/>
                    <a:pt x="2780" y="860"/>
                    <a:pt x="2780" y="860"/>
                  </a:cubicBezTo>
                  <a:cubicBezTo>
                    <a:pt x="2780" y="860"/>
                    <a:pt x="2780" y="860"/>
                    <a:pt x="2780" y="860"/>
                  </a:cubicBezTo>
                  <a:close/>
                  <a:moveTo>
                    <a:pt x="2847" y="777"/>
                  </a:moveTo>
                  <a:cubicBezTo>
                    <a:pt x="2846" y="742"/>
                    <a:pt x="2822" y="712"/>
                    <a:pt x="2790" y="702"/>
                  </a:cubicBezTo>
                  <a:cubicBezTo>
                    <a:pt x="2949" y="702"/>
                    <a:pt x="2949" y="702"/>
                    <a:pt x="2949" y="702"/>
                  </a:cubicBezTo>
                  <a:cubicBezTo>
                    <a:pt x="2990" y="702"/>
                    <a:pt x="3022" y="735"/>
                    <a:pt x="3022" y="775"/>
                  </a:cubicBezTo>
                  <a:cubicBezTo>
                    <a:pt x="3022" y="777"/>
                    <a:pt x="3022" y="777"/>
                    <a:pt x="3022" y="777"/>
                  </a:cubicBezTo>
                  <a:cubicBezTo>
                    <a:pt x="2847" y="777"/>
                    <a:pt x="2847" y="777"/>
                    <a:pt x="2847" y="777"/>
                  </a:cubicBezTo>
                  <a:cubicBezTo>
                    <a:pt x="2847" y="777"/>
                    <a:pt x="2847" y="777"/>
                    <a:pt x="2847" y="777"/>
                  </a:cubicBezTo>
                  <a:close/>
                  <a:moveTo>
                    <a:pt x="2831" y="779"/>
                  </a:moveTo>
                  <a:cubicBezTo>
                    <a:pt x="2831" y="816"/>
                    <a:pt x="2802" y="845"/>
                    <a:pt x="2765" y="845"/>
                  </a:cubicBezTo>
                  <a:cubicBezTo>
                    <a:pt x="2729" y="845"/>
                    <a:pt x="2700" y="816"/>
                    <a:pt x="2700" y="779"/>
                  </a:cubicBezTo>
                  <a:cubicBezTo>
                    <a:pt x="2700" y="742"/>
                    <a:pt x="2729" y="713"/>
                    <a:pt x="2765" y="713"/>
                  </a:cubicBezTo>
                  <a:cubicBezTo>
                    <a:pt x="2802" y="713"/>
                    <a:pt x="2831" y="742"/>
                    <a:pt x="2831" y="779"/>
                  </a:cubicBezTo>
                  <a:close/>
                  <a:moveTo>
                    <a:pt x="2684" y="777"/>
                  </a:moveTo>
                  <a:cubicBezTo>
                    <a:pt x="2509" y="777"/>
                    <a:pt x="2509" y="777"/>
                    <a:pt x="2509" y="777"/>
                  </a:cubicBezTo>
                  <a:cubicBezTo>
                    <a:pt x="2509" y="775"/>
                    <a:pt x="2509" y="775"/>
                    <a:pt x="2509" y="775"/>
                  </a:cubicBezTo>
                  <a:cubicBezTo>
                    <a:pt x="2509" y="735"/>
                    <a:pt x="2542" y="702"/>
                    <a:pt x="2582" y="702"/>
                  </a:cubicBezTo>
                  <a:cubicBezTo>
                    <a:pt x="2741" y="702"/>
                    <a:pt x="2741" y="702"/>
                    <a:pt x="2741" y="702"/>
                  </a:cubicBezTo>
                  <a:cubicBezTo>
                    <a:pt x="2709" y="712"/>
                    <a:pt x="2685" y="742"/>
                    <a:pt x="2684" y="777"/>
                  </a:cubicBezTo>
                  <a:close/>
                  <a:moveTo>
                    <a:pt x="2685" y="786"/>
                  </a:moveTo>
                  <a:cubicBezTo>
                    <a:pt x="2687" y="824"/>
                    <a:pt x="2715" y="854"/>
                    <a:pt x="2752" y="860"/>
                  </a:cubicBezTo>
                  <a:cubicBezTo>
                    <a:pt x="2582" y="860"/>
                    <a:pt x="2582" y="860"/>
                    <a:pt x="2582" y="860"/>
                  </a:cubicBezTo>
                  <a:cubicBezTo>
                    <a:pt x="2542" y="860"/>
                    <a:pt x="2509" y="828"/>
                    <a:pt x="2509" y="787"/>
                  </a:cubicBezTo>
                  <a:cubicBezTo>
                    <a:pt x="2509" y="786"/>
                    <a:pt x="2509" y="786"/>
                    <a:pt x="2509" y="786"/>
                  </a:cubicBezTo>
                  <a:cubicBezTo>
                    <a:pt x="2685" y="786"/>
                    <a:pt x="2685" y="786"/>
                    <a:pt x="2685" y="786"/>
                  </a:cubicBezTo>
                  <a:cubicBezTo>
                    <a:pt x="2685" y="786"/>
                    <a:pt x="2685" y="786"/>
                    <a:pt x="2685" y="786"/>
                  </a:cubicBezTo>
                  <a:close/>
                  <a:moveTo>
                    <a:pt x="2546" y="930"/>
                  </a:moveTo>
                  <a:cubicBezTo>
                    <a:pt x="2582" y="930"/>
                    <a:pt x="2582" y="930"/>
                    <a:pt x="2582" y="930"/>
                  </a:cubicBezTo>
                  <a:cubicBezTo>
                    <a:pt x="2612" y="930"/>
                    <a:pt x="2636" y="946"/>
                    <a:pt x="2636" y="965"/>
                  </a:cubicBezTo>
                  <a:cubicBezTo>
                    <a:pt x="2636" y="988"/>
                    <a:pt x="2636" y="988"/>
                    <a:pt x="2636" y="988"/>
                  </a:cubicBezTo>
                  <a:cubicBezTo>
                    <a:pt x="2636" y="1008"/>
                    <a:pt x="2612" y="1023"/>
                    <a:pt x="2582" y="1023"/>
                  </a:cubicBezTo>
                  <a:cubicBezTo>
                    <a:pt x="2546" y="1023"/>
                    <a:pt x="2546" y="1023"/>
                    <a:pt x="2546" y="1023"/>
                  </a:cubicBezTo>
                  <a:cubicBezTo>
                    <a:pt x="2517" y="1023"/>
                    <a:pt x="2492" y="1008"/>
                    <a:pt x="2492" y="988"/>
                  </a:cubicBezTo>
                  <a:cubicBezTo>
                    <a:pt x="2492" y="965"/>
                    <a:pt x="2492" y="965"/>
                    <a:pt x="2492" y="965"/>
                  </a:cubicBezTo>
                  <a:cubicBezTo>
                    <a:pt x="2492" y="946"/>
                    <a:pt x="2517" y="930"/>
                    <a:pt x="2546" y="930"/>
                  </a:cubicBezTo>
                  <a:close/>
                  <a:moveTo>
                    <a:pt x="2546" y="1045"/>
                  </a:moveTo>
                  <a:cubicBezTo>
                    <a:pt x="2582" y="1045"/>
                    <a:pt x="2582" y="1045"/>
                    <a:pt x="2582" y="1045"/>
                  </a:cubicBezTo>
                  <a:cubicBezTo>
                    <a:pt x="2612" y="1045"/>
                    <a:pt x="2636" y="1060"/>
                    <a:pt x="2636" y="1080"/>
                  </a:cubicBezTo>
                  <a:cubicBezTo>
                    <a:pt x="2636" y="1103"/>
                    <a:pt x="2636" y="1103"/>
                    <a:pt x="2636" y="1103"/>
                  </a:cubicBezTo>
                  <a:cubicBezTo>
                    <a:pt x="2636" y="1122"/>
                    <a:pt x="2612" y="1138"/>
                    <a:pt x="2582" y="1138"/>
                  </a:cubicBezTo>
                  <a:cubicBezTo>
                    <a:pt x="2546" y="1138"/>
                    <a:pt x="2546" y="1138"/>
                    <a:pt x="2546" y="1138"/>
                  </a:cubicBezTo>
                  <a:cubicBezTo>
                    <a:pt x="2517" y="1138"/>
                    <a:pt x="2492" y="1122"/>
                    <a:pt x="2492" y="1103"/>
                  </a:cubicBezTo>
                  <a:cubicBezTo>
                    <a:pt x="2492" y="1080"/>
                    <a:pt x="2492" y="1080"/>
                    <a:pt x="2492" y="1080"/>
                  </a:cubicBezTo>
                  <a:cubicBezTo>
                    <a:pt x="2492" y="1060"/>
                    <a:pt x="2517" y="1045"/>
                    <a:pt x="2546" y="1045"/>
                  </a:cubicBezTo>
                  <a:close/>
                  <a:moveTo>
                    <a:pt x="2546" y="1160"/>
                  </a:moveTo>
                  <a:cubicBezTo>
                    <a:pt x="2582" y="1160"/>
                    <a:pt x="2582" y="1160"/>
                    <a:pt x="2582" y="1160"/>
                  </a:cubicBezTo>
                  <a:cubicBezTo>
                    <a:pt x="2612" y="1160"/>
                    <a:pt x="2636" y="1176"/>
                    <a:pt x="2636" y="1195"/>
                  </a:cubicBezTo>
                  <a:cubicBezTo>
                    <a:pt x="2636" y="1218"/>
                    <a:pt x="2636" y="1218"/>
                    <a:pt x="2636" y="1218"/>
                  </a:cubicBezTo>
                  <a:cubicBezTo>
                    <a:pt x="2636" y="1238"/>
                    <a:pt x="2612" y="1253"/>
                    <a:pt x="2582" y="1253"/>
                  </a:cubicBezTo>
                  <a:cubicBezTo>
                    <a:pt x="2546" y="1253"/>
                    <a:pt x="2546" y="1253"/>
                    <a:pt x="2546" y="1253"/>
                  </a:cubicBezTo>
                  <a:cubicBezTo>
                    <a:pt x="2517" y="1253"/>
                    <a:pt x="2492" y="1238"/>
                    <a:pt x="2492" y="1218"/>
                  </a:cubicBezTo>
                  <a:cubicBezTo>
                    <a:pt x="2492" y="1195"/>
                    <a:pt x="2492" y="1195"/>
                    <a:pt x="2492" y="1195"/>
                  </a:cubicBezTo>
                  <a:cubicBezTo>
                    <a:pt x="2492" y="1176"/>
                    <a:pt x="2517" y="1160"/>
                    <a:pt x="2546" y="1160"/>
                  </a:cubicBezTo>
                  <a:close/>
                  <a:moveTo>
                    <a:pt x="2891" y="1461"/>
                  </a:moveTo>
                  <a:cubicBezTo>
                    <a:pt x="2640" y="1461"/>
                    <a:pt x="2640" y="1461"/>
                    <a:pt x="2640" y="1461"/>
                  </a:cubicBezTo>
                  <a:cubicBezTo>
                    <a:pt x="2635" y="1461"/>
                    <a:pt x="2629" y="1456"/>
                    <a:pt x="2629" y="1450"/>
                  </a:cubicBezTo>
                  <a:cubicBezTo>
                    <a:pt x="2629" y="1444"/>
                    <a:pt x="2635" y="1440"/>
                    <a:pt x="2640" y="1440"/>
                  </a:cubicBezTo>
                  <a:cubicBezTo>
                    <a:pt x="2891" y="1440"/>
                    <a:pt x="2891" y="1440"/>
                    <a:pt x="2891" y="1440"/>
                  </a:cubicBezTo>
                  <a:cubicBezTo>
                    <a:pt x="2897" y="1440"/>
                    <a:pt x="2901" y="1444"/>
                    <a:pt x="2901" y="1450"/>
                  </a:cubicBezTo>
                  <a:cubicBezTo>
                    <a:pt x="2901" y="1456"/>
                    <a:pt x="2897" y="1461"/>
                    <a:pt x="2891" y="1461"/>
                  </a:cubicBezTo>
                  <a:close/>
                  <a:moveTo>
                    <a:pt x="3039" y="1332"/>
                  </a:moveTo>
                  <a:cubicBezTo>
                    <a:pt x="3039" y="1352"/>
                    <a:pt x="3015" y="1368"/>
                    <a:pt x="2984" y="1368"/>
                  </a:cubicBezTo>
                  <a:cubicBezTo>
                    <a:pt x="2949" y="1368"/>
                    <a:pt x="2949" y="1368"/>
                    <a:pt x="2949" y="1368"/>
                  </a:cubicBezTo>
                  <a:cubicBezTo>
                    <a:pt x="2919" y="1368"/>
                    <a:pt x="2895" y="1352"/>
                    <a:pt x="2895" y="1332"/>
                  </a:cubicBezTo>
                  <a:cubicBezTo>
                    <a:pt x="2895" y="1309"/>
                    <a:pt x="2895" y="1309"/>
                    <a:pt x="2895" y="1309"/>
                  </a:cubicBezTo>
                  <a:cubicBezTo>
                    <a:pt x="2895" y="1290"/>
                    <a:pt x="2919" y="1275"/>
                    <a:pt x="2949" y="1275"/>
                  </a:cubicBezTo>
                  <a:cubicBezTo>
                    <a:pt x="2984" y="1275"/>
                    <a:pt x="2984" y="1275"/>
                    <a:pt x="2984" y="1275"/>
                  </a:cubicBezTo>
                  <a:cubicBezTo>
                    <a:pt x="3015" y="1275"/>
                    <a:pt x="3039" y="1290"/>
                    <a:pt x="3039" y="1309"/>
                  </a:cubicBezTo>
                  <a:cubicBezTo>
                    <a:pt x="3039" y="1332"/>
                    <a:pt x="3039" y="1332"/>
                    <a:pt x="3039" y="1332"/>
                  </a:cubicBezTo>
                  <a:cubicBezTo>
                    <a:pt x="3039" y="1332"/>
                    <a:pt x="3039" y="1332"/>
                    <a:pt x="3039" y="1332"/>
                  </a:cubicBezTo>
                  <a:close/>
                  <a:moveTo>
                    <a:pt x="3039" y="1218"/>
                  </a:moveTo>
                  <a:cubicBezTo>
                    <a:pt x="3039" y="1238"/>
                    <a:pt x="3015" y="1253"/>
                    <a:pt x="2984" y="1253"/>
                  </a:cubicBezTo>
                  <a:cubicBezTo>
                    <a:pt x="2949" y="1253"/>
                    <a:pt x="2949" y="1253"/>
                    <a:pt x="2949" y="1253"/>
                  </a:cubicBezTo>
                  <a:cubicBezTo>
                    <a:pt x="2919" y="1253"/>
                    <a:pt x="2895" y="1238"/>
                    <a:pt x="2895" y="1218"/>
                  </a:cubicBezTo>
                  <a:cubicBezTo>
                    <a:pt x="2895" y="1195"/>
                    <a:pt x="2895" y="1195"/>
                    <a:pt x="2895" y="1195"/>
                  </a:cubicBezTo>
                  <a:cubicBezTo>
                    <a:pt x="2895" y="1176"/>
                    <a:pt x="2919" y="1160"/>
                    <a:pt x="2949" y="1160"/>
                  </a:cubicBezTo>
                  <a:cubicBezTo>
                    <a:pt x="2984" y="1160"/>
                    <a:pt x="2984" y="1160"/>
                    <a:pt x="2984" y="1160"/>
                  </a:cubicBezTo>
                  <a:cubicBezTo>
                    <a:pt x="3015" y="1160"/>
                    <a:pt x="3039" y="1176"/>
                    <a:pt x="3039" y="1195"/>
                  </a:cubicBezTo>
                  <a:cubicBezTo>
                    <a:pt x="3039" y="1218"/>
                    <a:pt x="3039" y="1218"/>
                    <a:pt x="3039" y="1218"/>
                  </a:cubicBezTo>
                  <a:cubicBezTo>
                    <a:pt x="3039" y="1218"/>
                    <a:pt x="3039" y="1218"/>
                    <a:pt x="3039" y="1218"/>
                  </a:cubicBezTo>
                  <a:close/>
                  <a:moveTo>
                    <a:pt x="3039" y="1103"/>
                  </a:moveTo>
                  <a:cubicBezTo>
                    <a:pt x="3039" y="1122"/>
                    <a:pt x="3015" y="1138"/>
                    <a:pt x="2984" y="1138"/>
                  </a:cubicBezTo>
                  <a:cubicBezTo>
                    <a:pt x="2949" y="1138"/>
                    <a:pt x="2949" y="1138"/>
                    <a:pt x="2949" y="1138"/>
                  </a:cubicBezTo>
                  <a:cubicBezTo>
                    <a:pt x="2919" y="1138"/>
                    <a:pt x="2895" y="1122"/>
                    <a:pt x="2895" y="1103"/>
                  </a:cubicBezTo>
                  <a:cubicBezTo>
                    <a:pt x="2895" y="1080"/>
                    <a:pt x="2895" y="1080"/>
                    <a:pt x="2895" y="1080"/>
                  </a:cubicBezTo>
                  <a:cubicBezTo>
                    <a:pt x="2895" y="1060"/>
                    <a:pt x="2919" y="1045"/>
                    <a:pt x="2949" y="1045"/>
                  </a:cubicBezTo>
                  <a:cubicBezTo>
                    <a:pt x="2984" y="1045"/>
                    <a:pt x="2984" y="1045"/>
                    <a:pt x="2984" y="1045"/>
                  </a:cubicBezTo>
                  <a:cubicBezTo>
                    <a:pt x="3015" y="1045"/>
                    <a:pt x="3039" y="1060"/>
                    <a:pt x="3039" y="1080"/>
                  </a:cubicBezTo>
                  <a:cubicBezTo>
                    <a:pt x="3039" y="1103"/>
                    <a:pt x="3039" y="1103"/>
                    <a:pt x="3039" y="1103"/>
                  </a:cubicBezTo>
                  <a:cubicBezTo>
                    <a:pt x="3039" y="1103"/>
                    <a:pt x="3039" y="1103"/>
                    <a:pt x="3039" y="1103"/>
                  </a:cubicBezTo>
                  <a:close/>
                  <a:moveTo>
                    <a:pt x="3039" y="988"/>
                  </a:moveTo>
                  <a:cubicBezTo>
                    <a:pt x="3039" y="1008"/>
                    <a:pt x="3015" y="1023"/>
                    <a:pt x="2984" y="1023"/>
                  </a:cubicBezTo>
                  <a:cubicBezTo>
                    <a:pt x="2949" y="1023"/>
                    <a:pt x="2949" y="1023"/>
                    <a:pt x="2949" y="1023"/>
                  </a:cubicBezTo>
                  <a:cubicBezTo>
                    <a:pt x="2919" y="1023"/>
                    <a:pt x="2895" y="1008"/>
                    <a:pt x="2895" y="988"/>
                  </a:cubicBezTo>
                  <a:cubicBezTo>
                    <a:pt x="2895" y="965"/>
                    <a:pt x="2895" y="965"/>
                    <a:pt x="2895" y="965"/>
                  </a:cubicBezTo>
                  <a:cubicBezTo>
                    <a:pt x="2895" y="946"/>
                    <a:pt x="2919" y="930"/>
                    <a:pt x="2949" y="930"/>
                  </a:cubicBezTo>
                  <a:cubicBezTo>
                    <a:pt x="2984" y="930"/>
                    <a:pt x="2984" y="930"/>
                    <a:pt x="2984" y="930"/>
                  </a:cubicBezTo>
                  <a:cubicBezTo>
                    <a:pt x="3015" y="930"/>
                    <a:pt x="3039" y="946"/>
                    <a:pt x="3039" y="965"/>
                  </a:cubicBezTo>
                  <a:cubicBezTo>
                    <a:pt x="3039" y="988"/>
                    <a:pt x="3039" y="988"/>
                    <a:pt x="3039" y="988"/>
                  </a:cubicBezTo>
                  <a:cubicBezTo>
                    <a:pt x="3039" y="988"/>
                    <a:pt x="3039" y="988"/>
                    <a:pt x="3039" y="988"/>
                  </a:cubicBezTo>
                  <a:close/>
                  <a:moveTo>
                    <a:pt x="3047" y="604"/>
                  </a:moveTo>
                  <a:cubicBezTo>
                    <a:pt x="3047" y="624"/>
                    <a:pt x="3031" y="641"/>
                    <a:pt x="3011" y="641"/>
                  </a:cubicBezTo>
                  <a:cubicBezTo>
                    <a:pt x="2520" y="641"/>
                    <a:pt x="2520" y="641"/>
                    <a:pt x="2520" y="641"/>
                  </a:cubicBezTo>
                  <a:cubicBezTo>
                    <a:pt x="2501" y="641"/>
                    <a:pt x="2483" y="624"/>
                    <a:pt x="2483" y="604"/>
                  </a:cubicBezTo>
                  <a:cubicBezTo>
                    <a:pt x="2483" y="113"/>
                    <a:pt x="2483" y="113"/>
                    <a:pt x="2483" y="113"/>
                  </a:cubicBezTo>
                  <a:cubicBezTo>
                    <a:pt x="2483" y="92"/>
                    <a:pt x="2501" y="76"/>
                    <a:pt x="2520" y="76"/>
                  </a:cubicBezTo>
                  <a:cubicBezTo>
                    <a:pt x="3011" y="76"/>
                    <a:pt x="3011" y="76"/>
                    <a:pt x="3011" y="76"/>
                  </a:cubicBezTo>
                  <a:cubicBezTo>
                    <a:pt x="3031" y="76"/>
                    <a:pt x="3047" y="92"/>
                    <a:pt x="3047" y="113"/>
                  </a:cubicBezTo>
                  <a:cubicBezTo>
                    <a:pt x="3047" y="604"/>
                    <a:pt x="3047" y="604"/>
                    <a:pt x="3047" y="604"/>
                  </a:cubicBezTo>
                  <a:cubicBezTo>
                    <a:pt x="3047" y="604"/>
                    <a:pt x="3047" y="604"/>
                    <a:pt x="3047" y="604"/>
                  </a:cubicBezTo>
                  <a:close/>
                  <a:moveTo>
                    <a:pt x="2814" y="4927"/>
                  </a:moveTo>
                  <a:cubicBezTo>
                    <a:pt x="2662" y="4927"/>
                    <a:pt x="2662" y="4927"/>
                    <a:pt x="2662" y="4927"/>
                  </a:cubicBezTo>
                  <a:cubicBezTo>
                    <a:pt x="2662" y="4813"/>
                    <a:pt x="2662" y="4813"/>
                    <a:pt x="2662" y="4813"/>
                  </a:cubicBezTo>
                  <a:cubicBezTo>
                    <a:pt x="2814" y="4813"/>
                    <a:pt x="2814" y="4813"/>
                    <a:pt x="2814" y="4813"/>
                  </a:cubicBezTo>
                  <a:cubicBezTo>
                    <a:pt x="2814" y="4927"/>
                    <a:pt x="2814" y="4927"/>
                    <a:pt x="2814" y="4927"/>
                  </a:cubicBezTo>
                  <a:close/>
                  <a:moveTo>
                    <a:pt x="2602" y="4927"/>
                  </a:moveTo>
                  <a:cubicBezTo>
                    <a:pt x="2450" y="4927"/>
                    <a:pt x="2450" y="4927"/>
                    <a:pt x="2450" y="4927"/>
                  </a:cubicBezTo>
                  <a:cubicBezTo>
                    <a:pt x="2450" y="4813"/>
                    <a:pt x="2450" y="4813"/>
                    <a:pt x="2450" y="4813"/>
                  </a:cubicBezTo>
                  <a:cubicBezTo>
                    <a:pt x="2602" y="4813"/>
                    <a:pt x="2602" y="4813"/>
                    <a:pt x="2602" y="4813"/>
                  </a:cubicBezTo>
                  <a:cubicBezTo>
                    <a:pt x="2602" y="4927"/>
                    <a:pt x="2602" y="4927"/>
                    <a:pt x="2602" y="4927"/>
                  </a:cubicBezTo>
                  <a:close/>
                  <a:moveTo>
                    <a:pt x="2814" y="4745"/>
                  </a:moveTo>
                  <a:cubicBezTo>
                    <a:pt x="2662" y="4745"/>
                    <a:pt x="2662" y="4745"/>
                    <a:pt x="2662" y="4745"/>
                  </a:cubicBezTo>
                  <a:cubicBezTo>
                    <a:pt x="2662" y="4631"/>
                    <a:pt x="2662" y="4631"/>
                    <a:pt x="2662" y="4631"/>
                  </a:cubicBezTo>
                  <a:cubicBezTo>
                    <a:pt x="2814" y="4631"/>
                    <a:pt x="2814" y="4631"/>
                    <a:pt x="2814" y="4631"/>
                  </a:cubicBezTo>
                  <a:cubicBezTo>
                    <a:pt x="2814" y="4745"/>
                    <a:pt x="2814" y="4745"/>
                    <a:pt x="2814" y="4745"/>
                  </a:cubicBezTo>
                  <a:close/>
                  <a:moveTo>
                    <a:pt x="2602" y="4745"/>
                  </a:moveTo>
                  <a:cubicBezTo>
                    <a:pt x="2450" y="4745"/>
                    <a:pt x="2450" y="4745"/>
                    <a:pt x="2450" y="4745"/>
                  </a:cubicBezTo>
                  <a:cubicBezTo>
                    <a:pt x="2450" y="4631"/>
                    <a:pt x="2450" y="4631"/>
                    <a:pt x="2450" y="4631"/>
                  </a:cubicBezTo>
                  <a:cubicBezTo>
                    <a:pt x="2602" y="4631"/>
                    <a:pt x="2602" y="4631"/>
                    <a:pt x="2602" y="4631"/>
                  </a:cubicBezTo>
                  <a:cubicBezTo>
                    <a:pt x="2602" y="4745"/>
                    <a:pt x="2602" y="4745"/>
                    <a:pt x="2602" y="4745"/>
                  </a:cubicBezTo>
                  <a:close/>
                  <a:moveTo>
                    <a:pt x="2814" y="4570"/>
                  </a:moveTo>
                  <a:cubicBezTo>
                    <a:pt x="2662" y="4570"/>
                    <a:pt x="2662" y="4570"/>
                    <a:pt x="2662" y="4570"/>
                  </a:cubicBezTo>
                  <a:cubicBezTo>
                    <a:pt x="2662" y="4418"/>
                    <a:pt x="2662" y="4418"/>
                    <a:pt x="2662" y="4418"/>
                  </a:cubicBezTo>
                  <a:cubicBezTo>
                    <a:pt x="2814" y="4418"/>
                    <a:pt x="2814" y="4418"/>
                    <a:pt x="2814" y="4418"/>
                  </a:cubicBezTo>
                  <a:cubicBezTo>
                    <a:pt x="2814" y="4570"/>
                    <a:pt x="2814" y="4570"/>
                    <a:pt x="2814" y="4570"/>
                  </a:cubicBezTo>
                  <a:close/>
                  <a:moveTo>
                    <a:pt x="2602" y="4570"/>
                  </a:moveTo>
                  <a:cubicBezTo>
                    <a:pt x="2450" y="4570"/>
                    <a:pt x="2450" y="4570"/>
                    <a:pt x="2450" y="4570"/>
                  </a:cubicBezTo>
                  <a:cubicBezTo>
                    <a:pt x="2450" y="4418"/>
                    <a:pt x="2450" y="4418"/>
                    <a:pt x="2450" y="4418"/>
                  </a:cubicBezTo>
                  <a:cubicBezTo>
                    <a:pt x="2602" y="4418"/>
                    <a:pt x="2602" y="4418"/>
                    <a:pt x="2602" y="4418"/>
                  </a:cubicBezTo>
                  <a:cubicBezTo>
                    <a:pt x="2602" y="4570"/>
                    <a:pt x="2602" y="4570"/>
                    <a:pt x="2602" y="4570"/>
                  </a:cubicBezTo>
                  <a:close/>
                  <a:moveTo>
                    <a:pt x="2814" y="4365"/>
                  </a:moveTo>
                  <a:cubicBezTo>
                    <a:pt x="2662" y="4365"/>
                    <a:pt x="2662" y="4365"/>
                    <a:pt x="2662" y="4365"/>
                  </a:cubicBezTo>
                  <a:cubicBezTo>
                    <a:pt x="2662" y="4220"/>
                    <a:pt x="2662" y="4220"/>
                    <a:pt x="2662" y="4220"/>
                  </a:cubicBezTo>
                  <a:cubicBezTo>
                    <a:pt x="2814" y="4220"/>
                    <a:pt x="2814" y="4220"/>
                    <a:pt x="2814" y="4220"/>
                  </a:cubicBezTo>
                  <a:cubicBezTo>
                    <a:pt x="2814" y="4365"/>
                    <a:pt x="2814" y="4365"/>
                    <a:pt x="2814" y="4365"/>
                  </a:cubicBezTo>
                  <a:close/>
                  <a:moveTo>
                    <a:pt x="2602" y="4365"/>
                  </a:moveTo>
                  <a:cubicBezTo>
                    <a:pt x="2450" y="4365"/>
                    <a:pt x="2450" y="4365"/>
                    <a:pt x="2450" y="4365"/>
                  </a:cubicBezTo>
                  <a:cubicBezTo>
                    <a:pt x="2450" y="4220"/>
                    <a:pt x="2450" y="4220"/>
                    <a:pt x="2450" y="4220"/>
                  </a:cubicBezTo>
                  <a:cubicBezTo>
                    <a:pt x="2602" y="4220"/>
                    <a:pt x="2602" y="4220"/>
                    <a:pt x="2602" y="4220"/>
                  </a:cubicBezTo>
                  <a:cubicBezTo>
                    <a:pt x="2602" y="4365"/>
                    <a:pt x="2602" y="4365"/>
                    <a:pt x="2602" y="4365"/>
                  </a:cubicBezTo>
                  <a:close/>
                  <a:moveTo>
                    <a:pt x="2367" y="4083"/>
                  </a:moveTo>
                  <a:cubicBezTo>
                    <a:pt x="2367" y="5300"/>
                    <a:pt x="2367" y="5300"/>
                    <a:pt x="2367" y="5300"/>
                  </a:cubicBezTo>
                  <a:cubicBezTo>
                    <a:pt x="2526" y="5300"/>
                    <a:pt x="2526" y="5300"/>
                    <a:pt x="2526" y="5300"/>
                  </a:cubicBezTo>
                  <a:cubicBezTo>
                    <a:pt x="2526" y="5095"/>
                    <a:pt x="2526" y="5095"/>
                    <a:pt x="2526" y="5095"/>
                  </a:cubicBezTo>
                  <a:cubicBezTo>
                    <a:pt x="2738" y="5095"/>
                    <a:pt x="2738" y="5095"/>
                    <a:pt x="2738" y="5095"/>
                  </a:cubicBezTo>
                  <a:cubicBezTo>
                    <a:pt x="2738" y="5300"/>
                    <a:pt x="2738" y="5300"/>
                    <a:pt x="2738" y="5300"/>
                  </a:cubicBezTo>
                  <a:cubicBezTo>
                    <a:pt x="2890" y="5300"/>
                    <a:pt x="2890" y="5300"/>
                    <a:pt x="2890" y="5300"/>
                  </a:cubicBezTo>
                  <a:cubicBezTo>
                    <a:pt x="2890" y="4083"/>
                    <a:pt x="2890" y="4083"/>
                    <a:pt x="2890" y="4083"/>
                  </a:cubicBezTo>
                  <a:cubicBezTo>
                    <a:pt x="2367" y="4083"/>
                    <a:pt x="2367" y="4083"/>
                    <a:pt x="2367" y="4083"/>
                  </a:cubicBezTo>
                  <a:close/>
                  <a:moveTo>
                    <a:pt x="2814" y="4927"/>
                  </a:moveTo>
                  <a:cubicBezTo>
                    <a:pt x="2662" y="4927"/>
                    <a:pt x="2662" y="4927"/>
                    <a:pt x="2662" y="4927"/>
                  </a:cubicBezTo>
                  <a:cubicBezTo>
                    <a:pt x="2662" y="4813"/>
                    <a:pt x="2662" y="4813"/>
                    <a:pt x="2662" y="4813"/>
                  </a:cubicBezTo>
                  <a:cubicBezTo>
                    <a:pt x="2814" y="4813"/>
                    <a:pt x="2814" y="4813"/>
                    <a:pt x="2814" y="4813"/>
                  </a:cubicBezTo>
                  <a:cubicBezTo>
                    <a:pt x="2814" y="4927"/>
                    <a:pt x="2814" y="4927"/>
                    <a:pt x="2814" y="4927"/>
                  </a:cubicBezTo>
                  <a:close/>
                  <a:moveTo>
                    <a:pt x="2602" y="4927"/>
                  </a:moveTo>
                  <a:cubicBezTo>
                    <a:pt x="2450" y="4927"/>
                    <a:pt x="2450" y="4927"/>
                    <a:pt x="2450" y="4927"/>
                  </a:cubicBezTo>
                  <a:cubicBezTo>
                    <a:pt x="2450" y="4813"/>
                    <a:pt x="2450" y="4813"/>
                    <a:pt x="2450" y="4813"/>
                  </a:cubicBezTo>
                  <a:cubicBezTo>
                    <a:pt x="2602" y="4813"/>
                    <a:pt x="2602" y="4813"/>
                    <a:pt x="2602" y="4813"/>
                  </a:cubicBezTo>
                  <a:cubicBezTo>
                    <a:pt x="2602" y="4927"/>
                    <a:pt x="2602" y="4927"/>
                    <a:pt x="2602" y="4927"/>
                  </a:cubicBezTo>
                  <a:close/>
                  <a:moveTo>
                    <a:pt x="2814" y="4745"/>
                  </a:moveTo>
                  <a:cubicBezTo>
                    <a:pt x="2662" y="4745"/>
                    <a:pt x="2662" y="4745"/>
                    <a:pt x="2662" y="4745"/>
                  </a:cubicBezTo>
                  <a:cubicBezTo>
                    <a:pt x="2662" y="4631"/>
                    <a:pt x="2662" y="4631"/>
                    <a:pt x="2662" y="4631"/>
                  </a:cubicBezTo>
                  <a:cubicBezTo>
                    <a:pt x="2814" y="4631"/>
                    <a:pt x="2814" y="4631"/>
                    <a:pt x="2814" y="4631"/>
                  </a:cubicBezTo>
                  <a:cubicBezTo>
                    <a:pt x="2814" y="4745"/>
                    <a:pt x="2814" y="4745"/>
                    <a:pt x="2814" y="4745"/>
                  </a:cubicBezTo>
                  <a:close/>
                  <a:moveTo>
                    <a:pt x="2602" y="4745"/>
                  </a:moveTo>
                  <a:cubicBezTo>
                    <a:pt x="2450" y="4745"/>
                    <a:pt x="2450" y="4745"/>
                    <a:pt x="2450" y="4745"/>
                  </a:cubicBezTo>
                  <a:cubicBezTo>
                    <a:pt x="2450" y="4631"/>
                    <a:pt x="2450" y="4631"/>
                    <a:pt x="2450" y="4631"/>
                  </a:cubicBezTo>
                  <a:cubicBezTo>
                    <a:pt x="2602" y="4631"/>
                    <a:pt x="2602" y="4631"/>
                    <a:pt x="2602" y="4631"/>
                  </a:cubicBezTo>
                  <a:cubicBezTo>
                    <a:pt x="2602" y="4745"/>
                    <a:pt x="2602" y="4745"/>
                    <a:pt x="2602" y="4745"/>
                  </a:cubicBezTo>
                  <a:close/>
                  <a:moveTo>
                    <a:pt x="2814" y="4570"/>
                  </a:moveTo>
                  <a:cubicBezTo>
                    <a:pt x="2662" y="4570"/>
                    <a:pt x="2662" y="4570"/>
                    <a:pt x="2662" y="4570"/>
                  </a:cubicBezTo>
                  <a:cubicBezTo>
                    <a:pt x="2662" y="4418"/>
                    <a:pt x="2662" y="4418"/>
                    <a:pt x="2662" y="4418"/>
                  </a:cubicBezTo>
                  <a:cubicBezTo>
                    <a:pt x="2814" y="4418"/>
                    <a:pt x="2814" y="4418"/>
                    <a:pt x="2814" y="4418"/>
                  </a:cubicBezTo>
                  <a:cubicBezTo>
                    <a:pt x="2814" y="4570"/>
                    <a:pt x="2814" y="4570"/>
                    <a:pt x="2814" y="4570"/>
                  </a:cubicBezTo>
                  <a:close/>
                  <a:moveTo>
                    <a:pt x="2602" y="4570"/>
                  </a:moveTo>
                  <a:cubicBezTo>
                    <a:pt x="2450" y="4570"/>
                    <a:pt x="2450" y="4570"/>
                    <a:pt x="2450" y="4570"/>
                  </a:cubicBezTo>
                  <a:cubicBezTo>
                    <a:pt x="2450" y="4418"/>
                    <a:pt x="2450" y="4418"/>
                    <a:pt x="2450" y="4418"/>
                  </a:cubicBezTo>
                  <a:cubicBezTo>
                    <a:pt x="2602" y="4418"/>
                    <a:pt x="2602" y="4418"/>
                    <a:pt x="2602" y="4418"/>
                  </a:cubicBezTo>
                  <a:cubicBezTo>
                    <a:pt x="2602" y="4570"/>
                    <a:pt x="2602" y="4570"/>
                    <a:pt x="2602" y="4570"/>
                  </a:cubicBezTo>
                  <a:close/>
                  <a:moveTo>
                    <a:pt x="2814" y="4365"/>
                  </a:moveTo>
                  <a:cubicBezTo>
                    <a:pt x="2662" y="4365"/>
                    <a:pt x="2662" y="4365"/>
                    <a:pt x="2662" y="4365"/>
                  </a:cubicBezTo>
                  <a:cubicBezTo>
                    <a:pt x="2662" y="4220"/>
                    <a:pt x="2662" y="4220"/>
                    <a:pt x="2662" y="4220"/>
                  </a:cubicBezTo>
                  <a:cubicBezTo>
                    <a:pt x="2814" y="4220"/>
                    <a:pt x="2814" y="4220"/>
                    <a:pt x="2814" y="4220"/>
                  </a:cubicBezTo>
                  <a:cubicBezTo>
                    <a:pt x="2814" y="4365"/>
                    <a:pt x="2814" y="4365"/>
                    <a:pt x="2814" y="4365"/>
                  </a:cubicBezTo>
                  <a:close/>
                  <a:moveTo>
                    <a:pt x="2602" y="4365"/>
                  </a:moveTo>
                  <a:cubicBezTo>
                    <a:pt x="2450" y="4365"/>
                    <a:pt x="2450" y="4365"/>
                    <a:pt x="2450" y="4365"/>
                  </a:cubicBezTo>
                  <a:cubicBezTo>
                    <a:pt x="2450" y="4220"/>
                    <a:pt x="2450" y="4220"/>
                    <a:pt x="2450" y="4220"/>
                  </a:cubicBezTo>
                  <a:cubicBezTo>
                    <a:pt x="2602" y="4220"/>
                    <a:pt x="2602" y="4220"/>
                    <a:pt x="2602" y="4220"/>
                  </a:cubicBezTo>
                  <a:cubicBezTo>
                    <a:pt x="2602" y="4365"/>
                    <a:pt x="2602" y="4365"/>
                    <a:pt x="2602" y="4365"/>
                  </a:cubicBezTo>
                  <a:close/>
                  <a:moveTo>
                    <a:pt x="2367" y="4083"/>
                  </a:moveTo>
                  <a:cubicBezTo>
                    <a:pt x="2367" y="5300"/>
                    <a:pt x="2367" y="5300"/>
                    <a:pt x="2367" y="5300"/>
                  </a:cubicBezTo>
                  <a:cubicBezTo>
                    <a:pt x="2526" y="5300"/>
                    <a:pt x="2526" y="5300"/>
                    <a:pt x="2526" y="5300"/>
                  </a:cubicBezTo>
                  <a:cubicBezTo>
                    <a:pt x="2526" y="5095"/>
                    <a:pt x="2526" y="5095"/>
                    <a:pt x="2526" y="5095"/>
                  </a:cubicBezTo>
                  <a:cubicBezTo>
                    <a:pt x="2738" y="5095"/>
                    <a:pt x="2738" y="5095"/>
                    <a:pt x="2738" y="5095"/>
                  </a:cubicBezTo>
                  <a:cubicBezTo>
                    <a:pt x="2738" y="5300"/>
                    <a:pt x="2738" y="5300"/>
                    <a:pt x="2738" y="5300"/>
                  </a:cubicBezTo>
                  <a:cubicBezTo>
                    <a:pt x="2890" y="5300"/>
                    <a:pt x="2890" y="5300"/>
                    <a:pt x="2890" y="5300"/>
                  </a:cubicBezTo>
                  <a:cubicBezTo>
                    <a:pt x="2890" y="4083"/>
                    <a:pt x="2890" y="4083"/>
                    <a:pt x="2890" y="4083"/>
                  </a:cubicBezTo>
                  <a:cubicBezTo>
                    <a:pt x="2367" y="4083"/>
                    <a:pt x="2367" y="4083"/>
                    <a:pt x="2367" y="4083"/>
                  </a:cubicBezTo>
                  <a:close/>
                  <a:moveTo>
                    <a:pt x="2814" y="4927"/>
                  </a:moveTo>
                  <a:cubicBezTo>
                    <a:pt x="2662" y="4927"/>
                    <a:pt x="2662" y="4927"/>
                    <a:pt x="2662" y="4927"/>
                  </a:cubicBezTo>
                  <a:cubicBezTo>
                    <a:pt x="2662" y="4813"/>
                    <a:pt x="2662" y="4813"/>
                    <a:pt x="2662" y="4813"/>
                  </a:cubicBezTo>
                  <a:cubicBezTo>
                    <a:pt x="2814" y="4813"/>
                    <a:pt x="2814" y="4813"/>
                    <a:pt x="2814" y="4813"/>
                  </a:cubicBezTo>
                  <a:cubicBezTo>
                    <a:pt x="2814" y="4927"/>
                    <a:pt x="2814" y="4927"/>
                    <a:pt x="2814" y="4927"/>
                  </a:cubicBezTo>
                  <a:moveTo>
                    <a:pt x="2602" y="4927"/>
                  </a:moveTo>
                  <a:cubicBezTo>
                    <a:pt x="2450" y="4927"/>
                    <a:pt x="2450" y="4927"/>
                    <a:pt x="2450" y="4927"/>
                  </a:cubicBezTo>
                  <a:cubicBezTo>
                    <a:pt x="2450" y="4813"/>
                    <a:pt x="2450" y="4813"/>
                    <a:pt x="2450" y="4813"/>
                  </a:cubicBezTo>
                  <a:cubicBezTo>
                    <a:pt x="2602" y="4813"/>
                    <a:pt x="2602" y="4813"/>
                    <a:pt x="2602" y="4813"/>
                  </a:cubicBezTo>
                  <a:cubicBezTo>
                    <a:pt x="2602" y="4927"/>
                    <a:pt x="2602" y="4927"/>
                    <a:pt x="2602" y="4927"/>
                  </a:cubicBezTo>
                  <a:moveTo>
                    <a:pt x="2814" y="4745"/>
                  </a:moveTo>
                  <a:cubicBezTo>
                    <a:pt x="2662" y="4745"/>
                    <a:pt x="2662" y="4745"/>
                    <a:pt x="2662" y="4745"/>
                  </a:cubicBezTo>
                  <a:cubicBezTo>
                    <a:pt x="2662" y="4631"/>
                    <a:pt x="2662" y="4631"/>
                    <a:pt x="2662" y="4631"/>
                  </a:cubicBezTo>
                  <a:cubicBezTo>
                    <a:pt x="2814" y="4631"/>
                    <a:pt x="2814" y="4631"/>
                    <a:pt x="2814" y="4631"/>
                  </a:cubicBezTo>
                  <a:cubicBezTo>
                    <a:pt x="2814" y="4745"/>
                    <a:pt x="2814" y="4745"/>
                    <a:pt x="2814" y="4745"/>
                  </a:cubicBezTo>
                  <a:moveTo>
                    <a:pt x="2602" y="4745"/>
                  </a:moveTo>
                  <a:cubicBezTo>
                    <a:pt x="2450" y="4745"/>
                    <a:pt x="2450" y="4745"/>
                    <a:pt x="2450" y="4745"/>
                  </a:cubicBezTo>
                  <a:cubicBezTo>
                    <a:pt x="2450" y="4631"/>
                    <a:pt x="2450" y="4631"/>
                    <a:pt x="2450" y="4631"/>
                  </a:cubicBezTo>
                  <a:cubicBezTo>
                    <a:pt x="2602" y="4631"/>
                    <a:pt x="2602" y="4631"/>
                    <a:pt x="2602" y="4631"/>
                  </a:cubicBezTo>
                  <a:cubicBezTo>
                    <a:pt x="2602" y="4745"/>
                    <a:pt x="2602" y="4745"/>
                    <a:pt x="2602" y="4745"/>
                  </a:cubicBezTo>
                  <a:moveTo>
                    <a:pt x="2814" y="4570"/>
                  </a:moveTo>
                  <a:cubicBezTo>
                    <a:pt x="2662" y="4570"/>
                    <a:pt x="2662" y="4570"/>
                    <a:pt x="2662" y="4570"/>
                  </a:cubicBezTo>
                  <a:cubicBezTo>
                    <a:pt x="2662" y="4418"/>
                    <a:pt x="2662" y="4418"/>
                    <a:pt x="2662" y="4418"/>
                  </a:cubicBezTo>
                  <a:cubicBezTo>
                    <a:pt x="2814" y="4418"/>
                    <a:pt x="2814" y="4418"/>
                    <a:pt x="2814" y="4418"/>
                  </a:cubicBezTo>
                  <a:cubicBezTo>
                    <a:pt x="2814" y="4570"/>
                    <a:pt x="2814" y="4570"/>
                    <a:pt x="2814" y="4570"/>
                  </a:cubicBezTo>
                  <a:moveTo>
                    <a:pt x="2602" y="4570"/>
                  </a:moveTo>
                  <a:cubicBezTo>
                    <a:pt x="2450" y="4570"/>
                    <a:pt x="2450" y="4570"/>
                    <a:pt x="2450" y="4570"/>
                  </a:cubicBezTo>
                  <a:cubicBezTo>
                    <a:pt x="2450" y="4418"/>
                    <a:pt x="2450" y="4418"/>
                    <a:pt x="2450" y="4418"/>
                  </a:cubicBezTo>
                  <a:cubicBezTo>
                    <a:pt x="2602" y="4418"/>
                    <a:pt x="2602" y="4418"/>
                    <a:pt x="2602" y="4418"/>
                  </a:cubicBezTo>
                  <a:cubicBezTo>
                    <a:pt x="2602" y="4570"/>
                    <a:pt x="2602" y="4570"/>
                    <a:pt x="2602" y="4570"/>
                  </a:cubicBezTo>
                  <a:moveTo>
                    <a:pt x="2814" y="4365"/>
                  </a:moveTo>
                  <a:cubicBezTo>
                    <a:pt x="2662" y="4365"/>
                    <a:pt x="2662" y="4365"/>
                    <a:pt x="2662" y="4365"/>
                  </a:cubicBezTo>
                  <a:cubicBezTo>
                    <a:pt x="2662" y="4220"/>
                    <a:pt x="2662" y="4220"/>
                    <a:pt x="2662" y="4220"/>
                  </a:cubicBezTo>
                  <a:cubicBezTo>
                    <a:pt x="2814" y="4220"/>
                    <a:pt x="2814" y="4220"/>
                    <a:pt x="2814" y="4220"/>
                  </a:cubicBezTo>
                  <a:cubicBezTo>
                    <a:pt x="2814" y="4365"/>
                    <a:pt x="2814" y="4365"/>
                    <a:pt x="2814" y="4365"/>
                  </a:cubicBezTo>
                  <a:moveTo>
                    <a:pt x="2602" y="4365"/>
                  </a:moveTo>
                  <a:cubicBezTo>
                    <a:pt x="2450" y="4365"/>
                    <a:pt x="2450" y="4365"/>
                    <a:pt x="2450" y="4365"/>
                  </a:cubicBezTo>
                  <a:cubicBezTo>
                    <a:pt x="2450" y="4220"/>
                    <a:pt x="2450" y="4220"/>
                    <a:pt x="2450" y="4220"/>
                  </a:cubicBezTo>
                  <a:cubicBezTo>
                    <a:pt x="2602" y="4220"/>
                    <a:pt x="2602" y="4220"/>
                    <a:pt x="2602" y="4220"/>
                  </a:cubicBezTo>
                  <a:cubicBezTo>
                    <a:pt x="2602" y="4365"/>
                    <a:pt x="2602" y="4365"/>
                    <a:pt x="2602" y="4365"/>
                  </a:cubicBezTo>
                  <a:moveTo>
                    <a:pt x="2367" y="4083"/>
                  </a:moveTo>
                  <a:cubicBezTo>
                    <a:pt x="2367" y="5300"/>
                    <a:pt x="2367" y="5300"/>
                    <a:pt x="2367" y="5300"/>
                  </a:cubicBezTo>
                  <a:cubicBezTo>
                    <a:pt x="2526" y="5300"/>
                    <a:pt x="2526" y="5300"/>
                    <a:pt x="2526" y="5300"/>
                  </a:cubicBezTo>
                  <a:cubicBezTo>
                    <a:pt x="2526" y="5095"/>
                    <a:pt x="2526" y="5095"/>
                    <a:pt x="2526" y="5095"/>
                  </a:cubicBezTo>
                  <a:cubicBezTo>
                    <a:pt x="2738" y="5095"/>
                    <a:pt x="2738" y="5095"/>
                    <a:pt x="2738" y="5095"/>
                  </a:cubicBezTo>
                  <a:cubicBezTo>
                    <a:pt x="2738" y="5300"/>
                    <a:pt x="2738" y="5300"/>
                    <a:pt x="2738" y="5300"/>
                  </a:cubicBezTo>
                  <a:cubicBezTo>
                    <a:pt x="2890" y="5300"/>
                    <a:pt x="2890" y="5300"/>
                    <a:pt x="2890" y="5300"/>
                  </a:cubicBezTo>
                  <a:cubicBezTo>
                    <a:pt x="2890" y="4083"/>
                    <a:pt x="2890" y="4083"/>
                    <a:pt x="2890" y="4083"/>
                  </a:cubicBezTo>
                  <a:cubicBezTo>
                    <a:pt x="2367" y="4083"/>
                    <a:pt x="2367" y="4083"/>
                    <a:pt x="2367" y="4083"/>
                  </a:cubicBezTo>
                  <a:moveTo>
                    <a:pt x="3367" y="4981"/>
                  </a:moveTo>
                  <a:cubicBezTo>
                    <a:pt x="3208" y="4981"/>
                    <a:pt x="3208" y="4981"/>
                    <a:pt x="3208" y="4981"/>
                  </a:cubicBezTo>
                  <a:cubicBezTo>
                    <a:pt x="3208" y="4821"/>
                    <a:pt x="3208" y="4821"/>
                    <a:pt x="3208" y="4821"/>
                  </a:cubicBezTo>
                  <a:cubicBezTo>
                    <a:pt x="3367" y="4821"/>
                    <a:pt x="3367" y="4821"/>
                    <a:pt x="3367" y="4821"/>
                  </a:cubicBezTo>
                  <a:cubicBezTo>
                    <a:pt x="3367" y="4981"/>
                    <a:pt x="3367" y="4981"/>
                    <a:pt x="3367" y="4981"/>
                  </a:cubicBezTo>
                  <a:close/>
                  <a:moveTo>
                    <a:pt x="3147" y="4981"/>
                  </a:moveTo>
                  <a:cubicBezTo>
                    <a:pt x="2996" y="4981"/>
                    <a:pt x="2996" y="4981"/>
                    <a:pt x="2996" y="4981"/>
                  </a:cubicBezTo>
                  <a:cubicBezTo>
                    <a:pt x="2996" y="4821"/>
                    <a:pt x="2996" y="4821"/>
                    <a:pt x="2996" y="4821"/>
                  </a:cubicBezTo>
                  <a:cubicBezTo>
                    <a:pt x="3147" y="4821"/>
                    <a:pt x="3147" y="4821"/>
                    <a:pt x="3147" y="4821"/>
                  </a:cubicBezTo>
                  <a:cubicBezTo>
                    <a:pt x="3147" y="4981"/>
                    <a:pt x="3147" y="4981"/>
                    <a:pt x="3147" y="4981"/>
                  </a:cubicBezTo>
                  <a:close/>
                  <a:moveTo>
                    <a:pt x="3367" y="4768"/>
                  </a:moveTo>
                  <a:cubicBezTo>
                    <a:pt x="3208" y="4768"/>
                    <a:pt x="3208" y="4768"/>
                    <a:pt x="3208" y="4768"/>
                  </a:cubicBezTo>
                  <a:cubicBezTo>
                    <a:pt x="3208" y="4608"/>
                    <a:pt x="3208" y="4608"/>
                    <a:pt x="3208" y="4608"/>
                  </a:cubicBezTo>
                  <a:cubicBezTo>
                    <a:pt x="3367" y="4608"/>
                    <a:pt x="3367" y="4608"/>
                    <a:pt x="3367" y="4608"/>
                  </a:cubicBezTo>
                  <a:cubicBezTo>
                    <a:pt x="3367" y="4768"/>
                    <a:pt x="3367" y="4768"/>
                    <a:pt x="3367" y="4768"/>
                  </a:cubicBezTo>
                  <a:close/>
                  <a:moveTo>
                    <a:pt x="3147" y="4768"/>
                  </a:moveTo>
                  <a:cubicBezTo>
                    <a:pt x="2996" y="4768"/>
                    <a:pt x="2996" y="4768"/>
                    <a:pt x="2996" y="4768"/>
                  </a:cubicBezTo>
                  <a:cubicBezTo>
                    <a:pt x="2996" y="4608"/>
                    <a:pt x="2996" y="4608"/>
                    <a:pt x="2996" y="4608"/>
                  </a:cubicBezTo>
                  <a:cubicBezTo>
                    <a:pt x="3147" y="4608"/>
                    <a:pt x="3147" y="4608"/>
                    <a:pt x="3147" y="4608"/>
                  </a:cubicBezTo>
                  <a:cubicBezTo>
                    <a:pt x="3147" y="4768"/>
                    <a:pt x="3147" y="4768"/>
                    <a:pt x="3147" y="4768"/>
                  </a:cubicBezTo>
                  <a:close/>
                  <a:moveTo>
                    <a:pt x="2920" y="4479"/>
                  </a:moveTo>
                  <a:cubicBezTo>
                    <a:pt x="2920" y="5300"/>
                    <a:pt x="2920" y="5300"/>
                    <a:pt x="2920" y="5300"/>
                  </a:cubicBezTo>
                  <a:cubicBezTo>
                    <a:pt x="3079" y="5300"/>
                    <a:pt x="3079" y="5300"/>
                    <a:pt x="3079" y="5300"/>
                  </a:cubicBezTo>
                  <a:cubicBezTo>
                    <a:pt x="3079" y="5095"/>
                    <a:pt x="3079" y="5095"/>
                    <a:pt x="3079" y="5095"/>
                  </a:cubicBezTo>
                  <a:cubicBezTo>
                    <a:pt x="3284" y="5095"/>
                    <a:pt x="3284" y="5095"/>
                    <a:pt x="3284" y="5095"/>
                  </a:cubicBezTo>
                  <a:cubicBezTo>
                    <a:pt x="3284" y="5300"/>
                    <a:pt x="3284" y="5300"/>
                    <a:pt x="3284" y="5300"/>
                  </a:cubicBezTo>
                  <a:cubicBezTo>
                    <a:pt x="3443" y="5300"/>
                    <a:pt x="3443" y="5300"/>
                    <a:pt x="3443" y="5300"/>
                  </a:cubicBezTo>
                  <a:cubicBezTo>
                    <a:pt x="3443" y="4479"/>
                    <a:pt x="3443" y="4479"/>
                    <a:pt x="3443" y="4479"/>
                  </a:cubicBezTo>
                  <a:cubicBezTo>
                    <a:pt x="2920" y="4479"/>
                    <a:pt x="2920" y="4479"/>
                    <a:pt x="2920" y="4479"/>
                  </a:cubicBezTo>
                  <a:close/>
                  <a:moveTo>
                    <a:pt x="3367" y="4981"/>
                  </a:moveTo>
                  <a:cubicBezTo>
                    <a:pt x="3208" y="4981"/>
                    <a:pt x="3208" y="4981"/>
                    <a:pt x="3208" y="4981"/>
                  </a:cubicBezTo>
                  <a:cubicBezTo>
                    <a:pt x="3208" y="4821"/>
                    <a:pt x="3208" y="4821"/>
                    <a:pt x="3208" y="4821"/>
                  </a:cubicBezTo>
                  <a:cubicBezTo>
                    <a:pt x="3367" y="4821"/>
                    <a:pt x="3367" y="4821"/>
                    <a:pt x="3367" y="4821"/>
                  </a:cubicBezTo>
                  <a:cubicBezTo>
                    <a:pt x="3367" y="4981"/>
                    <a:pt x="3367" y="4981"/>
                    <a:pt x="3367" y="4981"/>
                  </a:cubicBezTo>
                  <a:close/>
                  <a:moveTo>
                    <a:pt x="3147" y="4981"/>
                  </a:moveTo>
                  <a:cubicBezTo>
                    <a:pt x="2996" y="4981"/>
                    <a:pt x="2996" y="4981"/>
                    <a:pt x="2996" y="4981"/>
                  </a:cubicBezTo>
                  <a:cubicBezTo>
                    <a:pt x="2996" y="4821"/>
                    <a:pt x="2996" y="4821"/>
                    <a:pt x="2996" y="4821"/>
                  </a:cubicBezTo>
                  <a:cubicBezTo>
                    <a:pt x="3147" y="4821"/>
                    <a:pt x="3147" y="4821"/>
                    <a:pt x="3147" y="4821"/>
                  </a:cubicBezTo>
                  <a:cubicBezTo>
                    <a:pt x="3147" y="4981"/>
                    <a:pt x="3147" y="4981"/>
                    <a:pt x="3147" y="4981"/>
                  </a:cubicBezTo>
                  <a:close/>
                  <a:moveTo>
                    <a:pt x="3367" y="4768"/>
                  </a:moveTo>
                  <a:cubicBezTo>
                    <a:pt x="3208" y="4768"/>
                    <a:pt x="3208" y="4768"/>
                    <a:pt x="3208" y="4768"/>
                  </a:cubicBezTo>
                  <a:cubicBezTo>
                    <a:pt x="3208" y="4608"/>
                    <a:pt x="3208" y="4608"/>
                    <a:pt x="3208" y="4608"/>
                  </a:cubicBezTo>
                  <a:cubicBezTo>
                    <a:pt x="3367" y="4608"/>
                    <a:pt x="3367" y="4608"/>
                    <a:pt x="3367" y="4608"/>
                  </a:cubicBezTo>
                  <a:cubicBezTo>
                    <a:pt x="3367" y="4768"/>
                    <a:pt x="3367" y="4768"/>
                    <a:pt x="3367" y="4768"/>
                  </a:cubicBezTo>
                  <a:close/>
                  <a:moveTo>
                    <a:pt x="3147" y="4768"/>
                  </a:moveTo>
                  <a:cubicBezTo>
                    <a:pt x="2996" y="4768"/>
                    <a:pt x="2996" y="4768"/>
                    <a:pt x="2996" y="4768"/>
                  </a:cubicBezTo>
                  <a:cubicBezTo>
                    <a:pt x="2996" y="4608"/>
                    <a:pt x="2996" y="4608"/>
                    <a:pt x="2996" y="4608"/>
                  </a:cubicBezTo>
                  <a:cubicBezTo>
                    <a:pt x="3147" y="4608"/>
                    <a:pt x="3147" y="4608"/>
                    <a:pt x="3147" y="4608"/>
                  </a:cubicBezTo>
                  <a:cubicBezTo>
                    <a:pt x="3147" y="4768"/>
                    <a:pt x="3147" y="4768"/>
                    <a:pt x="3147" y="4768"/>
                  </a:cubicBezTo>
                  <a:close/>
                  <a:moveTo>
                    <a:pt x="2920" y="4479"/>
                  </a:moveTo>
                  <a:cubicBezTo>
                    <a:pt x="2920" y="5300"/>
                    <a:pt x="2920" y="5300"/>
                    <a:pt x="2920" y="5300"/>
                  </a:cubicBezTo>
                  <a:cubicBezTo>
                    <a:pt x="3079" y="5300"/>
                    <a:pt x="3079" y="5300"/>
                    <a:pt x="3079" y="5300"/>
                  </a:cubicBezTo>
                  <a:cubicBezTo>
                    <a:pt x="3079" y="5095"/>
                    <a:pt x="3079" y="5095"/>
                    <a:pt x="3079" y="5095"/>
                  </a:cubicBezTo>
                  <a:cubicBezTo>
                    <a:pt x="3284" y="5095"/>
                    <a:pt x="3284" y="5095"/>
                    <a:pt x="3284" y="5095"/>
                  </a:cubicBezTo>
                  <a:cubicBezTo>
                    <a:pt x="3284" y="5300"/>
                    <a:pt x="3284" y="5300"/>
                    <a:pt x="3284" y="5300"/>
                  </a:cubicBezTo>
                  <a:cubicBezTo>
                    <a:pt x="3443" y="5300"/>
                    <a:pt x="3443" y="5300"/>
                    <a:pt x="3443" y="5300"/>
                  </a:cubicBezTo>
                  <a:cubicBezTo>
                    <a:pt x="3443" y="4479"/>
                    <a:pt x="3443" y="4479"/>
                    <a:pt x="3443" y="4479"/>
                  </a:cubicBezTo>
                  <a:cubicBezTo>
                    <a:pt x="2920" y="4479"/>
                    <a:pt x="2920" y="4479"/>
                    <a:pt x="2920" y="4479"/>
                  </a:cubicBezTo>
                  <a:close/>
                  <a:moveTo>
                    <a:pt x="3367" y="4981"/>
                  </a:moveTo>
                  <a:cubicBezTo>
                    <a:pt x="3208" y="4981"/>
                    <a:pt x="3208" y="4981"/>
                    <a:pt x="3208" y="4981"/>
                  </a:cubicBezTo>
                  <a:cubicBezTo>
                    <a:pt x="3208" y="4821"/>
                    <a:pt x="3208" y="4821"/>
                    <a:pt x="3208" y="4821"/>
                  </a:cubicBezTo>
                  <a:cubicBezTo>
                    <a:pt x="3367" y="4821"/>
                    <a:pt x="3367" y="4821"/>
                    <a:pt x="3367" y="4821"/>
                  </a:cubicBezTo>
                  <a:cubicBezTo>
                    <a:pt x="3367" y="4981"/>
                    <a:pt x="3367" y="4981"/>
                    <a:pt x="3367" y="4981"/>
                  </a:cubicBezTo>
                  <a:moveTo>
                    <a:pt x="3147" y="4981"/>
                  </a:moveTo>
                  <a:cubicBezTo>
                    <a:pt x="2996" y="4981"/>
                    <a:pt x="2996" y="4981"/>
                    <a:pt x="2996" y="4981"/>
                  </a:cubicBezTo>
                  <a:cubicBezTo>
                    <a:pt x="2996" y="4821"/>
                    <a:pt x="2996" y="4821"/>
                    <a:pt x="2996" y="4821"/>
                  </a:cubicBezTo>
                  <a:cubicBezTo>
                    <a:pt x="3147" y="4821"/>
                    <a:pt x="3147" y="4821"/>
                    <a:pt x="3147" y="4821"/>
                  </a:cubicBezTo>
                  <a:cubicBezTo>
                    <a:pt x="3147" y="4981"/>
                    <a:pt x="3147" y="4981"/>
                    <a:pt x="3147" y="4981"/>
                  </a:cubicBezTo>
                  <a:moveTo>
                    <a:pt x="3367" y="4768"/>
                  </a:moveTo>
                  <a:cubicBezTo>
                    <a:pt x="3208" y="4768"/>
                    <a:pt x="3208" y="4768"/>
                    <a:pt x="3208" y="4768"/>
                  </a:cubicBezTo>
                  <a:cubicBezTo>
                    <a:pt x="3208" y="4608"/>
                    <a:pt x="3208" y="4608"/>
                    <a:pt x="3208" y="4608"/>
                  </a:cubicBezTo>
                  <a:cubicBezTo>
                    <a:pt x="3367" y="4608"/>
                    <a:pt x="3367" y="4608"/>
                    <a:pt x="3367" y="4608"/>
                  </a:cubicBezTo>
                  <a:cubicBezTo>
                    <a:pt x="3367" y="4768"/>
                    <a:pt x="3367" y="4768"/>
                    <a:pt x="3367" y="4768"/>
                  </a:cubicBezTo>
                  <a:moveTo>
                    <a:pt x="3147" y="4768"/>
                  </a:moveTo>
                  <a:cubicBezTo>
                    <a:pt x="2996" y="4768"/>
                    <a:pt x="2996" y="4768"/>
                    <a:pt x="2996" y="4768"/>
                  </a:cubicBezTo>
                  <a:cubicBezTo>
                    <a:pt x="2996" y="4608"/>
                    <a:pt x="2996" y="4608"/>
                    <a:pt x="2996" y="4608"/>
                  </a:cubicBezTo>
                  <a:cubicBezTo>
                    <a:pt x="3147" y="4608"/>
                    <a:pt x="3147" y="4608"/>
                    <a:pt x="3147" y="4608"/>
                  </a:cubicBezTo>
                  <a:cubicBezTo>
                    <a:pt x="3147" y="4768"/>
                    <a:pt x="3147" y="4768"/>
                    <a:pt x="3147" y="4768"/>
                  </a:cubicBezTo>
                  <a:moveTo>
                    <a:pt x="2920" y="4479"/>
                  </a:moveTo>
                  <a:cubicBezTo>
                    <a:pt x="2920" y="5300"/>
                    <a:pt x="2920" y="5300"/>
                    <a:pt x="2920" y="5300"/>
                  </a:cubicBezTo>
                  <a:cubicBezTo>
                    <a:pt x="3079" y="5300"/>
                    <a:pt x="3079" y="5300"/>
                    <a:pt x="3079" y="5300"/>
                  </a:cubicBezTo>
                  <a:cubicBezTo>
                    <a:pt x="3079" y="5095"/>
                    <a:pt x="3079" y="5095"/>
                    <a:pt x="3079" y="5095"/>
                  </a:cubicBezTo>
                  <a:cubicBezTo>
                    <a:pt x="3284" y="5095"/>
                    <a:pt x="3284" y="5095"/>
                    <a:pt x="3284" y="5095"/>
                  </a:cubicBezTo>
                  <a:cubicBezTo>
                    <a:pt x="3284" y="5300"/>
                    <a:pt x="3284" y="5300"/>
                    <a:pt x="3284" y="5300"/>
                  </a:cubicBezTo>
                  <a:cubicBezTo>
                    <a:pt x="3443" y="5300"/>
                    <a:pt x="3443" y="5300"/>
                    <a:pt x="3443" y="5300"/>
                  </a:cubicBezTo>
                  <a:cubicBezTo>
                    <a:pt x="3443" y="4479"/>
                    <a:pt x="3443" y="4479"/>
                    <a:pt x="3443" y="4479"/>
                  </a:cubicBezTo>
                  <a:cubicBezTo>
                    <a:pt x="2920" y="4479"/>
                    <a:pt x="2920" y="4479"/>
                    <a:pt x="2920" y="4479"/>
                  </a:cubicBezTo>
                  <a:moveTo>
                    <a:pt x="697" y="2398"/>
                  </a:moveTo>
                  <a:cubicBezTo>
                    <a:pt x="794" y="2398"/>
                    <a:pt x="875" y="2464"/>
                    <a:pt x="920" y="2559"/>
                  </a:cubicBezTo>
                  <a:cubicBezTo>
                    <a:pt x="972" y="2522"/>
                    <a:pt x="1031" y="2500"/>
                    <a:pt x="1098" y="2500"/>
                  </a:cubicBezTo>
                  <a:cubicBezTo>
                    <a:pt x="1247" y="2500"/>
                    <a:pt x="1373" y="2602"/>
                    <a:pt x="1402" y="2741"/>
                  </a:cubicBezTo>
                  <a:cubicBezTo>
                    <a:pt x="1417" y="2734"/>
                    <a:pt x="1440" y="2726"/>
                    <a:pt x="1462" y="2726"/>
                  </a:cubicBezTo>
                  <a:cubicBezTo>
                    <a:pt x="1543" y="2726"/>
                    <a:pt x="1610" y="2792"/>
                    <a:pt x="1610" y="2872"/>
                  </a:cubicBezTo>
                  <a:cubicBezTo>
                    <a:pt x="1610" y="2953"/>
                    <a:pt x="1543" y="3018"/>
                    <a:pt x="1462" y="3018"/>
                  </a:cubicBezTo>
                  <a:cubicBezTo>
                    <a:pt x="1432" y="3018"/>
                    <a:pt x="1410" y="3011"/>
                    <a:pt x="1388" y="2996"/>
                  </a:cubicBezTo>
                  <a:cubicBezTo>
                    <a:pt x="1343" y="3106"/>
                    <a:pt x="1232" y="3186"/>
                    <a:pt x="1098" y="3186"/>
                  </a:cubicBezTo>
                  <a:cubicBezTo>
                    <a:pt x="1016" y="3186"/>
                    <a:pt x="935" y="3150"/>
                    <a:pt x="883" y="3099"/>
                  </a:cubicBezTo>
                  <a:cubicBezTo>
                    <a:pt x="838" y="3150"/>
                    <a:pt x="772" y="3179"/>
                    <a:pt x="697" y="3179"/>
                  </a:cubicBezTo>
                  <a:cubicBezTo>
                    <a:pt x="608" y="3179"/>
                    <a:pt x="534" y="3135"/>
                    <a:pt x="489" y="3077"/>
                  </a:cubicBezTo>
                  <a:cubicBezTo>
                    <a:pt x="475" y="3128"/>
                    <a:pt x="423" y="3164"/>
                    <a:pt x="363" y="3164"/>
                  </a:cubicBezTo>
                  <a:cubicBezTo>
                    <a:pt x="296" y="3164"/>
                    <a:pt x="244" y="3120"/>
                    <a:pt x="230" y="3062"/>
                  </a:cubicBezTo>
                  <a:cubicBezTo>
                    <a:pt x="207" y="3091"/>
                    <a:pt x="170" y="3106"/>
                    <a:pt x="133" y="3106"/>
                  </a:cubicBezTo>
                  <a:cubicBezTo>
                    <a:pt x="59" y="3106"/>
                    <a:pt x="0" y="3047"/>
                    <a:pt x="0" y="2982"/>
                  </a:cubicBezTo>
                  <a:cubicBezTo>
                    <a:pt x="0" y="2909"/>
                    <a:pt x="59" y="2850"/>
                    <a:pt x="133" y="2850"/>
                  </a:cubicBezTo>
                  <a:cubicBezTo>
                    <a:pt x="155" y="2850"/>
                    <a:pt x="170" y="2858"/>
                    <a:pt x="193" y="2865"/>
                  </a:cubicBezTo>
                  <a:cubicBezTo>
                    <a:pt x="193" y="2858"/>
                    <a:pt x="193" y="2850"/>
                    <a:pt x="193" y="2843"/>
                  </a:cubicBezTo>
                  <a:cubicBezTo>
                    <a:pt x="193" y="2726"/>
                    <a:pt x="289" y="2632"/>
                    <a:pt x="408" y="2632"/>
                  </a:cubicBezTo>
                  <a:cubicBezTo>
                    <a:pt x="423" y="2632"/>
                    <a:pt x="430" y="2632"/>
                    <a:pt x="445" y="2632"/>
                  </a:cubicBezTo>
                  <a:cubicBezTo>
                    <a:pt x="467" y="2500"/>
                    <a:pt x="571" y="2398"/>
                    <a:pt x="697" y="239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08775" y="2437044"/>
            <a:ext cx="2515986" cy="1354827"/>
            <a:chOff x="316395" y="2437044"/>
            <a:chExt cx="2515986" cy="1354827"/>
          </a:xfrm>
        </p:grpSpPr>
        <p:sp>
          <p:nvSpPr>
            <p:cNvPr id="111" name="Round Same Side Corner Rectangle 110"/>
            <p:cNvSpPr/>
            <p:nvPr/>
          </p:nvSpPr>
          <p:spPr>
            <a:xfrm rot="16200000">
              <a:off x="1101670" y="1651769"/>
              <a:ext cx="945435" cy="2515986"/>
            </a:xfrm>
            <a:prstGeom prst="round2SameRect">
              <a:avLst>
                <a:gd name="adj1" fmla="val 10105"/>
                <a:gd name="adj2" fmla="val 0"/>
              </a:avLst>
            </a:prstGeom>
            <a:gradFill>
              <a:gsLst>
                <a:gs pos="38000">
                  <a:srgbClr val="5D6399"/>
                </a:gs>
                <a:gs pos="100000">
                  <a:srgbClr val="33828D"/>
                </a:gs>
              </a:gsLst>
              <a:lin ang="36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68587" tIns="34294" rIns="68587" bIns="34294" rtlCol="0" anchor="ctr"/>
            <a:lstStyle/>
            <a:p>
              <a:pPr marL="0" marR="0" lvl="0" indent="0" algn="ctr" defTabSz="4571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2" name="Round Same Side Corner Rectangle 111"/>
            <p:cNvSpPr/>
            <p:nvPr/>
          </p:nvSpPr>
          <p:spPr>
            <a:xfrm rot="16200000">
              <a:off x="896974" y="1856465"/>
              <a:ext cx="1354827" cy="2515986"/>
            </a:xfrm>
            <a:prstGeom prst="round2SameRect">
              <a:avLst>
                <a:gd name="adj1" fmla="val 11980"/>
                <a:gd name="adj2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vert="vert" lIns="91440" tIns="91440" rIns="182880" bIns="9144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ea typeface="+mn-ea"/>
                  <a:cs typeface="CiscoSans"/>
                </a:rPr>
                <a:t>FLEXIBLE WORKSPACE </a:t>
              </a:r>
            </a:p>
          </p:txBody>
        </p:sp>
        <p:sp>
          <p:nvSpPr>
            <p:cNvPr id="113" name="Freeform 20"/>
            <p:cNvSpPr>
              <a:spLocks noEditPoints="1"/>
            </p:cNvSpPr>
            <p:nvPr/>
          </p:nvSpPr>
          <p:spPr bwMode="auto">
            <a:xfrm>
              <a:off x="2197353" y="2624031"/>
              <a:ext cx="435428" cy="48364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17" y="74"/>
                </a:cxn>
                <a:cxn ang="0">
                  <a:pos x="272" y="381"/>
                </a:cxn>
                <a:cxn ang="0">
                  <a:pos x="207" y="406"/>
                </a:cxn>
                <a:cxn ang="0">
                  <a:pos x="362" y="381"/>
                </a:cxn>
                <a:cxn ang="0">
                  <a:pos x="324" y="238"/>
                </a:cxn>
                <a:cxn ang="0">
                  <a:pos x="362" y="218"/>
                </a:cxn>
                <a:cxn ang="0">
                  <a:pos x="166" y="194"/>
                </a:cxn>
                <a:cxn ang="0">
                  <a:pos x="147" y="218"/>
                </a:cxn>
                <a:cxn ang="0">
                  <a:pos x="272" y="218"/>
                </a:cxn>
                <a:cxn ang="0">
                  <a:pos x="272" y="381"/>
                </a:cxn>
                <a:cxn ang="0">
                  <a:pos x="0" y="297"/>
                </a:cxn>
                <a:cxn ang="0">
                  <a:pos x="47" y="309"/>
                </a:cxn>
                <a:cxn ang="0">
                  <a:pos x="53" y="342"/>
                </a:cxn>
                <a:cxn ang="0">
                  <a:pos x="8" y="377"/>
                </a:cxn>
                <a:cxn ang="0">
                  <a:pos x="12" y="387"/>
                </a:cxn>
                <a:cxn ang="0">
                  <a:pos x="7" y="398"/>
                </a:cxn>
                <a:cxn ang="0">
                  <a:pos x="24" y="398"/>
                </a:cxn>
                <a:cxn ang="0">
                  <a:pos x="18" y="387"/>
                </a:cxn>
                <a:cxn ang="0">
                  <a:pos x="53" y="386"/>
                </a:cxn>
                <a:cxn ang="0">
                  <a:pos x="54" y="400"/>
                </a:cxn>
                <a:cxn ang="0">
                  <a:pos x="57" y="408"/>
                </a:cxn>
                <a:cxn ang="0">
                  <a:pos x="65" y="400"/>
                </a:cxn>
                <a:cxn ang="0">
                  <a:pos x="68" y="386"/>
                </a:cxn>
                <a:cxn ang="0">
                  <a:pos x="69" y="383"/>
                </a:cxn>
                <a:cxn ang="0">
                  <a:pos x="103" y="390"/>
                </a:cxn>
                <a:cxn ang="0">
                  <a:pos x="106" y="407"/>
                </a:cxn>
                <a:cxn ang="0">
                  <a:pos x="109" y="390"/>
                </a:cxn>
                <a:cxn ang="0">
                  <a:pos x="114" y="388"/>
                </a:cxn>
                <a:cxn ang="0">
                  <a:pos x="69" y="365"/>
                </a:cxn>
                <a:cxn ang="0">
                  <a:pos x="75" y="342"/>
                </a:cxn>
                <a:cxn ang="0">
                  <a:pos x="117" y="309"/>
                </a:cxn>
                <a:cxn ang="0">
                  <a:pos x="129" y="294"/>
                </a:cxn>
                <a:cxn ang="0">
                  <a:pos x="153" y="285"/>
                </a:cxn>
                <a:cxn ang="0">
                  <a:pos x="154" y="401"/>
                </a:cxn>
                <a:cxn ang="0">
                  <a:pos x="205" y="265"/>
                </a:cxn>
                <a:cxn ang="0">
                  <a:pos x="205" y="264"/>
                </a:cxn>
                <a:cxn ang="0">
                  <a:pos x="205" y="264"/>
                </a:cxn>
                <a:cxn ang="0">
                  <a:pos x="181" y="235"/>
                </a:cxn>
                <a:cxn ang="0">
                  <a:pos x="119" y="194"/>
                </a:cxn>
                <a:cxn ang="0">
                  <a:pos x="206" y="194"/>
                </a:cxn>
                <a:cxn ang="0">
                  <a:pos x="311" y="188"/>
                </a:cxn>
                <a:cxn ang="0">
                  <a:pos x="315" y="176"/>
                </a:cxn>
                <a:cxn ang="0">
                  <a:pos x="367" y="68"/>
                </a:cxn>
                <a:cxn ang="0">
                  <a:pos x="312" y="171"/>
                </a:cxn>
                <a:cxn ang="0">
                  <a:pos x="307" y="174"/>
                </a:cxn>
                <a:cxn ang="0">
                  <a:pos x="206" y="154"/>
                </a:cxn>
                <a:cxn ang="0">
                  <a:pos x="132" y="132"/>
                </a:cxn>
                <a:cxn ang="0">
                  <a:pos x="92" y="86"/>
                </a:cxn>
                <a:cxn ang="0">
                  <a:pos x="38" y="168"/>
                </a:cxn>
                <a:cxn ang="0">
                  <a:pos x="35" y="168"/>
                </a:cxn>
                <a:cxn ang="0">
                  <a:pos x="23" y="133"/>
                </a:cxn>
                <a:cxn ang="0">
                  <a:pos x="2" y="145"/>
                </a:cxn>
                <a:cxn ang="0">
                  <a:pos x="2" y="230"/>
                </a:cxn>
                <a:cxn ang="0">
                  <a:pos x="12" y="282"/>
                </a:cxn>
                <a:cxn ang="0">
                  <a:pos x="0" y="294"/>
                </a:cxn>
                <a:cxn ang="0">
                  <a:pos x="35" y="282"/>
                </a:cxn>
                <a:cxn ang="0">
                  <a:pos x="24" y="272"/>
                </a:cxn>
              </a:cxnLst>
              <a:rect l="0" t="0" r="r" b="b"/>
              <a:pathLst>
                <a:path w="367" h="408">
                  <a:moveTo>
                    <a:pt x="154" y="37"/>
                  </a:moveTo>
                  <a:cubicBezTo>
                    <a:pt x="154" y="16"/>
                    <a:pt x="137" y="0"/>
                    <a:pt x="117" y="0"/>
                  </a:cubicBezTo>
                  <a:cubicBezTo>
                    <a:pt x="97" y="0"/>
                    <a:pt x="80" y="16"/>
                    <a:pt x="80" y="37"/>
                  </a:cubicBezTo>
                  <a:cubicBezTo>
                    <a:pt x="80" y="57"/>
                    <a:pt x="97" y="74"/>
                    <a:pt x="117" y="74"/>
                  </a:cubicBezTo>
                  <a:cubicBezTo>
                    <a:pt x="137" y="74"/>
                    <a:pt x="154" y="57"/>
                    <a:pt x="154" y="37"/>
                  </a:cubicBezTo>
                  <a:close/>
                  <a:moveTo>
                    <a:pt x="272" y="381"/>
                  </a:moveTo>
                  <a:cubicBezTo>
                    <a:pt x="207" y="381"/>
                    <a:pt x="207" y="381"/>
                    <a:pt x="207" y="381"/>
                  </a:cubicBezTo>
                  <a:cubicBezTo>
                    <a:pt x="207" y="406"/>
                    <a:pt x="207" y="406"/>
                    <a:pt x="207" y="406"/>
                  </a:cubicBezTo>
                  <a:cubicBezTo>
                    <a:pt x="362" y="406"/>
                    <a:pt x="362" y="406"/>
                    <a:pt x="362" y="406"/>
                  </a:cubicBezTo>
                  <a:cubicBezTo>
                    <a:pt x="362" y="381"/>
                    <a:pt x="362" y="381"/>
                    <a:pt x="362" y="381"/>
                  </a:cubicBezTo>
                  <a:cubicBezTo>
                    <a:pt x="324" y="381"/>
                    <a:pt x="324" y="381"/>
                    <a:pt x="324" y="381"/>
                  </a:cubicBezTo>
                  <a:cubicBezTo>
                    <a:pt x="324" y="238"/>
                    <a:pt x="324" y="238"/>
                    <a:pt x="324" y="238"/>
                  </a:cubicBezTo>
                  <a:cubicBezTo>
                    <a:pt x="324" y="218"/>
                    <a:pt x="324" y="218"/>
                    <a:pt x="324" y="218"/>
                  </a:cubicBezTo>
                  <a:cubicBezTo>
                    <a:pt x="362" y="218"/>
                    <a:pt x="362" y="218"/>
                    <a:pt x="362" y="218"/>
                  </a:cubicBezTo>
                  <a:cubicBezTo>
                    <a:pt x="362" y="194"/>
                    <a:pt x="362" y="194"/>
                    <a:pt x="362" y="194"/>
                  </a:cubicBezTo>
                  <a:cubicBezTo>
                    <a:pt x="166" y="194"/>
                    <a:pt x="166" y="194"/>
                    <a:pt x="166" y="194"/>
                  </a:cubicBezTo>
                  <a:cubicBezTo>
                    <a:pt x="147" y="194"/>
                    <a:pt x="147" y="194"/>
                    <a:pt x="147" y="194"/>
                  </a:cubicBezTo>
                  <a:cubicBezTo>
                    <a:pt x="147" y="218"/>
                    <a:pt x="147" y="218"/>
                    <a:pt x="147" y="218"/>
                  </a:cubicBezTo>
                  <a:cubicBezTo>
                    <a:pt x="221" y="218"/>
                    <a:pt x="221" y="218"/>
                    <a:pt x="221" y="218"/>
                  </a:cubicBezTo>
                  <a:cubicBezTo>
                    <a:pt x="272" y="218"/>
                    <a:pt x="272" y="218"/>
                    <a:pt x="272" y="218"/>
                  </a:cubicBezTo>
                  <a:cubicBezTo>
                    <a:pt x="272" y="233"/>
                    <a:pt x="272" y="233"/>
                    <a:pt x="272" y="233"/>
                  </a:cubicBezTo>
                  <a:lnTo>
                    <a:pt x="272" y="381"/>
                  </a:lnTo>
                  <a:close/>
                  <a:moveTo>
                    <a:pt x="0" y="294"/>
                  </a:moveTo>
                  <a:cubicBezTo>
                    <a:pt x="0" y="297"/>
                    <a:pt x="0" y="297"/>
                    <a:pt x="0" y="297"/>
                  </a:cubicBezTo>
                  <a:cubicBezTo>
                    <a:pt x="0" y="303"/>
                    <a:pt x="6" y="309"/>
                    <a:pt x="12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7" y="342"/>
                    <a:pt x="47" y="342"/>
                    <a:pt x="47" y="342"/>
                  </a:cubicBezTo>
                  <a:cubicBezTo>
                    <a:pt x="53" y="342"/>
                    <a:pt x="53" y="342"/>
                    <a:pt x="53" y="342"/>
                  </a:cubicBezTo>
                  <a:cubicBezTo>
                    <a:pt x="53" y="365"/>
                    <a:pt x="53" y="365"/>
                    <a:pt x="53" y="365"/>
                  </a:cubicBezTo>
                  <a:cubicBezTo>
                    <a:pt x="8" y="377"/>
                    <a:pt x="8" y="377"/>
                    <a:pt x="8" y="377"/>
                  </a:cubicBezTo>
                  <a:cubicBezTo>
                    <a:pt x="8" y="388"/>
                    <a:pt x="8" y="388"/>
                    <a:pt x="8" y="388"/>
                  </a:cubicBezTo>
                  <a:cubicBezTo>
                    <a:pt x="12" y="387"/>
                    <a:pt x="12" y="387"/>
                    <a:pt x="12" y="387"/>
                  </a:cubicBezTo>
                  <a:cubicBezTo>
                    <a:pt x="12" y="390"/>
                    <a:pt x="12" y="390"/>
                    <a:pt x="12" y="390"/>
                  </a:cubicBezTo>
                  <a:cubicBezTo>
                    <a:pt x="9" y="391"/>
                    <a:pt x="7" y="394"/>
                    <a:pt x="7" y="398"/>
                  </a:cubicBezTo>
                  <a:cubicBezTo>
                    <a:pt x="7" y="403"/>
                    <a:pt x="11" y="407"/>
                    <a:pt x="15" y="407"/>
                  </a:cubicBezTo>
                  <a:cubicBezTo>
                    <a:pt x="20" y="407"/>
                    <a:pt x="24" y="403"/>
                    <a:pt x="24" y="398"/>
                  </a:cubicBezTo>
                  <a:cubicBezTo>
                    <a:pt x="24" y="394"/>
                    <a:pt x="22" y="391"/>
                    <a:pt x="18" y="390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53" y="383"/>
                    <a:pt x="53" y="383"/>
                    <a:pt x="53" y="383"/>
                  </a:cubicBezTo>
                  <a:cubicBezTo>
                    <a:pt x="53" y="386"/>
                    <a:pt x="53" y="386"/>
                    <a:pt x="53" y="386"/>
                  </a:cubicBezTo>
                  <a:cubicBezTo>
                    <a:pt x="54" y="386"/>
                    <a:pt x="54" y="386"/>
                    <a:pt x="54" y="386"/>
                  </a:cubicBezTo>
                  <a:cubicBezTo>
                    <a:pt x="54" y="400"/>
                    <a:pt x="54" y="400"/>
                    <a:pt x="54" y="400"/>
                  </a:cubicBezTo>
                  <a:cubicBezTo>
                    <a:pt x="57" y="400"/>
                    <a:pt x="57" y="400"/>
                    <a:pt x="57" y="400"/>
                  </a:cubicBezTo>
                  <a:cubicBezTo>
                    <a:pt x="57" y="408"/>
                    <a:pt x="57" y="408"/>
                    <a:pt x="57" y="408"/>
                  </a:cubicBezTo>
                  <a:cubicBezTo>
                    <a:pt x="65" y="408"/>
                    <a:pt x="65" y="408"/>
                    <a:pt x="65" y="408"/>
                  </a:cubicBezTo>
                  <a:cubicBezTo>
                    <a:pt x="65" y="400"/>
                    <a:pt x="65" y="400"/>
                    <a:pt x="65" y="400"/>
                  </a:cubicBezTo>
                  <a:cubicBezTo>
                    <a:pt x="68" y="400"/>
                    <a:pt x="68" y="400"/>
                    <a:pt x="68" y="400"/>
                  </a:cubicBezTo>
                  <a:cubicBezTo>
                    <a:pt x="68" y="386"/>
                    <a:pt x="68" y="386"/>
                    <a:pt x="68" y="386"/>
                  </a:cubicBezTo>
                  <a:cubicBezTo>
                    <a:pt x="69" y="386"/>
                    <a:pt x="69" y="386"/>
                    <a:pt x="69" y="386"/>
                  </a:cubicBezTo>
                  <a:cubicBezTo>
                    <a:pt x="69" y="383"/>
                    <a:pt x="69" y="383"/>
                    <a:pt x="69" y="383"/>
                  </a:cubicBezTo>
                  <a:cubicBezTo>
                    <a:pt x="103" y="387"/>
                    <a:pt x="103" y="387"/>
                    <a:pt x="103" y="387"/>
                  </a:cubicBezTo>
                  <a:cubicBezTo>
                    <a:pt x="103" y="390"/>
                    <a:pt x="103" y="390"/>
                    <a:pt x="103" y="390"/>
                  </a:cubicBezTo>
                  <a:cubicBezTo>
                    <a:pt x="100" y="391"/>
                    <a:pt x="97" y="394"/>
                    <a:pt x="97" y="398"/>
                  </a:cubicBezTo>
                  <a:cubicBezTo>
                    <a:pt x="97" y="403"/>
                    <a:pt x="101" y="407"/>
                    <a:pt x="106" y="407"/>
                  </a:cubicBezTo>
                  <a:cubicBezTo>
                    <a:pt x="111" y="407"/>
                    <a:pt x="115" y="403"/>
                    <a:pt x="115" y="398"/>
                  </a:cubicBezTo>
                  <a:cubicBezTo>
                    <a:pt x="115" y="394"/>
                    <a:pt x="112" y="391"/>
                    <a:pt x="109" y="390"/>
                  </a:cubicBezTo>
                  <a:cubicBezTo>
                    <a:pt x="109" y="387"/>
                    <a:pt x="109" y="387"/>
                    <a:pt x="109" y="387"/>
                  </a:cubicBezTo>
                  <a:cubicBezTo>
                    <a:pt x="114" y="388"/>
                    <a:pt x="114" y="388"/>
                    <a:pt x="114" y="388"/>
                  </a:cubicBezTo>
                  <a:cubicBezTo>
                    <a:pt x="114" y="377"/>
                    <a:pt x="114" y="377"/>
                    <a:pt x="114" y="377"/>
                  </a:cubicBezTo>
                  <a:cubicBezTo>
                    <a:pt x="69" y="365"/>
                    <a:pt x="69" y="365"/>
                    <a:pt x="69" y="365"/>
                  </a:cubicBezTo>
                  <a:cubicBezTo>
                    <a:pt x="69" y="342"/>
                    <a:pt x="69" y="342"/>
                    <a:pt x="69" y="342"/>
                  </a:cubicBezTo>
                  <a:cubicBezTo>
                    <a:pt x="75" y="342"/>
                    <a:pt x="75" y="342"/>
                    <a:pt x="75" y="342"/>
                  </a:cubicBezTo>
                  <a:cubicBezTo>
                    <a:pt x="75" y="309"/>
                    <a:pt x="75" y="309"/>
                    <a:pt x="75" y="309"/>
                  </a:cubicBezTo>
                  <a:cubicBezTo>
                    <a:pt x="117" y="309"/>
                    <a:pt x="117" y="309"/>
                    <a:pt x="117" y="309"/>
                  </a:cubicBezTo>
                  <a:cubicBezTo>
                    <a:pt x="124" y="309"/>
                    <a:pt x="129" y="303"/>
                    <a:pt x="129" y="297"/>
                  </a:cubicBezTo>
                  <a:cubicBezTo>
                    <a:pt x="129" y="294"/>
                    <a:pt x="129" y="294"/>
                    <a:pt x="129" y="294"/>
                  </a:cubicBezTo>
                  <a:cubicBezTo>
                    <a:pt x="129" y="290"/>
                    <a:pt x="127" y="287"/>
                    <a:pt x="124" y="285"/>
                  </a:cubicBezTo>
                  <a:cubicBezTo>
                    <a:pt x="153" y="285"/>
                    <a:pt x="153" y="285"/>
                    <a:pt x="153" y="285"/>
                  </a:cubicBezTo>
                  <a:cubicBezTo>
                    <a:pt x="135" y="374"/>
                    <a:pt x="135" y="374"/>
                    <a:pt x="135" y="374"/>
                  </a:cubicBezTo>
                  <a:cubicBezTo>
                    <a:pt x="133" y="386"/>
                    <a:pt x="141" y="398"/>
                    <a:pt x="154" y="401"/>
                  </a:cubicBezTo>
                  <a:cubicBezTo>
                    <a:pt x="167" y="403"/>
                    <a:pt x="179" y="395"/>
                    <a:pt x="181" y="384"/>
                  </a:cubicBezTo>
                  <a:cubicBezTo>
                    <a:pt x="205" y="265"/>
                    <a:pt x="205" y="265"/>
                    <a:pt x="205" y="265"/>
                  </a:cubicBezTo>
                  <a:cubicBezTo>
                    <a:pt x="205" y="265"/>
                    <a:pt x="205" y="265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4"/>
                    <a:pt x="205" y="264"/>
                    <a:pt x="205" y="264"/>
                  </a:cubicBezTo>
                  <a:cubicBezTo>
                    <a:pt x="205" y="262"/>
                    <a:pt x="205" y="260"/>
                    <a:pt x="205" y="258"/>
                  </a:cubicBezTo>
                  <a:cubicBezTo>
                    <a:pt x="204" y="245"/>
                    <a:pt x="194" y="235"/>
                    <a:pt x="181" y="235"/>
                  </a:cubicBezTo>
                  <a:cubicBezTo>
                    <a:pt x="110" y="235"/>
                    <a:pt x="110" y="235"/>
                    <a:pt x="110" y="235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66" y="194"/>
                    <a:pt x="166" y="194"/>
                    <a:pt x="166" y="194"/>
                  </a:cubicBezTo>
                  <a:cubicBezTo>
                    <a:pt x="206" y="194"/>
                    <a:pt x="206" y="194"/>
                    <a:pt x="206" y="194"/>
                  </a:cubicBezTo>
                  <a:cubicBezTo>
                    <a:pt x="213" y="194"/>
                    <a:pt x="217" y="190"/>
                    <a:pt x="219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78"/>
                    <a:pt x="311" y="178"/>
                    <a:pt x="311" y="178"/>
                  </a:cubicBezTo>
                  <a:cubicBezTo>
                    <a:pt x="313" y="178"/>
                    <a:pt x="314" y="177"/>
                    <a:pt x="315" y="176"/>
                  </a:cubicBezTo>
                  <a:cubicBezTo>
                    <a:pt x="325" y="180"/>
                    <a:pt x="325" y="180"/>
                    <a:pt x="325" y="180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53" y="63"/>
                    <a:pt x="353" y="63"/>
                    <a:pt x="353" y="63"/>
                  </a:cubicBezTo>
                  <a:cubicBezTo>
                    <a:pt x="312" y="171"/>
                    <a:pt x="312" y="171"/>
                    <a:pt x="312" y="171"/>
                  </a:cubicBezTo>
                  <a:cubicBezTo>
                    <a:pt x="312" y="171"/>
                    <a:pt x="311" y="170"/>
                    <a:pt x="311" y="170"/>
                  </a:cubicBezTo>
                  <a:cubicBezTo>
                    <a:pt x="309" y="170"/>
                    <a:pt x="307" y="172"/>
                    <a:pt x="307" y="174"/>
                  </a:cubicBezTo>
                  <a:cubicBezTo>
                    <a:pt x="307" y="174"/>
                    <a:pt x="225" y="174"/>
                    <a:pt x="225" y="174"/>
                  </a:cubicBezTo>
                  <a:cubicBezTo>
                    <a:pt x="225" y="163"/>
                    <a:pt x="217" y="154"/>
                    <a:pt x="206" y="154"/>
                  </a:cubicBezTo>
                  <a:cubicBezTo>
                    <a:pt x="127" y="154"/>
                    <a:pt x="127" y="154"/>
                    <a:pt x="127" y="154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6" y="112"/>
                    <a:pt x="124" y="93"/>
                    <a:pt x="104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73" y="82"/>
                    <a:pt x="53" y="95"/>
                    <a:pt x="49" y="114"/>
                  </a:cubicBezTo>
                  <a:cubicBezTo>
                    <a:pt x="38" y="168"/>
                    <a:pt x="38" y="168"/>
                    <a:pt x="38" y="168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5" y="138"/>
                    <a:pt x="29" y="133"/>
                    <a:pt x="23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7" y="133"/>
                    <a:pt x="2" y="138"/>
                    <a:pt x="2" y="145"/>
                  </a:cubicBezTo>
                  <a:cubicBezTo>
                    <a:pt x="2" y="170"/>
                    <a:pt x="2" y="170"/>
                    <a:pt x="2" y="170"/>
                  </a:cubicBezTo>
                  <a:cubicBezTo>
                    <a:pt x="2" y="230"/>
                    <a:pt x="2" y="230"/>
                    <a:pt x="2" y="230"/>
                  </a:cubicBezTo>
                  <a:cubicBezTo>
                    <a:pt x="2" y="237"/>
                    <a:pt x="6" y="242"/>
                    <a:pt x="12" y="242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12" y="282"/>
                    <a:pt x="12" y="282"/>
                    <a:pt x="12" y="282"/>
                  </a:cubicBezTo>
                  <a:cubicBezTo>
                    <a:pt x="6" y="282"/>
                    <a:pt x="0" y="288"/>
                    <a:pt x="0" y="294"/>
                  </a:cubicBezTo>
                  <a:close/>
                  <a:moveTo>
                    <a:pt x="24" y="272"/>
                  </a:moveTo>
                  <a:cubicBezTo>
                    <a:pt x="27" y="276"/>
                    <a:pt x="30" y="280"/>
                    <a:pt x="35" y="282"/>
                  </a:cubicBezTo>
                  <a:cubicBezTo>
                    <a:pt x="24" y="282"/>
                    <a:pt x="24" y="282"/>
                    <a:pt x="24" y="282"/>
                  </a:cubicBezTo>
                  <a:lnTo>
                    <a:pt x="24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scoSansTT Light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303646" y="1481250"/>
            <a:ext cx="2539311" cy="901724"/>
            <a:chOff x="6318886" y="1496490"/>
            <a:chExt cx="2539311" cy="901724"/>
          </a:xfrm>
        </p:grpSpPr>
        <p:sp>
          <p:nvSpPr>
            <p:cNvPr id="115" name="Round Same Side Corner Rectangle 114"/>
            <p:cNvSpPr/>
            <p:nvPr/>
          </p:nvSpPr>
          <p:spPr>
            <a:xfrm rot="5400000" flipH="1">
              <a:off x="7137682" y="689359"/>
              <a:ext cx="901724" cy="2515986"/>
            </a:xfrm>
            <a:prstGeom prst="round2SameRect">
              <a:avLst>
                <a:gd name="adj1" fmla="val 10105"/>
                <a:gd name="adj2" fmla="val 0"/>
              </a:avLst>
            </a:prstGeom>
            <a:gradFill>
              <a:gsLst>
                <a:gs pos="38000">
                  <a:srgbClr val="5D6399"/>
                </a:gs>
                <a:gs pos="100000">
                  <a:srgbClr val="33828D"/>
                </a:gs>
              </a:gsLst>
              <a:lin ang="7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lIns="68587" tIns="34294" rIns="68587" bIns="34294" rtlCol="0" anchor="ctr"/>
            <a:lstStyle/>
            <a:p>
              <a:pPr marL="0" marR="0" lvl="0" indent="0" algn="ctr" defTabSz="4571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7787022" y="1760568"/>
              <a:ext cx="958084" cy="329543"/>
              <a:chOff x="7787022" y="1760568"/>
              <a:chExt cx="958084" cy="329543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7787022" y="1760568"/>
                <a:ext cx="511175" cy="329543"/>
                <a:chOff x="6664325" y="2688765"/>
                <a:chExt cx="746125" cy="481010"/>
              </a:xfrm>
              <a:solidFill>
                <a:srgbClr val="FFFFFF"/>
              </a:solidFill>
              <a:effectLst/>
            </p:grpSpPr>
            <p:sp>
              <p:nvSpPr>
                <p:cNvPr id="121" name="Freeform 75"/>
                <p:cNvSpPr>
                  <a:spLocks/>
                </p:cNvSpPr>
                <p:nvPr/>
              </p:nvSpPr>
              <p:spPr bwMode="auto">
                <a:xfrm>
                  <a:off x="6664325" y="3034838"/>
                  <a:ext cx="746125" cy="134937"/>
                </a:xfrm>
                <a:custGeom>
                  <a:avLst/>
                  <a:gdLst/>
                  <a:ahLst/>
                  <a:cxnLst>
                    <a:cxn ang="0">
                      <a:pos x="0" y="85"/>
                    </a:cxn>
                    <a:cxn ang="0">
                      <a:pos x="54" y="0"/>
                    </a:cxn>
                    <a:cxn ang="0">
                      <a:pos x="418" y="0"/>
                    </a:cxn>
                    <a:cxn ang="0">
                      <a:pos x="470" y="85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70" h="85">
                      <a:moveTo>
                        <a:pt x="0" y="85"/>
                      </a:moveTo>
                      <a:lnTo>
                        <a:pt x="54" y="0"/>
                      </a:lnTo>
                      <a:lnTo>
                        <a:pt x="418" y="0"/>
                      </a:lnTo>
                      <a:lnTo>
                        <a:pt x="470" y="85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iscoSansTT Light"/>
                  </a:endParaRPr>
                </a:p>
              </p:txBody>
            </p:sp>
            <p:sp>
              <p:nvSpPr>
                <p:cNvPr id="122" name="Freeform 76"/>
                <p:cNvSpPr>
                  <a:spLocks noEditPoints="1"/>
                </p:cNvSpPr>
                <p:nvPr/>
              </p:nvSpPr>
              <p:spPr bwMode="auto">
                <a:xfrm>
                  <a:off x="6754813" y="2688765"/>
                  <a:ext cx="569913" cy="330200"/>
                </a:xfrm>
                <a:custGeom>
                  <a:avLst/>
                  <a:gdLst/>
                  <a:ahLst/>
                  <a:cxnLst>
                    <a:cxn ang="0">
                      <a:pos x="142" y="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88"/>
                    </a:cxn>
                    <a:cxn ang="0">
                      <a:pos x="152" y="88"/>
                    </a:cxn>
                    <a:cxn ang="0">
                      <a:pos x="152" y="10"/>
                    </a:cxn>
                    <a:cxn ang="0">
                      <a:pos x="142" y="0"/>
                    </a:cxn>
                    <a:cxn ang="0">
                      <a:pos x="144" y="73"/>
                    </a:cxn>
                    <a:cxn ang="0">
                      <a:pos x="136" y="80"/>
                    </a:cxn>
                    <a:cxn ang="0">
                      <a:pos x="15" y="80"/>
                    </a:cxn>
                    <a:cxn ang="0">
                      <a:pos x="8" y="73"/>
                    </a:cxn>
                    <a:cxn ang="0">
                      <a:pos x="8" y="16"/>
                    </a:cxn>
                    <a:cxn ang="0">
                      <a:pos x="15" y="8"/>
                    </a:cxn>
                    <a:cxn ang="0">
                      <a:pos x="136" y="8"/>
                    </a:cxn>
                    <a:cxn ang="0">
                      <a:pos x="144" y="16"/>
                    </a:cxn>
                    <a:cxn ang="0">
                      <a:pos x="144" y="73"/>
                    </a:cxn>
                  </a:cxnLst>
                  <a:rect l="0" t="0" r="r" b="b"/>
                  <a:pathLst>
                    <a:path w="152" h="88">
                      <a:moveTo>
                        <a:pt x="142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52" y="88"/>
                        <a:pt x="152" y="88"/>
                        <a:pt x="152" y="88"/>
                      </a:cubicBezTo>
                      <a:cubicBezTo>
                        <a:pt x="152" y="10"/>
                        <a:pt x="152" y="10"/>
                        <a:pt x="152" y="10"/>
                      </a:cubicBezTo>
                      <a:cubicBezTo>
                        <a:pt x="152" y="5"/>
                        <a:pt x="147" y="0"/>
                        <a:pt x="142" y="0"/>
                      </a:cubicBezTo>
                      <a:close/>
                      <a:moveTo>
                        <a:pt x="144" y="73"/>
                      </a:moveTo>
                      <a:cubicBezTo>
                        <a:pt x="144" y="77"/>
                        <a:pt x="140" y="80"/>
                        <a:pt x="136" y="80"/>
                      </a:cubicBezTo>
                      <a:cubicBezTo>
                        <a:pt x="15" y="80"/>
                        <a:pt x="15" y="80"/>
                        <a:pt x="15" y="80"/>
                      </a:cubicBezTo>
                      <a:cubicBezTo>
                        <a:pt x="11" y="80"/>
                        <a:pt x="8" y="77"/>
                        <a:pt x="8" y="73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8" y="12"/>
                        <a:pt x="11" y="8"/>
                        <a:pt x="15" y="8"/>
                      </a:cubicBezTo>
                      <a:cubicBezTo>
                        <a:pt x="136" y="8"/>
                        <a:pt x="136" y="8"/>
                        <a:pt x="136" y="8"/>
                      </a:cubicBezTo>
                      <a:cubicBezTo>
                        <a:pt x="140" y="8"/>
                        <a:pt x="144" y="12"/>
                        <a:pt x="144" y="16"/>
                      </a:cubicBezTo>
                      <a:lnTo>
                        <a:pt x="144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iscoSansTT Light"/>
                  </a:endParaRPr>
                </a:p>
              </p:txBody>
            </p:sp>
          </p:grpSp>
          <p:sp>
            <p:nvSpPr>
              <p:cNvPr id="119" name="Freeform 6"/>
              <p:cNvSpPr>
                <a:spLocks noEditPoints="1"/>
              </p:cNvSpPr>
              <p:nvPr/>
            </p:nvSpPr>
            <p:spPr bwMode="auto">
              <a:xfrm>
                <a:off x="8364738" y="1817219"/>
                <a:ext cx="211230" cy="272885"/>
              </a:xfrm>
              <a:custGeom>
                <a:avLst/>
                <a:gdLst/>
                <a:ahLst/>
                <a:cxnLst>
                  <a:cxn ang="0">
                    <a:pos x="535" y="1200"/>
                  </a:cxn>
                  <a:cxn ang="0">
                    <a:pos x="476" y="1259"/>
                  </a:cxn>
                  <a:cxn ang="0">
                    <a:pos x="535" y="1317"/>
                  </a:cxn>
                  <a:cxn ang="0">
                    <a:pos x="593" y="1259"/>
                  </a:cxn>
                  <a:cxn ang="0">
                    <a:pos x="535" y="1200"/>
                  </a:cxn>
                  <a:cxn ang="0">
                    <a:pos x="1021" y="0"/>
                  </a:cxn>
                  <a:cxn ang="0">
                    <a:pos x="48" y="0"/>
                  </a:cxn>
                  <a:cxn ang="0">
                    <a:pos x="0" y="48"/>
                  </a:cxn>
                  <a:cxn ang="0">
                    <a:pos x="0" y="1333"/>
                  </a:cxn>
                  <a:cxn ang="0">
                    <a:pos x="48" y="1381"/>
                  </a:cxn>
                  <a:cxn ang="0">
                    <a:pos x="1021" y="1381"/>
                  </a:cxn>
                  <a:cxn ang="0">
                    <a:pos x="1069" y="1333"/>
                  </a:cxn>
                  <a:cxn ang="0">
                    <a:pos x="1069" y="48"/>
                  </a:cxn>
                  <a:cxn ang="0">
                    <a:pos x="1021" y="0"/>
                  </a:cxn>
                  <a:cxn ang="0">
                    <a:pos x="445" y="77"/>
                  </a:cxn>
                  <a:cxn ang="0">
                    <a:pos x="625" y="77"/>
                  </a:cxn>
                  <a:cxn ang="0">
                    <a:pos x="632" y="84"/>
                  </a:cxn>
                  <a:cxn ang="0">
                    <a:pos x="625" y="91"/>
                  </a:cxn>
                  <a:cxn ang="0">
                    <a:pos x="445" y="91"/>
                  </a:cxn>
                  <a:cxn ang="0">
                    <a:pos x="437" y="84"/>
                  </a:cxn>
                  <a:cxn ang="0">
                    <a:pos x="445" y="77"/>
                  </a:cxn>
                  <a:cxn ang="0">
                    <a:pos x="535" y="1333"/>
                  </a:cxn>
                  <a:cxn ang="0">
                    <a:pos x="460" y="1259"/>
                  </a:cxn>
                  <a:cxn ang="0">
                    <a:pos x="535" y="1184"/>
                  </a:cxn>
                  <a:cxn ang="0">
                    <a:pos x="609" y="1259"/>
                  </a:cxn>
                  <a:cxn ang="0">
                    <a:pos x="535" y="1333"/>
                  </a:cxn>
                  <a:cxn ang="0">
                    <a:pos x="989" y="1135"/>
                  </a:cxn>
                  <a:cxn ang="0">
                    <a:pos x="80" y="1135"/>
                  </a:cxn>
                  <a:cxn ang="0">
                    <a:pos x="80" y="156"/>
                  </a:cxn>
                  <a:cxn ang="0">
                    <a:pos x="989" y="156"/>
                  </a:cxn>
                  <a:cxn ang="0">
                    <a:pos x="989" y="1135"/>
                  </a:cxn>
                </a:cxnLst>
                <a:rect l="0" t="0" r="r" b="b"/>
                <a:pathLst>
                  <a:path w="1069" h="1381">
                    <a:moveTo>
                      <a:pt x="535" y="1200"/>
                    </a:moveTo>
                    <a:cubicBezTo>
                      <a:pt x="502" y="1200"/>
                      <a:pt x="476" y="1226"/>
                      <a:pt x="476" y="1259"/>
                    </a:cubicBezTo>
                    <a:cubicBezTo>
                      <a:pt x="476" y="1291"/>
                      <a:pt x="502" y="1317"/>
                      <a:pt x="535" y="1317"/>
                    </a:cubicBezTo>
                    <a:cubicBezTo>
                      <a:pt x="567" y="1317"/>
                      <a:pt x="593" y="1291"/>
                      <a:pt x="593" y="1259"/>
                    </a:cubicBezTo>
                    <a:cubicBezTo>
                      <a:pt x="593" y="1226"/>
                      <a:pt x="567" y="1200"/>
                      <a:pt x="535" y="1200"/>
                    </a:cubicBezTo>
                    <a:close/>
                    <a:moveTo>
                      <a:pt x="1021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1333"/>
                      <a:pt x="0" y="1333"/>
                      <a:pt x="0" y="1333"/>
                    </a:cubicBezTo>
                    <a:cubicBezTo>
                      <a:pt x="0" y="1360"/>
                      <a:pt x="21" y="1381"/>
                      <a:pt x="48" y="1381"/>
                    </a:cubicBezTo>
                    <a:cubicBezTo>
                      <a:pt x="1021" y="1381"/>
                      <a:pt x="1021" y="1381"/>
                      <a:pt x="1021" y="1381"/>
                    </a:cubicBezTo>
                    <a:cubicBezTo>
                      <a:pt x="1048" y="1381"/>
                      <a:pt x="1069" y="1360"/>
                      <a:pt x="1069" y="1333"/>
                    </a:cubicBezTo>
                    <a:cubicBezTo>
                      <a:pt x="1069" y="48"/>
                      <a:pt x="1069" y="48"/>
                      <a:pt x="1069" y="48"/>
                    </a:cubicBezTo>
                    <a:cubicBezTo>
                      <a:pt x="1069" y="21"/>
                      <a:pt x="1048" y="0"/>
                      <a:pt x="1021" y="0"/>
                    </a:cubicBezTo>
                    <a:close/>
                    <a:moveTo>
                      <a:pt x="445" y="77"/>
                    </a:moveTo>
                    <a:cubicBezTo>
                      <a:pt x="625" y="77"/>
                      <a:pt x="625" y="77"/>
                      <a:pt x="625" y="77"/>
                    </a:cubicBezTo>
                    <a:cubicBezTo>
                      <a:pt x="630" y="77"/>
                      <a:pt x="632" y="80"/>
                      <a:pt x="632" y="84"/>
                    </a:cubicBezTo>
                    <a:cubicBezTo>
                      <a:pt x="632" y="88"/>
                      <a:pt x="630" y="91"/>
                      <a:pt x="625" y="91"/>
                    </a:cubicBezTo>
                    <a:cubicBezTo>
                      <a:pt x="445" y="91"/>
                      <a:pt x="445" y="91"/>
                      <a:pt x="445" y="91"/>
                    </a:cubicBezTo>
                    <a:cubicBezTo>
                      <a:pt x="441" y="91"/>
                      <a:pt x="437" y="88"/>
                      <a:pt x="437" y="84"/>
                    </a:cubicBezTo>
                    <a:cubicBezTo>
                      <a:pt x="437" y="80"/>
                      <a:pt x="441" y="77"/>
                      <a:pt x="445" y="77"/>
                    </a:cubicBezTo>
                    <a:close/>
                    <a:moveTo>
                      <a:pt x="535" y="1333"/>
                    </a:moveTo>
                    <a:cubicBezTo>
                      <a:pt x="493" y="1333"/>
                      <a:pt x="460" y="1300"/>
                      <a:pt x="460" y="1259"/>
                    </a:cubicBezTo>
                    <a:cubicBezTo>
                      <a:pt x="460" y="1217"/>
                      <a:pt x="493" y="1184"/>
                      <a:pt x="535" y="1184"/>
                    </a:cubicBezTo>
                    <a:cubicBezTo>
                      <a:pt x="576" y="1184"/>
                      <a:pt x="609" y="1217"/>
                      <a:pt x="609" y="1259"/>
                    </a:cubicBezTo>
                    <a:cubicBezTo>
                      <a:pt x="609" y="1300"/>
                      <a:pt x="576" y="1333"/>
                      <a:pt x="535" y="1333"/>
                    </a:cubicBezTo>
                    <a:close/>
                    <a:moveTo>
                      <a:pt x="989" y="1135"/>
                    </a:moveTo>
                    <a:cubicBezTo>
                      <a:pt x="80" y="1135"/>
                      <a:pt x="80" y="1135"/>
                      <a:pt x="80" y="1135"/>
                    </a:cubicBezTo>
                    <a:cubicBezTo>
                      <a:pt x="80" y="156"/>
                      <a:pt x="80" y="156"/>
                      <a:pt x="80" y="156"/>
                    </a:cubicBezTo>
                    <a:cubicBezTo>
                      <a:pt x="989" y="156"/>
                      <a:pt x="989" y="156"/>
                      <a:pt x="989" y="156"/>
                    </a:cubicBezTo>
                    <a:lnTo>
                      <a:pt x="989" y="11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20" name="Freeform 7"/>
              <p:cNvSpPr>
                <a:spLocks noEditPoints="1"/>
              </p:cNvSpPr>
              <p:nvPr/>
            </p:nvSpPr>
            <p:spPr bwMode="auto">
              <a:xfrm>
                <a:off x="8642510" y="1887141"/>
                <a:ext cx="102596" cy="202964"/>
              </a:xfrm>
              <a:custGeom>
                <a:avLst/>
                <a:gdLst/>
                <a:ahLst/>
                <a:cxnLst>
                  <a:cxn ang="0">
                    <a:pos x="478" y="0"/>
                  </a:cxn>
                  <a:cxn ang="0">
                    <a:pos x="48" y="0"/>
                  </a:cxn>
                  <a:cxn ang="0">
                    <a:pos x="0" y="48"/>
                  </a:cxn>
                  <a:cxn ang="0">
                    <a:pos x="0" y="992"/>
                  </a:cxn>
                  <a:cxn ang="0">
                    <a:pos x="48" y="1040"/>
                  </a:cxn>
                  <a:cxn ang="0">
                    <a:pos x="478" y="1040"/>
                  </a:cxn>
                  <a:cxn ang="0">
                    <a:pos x="526" y="992"/>
                  </a:cxn>
                  <a:cxn ang="0">
                    <a:pos x="526" y="48"/>
                  </a:cxn>
                  <a:cxn ang="0">
                    <a:pos x="478" y="0"/>
                  </a:cxn>
                  <a:cxn ang="0">
                    <a:pos x="195" y="75"/>
                  </a:cxn>
                  <a:cxn ang="0">
                    <a:pos x="331" y="75"/>
                  </a:cxn>
                  <a:cxn ang="0">
                    <a:pos x="340" y="82"/>
                  </a:cxn>
                  <a:cxn ang="0">
                    <a:pos x="331" y="89"/>
                  </a:cxn>
                  <a:cxn ang="0">
                    <a:pos x="195" y="89"/>
                  </a:cxn>
                  <a:cxn ang="0">
                    <a:pos x="186" y="82"/>
                  </a:cxn>
                  <a:cxn ang="0">
                    <a:pos x="195" y="75"/>
                  </a:cxn>
                  <a:cxn ang="0">
                    <a:pos x="263" y="999"/>
                  </a:cxn>
                  <a:cxn ang="0">
                    <a:pos x="207" y="943"/>
                  </a:cxn>
                  <a:cxn ang="0">
                    <a:pos x="263" y="887"/>
                  </a:cxn>
                  <a:cxn ang="0">
                    <a:pos x="319" y="943"/>
                  </a:cxn>
                  <a:cxn ang="0">
                    <a:pos x="263" y="999"/>
                  </a:cxn>
                  <a:cxn ang="0">
                    <a:pos x="473" y="817"/>
                  </a:cxn>
                  <a:cxn ang="0">
                    <a:pos x="53" y="817"/>
                  </a:cxn>
                  <a:cxn ang="0">
                    <a:pos x="53" y="131"/>
                  </a:cxn>
                  <a:cxn ang="0">
                    <a:pos x="473" y="131"/>
                  </a:cxn>
                  <a:cxn ang="0">
                    <a:pos x="473" y="817"/>
                  </a:cxn>
                  <a:cxn ang="0">
                    <a:pos x="263" y="899"/>
                  </a:cxn>
                  <a:cxn ang="0">
                    <a:pos x="219" y="943"/>
                  </a:cxn>
                  <a:cxn ang="0">
                    <a:pos x="263" y="987"/>
                  </a:cxn>
                  <a:cxn ang="0">
                    <a:pos x="307" y="943"/>
                  </a:cxn>
                  <a:cxn ang="0">
                    <a:pos x="263" y="899"/>
                  </a:cxn>
                </a:cxnLst>
                <a:rect l="0" t="0" r="r" b="b"/>
                <a:pathLst>
                  <a:path w="526" h="1040">
                    <a:moveTo>
                      <a:pt x="47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992"/>
                      <a:pt x="0" y="992"/>
                      <a:pt x="0" y="992"/>
                    </a:cubicBezTo>
                    <a:cubicBezTo>
                      <a:pt x="0" y="1019"/>
                      <a:pt x="22" y="1040"/>
                      <a:pt x="48" y="1040"/>
                    </a:cubicBezTo>
                    <a:cubicBezTo>
                      <a:pt x="478" y="1040"/>
                      <a:pt x="478" y="1040"/>
                      <a:pt x="478" y="1040"/>
                    </a:cubicBezTo>
                    <a:cubicBezTo>
                      <a:pt x="504" y="1040"/>
                      <a:pt x="526" y="1019"/>
                      <a:pt x="526" y="992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6" y="21"/>
                      <a:pt x="504" y="0"/>
                      <a:pt x="478" y="0"/>
                    </a:cubicBezTo>
                    <a:close/>
                    <a:moveTo>
                      <a:pt x="195" y="75"/>
                    </a:moveTo>
                    <a:cubicBezTo>
                      <a:pt x="331" y="75"/>
                      <a:pt x="331" y="75"/>
                      <a:pt x="331" y="75"/>
                    </a:cubicBezTo>
                    <a:cubicBezTo>
                      <a:pt x="335" y="75"/>
                      <a:pt x="340" y="79"/>
                      <a:pt x="340" y="82"/>
                    </a:cubicBezTo>
                    <a:cubicBezTo>
                      <a:pt x="340" y="87"/>
                      <a:pt x="335" y="89"/>
                      <a:pt x="331" y="89"/>
                    </a:cubicBezTo>
                    <a:cubicBezTo>
                      <a:pt x="195" y="89"/>
                      <a:pt x="195" y="89"/>
                      <a:pt x="195" y="89"/>
                    </a:cubicBezTo>
                    <a:cubicBezTo>
                      <a:pt x="189" y="89"/>
                      <a:pt x="186" y="87"/>
                      <a:pt x="186" y="82"/>
                    </a:cubicBezTo>
                    <a:cubicBezTo>
                      <a:pt x="186" y="79"/>
                      <a:pt x="189" y="75"/>
                      <a:pt x="195" y="75"/>
                    </a:cubicBezTo>
                    <a:close/>
                    <a:moveTo>
                      <a:pt x="263" y="999"/>
                    </a:moveTo>
                    <a:cubicBezTo>
                      <a:pt x="232" y="999"/>
                      <a:pt x="207" y="974"/>
                      <a:pt x="207" y="943"/>
                    </a:cubicBezTo>
                    <a:cubicBezTo>
                      <a:pt x="207" y="912"/>
                      <a:pt x="232" y="887"/>
                      <a:pt x="263" y="887"/>
                    </a:cubicBezTo>
                    <a:cubicBezTo>
                      <a:pt x="294" y="887"/>
                      <a:pt x="319" y="912"/>
                      <a:pt x="319" y="943"/>
                    </a:cubicBezTo>
                    <a:cubicBezTo>
                      <a:pt x="319" y="974"/>
                      <a:pt x="294" y="999"/>
                      <a:pt x="263" y="999"/>
                    </a:cubicBezTo>
                    <a:close/>
                    <a:moveTo>
                      <a:pt x="473" y="817"/>
                    </a:moveTo>
                    <a:cubicBezTo>
                      <a:pt x="53" y="817"/>
                      <a:pt x="53" y="817"/>
                      <a:pt x="53" y="817"/>
                    </a:cubicBezTo>
                    <a:cubicBezTo>
                      <a:pt x="53" y="131"/>
                      <a:pt x="53" y="131"/>
                      <a:pt x="53" y="131"/>
                    </a:cubicBezTo>
                    <a:cubicBezTo>
                      <a:pt x="473" y="131"/>
                      <a:pt x="473" y="131"/>
                      <a:pt x="473" y="131"/>
                    </a:cubicBezTo>
                    <a:lnTo>
                      <a:pt x="473" y="817"/>
                    </a:lnTo>
                    <a:close/>
                    <a:moveTo>
                      <a:pt x="263" y="899"/>
                    </a:moveTo>
                    <a:cubicBezTo>
                      <a:pt x="239" y="899"/>
                      <a:pt x="219" y="918"/>
                      <a:pt x="219" y="943"/>
                    </a:cubicBezTo>
                    <a:cubicBezTo>
                      <a:pt x="219" y="967"/>
                      <a:pt x="239" y="987"/>
                      <a:pt x="263" y="987"/>
                    </a:cubicBezTo>
                    <a:cubicBezTo>
                      <a:pt x="287" y="987"/>
                      <a:pt x="307" y="967"/>
                      <a:pt x="307" y="943"/>
                    </a:cubicBezTo>
                    <a:cubicBezTo>
                      <a:pt x="307" y="918"/>
                      <a:pt x="287" y="899"/>
                      <a:pt x="263" y="8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</p:grpSp>
        <p:sp>
          <p:nvSpPr>
            <p:cNvPr id="117" name="Round Same Side Corner Rectangle 116"/>
            <p:cNvSpPr/>
            <p:nvPr/>
          </p:nvSpPr>
          <p:spPr>
            <a:xfrm rot="16200000" flipH="1" flipV="1">
              <a:off x="7192471" y="722729"/>
              <a:ext cx="792141" cy="2539311"/>
            </a:xfrm>
            <a:prstGeom prst="round2SameRect">
              <a:avLst>
                <a:gd name="adj1" fmla="val 10009"/>
                <a:gd name="adj2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vert="vert270" lIns="182880" tIns="91440" rIns="91440" bIns="9144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ea typeface="+mn-ea"/>
                  <a:cs typeface="CiscoSans"/>
                </a:rPr>
                <a:t>MOBILITY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303648" y="2422054"/>
            <a:ext cx="2539310" cy="1345068"/>
            <a:chOff x="6318888" y="2437294"/>
            <a:chExt cx="2539310" cy="1345068"/>
          </a:xfrm>
        </p:grpSpPr>
        <p:grpSp>
          <p:nvGrpSpPr>
            <p:cNvPr id="124" name="Group 123"/>
            <p:cNvGrpSpPr/>
            <p:nvPr/>
          </p:nvGrpSpPr>
          <p:grpSpPr>
            <a:xfrm>
              <a:off x="6318888" y="2437294"/>
              <a:ext cx="2539310" cy="1345068"/>
              <a:chOff x="6318888" y="2437294"/>
              <a:chExt cx="2539310" cy="1345068"/>
            </a:xfrm>
          </p:grpSpPr>
          <p:sp>
            <p:nvSpPr>
              <p:cNvPr id="138" name="Round Same Side Corner Rectangle 137"/>
              <p:cNvSpPr/>
              <p:nvPr/>
            </p:nvSpPr>
            <p:spPr>
              <a:xfrm rot="5400000" flipH="1">
                <a:off x="7108331" y="1659514"/>
                <a:ext cx="960426" cy="2515986"/>
              </a:xfrm>
              <a:prstGeom prst="round2SameRect">
                <a:avLst>
                  <a:gd name="adj1" fmla="val 10105"/>
                  <a:gd name="adj2" fmla="val 0"/>
                </a:avLst>
              </a:prstGeom>
              <a:gradFill>
                <a:gsLst>
                  <a:gs pos="38000">
                    <a:srgbClr val="5D6399"/>
                  </a:gs>
                  <a:gs pos="100000">
                    <a:srgbClr val="33828D"/>
                  </a:gs>
                </a:gsLst>
                <a:lin ang="36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lIns="68587" tIns="34294" rIns="68587" bIns="34294" rtlCol="0" anchor="ctr"/>
              <a:lstStyle/>
              <a:p>
                <a:pPr marL="0" marR="0" lvl="0" indent="0" algn="ctr" defTabSz="45718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39" name="Round Same Side Corner Rectangle 138"/>
              <p:cNvSpPr/>
              <p:nvPr/>
            </p:nvSpPr>
            <p:spPr>
              <a:xfrm rot="16200000" flipH="1" flipV="1">
                <a:off x="6967451" y="1891615"/>
                <a:ext cx="1242184" cy="2539310"/>
              </a:xfrm>
              <a:prstGeom prst="round2SameRect">
                <a:avLst>
                  <a:gd name="adj1" fmla="val 10960"/>
                  <a:gd name="adj2" fmla="val 0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vert="vert270" lIns="182880" tIns="91440" rIns="91440" bIns="9144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Light"/>
                    <a:ea typeface="+mn-ea"/>
                    <a:cs typeface="CiscoSans"/>
                  </a:rPr>
                  <a:t>SCALABILITY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8200959" y="2540178"/>
              <a:ext cx="443677" cy="519888"/>
              <a:chOff x="8200959" y="2875458"/>
              <a:chExt cx="443677" cy="519888"/>
            </a:xfrm>
          </p:grpSpPr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8362431" y="2875458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8443167" y="3073541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8281695" y="3073541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8362431" y="3271623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30" name="Freeform 129"/>
              <p:cNvSpPr>
                <a:spLocks/>
              </p:cNvSpPr>
              <p:nvPr/>
            </p:nvSpPr>
            <p:spPr bwMode="auto">
              <a:xfrm>
                <a:off x="8523903" y="3271623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sp>
            <p:nvSpPr>
              <p:cNvPr id="131" name="Freeform 130"/>
              <p:cNvSpPr>
                <a:spLocks/>
              </p:cNvSpPr>
              <p:nvPr/>
            </p:nvSpPr>
            <p:spPr bwMode="auto">
              <a:xfrm>
                <a:off x="8200959" y="3271623"/>
                <a:ext cx="120733" cy="123723"/>
              </a:xfrm>
              <a:custGeom>
                <a:avLst/>
                <a:gdLst>
                  <a:gd name="T0" fmla="*/ 1687 w 1710"/>
                  <a:gd name="T1" fmla="*/ 1623 h 1752"/>
                  <a:gd name="T2" fmla="*/ 1368 w 1710"/>
                  <a:gd name="T3" fmla="*/ 1323 h 1752"/>
                  <a:gd name="T4" fmla="*/ 1080 w 1710"/>
                  <a:gd name="T5" fmla="*/ 1154 h 1752"/>
                  <a:gd name="T6" fmla="*/ 1074 w 1710"/>
                  <a:gd name="T7" fmla="*/ 1013 h 1752"/>
                  <a:gd name="T8" fmla="*/ 1161 w 1710"/>
                  <a:gd name="T9" fmla="*/ 815 h 1752"/>
                  <a:gd name="T10" fmla="*/ 1218 w 1710"/>
                  <a:gd name="T11" fmla="*/ 753 h 1752"/>
                  <a:gd name="T12" fmla="*/ 1277 w 1710"/>
                  <a:gd name="T13" fmla="*/ 630 h 1752"/>
                  <a:gd name="T14" fmla="*/ 1226 w 1710"/>
                  <a:gd name="T15" fmla="*/ 594 h 1752"/>
                  <a:gd name="T16" fmla="*/ 1266 w 1710"/>
                  <a:gd name="T17" fmla="*/ 348 h 1752"/>
                  <a:gd name="T18" fmla="*/ 882 w 1710"/>
                  <a:gd name="T19" fmla="*/ 0 h 1752"/>
                  <a:gd name="T20" fmla="*/ 828 w 1710"/>
                  <a:gd name="T21" fmla="*/ 0 h 1752"/>
                  <a:gd name="T22" fmla="*/ 436 w 1710"/>
                  <a:gd name="T23" fmla="*/ 348 h 1752"/>
                  <a:gd name="T24" fmla="*/ 468 w 1710"/>
                  <a:gd name="T25" fmla="*/ 590 h 1752"/>
                  <a:gd name="T26" fmla="*/ 429 w 1710"/>
                  <a:gd name="T27" fmla="*/ 626 h 1752"/>
                  <a:gd name="T28" fmla="*/ 492 w 1710"/>
                  <a:gd name="T29" fmla="*/ 753 h 1752"/>
                  <a:gd name="T30" fmla="*/ 549 w 1710"/>
                  <a:gd name="T31" fmla="*/ 815 h 1752"/>
                  <a:gd name="T32" fmla="*/ 636 w 1710"/>
                  <a:gd name="T33" fmla="*/ 1013 h 1752"/>
                  <a:gd name="T34" fmla="*/ 630 w 1710"/>
                  <a:gd name="T35" fmla="*/ 1154 h 1752"/>
                  <a:gd name="T36" fmla="*/ 342 w 1710"/>
                  <a:gd name="T37" fmla="*/ 1323 h 1752"/>
                  <a:gd name="T38" fmla="*/ 23 w 1710"/>
                  <a:gd name="T39" fmla="*/ 1623 h 1752"/>
                  <a:gd name="T40" fmla="*/ 855 w 1710"/>
                  <a:gd name="T41" fmla="*/ 1752 h 1752"/>
                  <a:gd name="T42" fmla="*/ 1687 w 1710"/>
                  <a:gd name="T43" fmla="*/ 1623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10" h="1752">
                    <a:moveTo>
                      <a:pt x="1687" y="1623"/>
                    </a:moveTo>
                    <a:cubicBezTo>
                      <a:pt x="1657" y="1389"/>
                      <a:pt x="1612" y="1381"/>
                      <a:pt x="1368" y="1323"/>
                    </a:cubicBezTo>
                    <a:cubicBezTo>
                      <a:pt x="1124" y="1265"/>
                      <a:pt x="1080" y="1205"/>
                      <a:pt x="1080" y="1154"/>
                    </a:cubicBezTo>
                    <a:cubicBezTo>
                      <a:pt x="1080" y="1103"/>
                      <a:pt x="1074" y="1013"/>
                      <a:pt x="1074" y="1013"/>
                    </a:cubicBezTo>
                    <a:cubicBezTo>
                      <a:pt x="1142" y="928"/>
                      <a:pt x="1161" y="815"/>
                      <a:pt x="1161" y="815"/>
                    </a:cubicBezTo>
                    <a:cubicBezTo>
                      <a:pt x="1195" y="813"/>
                      <a:pt x="1204" y="784"/>
                      <a:pt x="1218" y="753"/>
                    </a:cubicBezTo>
                    <a:cubicBezTo>
                      <a:pt x="1232" y="722"/>
                      <a:pt x="1279" y="671"/>
                      <a:pt x="1277" y="630"/>
                    </a:cubicBezTo>
                    <a:cubicBezTo>
                      <a:pt x="1275" y="589"/>
                      <a:pt x="1226" y="594"/>
                      <a:pt x="1226" y="594"/>
                    </a:cubicBezTo>
                    <a:cubicBezTo>
                      <a:pt x="1226" y="594"/>
                      <a:pt x="1282" y="456"/>
                      <a:pt x="1266" y="348"/>
                    </a:cubicBezTo>
                    <a:cubicBezTo>
                      <a:pt x="1250" y="96"/>
                      <a:pt x="1034" y="0"/>
                      <a:pt x="88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676" y="0"/>
                      <a:pt x="452" y="96"/>
                      <a:pt x="436" y="348"/>
                    </a:cubicBezTo>
                    <a:cubicBezTo>
                      <a:pt x="420" y="456"/>
                      <a:pt x="468" y="590"/>
                      <a:pt x="468" y="590"/>
                    </a:cubicBezTo>
                    <a:cubicBezTo>
                      <a:pt x="468" y="590"/>
                      <a:pt x="431" y="585"/>
                      <a:pt x="429" y="626"/>
                    </a:cubicBezTo>
                    <a:cubicBezTo>
                      <a:pt x="427" y="667"/>
                      <a:pt x="478" y="722"/>
                      <a:pt x="492" y="753"/>
                    </a:cubicBezTo>
                    <a:cubicBezTo>
                      <a:pt x="506" y="784"/>
                      <a:pt x="515" y="813"/>
                      <a:pt x="549" y="815"/>
                    </a:cubicBezTo>
                    <a:cubicBezTo>
                      <a:pt x="549" y="815"/>
                      <a:pt x="568" y="928"/>
                      <a:pt x="636" y="1013"/>
                    </a:cubicBezTo>
                    <a:cubicBezTo>
                      <a:pt x="636" y="1013"/>
                      <a:pt x="630" y="1103"/>
                      <a:pt x="630" y="1154"/>
                    </a:cubicBezTo>
                    <a:cubicBezTo>
                      <a:pt x="630" y="1205"/>
                      <a:pt x="586" y="1265"/>
                      <a:pt x="342" y="1323"/>
                    </a:cubicBezTo>
                    <a:cubicBezTo>
                      <a:pt x="98" y="1381"/>
                      <a:pt x="53" y="1389"/>
                      <a:pt x="23" y="1623"/>
                    </a:cubicBezTo>
                    <a:cubicBezTo>
                      <a:pt x="23" y="1623"/>
                      <a:pt x="0" y="1752"/>
                      <a:pt x="855" y="1752"/>
                    </a:cubicBezTo>
                    <a:cubicBezTo>
                      <a:pt x="1710" y="1752"/>
                      <a:pt x="1687" y="1623"/>
                      <a:pt x="1687" y="16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iscoSansTT Light"/>
                </a:endParaRPr>
              </a:p>
            </p:txBody>
          </p:sp>
          <p:cxnSp>
            <p:nvCxnSpPr>
              <p:cNvPr id="132" name="Elbow Connector 131"/>
              <p:cNvCxnSpPr/>
              <p:nvPr/>
            </p:nvCxnSpPr>
            <p:spPr>
              <a:xfrm rot="16200000">
                <a:off x="8349645" y="2993944"/>
                <a:ext cx="53275" cy="84834"/>
              </a:xfrm>
              <a:prstGeom prst="bentConnector3">
                <a:avLst>
                  <a:gd name="adj1" fmla="val 5340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  <p:cxnSp>
            <p:nvCxnSpPr>
              <p:cNvPr id="133" name="Elbow Connector 132"/>
              <p:cNvCxnSpPr/>
              <p:nvPr/>
            </p:nvCxnSpPr>
            <p:spPr>
              <a:xfrm rot="16200000" flipH="1">
                <a:off x="8434479" y="2993944"/>
                <a:ext cx="53275" cy="84834"/>
              </a:xfrm>
              <a:prstGeom prst="bentConnector3">
                <a:avLst>
                  <a:gd name="adj1" fmla="val 4659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  <p:cxnSp>
            <p:nvCxnSpPr>
              <p:cNvPr id="134" name="Elbow Connector 133"/>
              <p:cNvCxnSpPr/>
              <p:nvPr/>
            </p:nvCxnSpPr>
            <p:spPr>
              <a:xfrm rot="16200000">
                <a:off x="8434479" y="3192027"/>
                <a:ext cx="53275" cy="84834"/>
              </a:xfrm>
              <a:prstGeom prst="bentConnector3">
                <a:avLst>
                  <a:gd name="adj1" fmla="val 5340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  <p:cxnSp>
            <p:nvCxnSpPr>
              <p:cNvPr id="135" name="Elbow Connector 134"/>
              <p:cNvCxnSpPr/>
              <p:nvPr/>
            </p:nvCxnSpPr>
            <p:spPr>
              <a:xfrm rot="16200000" flipH="1">
                <a:off x="8519313" y="3192027"/>
                <a:ext cx="53275" cy="84834"/>
              </a:xfrm>
              <a:prstGeom prst="bentConnector3">
                <a:avLst>
                  <a:gd name="adj1" fmla="val 4659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  <p:cxnSp>
            <p:nvCxnSpPr>
              <p:cNvPr id="136" name="Elbow Connector 135"/>
              <p:cNvCxnSpPr/>
              <p:nvPr/>
            </p:nvCxnSpPr>
            <p:spPr>
              <a:xfrm rot="16200000">
                <a:off x="8264812" y="3192027"/>
                <a:ext cx="53275" cy="84834"/>
              </a:xfrm>
              <a:prstGeom prst="bentConnector3">
                <a:avLst>
                  <a:gd name="adj1" fmla="val 5340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  <p:cxnSp>
            <p:nvCxnSpPr>
              <p:cNvPr id="137" name="Elbow Connector 136"/>
              <p:cNvCxnSpPr/>
              <p:nvPr/>
            </p:nvCxnSpPr>
            <p:spPr>
              <a:xfrm rot="16200000" flipH="1">
                <a:off x="8349646" y="3192027"/>
                <a:ext cx="53275" cy="84834"/>
              </a:xfrm>
              <a:prstGeom prst="bentConnector3">
                <a:avLst>
                  <a:gd name="adj1" fmla="val 46595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</p:cxnSp>
        </p:grpSp>
      </p:grpSp>
      <p:grpSp>
        <p:nvGrpSpPr>
          <p:cNvPr id="140" name="Group 139"/>
          <p:cNvGrpSpPr/>
          <p:nvPr/>
        </p:nvGrpSpPr>
        <p:grpSpPr>
          <a:xfrm>
            <a:off x="339382" y="3870005"/>
            <a:ext cx="8423617" cy="489779"/>
            <a:chOff x="339382" y="3970021"/>
            <a:chExt cx="8423617" cy="489779"/>
          </a:xfrm>
        </p:grpSpPr>
        <p:sp>
          <p:nvSpPr>
            <p:cNvPr id="141" name="Rectangle 140"/>
            <p:cNvSpPr/>
            <p:nvPr/>
          </p:nvSpPr>
          <p:spPr>
            <a:xfrm>
              <a:off x="3896174" y="4021713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0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</a:rPr>
                <a:t>VISIBILITY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002555" y="4005419"/>
              <a:ext cx="1351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0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</a:rPr>
                <a:t>SECURITY</a:t>
              </a: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680787" y="4005419"/>
              <a:ext cx="1569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0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</a:rPr>
                <a:t>RESILIENCY</a:t>
              </a: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339382" y="3970021"/>
              <a:ext cx="8423617" cy="489779"/>
              <a:chOff x="1417587" y="1011378"/>
              <a:chExt cx="6308827" cy="291944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417587" y="1011378"/>
                <a:ext cx="630882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ysDot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417587" y="1303322"/>
                <a:ext cx="6308827" cy="0"/>
              </a:xfrm>
              <a:prstGeom prst="line">
                <a:avLst/>
              </a:prstGeom>
              <a:noFill/>
              <a:ln w="19050" cap="rnd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ysDot"/>
              </a:ln>
              <a:effectLst/>
            </p:spPr>
          </p:cxnSp>
        </p:grpSp>
      </p:grpSp>
      <p:grpSp>
        <p:nvGrpSpPr>
          <p:cNvPr id="147" name="Group 146"/>
          <p:cNvGrpSpPr/>
          <p:nvPr/>
        </p:nvGrpSpPr>
        <p:grpSpPr>
          <a:xfrm>
            <a:off x="3453596" y="1066800"/>
            <a:ext cx="2253528" cy="3129280"/>
            <a:chOff x="3455396" y="1066800"/>
            <a:chExt cx="2253528" cy="3129280"/>
          </a:xfrm>
        </p:grpSpPr>
        <p:sp>
          <p:nvSpPr>
            <p:cNvPr id="148" name="Rectangle 147"/>
            <p:cNvSpPr/>
            <p:nvPr/>
          </p:nvSpPr>
          <p:spPr>
            <a:xfrm>
              <a:off x="3639431" y="1809750"/>
              <a:ext cx="1885458" cy="2386330"/>
            </a:xfrm>
            <a:prstGeom prst="rect">
              <a:avLst/>
            </a:prstGeom>
          </p:spPr>
          <p:txBody>
            <a:bodyPr wrap="none" anchor="ctr">
              <a:prstTxWarp prst="textArchUp">
                <a:avLst>
                  <a:gd name="adj" fmla="val 5802163"/>
                </a:avLst>
              </a:prstTxWarp>
              <a:spAutoFit/>
            </a:bodyPr>
            <a:lstStyle/>
            <a:p>
              <a:pPr algn="ctr"/>
              <a:endParaRPr lang="en-US" sz="1600" dirty="0">
                <a:solidFill>
                  <a:srgbClr val="000000"/>
                </a:solidFill>
                <a:latin typeface="CiscoSansTT Light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455396" y="1066800"/>
              <a:ext cx="2253528" cy="2178769"/>
            </a:xfrm>
            <a:prstGeom prst="rect">
              <a:avLst/>
            </a:prstGeom>
          </p:spPr>
          <p:txBody>
            <a:bodyPr wrap="none">
              <a:prstTxWarp prst="textArchDown">
                <a:avLst>
                  <a:gd name="adj" fmla="val 2966736"/>
                </a:avLst>
              </a:prstTxWarp>
              <a:spAutoFit/>
            </a:bodyPr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CiscoSansTT Light"/>
              </a:endParaRPr>
            </a:p>
          </p:txBody>
        </p:sp>
      </p:grpSp>
      <p:sp>
        <p:nvSpPr>
          <p:cNvPr id="150" name="Rectangle 9"/>
          <p:cNvSpPr>
            <a:spLocks noChangeArrowheads="1"/>
          </p:cNvSpPr>
          <p:nvPr/>
        </p:nvSpPr>
        <p:spPr bwMode="auto">
          <a:xfrm>
            <a:off x="1" y="4523349"/>
            <a:ext cx="9143999" cy="620152"/>
          </a:xfrm>
          <a:prstGeom prst="rect">
            <a:avLst/>
          </a:prstGeom>
          <a:gradFill flip="none" rotWithShape="1">
            <a:gsLst>
              <a:gs pos="50000">
                <a:srgbClr val="0B0C16">
                  <a:alpha val="87000"/>
                </a:srgbClr>
              </a:gs>
              <a:gs pos="100000">
                <a:schemeClr val="tx2">
                  <a:lumMod val="50000"/>
                  <a:alpha val="87000"/>
                </a:schemeClr>
              </a:gs>
              <a:gs pos="0">
                <a:schemeClr val="tx2">
                  <a:lumMod val="50000"/>
                  <a:alpha val="87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>
            <a:outerShdw blurRad="254000" dist="63500" dir="2460000" algn="tl" rotWithShape="0">
              <a:srgbClr val="272848">
                <a:alpha val="25000"/>
              </a:srgbClr>
            </a:outerShdw>
          </a:effectLst>
        </p:spPr>
        <p:txBody>
          <a:bodyPr lIns="68583" tIns="34292" rIns="68583" bIns="34292" rtlCol="0" anchor="ctr"/>
          <a:lstStyle/>
          <a:p>
            <a:pPr algn="ctr"/>
            <a:r>
              <a:rPr lang="en-US" sz="3200" kern="0" dirty="0">
                <a:solidFill>
                  <a:srgbClr val="FFFFFF"/>
                </a:solidFill>
                <a:latin typeface="+mj-lt"/>
              </a:rPr>
              <a:t>Top of Mind: Simplicity</a:t>
            </a:r>
          </a:p>
        </p:txBody>
      </p:sp>
    </p:spTree>
    <p:extLst>
      <p:ext uri="{BB962C8B-B14F-4D97-AF65-F5344CB8AC3E}">
        <p14:creationId xmlns:p14="http://schemas.microsoft.com/office/powerpoint/2010/main" val="14286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6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Innovaci</a:t>
            </a:r>
            <a:r>
              <a:rPr lang="es-ES_tradnl" dirty="0" smtClean="0"/>
              <a:t>ón &amp; Evolución: Energía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57670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Escalabilidad</a:t>
            </a:r>
            <a:r>
              <a:rPr lang="en-US" dirty="0" smtClean="0"/>
              <a:t> y </a:t>
            </a:r>
            <a:r>
              <a:rPr lang="en-US" dirty="0" err="1" smtClean="0"/>
              <a:t>Flexibilidad</a:t>
            </a:r>
            <a:r>
              <a:rPr lang="en-US" dirty="0" smtClean="0"/>
              <a:t> en el </a:t>
            </a:r>
            <a:r>
              <a:rPr lang="en-US" dirty="0" err="1" smtClean="0"/>
              <a:t>uso</a:t>
            </a:r>
            <a:r>
              <a:rPr lang="en-US" dirty="0" smtClean="0"/>
              <a:t> de </a:t>
            </a:r>
            <a:r>
              <a:rPr lang="en-US" dirty="0" err="1" smtClean="0"/>
              <a:t>PoE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9464" y="1919141"/>
            <a:ext cx="2963822" cy="160157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81633" tIns="40817" rIns="81633" bIns="40817" rtlCol="0" anchor="ctr"/>
          <a:lstStyle/>
          <a:p>
            <a:pPr algn="ctr" defTabSz="816334">
              <a:defRPr/>
            </a:pPr>
            <a:endParaRPr lang="en-US" kern="0" dirty="0" smtClean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4487" y="3605213"/>
            <a:ext cx="8509000" cy="985857"/>
          </a:xfrm>
          <a:prstGeom prst="rect">
            <a:avLst/>
          </a:prstGeom>
          <a:solidFill>
            <a:schemeClr val="accent2">
              <a:alpha val="6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3317" tIns="36657" rIns="73317" bIns="36657" anchor="ctr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09574" y="3940970"/>
            <a:ext cx="8396287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 lIns="73317" tIns="36657" rIns="73317" bIns="36657">
            <a:prstTxWarp prst="textNoShape">
              <a:avLst/>
            </a:prstTxWarp>
          </a:bodyPr>
          <a:lstStyle/>
          <a:p>
            <a:pPr defTabSz="816334"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574" y="4095750"/>
            <a:ext cx="595313" cy="359430"/>
          </a:xfrm>
          <a:prstGeom prst="rect">
            <a:avLst/>
          </a:prstGeom>
          <a:noFill/>
          <a:ln>
            <a:noFill/>
          </a:ln>
        </p:spPr>
        <p:txBody>
          <a:bodyPr wrap="square" lIns="81633" tIns="40817" rIns="81633" bIns="40817" rtlCol="0">
            <a:spAutoFit/>
          </a:bodyPr>
          <a:lstStyle/>
          <a:p>
            <a:pPr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0 W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7687" y="4095750"/>
            <a:ext cx="747713" cy="359430"/>
          </a:xfrm>
          <a:prstGeom prst="rect">
            <a:avLst/>
          </a:prstGeom>
          <a:noFill/>
          <a:ln>
            <a:noFill/>
          </a:ln>
        </p:spPr>
        <p:txBody>
          <a:bodyPr wrap="square" lIns="81633" tIns="40817" rIns="81633" bIns="40817" rtlCol="0">
            <a:spAutoFit/>
          </a:bodyPr>
          <a:lstStyle/>
          <a:p>
            <a:pPr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90 W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8486" y="4095750"/>
            <a:ext cx="762001" cy="359430"/>
          </a:xfrm>
          <a:prstGeom prst="rect">
            <a:avLst/>
          </a:prstGeom>
          <a:noFill/>
          <a:ln>
            <a:noFill/>
          </a:ln>
        </p:spPr>
        <p:txBody>
          <a:bodyPr wrap="square" lIns="81633" tIns="40817" rIns="81633" bIns="40817" rtlCol="0">
            <a:spAutoFit/>
          </a:bodyPr>
          <a:lstStyle/>
          <a:p>
            <a:pPr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30 </a:t>
            </a: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W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9573" y="3672856"/>
            <a:ext cx="6156364" cy="126109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81633" tIns="40817" rIns="81633" bIns="40817" rtlCol="0" anchor="ctr"/>
          <a:lstStyle/>
          <a:p>
            <a:pPr algn="ctr" defTabSz="816334">
              <a:defRPr/>
            </a:pPr>
            <a:endParaRPr lang="en-US" kern="0" dirty="0" smtClean="0">
              <a:ln>
                <a:solidFill>
                  <a:srgbClr val="FF6600"/>
                </a:solidFill>
              </a:ln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8286" y="4552950"/>
            <a:ext cx="3962401" cy="451763"/>
          </a:xfrm>
          <a:prstGeom prst="rect">
            <a:avLst/>
          </a:prstGeom>
          <a:noFill/>
        </p:spPr>
        <p:txBody>
          <a:bodyPr wrap="square" lIns="81633" tIns="40817" rIns="81633" bIns="40817" rtlCol="0">
            <a:spAutoFit/>
          </a:bodyPr>
          <a:lstStyle/>
          <a:p>
            <a:pPr algn="ctr" defTabSz="816334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+mn-lt"/>
              </a:rPr>
              <a:t>Universal PoE</a:t>
            </a:r>
            <a:endParaRPr lang="en-US" sz="2400" b="1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464" y="1913661"/>
            <a:ext cx="2963822" cy="636429"/>
          </a:xfrm>
          <a:prstGeom prst="rect">
            <a:avLst/>
          </a:prstGeom>
          <a:noFill/>
        </p:spPr>
        <p:txBody>
          <a:bodyPr wrap="square" lIns="81633" tIns="40817" rIns="81633" bIns="40817" rtlCol="0">
            <a:spAutoFit/>
          </a:bodyPr>
          <a:lstStyle/>
          <a:p>
            <a:pPr algn="ctr"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APs, IP Phones, Thin clients…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01616" y="1909891"/>
            <a:ext cx="2989669" cy="913428"/>
          </a:xfrm>
          <a:prstGeom prst="rect">
            <a:avLst/>
          </a:prstGeom>
          <a:noFill/>
        </p:spPr>
        <p:txBody>
          <a:bodyPr wrap="square" lIns="81633" tIns="40817" rIns="81633" bIns="40817" rtlCol="0">
            <a:spAutoFit/>
          </a:bodyPr>
          <a:lstStyle/>
          <a:p>
            <a:pPr algn="ctr"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Desktop Virtualization, IP Phone Video, Displays, Netbooks, </a:t>
            </a:r>
            <a:r>
              <a:rPr lang="en-US" kern="0" dirty="0" err="1" smtClean="0">
                <a:solidFill>
                  <a:srgbClr val="000000"/>
                </a:solidFill>
                <a:latin typeface="+mn-lt"/>
              </a:rPr>
              <a:t>IoT</a:t>
            </a: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…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3686" y="1938195"/>
            <a:ext cx="2057401" cy="636429"/>
          </a:xfrm>
          <a:prstGeom prst="rect">
            <a:avLst/>
          </a:prstGeom>
          <a:noFill/>
        </p:spPr>
        <p:txBody>
          <a:bodyPr wrap="square" lIns="81633" tIns="40817" rIns="81633" bIns="40817" rtlCol="0">
            <a:spAutoFit/>
          </a:bodyPr>
          <a:lstStyle/>
          <a:p>
            <a:pPr algn="ctr" defTabSz="816334">
              <a:defRPr/>
            </a:pPr>
            <a:r>
              <a:rPr lang="en-US" kern="0" dirty="0" err="1" smtClean="0">
                <a:solidFill>
                  <a:srgbClr val="000000"/>
                </a:solidFill>
                <a:latin typeface="+mn-lt"/>
              </a:rPr>
              <a:t>Telepresence</a:t>
            </a: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, PCs, Servers…</a:t>
            </a:r>
            <a:endParaRPr lang="en-US" kern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501616" y="1919141"/>
            <a:ext cx="3065869" cy="1601573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81633" tIns="40817" rIns="81633" bIns="40817" rtlCol="0" anchor="ctr"/>
          <a:lstStyle/>
          <a:p>
            <a:pPr algn="ctr" defTabSz="816334">
              <a:defRPr/>
            </a:pPr>
            <a:endParaRPr lang="en-US" kern="0" dirty="0" smtClean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43687" y="1919141"/>
            <a:ext cx="2057400" cy="1601573"/>
          </a:xfrm>
          <a:prstGeom prst="round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81633" tIns="40817" rIns="81633" bIns="40817" rtlCol="0" anchor="ctr"/>
          <a:lstStyle/>
          <a:p>
            <a:pPr algn="ctr" defTabSz="816334">
              <a:defRPr/>
            </a:pPr>
            <a:endParaRPr lang="en-US" kern="0" dirty="0" smtClean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5377" y="4095750"/>
            <a:ext cx="762001" cy="359430"/>
          </a:xfrm>
          <a:prstGeom prst="rect">
            <a:avLst/>
          </a:prstGeom>
          <a:noFill/>
          <a:ln>
            <a:noFill/>
          </a:ln>
        </p:spPr>
        <p:txBody>
          <a:bodyPr wrap="square" lIns="81633" tIns="40817" rIns="81633" bIns="40817" rtlCol="0">
            <a:spAutoFit/>
          </a:bodyPr>
          <a:lstStyle/>
          <a:p>
            <a:pPr defTabSz="816334"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60 W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r="17975"/>
          <a:stretch/>
        </p:blipFill>
        <p:spPr bwMode="auto">
          <a:xfrm>
            <a:off x="4549960" y="2952749"/>
            <a:ext cx="396488" cy="4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75" y="2876550"/>
            <a:ext cx="576633" cy="4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381000" y="969169"/>
            <a:ext cx="8429985" cy="84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317" tIns="36657" rIns="73317" bIns="36657">
            <a:prstTxWarp prst="textNoShape">
              <a:avLst/>
            </a:prstTxWarp>
          </a:bodyPr>
          <a:lstStyle/>
          <a:p>
            <a:pPr marL="211170" indent="-211170" defTabSz="727048" eaLnBrk="0" hangingPunct="0">
              <a:lnSpc>
                <a:spcPct val="70000"/>
              </a:lnSpc>
              <a:spcBef>
                <a:spcPts val="675"/>
              </a:spcBef>
              <a:buClr>
                <a:schemeClr val="tx2"/>
              </a:buClr>
              <a:buSzPct val="100000"/>
              <a:buFont typeface="Wingdings" charset="2"/>
              <a:buChar char="§"/>
            </a:pPr>
            <a:r>
              <a:rPr lang="en-US" dirty="0"/>
              <a:t>Endpoint power requirements are </a:t>
            </a:r>
            <a:r>
              <a:rPr lang="en-US" dirty="0" smtClean="0"/>
              <a:t>increasing</a:t>
            </a:r>
          </a:p>
          <a:p>
            <a:pPr marL="742950" lvl="1" indent="-285750" defTabSz="727048" eaLnBrk="0" hangingPunct="0">
              <a:lnSpc>
                <a:spcPct val="70000"/>
              </a:lnSpc>
              <a:spcBef>
                <a:spcPts val="675"/>
              </a:spcBef>
              <a:buClr>
                <a:schemeClr val="tx2"/>
              </a:buClr>
              <a:buSzPct val="100000"/>
              <a:buFont typeface="Courier New"/>
              <a:buChar char="o"/>
            </a:pPr>
            <a:r>
              <a:rPr lang="en-US" sz="1600" dirty="0"/>
              <a:t>Need for Granular power negotiation ‘and’ increased power</a:t>
            </a:r>
            <a:endParaRPr lang="en-US" sz="1600" dirty="0"/>
          </a:p>
          <a:p>
            <a:pPr marL="211170" indent="-211170" defTabSz="727048" eaLnBrk="0" hangingPunct="0">
              <a:lnSpc>
                <a:spcPct val="95000"/>
              </a:lnSpc>
              <a:spcBef>
                <a:spcPts val="675"/>
              </a:spcBef>
              <a:buClr>
                <a:schemeClr val="tx2"/>
              </a:buClr>
              <a:buSzPct val="100000"/>
              <a:buFont typeface="Wingdings" charset="2"/>
              <a:buChar char="§"/>
            </a:pPr>
            <a:r>
              <a:rPr lang="en-US" dirty="0"/>
              <a:t>Green </a:t>
            </a:r>
            <a:r>
              <a:rPr lang="en-US" dirty="0" smtClean="0"/>
              <a:t>initiatives</a:t>
            </a:r>
            <a:endParaRPr lang="en-US" dirty="0" smtClean="0"/>
          </a:p>
        </p:txBody>
      </p:sp>
      <p:pic>
        <p:nvPicPr>
          <p:cNvPr id="36" name="Picture 17" descr="HBH0033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601" y="2952749"/>
            <a:ext cx="375499" cy="4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5" descr="7970_left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573" r="-45573"/>
          <a:stretch>
            <a:fillRect/>
          </a:stretch>
        </p:blipFill>
        <p:spPr bwMode="auto">
          <a:xfrm>
            <a:off x="471486" y="2952749"/>
            <a:ext cx="960328" cy="4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886" y="2952750"/>
            <a:ext cx="741149" cy="4536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</p:pic>
      <p:pic>
        <p:nvPicPr>
          <p:cNvPr id="39" name="Picture 38" descr="gray_tablet_dock.png"/>
          <p:cNvPicPr>
            <a:picLocks noChangeAspect="1"/>
          </p:cNvPicPr>
          <p:nvPr/>
        </p:nvPicPr>
        <p:blipFill>
          <a:blip r:embed="rId7" cstate="screen">
            <a:lum contrast="10000"/>
          </a:blip>
          <a:stretch>
            <a:fillRect/>
          </a:stretch>
        </p:blipFill>
        <p:spPr>
          <a:xfrm>
            <a:off x="5805487" y="2952749"/>
            <a:ext cx="698387" cy="453600"/>
          </a:xfrm>
          <a:prstGeom prst="rect">
            <a:avLst/>
          </a:prstGeom>
          <a:effectLst/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189" y="2952749"/>
            <a:ext cx="453556" cy="4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6349525755_43cf233737_q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75" y="2724150"/>
            <a:ext cx="717550" cy="717550"/>
          </a:xfrm>
          <a:prstGeom prst="rect">
            <a:avLst/>
          </a:prstGeom>
        </p:spPr>
      </p:pic>
      <p:pic>
        <p:nvPicPr>
          <p:cNvPr id="43" name="Picture 42" descr="Choya8PWR front.jpg"/>
          <p:cNvPicPr>
            <a:picLocks noChangeAspect="1"/>
          </p:cNvPicPr>
          <p:nvPr/>
        </p:nvPicPr>
        <p:blipFill>
          <a:blip r:embed="rId10" cstate="print"/>
          <a:srcRect l="1441" t="33536" r="1171" b="33810"/>
          <a:stretch>
            <a:fillRect/>
          </a:stretch>
        </p:blipFill>
        <p:spPr>
          <a:xfrm>
            <a:off x="3733800" y="3105150"/>
            <a:ext cx="609600" cy="197441"/>
          </a:xfrm>
          <a:prstGeom prst="roundRect">
            <a:avLst>
              <a:gd name="adj" fmla="val 21149"/>
            </a:avLst>
          </a:prstGeom>
        </p:spPr>
      </p:pic>
    </p:spTree>
    <p:extLst>
      <p:ext uri="{BB962C8B-B14F-4D97-AF65-F5344CB8AC3E}">
        <p14:creationId xmlns:p14="http://schemas.microsoft.com/office/powerpoint/2010/main" val="2727269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2" grpId="0"/>
      <p:bldP spid="24" grpId="0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14350"/>
            <a:ext cx="914400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40" y="2947858"/>
            <a:ext cx="2280659" cy="122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409575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algn="ctr">
              <a:lnSpc>
                <a:spcPct val="75000"/>
              </a:lnSpc>
              <a:buFont typeface="Arial" panose="020B0604020202020204" pitchFamily="34" charset="0"/>
              <a:buNone/>
            </a:pPr>
            <a:r>
              <a:rPr lang="en-US" sz="1400" b="1" u="sng" dirty="0" smtClean="0"/>
              <a:t>UPOE</a:t>
            </a:r>
          </a:p>
          <a:p>
            <a:pPr algn="ctr">
              <a:lnSpc>
                <a:spcPct val="5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Maximum power sourced = 60W</a:t>
            </a:r>
          </a:p>
          <a:p>
            <a:pPr algn="ctr">
              <a:lnSpc>
                <a:spcPct val="5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Supported by all cabling standards</a:t>
            </a:r>
          </a:p>
          <a:p>
            <a:pPr algn="ctr">
              <a:lnSpc>
                <a:spcPct val="500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sz="1400" dirty="0" smtClean="0"/>
              <a:t>Compatible with </a:t>
            </a:r>
            <a:r>
              <a:rPr lang="en-US" sz="1400" dirty="0" err="1" smtClean="0"/>
              <a:t>PoE</a:t>
            </a:r>
            <a:r>
              <a:rPr lang="en-US" sz="1400" dirty="0" smtClean="0"/>
              <a:t> and </a:t>
            </a:r>
            <a:r>
              <a:rPr lang="en-US" sz="1400" dirty="0" err="1" smtClean="0"/>
              <a:t>PoE</a:t>
            </a:r>
            <a:r>
              <a:rPr lang="en-US" sz="1400" dirty="0" smtClean="0"/>
              <a:t>+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1861899" y="3119308"/>
            <a:ext cx="295141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75693" y="3119308"/>
            <a:ext cx="567147" cy="29428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5563" y="3087388"/>
            <a:ext cx="613090" cy="323149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pitchFamily="34" charset="-128"/>
              </a:rPr>
              <a:t>30W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3240046" y="2902696"/>
            <a:ext cx="599090" cy="1254675"/>
          </a:xfrm>
          <a:prstGeom prst="rightBrace">
            <a:avLst/>
          </a:pr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6510" y="3333750"/>
            <a:ext cx="613090" cy="323149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pitchFamily="34" charset="-128"/>
              </a:rPr>
              <a:t>60W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34003" y="3632867"/>
            <a:ext cx="351637" cy="400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471877" y="3750939"/>
            <a:ext cx="523351" cy="2827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2590" y="3771903"/>
            <a:ext cx="613090" cy="323149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pitchFamily="34" charset="-128"/>
              </a:rPr>
              <a:t>30W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348" y="895527"/>
            <a:ext cx="2356859" cy="126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76200" y="2190766"/>
            <a:ext cx="4191000" cy="5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1574" tIns="30786" rIns="61574" bIns="30786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177360" indent="-177360" algn="ctr" defTabSz="610643"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6DB344"/>
              </a:buClr>
              <a:buSzPct val="100000"/>
              <a:defRPr/>
            </a:pPr>
            <a:r>
              <a:rPr lang="en-US" b="1" u="sng" kern="0" dirty="0">
                <a:solidFill>
                  <a:srgbClr val="0096D6"/>
                </a:solidFill>
                <a:ea typeface="ＭＳ Ｐゴシック" pitchFamily="-107" charset="-128"/>
                <a:cs typeface="ＭＳ Ｐゴシック" pitchFamily="-107" charset="-128"/>
              </a:rPr>
              <a:t>IEEE 802.3at (</a:t>
            </a:r>
            <a:r>
              <a:rPr lang="en-US" b="1" u="sng" kern="0" dirty="0" err="1">
                <a:solidFill>
                  <a:srgbClr val="0096D6"/>
                </a:solidFill>
                <a:ea typeface="ＭＳ Ｐゴシック" pitchFamily="-107" charset="-128"/>
                <a:cs typeface="ＭＳ Ｐゴシック" pitchFamily="-107" charset="-128"/>
              </a:rPr>
              <a:t>PoE</a:t>
            </a:r>
            <a:r>
              <a:rPr lang="en-US" b="1" u="sng" kern="0" dirty="0">
                <a:solidFill>
                  <a:srgbClr val="0096D6"/>
                </a:solidFill>
                <a:ea typeface="ＭＳ Ｐゴシック" pitchFamily="-107" charset="-128"/>
                <a:cs typeface="ＭＳ Ｐゴシック" pitchFamily="-107" charset="-128"/>
              </a:rPr>
              <a:t>+) </a:t>
            </a:r>
          </a:p>
          <a:p>
            <a:pPr marL="177360" indent="-177360" algn="ctr" defTabSz="610643" eaLnBrk="0" fontAlgn="base" hangingPunct="0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6DB344"/>
              </a:buClr>
              <a:buSzPct val="100000"/>
              <a:defRPr/>
            </a:pPr>
            <a:r>
              <a:rPr lang="en-US" kern="0" dirty="0">
                <a:solidFill>
                  <a:srgbClr val="0096D6"/>
                </a:solidFill>
                <a:ea typeface="ＭＳ Ｐゴシック" pitchFamily="-107" charset="-128"/>
                <a:cs typeface="ＭＳ Ｐゴシック" pitchFamily="-107" charset="-128"/>
              </a:rPr>
              <a:t>Maximum power sourced = 30W</a:t>
            </a:r>
          </a:p>
        </p:txBody>
      </p:sp>
      <p:sp>
        <p:nvSpPr>
          <p:cNvPr id="18" name="Oval 17"/>
          <p:cNvSpPr/>
          <p:nvPr/>
        </p:nvSpPr>
        <p:spPr>
          <a:xfrm>
            <a:off x="1849147" y="1057281"/>
            <a:ext cx="304800" cy="447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355176" y="1059905"/>
            <a:ext cx="567147" cy="29428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2" rIns="68562" bIns="34282" rtlCol="0"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8708" y="1047755"/>
            <a:ext cx="613090" cy="323149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ea typeface="ＭＳ Ｐゴシック" pitchFamily="34" charset="-128"/>
              </a:rPr>
              <a:t>30W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696" y="1162052"/>
            <a:ext cx="754448" cy="323157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96D6"/>
                </a:solidFill>
                <a:ea typeface="ＭＳ Ｐゴシック" pitchFamily="34" charset="-128"/>
              </a:rPr>
              <a:t>Cat5e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575" y="3200401"/>
            <a:ext cx="754448" cy="323157"/>
          </a:xfrm>
          <a:prstGeom prst="rect">
            <a:avLst/>
          </a:prstGeom>
          <a:noFill/>
        </p:spPr>
        <p:txBody>
          <a:bodyPr wrap="none" lIns="68562" tIns="34282" rIns="68562" bIns="34282" rtlCol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96D6"/>
                </a:solidFill>
                <a:ea typeface="ＭＳ Ｐゴシック" pitchFamily="34" charset="-128"/>
              </a:rPr>
              <a:t>Cat5e</a:t>
            </a:r>
          </a:p>
        </p:txBody>
      </p:sp>
      <p:sp>
        <p:nvSpPr>
          <p:cNvPr id="25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83496" y="5049512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Universal </a:t>
            </a:r>
            <a:r>
              <a:rPr lang="en-US" dirty="0" err="1" smtClean="0"/>
              <a:t>PoE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4343400" y="1905000"/>
            <a:ext cx="4495800" cy="3107918"/>
          </a:xfrm>
          <a:prstGeom prst="round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61574" tIns="30786" rIns="61574" bIns="30786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chemeClr val="accent1"/>
                </a:solidFill>
                <a:ea typeface="ＭＳ Ｐゴシック" pitchFamily="34" charset="-128"/>
              </a:rPr>
              <a:t>Universal Nature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Standard RJ45 Connector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No Cabling Change from </a:t>
            </a:r>
            <a:r>
              <a:rPr lang="en-US" dirty="0" err="1">
                <a:solidFill>
                  <a:schemeClr val="accent1"/>
                </a:solidFill>
                <a:ea typeface="ＭＳ Ｐゴシック" pitchFamily="34" charset="-128"/>
              </a:rPr>
              <a:t>PoE</a:t>
            </a: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+</a:t>
            </a:r>
          </a:p>
          <a:p>
            <a:pPr algn="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accent1"/>
              </a:solidFill>
              <a:ea typeface="ＭＳ Ｐゴシック" pitchFamily="34" charset="-128"/>
            </a:endParaRP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chemeClr val="accent1"/>
                </a:solidFill>
                <a:ea typeface="ＭＳ Ｐゴシック" pitchFamily="34" charset="-128"/>
              </a:rPr>
              <a:t>High Availability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Uptime for critical apps (</a:t>
            </a:r>
            <a:r>
              <a:rPr lang="en-US" dirty="0" smtClean="0">
                <a:solidFill>
                  <a:schemeClr val="accent1"/>
                </a:solidFill>
                <a:ea typeface="ＭＳ Ｐゴシック" pitchFamily="34" charset="-128"/>
              </a:rPr>
              <a:t>e112)</a:t>
            </a:r>
            <a:endParaRPr lang="en-US" dirty="0">
              <a:solidFill>
                <a:schemeClr val="accent1"/>
              </a:solidFill>
              <a:ea typeface="ＭＳ Ｐゴシック" pitchFamily="34" charset="-128"/>
            </a:endParaRP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Low TCO with UPS consolidation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b="1" u="sng" dirty="0">
              <a:solidFill>
                <a:schemeClr val="accent1"/>
              </a:solidFill>
              <a:ea typeface="ＭＳ Ｐゴシック" pitchFamily="34" charset="-128"/>
            </a:endParaRP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chemeClr val="accent1"/>
                </a:solidFill>
                <a:ea typeface="ＭＳ Ｐゴシック" pitchFamily="34" charset="-128"/>
              </a:rPr>
              <a:t>Green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10% more efficient than bricks</a:t>
            </a:r>
          </a:p>
          <a:p>
            <a:pPr algn="ctr" defTabSz="61064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pitchFamily="34" charset="-128"/>
              </a:rPr>
              <a:t> Management with </a:t>
            </a:r>
            <a:r>
              <a:rPr lang="en-US" dirty="0" err="1">
                <a:solidFill>
                  <a:schemeClr val="accent1"/>
                </a:solidFill>
                <a:ea typeface="ＭＳ Ｐゴシック" pitchFamily="34" charset="-128"/>
              </a:rPr>
              <a:t>EnergyWise</a:t>
            </a:r>
            <a:endParaRPr lang="en-US" dirty="0">
              <a:solidFill>
                <a:schemeClr val="accent1"/>
              </a:solidFill>
              <a:ea typeface="ＭＳ Ｐゴシック" pitchFamily="34" charset="-128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8882"/>
              </p:ext>
            </p:extLst>
          </p:nvPr>
        </p:nvGraphicFramePr>
        <p:xfrm>
          <a:off x="4800600" y="914400"/>
          <a:ext cx="3581400" cy="9144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814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UPoE</a:t>
                      </a:r>
                      <a:endParaRPr lang="en-US" sz="16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C4500, C3850, C3750-X/3560-X,</a:t>
                      </a:r>
                      <a:endParaRPr lang="en-US" sz="1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232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22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7999" t="13773" r="15921" b="18987"/>
          <a:stretch/>
        </p:blipFill>
        <p:spPr>
          <a:xfrm>
            <a:off x="609600" y="971550"/>
            <a:ext cx="4196080" cy="3373120"/>
          </a:xfrm>
          <a:prstGeom prst="rect">
            <a:avLst/>
          </a:prstGeom>
        </p:spPr>
      </p:pic>
      <p:pic>
        <p:nvPicPr>
          <p:cNvPr id="6" name="Picture 5" descr="KO89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2114550"/>
            <a:ext cx="457200" cy="9626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 descr="KO89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2114550"/>
            <a:ext cx="457200" cy="9626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10" descr="KO89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3181350"/>
            <a:ext cx="457200" cy="9626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11" descr="KO89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3181350"/>
            <a:ext cx="457200" cy="9626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85841" y="1440942"/>
            <a:ext cx="409959" cy="292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24200" y="1428750"/>
            <a:ext cx="409959" cy="292608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57600" y="2343150"/>
            <a:ext cx="409959" cy="2926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800" y="1428750"/>
            <a:ext cx="409959" cy="292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5000" y="1428750"/>
            <a:ext cx="409959" cy="2926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4600" y="1428750"/>
            <a:ext cx="409959" cy="2926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5000" y="2495550"/>
            <a:ext cx="409959" cy="2926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714750"/>
            <a:ext cx="409959" cy="292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4000" y="3714750"/>
            <a:ext cx="409959" cy="2926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3600" y="3714750"/>
            <a:ext cx="409959" cy="292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1800" y="2495550"/>
            <a:ext cx="409959" cy="292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9400" y="3714750"/>
            <a:ext cx="409959" cy="2926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05200" y="3714750"/>
            <a:ext cx="409959" cy="2926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14800" y="3714750"/>
            <a:ext cx="409959" cy="292608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 bwMode="auto">
          <a:xfrm flipH="1">
            <a:off x="1066800" y="3271676"/>
            <a:ext cx="1066800" cy="58954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11" idx="2"/>
          </p:cNvCxnSpPr>
          <p:nvPr/>
        </p:nvCxnSpPr>
        <p:spPr bwMode="auto">
          <a:xfrm flipH="1">
            <a:off x="1752600" y="3277610"/>
            <a:ext cx="381000" cy="58954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27665" y="3263484"/>
            <a:ext cx="2286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H="1">
            <a:off x="3048000" y="3257550"/>
            <a:ext cx="762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endCxn id="12" idx="2"/>
          </p:cNvCxnSpPr>
          <p:nvPr/>
        </p:nvCxnSpPr>
        <p:spPr bwMode="auto">
          <a:xfrm flipH="1" flipV="1">
            <a:off x="3124200" y="3277610"/>
            <a:ext cx="609600" cy="58954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 flipV="1">
            <a:off x="3124200" y="3257550"/>
            <a:ext cx="12192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3124200" y="2190750"/>
            <a:ext cx="762000" cy="3048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 flipV="1">
            <a:off x="3124200" y="2190750"/>
            <a:ext cx="76200" cy="4572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3124200" y="1581150"/>
            <a:ext cx="12192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3124200" y="1581150"/>
            <a:ext cx="2286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2743200" y="1581150"/>
            <a:ext cx="3810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2057400" y="1581150"/>
            <a:ext cx="762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1295400" y="1581150"/>
            <a:ext cx="76200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 flipV="1">
            <a:off x="2057400" y="2190750"/>
            <a:ext cx="76200" cy="4572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1447800" y="2876550"/>
            <a:ext cx="3657600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2209800" y="2190750"/>
            <a:ext cx="0" cy="68580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76600" y="2876550"/>
            <a:ext cx="0" cy="30480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971800" y="2190750"/>
            <a:ext cx="0" cy="68580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2057400" y="2876550"/>
            <a:ext cx="0" cy="30480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Curved Connector 74"/>
          <p:cNvCxnSpPr/>
          <p:nvPr/>
        </p:nvCxnSpPr>
        <p:spPr bwMode="auto">
          <a:xfrm>
            <a:off x="2306376" y="2183053"/>
            <a:ext cx="3103824" cy="693497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19050" cap="flat" cmpd="sng" algn="ctr">
            <a:solidFill>
              <a:srgbClr val="003E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urved Connector 80"/>
          <p:cNvCxnSpPr>
            <a:stCxn id="11" idx="3"/>
          </p:cNvCxnSpPr>
          <p:nvPr/>
        </p:nvCxnSpPr>
        <p:spPr bwMode="auto">
          <a:xfrm flipV="1">
            <a:off x="2362200" y="2876550"/>
            <a:ext cx="2895600" cy="35293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19050" cap="flat" cmpd="sng" algn="ctr">
            <a:solidFill>
              <a:srgbClr val="003E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Curved Connector 83"/>
          <p:cNvCxnSpPr>
            <a:stCxn id="6" idx="3"/>
          </p:cNvCxnSpPr>
          <p:nvPr/>
        </p:nvCxnSpPr>
        <p:spPr bwMode="auto">
          <a:xfrm>
            <a:off x="3352800" y="2162680"/>
            <a:ext cx="1828800" cy="71387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19050" cap="flat" cmpd="sng" algn="ctr">
            <a:solidFill>
              <a:srgbClr val="003E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Curved Connector 86"/>
          <p:cNvCxnSpPr>
            <a:stCxn id="12" idx="3"/>
          </p:cNvCxnSpPr>
          <p:nvPr/>
        </p:nvCxnSpPr>
        <p:spPr bwMode="auto">
          <a:xfrm flipV="1">
            <a:off x="3352800" y="2876550"/>
            <a:ext cx="2057400" cy="352930"/>
          </a:xfrm>
          <a:prstGeom prst="curvedConnector3">
            <a:avLst>
              <a:gd name="adj1" fmla="val 50000"/>
            </a:avLst>
          </a:prstGeom>
          <a:solidFill>
            <a:srgbClr val="0183B7"/>
          </a:solidFill>
          <a:ln w="19050" cap="flat" cmpd="sng" algn="ctr">
            <a:solidFill>
              <a:srgbClr val="003E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9"/>
          <a:srcRect l="-1" r="52110" b="22006"/>
          <a:stretch/>
        </p:blipFill>
        <p:spPr>
          <a:xfrm>
            <a:off x="5206275" y="1110443"/>
            <a:ext cx="1804125" cy="191850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6321" y="3204028"/>
            <a:ext cx="409959" cy="29260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4940" y="3265716"/>
            <a:ext cx="409959" cy="29260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60420" y="3212194"/>
            <a:ext cx="409959" cy="292608"/>
          </a:xfrm>
          <a:prstGeom prst="rect">
            <a:avLst/>
          </a:prstGeom>
        </p:spPr>
      </p:pic>
      <p:cxnSp>
        <p:nvCxnSpPr>
          <p:cNvPr id="97" name="Straight Connector 96"/>
          <p:cNvCxnSpPr>
            <a:stCxn id="89" idx="2"/>
          </p:cNvCxnSpPr>
          <p:nvPr/>
        </p:nvCxnSpPr>
        <p:spPr bwMode="auto">
          <a:xfrm flipH="1">
            <a:off x="5791200" y="3028950"/>
            <a:ext cx="317138" cy="3048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89" idx="2"/>
          </p:cNvCxnSpPr>
          <p:nvPr/>
        </p:nvCxnSpPr>
        <p:spPr bwMode="auto">
          <a:xfrm>
            <a:off x="6108338" y="3028950"/>
            <a:ext cx="444862" cy="3048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065749" y="1885950"/>
            <a:ext cx="0" cy="228600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5074885" y="1983534"/>
            <a:ext cx="411515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5029200" y="2876550"/>
            <a:ext cx="228600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F37C2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74" name="Picture 73" descr="KO89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046" y="4484916"/>
            <a:ext cx="1177636" cy="247943"/>
          </a:xfrm>
          <a:prstGeom prst="rect">
            <a:avLst/>
          </a:prstGeom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/>
          <a:srcRect t="21865" b="21596"/>
          <a:stretch/>
        </p:blipFill>
        <p:spPr>
          <a:xfrm>
            <a:off x="5550399" y="4329248"/>
            <a:ext cx="1801091" cy="664032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 bwMode="auto">
          <a:xfrm>
            <a:off x="5418164" y="4408716"/>
            <a:ext cx="0" cy="6096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94937" y="4519285"/>
            <a:ext cx="457200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685800" y="4747885"/>
            <a:ext cx="457200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016BA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685800" y="4978170"/>
            <a:ext cx="457200" cy="0"/>
          </a:xfrm>
          <a:prstGeom prst="line">
            <a:avLst/>
          </a:prstGeom>
          <a:solidFill>
            <a:srgbClr val="0183B7"/>
          </a:solidFill>
          <a:ln w="28575" cap="flat" cmpd="sng" algn="ctr">
            <a:solidFill>
              <a:srgbClr val="003E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152137" y="4392608"/>
            <a:ext cx="990600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Mains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143000" y="4624353"/>
            <a:ext cx="1600200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CAT cables with </a:t>
            </a:r>
            <a:r>
              <a:rPr lang="en-US" sz="1000" dirty="0" err="1" smtClean="0">
                <a:solidFill>
                  <a:srgbClr val="000000"/>
                </a:solidFill>
              </a:rPr>
              <a:t>PoE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33862" y="4857750"/>
            <a:ext cx="138073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Uplink CAT cables</a:t>
            </a:r>
          </a:p>
        </p:txBody>
      </p:sp>
      <p:cxnSp>
        <p:nvCxnSpPr>
          <p:cNvPr id="99" name="Straight Connector 98"/>
          <p:cNvCxnSpPr>
            <a:stCxn id="89" idx="2"/>
          </p:cNvCxnSpPr>
          <p:nvPr/>
        </p:nvCxnSpPr>
        <p:spPr bwMode="auto">
          <a:xfrm>
            <a:off x="6108338" y="3028950"/>
            <a:ext cx="63862" cy="38100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8" name="Right Brace 107"/>
          <p:cNvSpPr/>
          <p:nvPr/>
        </p:nvSpPr>
        <p:spPr bwMode="auto">
          <a:xfrm>
            <a:off x="7239000" y="1200150"/>
            <a:ext cx="304800" cy="1828800"/>
          </a:xfrm>
          <a:prstGeom prst="rightBrac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7532460" y="1790245"/>
            <a:ext cx="13716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UPS Powered Critical Infrastructure </a:t>
            </a:r>
          </a:p>
        </p:txBody>
      </p:sp>
      <p:sp>
        <p:nvSpPr>
          <p:cNvPr id="110" name="Rounded Rectangle 109"/>
          <p:cNvSpPr/>
          <p:nvPr/>
        </p:nvSpPr>
        <p:spPr bwMode="auto">
          <a:xfrm>
            <a:off x="5181600" y="3638550"/>
            <a:ext cx="2133600" cy="34636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269140" y="3696061"/>
            <a:ext cx="1893660" cy="24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Essential Lighting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810000" y="482474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000000"/>
                </a:solidFill>
              </a:rPr>
              <a:t>2960-CX/3560-CX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30640" y="490094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000000"/>
                </a:solidFill>
              </a:rPr>
              <a:t>2960-X Cool SKU</a:t>
            </a:r>
          </a:p>
        </p:txBody>
      </p:sp>
      <p:sp>
        <p:nvSpPr>
          <p:cNvPr id="2" name="Freeform 1"/>
          <p:cNvSpPr/>
          <p:nvPr/>
        </p:nvSpPr>
        <p:spPr>
          <a:xfrm>
            <a:off x="4671355" y="659550"/>
            <a:ext cx="550616" cy="131014"/>
          </a:xfrm>
          <a:custGeom>
            <a:avLst/>
            <a:gdLst>
              <a:gd name="connsiteX0" fmla="*/ 0 w 550616"/>
              <a:gd name="connsiteY0" fmla="*/ 62171 h 131014"/>
              <a:gd name="connsiteX1" fmla="*/ 550616 w 550616"/>
              <a:gd name="connsiteY1" fmla="*/ 0 h 13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616" h="131014">
                <a:moveTo>
                  <a:pt x="0" y="62171"/>
                </a:moveTo>
                <a:cubicBezTo>
                  <a:pt x="219802" y="130262"/>
                  <a:pt x="439605" y="198354"/>
                  <a:pt x="550616" y="0"/>
                </a:cubicBezTo>
              </a:path>
            </a:pathLst>
          </a:custGeom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638800" y="3943350"/>
            <a:ext cx="1143000" cy="27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300" dirty="0" smtClean="0">
                <a:solidFill>
                  <a:srgbClr val="000000"/>
                </a:solidFill>
              </a:rPr>
              <a:t>[Centralized]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09800" y="4212870"/>
            <a:ext cx="1143000" cy="27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300" dirty="0" smtClean="0">
                <a:solidFill>
                  <a:srgbClr val="000000"/>
                </a:solidFill>
              </a:rPr>
              <a:t>[Distributed]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33350"/>
            <a:ext cx="8513064" cy="434974"/>
          </a:xfrm>
        </p:spPr>
        <p:txBody>
          <a:bodyPr/>
          <a:lstStyle/>
          <a:p>
            <a:r>
              <a:rPr lang="en-US" dirty="0" err="1" smtClean="0"/>
              <a:t>Techos</a:t>
            </a:r>
            <a:r>
              <a:rPr lang="en-US" dirty="0" smtClean="0"/>
              <a:t> </a:t>
            </a:r>
            <a:r>
              <a:rPr lang="en-US" dirty="0" err="1" smtClean="0"/>
              <a:t>Digitales</a:t>
            </a:r>
            <a:r>
              <a:rPr lang="en-US" dirty="0" smtClean="0"/>
              <a:t>: Light </a:t>
            </a:r>
            <a:r>
              <a:rPr lang="en-US" dirty="0"/>
              <a:t>as a Service (</a:t>
            </a:r>
            <a:r>
              <a:rPr lang="en-US" dirty="0" err="1"/>
              <a:t>LaaS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4800" y="590550"/>
            <a:ext cx="8513064" cy="381000"/>
          </a:xfrm>
        </p:spPr>
        <p:txBody>
          <a:bodyPr/>
          <a:lstStyle/>
          <a:p>
            <a:r>
              <a:rPr lang="en-US" dirty="0" smtClean="0"/>
              <a:t>Example of Deployment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2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/>
      <p:bldP spid="110" grpId="0" animBg="1"/>
      <p:bldP spid="113" grpId="0"/>
      <p:bldP spid="118" grpId="0"/>
      <p:bldP spid="119" grpId="0"/>
      <p:bldP spid="72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Innovaci</a:t>
            </a:r>
            <a:r>
              <a:rPr lang="es-ES_tradnl" dirty="0" smtClean="0"/>
              <a:t>ón &amp; Evolución: Rendimiento y Escalabilidad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9546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x9_Cool_Template_Version_0.15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6x9_Cool_Template_Version_0.14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16x9_Cool_Template_Version_0.14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Sales&amp;PartnerTraining_cooltemplatev5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830</Words>
  <Application>Microsoft Macintosh PowerPoint</Application>
  <PresentationFormat>On-screen Show (16:9)</PresentationFormat>
  <Paragraphs>247</Paragraphs>
  <Slides>21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Master layout</vt:lpstr>
      <vt:lpstr>1_Master layout</vt:lpstr>
      <vt:lpstr>16x9_Cool_Template_Version_0.15</vt:lpstr>
      <vt:lpstr>16x9_Cool_Template_Version_0.14</vt:lpstr>
      <vt:lpstr>1_16x9_Cool_Template_Version_0.14</vt:lpstr>
      <vt:lpstr>2_Sales&amp;PartnerTraining_cooltemplatev5</vt:lpstr>
      <vt:lpstr>think-cell Slide</vt:lpstr>
      <vt:lpstr>PowerPoint Presentation</vt:lpstr>
      <vt:lpstr>Innovación y Evolución de las Redes de Campus</vt:lpstr>
      <vt:lpstr>Agenda </vt:lpstr>
      <vt:lpstr>Redes de Campus: tendencias y visión</vt:lpstr>
      <vt:lpstr>Innovación &amp; Evolución: Energía</vt:lpstr>
      <vt:lpstr>Escalabilidad y Flexibilidad en el uso de PoE</vt:lpstr>
      <vt:lpstr>Cisco Universal PoE</vt:lpstr>
      <vt:lpstr>Techos Digitales: Light as a Service (LaaS)</vt:lpstr>
      <vt:lpstr>Innovación &amp; Evolución: Rendimiento y Escalabilidad</vt:lpstr>
      <vt:lpstr>En 2012 WiFi rompió la barrera de 1G con 802.11ac</vt:lpstr>
      <vt:lpstr>The Solution – Cisco Multigigabit </vt:lpstr>
      <vt:lpstr>The NEW Cisco Catalyst Multigigabit Product Family</vt:lpstr>
      <vt:lpstr>Innovación &amp; Evolución: Protección y Seguridad</vt:lpstr>
      <vt:lpstr>Dynamic Threat Landscape</vt:lpstr>
      <vt:lpstr>Network as a Security Sensor and Enforcer</vt:lpstr>
      <vt:lpstr>Network as a Sensor</vt:lpstr>
      <vt:lpstr>Network as an Enforcer</vt:lpstr>
      <vt:lpstr>Resumen</vt:lpstr>
      <vt:lpstr>Innovación para la evolución de las redes de Campus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Travel</dc:creator>
  <cp:lastModifiedBy>Hugo Padilla</cp:lastModifiedBy>
  <cp:revision>267</cp:revision>
  <cp:lastPrinted>2015-05-04T08:23:37Z</cp:lastPrinted>
  <dcterms:created xsi:type="dcterms:W3CDTF">2013-12-15T19:08:49Z</dcterms:created>
  <dcterms:modified xsi:type="dcterms:W3CDTF">2015-05-04T12:54:33Z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6ef90b4c-fbc8-448a-8106-ffd6c9609d86</vt:lpwstr>
  </property>
  <property fmtid="{D5CDD505-2E9C-101B-9397-08002B2CF9AE}" pid="3" name="com.versly.space.uuid">
    <vt:lpwstr>6ef90b4c-fbc8-448a-8106-ffd6c9609d86</vt:lpwstr>
  </property>
  <property fmtid="{D5CDD505-2E9C-101B-9397-08002B2CF9AE}" pid="4" name="com.versly.content.version">
    <vt:lpwstr>1</vt:lpwstr>
  </property>
  <property fmtid="{D5CDD505-2E9C-101B-9397-08002B2CF9AE}" pid="5" name="assetId">
    <vt:lpwstr>465700031</vt:lpwstr>
  </property>
  <property fmtid="{D5CDD505-2E9C-101B-9397-08002B2CF9AE}" pid="6" name="repositoryId">
    <vt:lpwstr>796803944</vt:lpwstr>
  </property>
</Properties>
</file>