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handoutMasterIdLst>
    <p:handoutMasterId r:id="rId23"/>
  </p:handoutMasterIdLst>
  <p:sldIdLst>
    <p:sldId id="335" r:id="rId2"/>
    <p:sldId id="452" r:id="rId3"/>
    <p:sldId id="453" r:id="rId4"/>
    <p:sldId id="424" r:id="rId5"/>
    <p:sldId id="441" r:id="rId6"/>
    <p:sldId id="425" r:id="rId7"/>
    <p:sldId id="428" r:id="rId8"/>
    <p:sldId id="440" r:id="rId9"/>
    <p:sldId id="443" r:id="rId10"/>
    <p:sldId id="456" r:id="rId11"/>
    <p:sldId id="454" r:id="rId12"/>
    <p:sldId id="445" r:id="rId13"/>
    <p:sldId id="446" r:id="rId14"/>
    <p:sldId id="447" r:id="rId15"/>
    <p:sldId id="455" r:id="rId16"/>
    <p:sldId id="448" r:id="rId17"/>
    <p:sldId id="451" r:id="rId18"/>
    <p:sldId id="450" r:id="rId19"/>
    <p:sldId id="407" r:id="rId20"/>
    <p:sldId id="408" r:id="rId21"/>
  </p:sldIdLst>
  <p:sldSz cx="11887200" cy="6858000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72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Claude" initials="DC" lastIdx="6" clrIdx="0"/>
  <p:cmAuthor id="1" name="Samantha Fredericks" initials="S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547"/>
    <a:srgbClr val="CF0072"/>
    <a:srgbClr val="32CD32"/>
    <a:srgbClr val="00CC99"/>
    <a:srgbClr val="0085CA"/>
    <a:srgbClr val="B69DFF"/>
    <a:srgbClr val="FFFFFF"/>
    <a:srgbClr val="6639B7"/>
    <a:srgbClr val="7F7F7F"/>
    <a:srgbClr val="3DB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282" y="-90"/>
      </p:cViewPr>
      <p:guideLst>
        <p:guide orient="horz" pos="2160"/>
        <p:guide pos="7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986" y="-8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/>
        </p:nvSpPr>
        <p:spPr>
          <a:xfrm>
            <a:off x="3165476" y="8579077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713" y="8813802"/>
            <a:ext cx="64087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COPYRIGHT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2013 ALCATEL-LUCENT. ALL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RIGHTS RESERVED. </a:t>
            </a:r>
            <a:r>
              <a:rPr lang="en-US" sz="500" dirty="0" smtClean="0">
                <a:solidFill>
                  <a:srgbClr val="7F7F7F"/>
                </a:solidFill>
                <a:latin typeface="Trebuchet MS" pitchFamily="34" charset="0"/>
                <a:cs typeface="Arial" pitchFamily="34" charset="0"/>
              </a:rPr>
              <a:t/>
            </a:r>
            <a:br>
              <a:rPr lang="en-US" sz="500" dirty="0" smtClean="0">
                <a:solidFill>
                  <a:srgbClr val="7F7F7F"/>
                </a:solidFill>
                <a:latin typeface="Trebuchet MS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rgbClr val="A51140"/>
                </a:solidFill>
                <a:latin typeface="Trebuchet MS" pitchFamily="34" charset="0"/>
                <a:cs typeface="Arial" pitchFamily="34" charset="0"/>
              </a:rPr>
              <a:t>ALCATEL-LUCENT — CONFIDENTIAL — SOLELY FOR AUTHORIZED </a:t>
            </a:r>
            <a:r>
              <a:rPr lang="en-US" sz="600" dirty="0">
                <a:solidFill>
                  <a:srgbClr val="A51140"/>
                </a:solidFill>
                <a:latin typeface="Trebuchet MS" pitchFamily="34" charset="0"/>
                <a:cs typeface="Arial" pitchFamily="34" charset="0"/>
              </a:rPr>
              <a:t>PERSONS HAVING A NEED TO KNOW — PROPRIETARY — USE PURSUANT TO COMPANY INSTRUCTION</a:t>
            </a:r>
          </a:p>
        </p:txBody>
      </p:sp>
    </p:spTree>
    <p:extLst>
      <p:ext uri="{BB962C8B-B14F-4D97-AF65-F5344CB8AC3E}">
        <p14:creationId xmlns:p14="http://schemas.microsoft.com/office/powerpoint/2010/main" val="265536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40005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3971925"/>
            <a:ext cx="5943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65476" y="8579077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713" y="8813802"/>
            <a:ext cx="64087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COPYRIGHT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2013 ALCATEL-LUCENT. ALL 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t>RIGHTS RESERVED. </a:t>
            </a:r>
            <a:r>
              <a:rPr lang="en-US" sz="500" dirty="0" smtClean="0">
                <a:solidFill>
                  <a:srgbClr val="7F7F7F"/>
                </a:solidFill>
                <a:latin typeface="Trebuchet MS" pitchFamily="34" charset="0"/>
                <a:cs typeface="Arial" pitchFamily="34" charset="0"/>
              </a:rPr>
              <a:t/>
            </a:r>
            <a:br>
              <a:rPr lang="en-US" sz="500" dirty="0" smtClean="0">
                <a:solidFill>
                  <a:srgbClr val="7F7F7F"/>
                </a:solidFill>
                <a:latin typeface="Trebuchet MS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rgbClr val="A51140"/>
                </a:solidFill>
                <a:latin typeface="Trebuchet MS" pitchFamily="34" charset="0"/>
                <a:cs typeface="Arial" pitchFamily="34" charset="0"/>
              </a:rPr>
              <a:t>ALCATEL-LUCENT — CONFIDENTIAL — SOLELY FOR AUTHORIZED </a:t>
            </a:r>
            <a:r>
              <a:rPr lang="en-US" sz="600" dirty="0">
                <a:solidFill>
                  <a:srgbClr val="A51140"/>
                </a:solidFill>
                <a:latin typeface="Trebuchet MS" pitchFamily="34" charset="0"/>
                <a:cs typeface="Arial" pitchFamily="34" charset="0"/>
              </a:rPr>
              <a:t>PERSONS HAVING A NEED TO KNOW — PROPRIETARY — USE PURSUANT TO COMPANY INSTRUCTION</a:t>
            </a:r>
          </a:p>
        </p:txBody>
      </p:sp>
    </p:spTree>
    <p:extLst>
      <p:ext uri="{BB962C8B-B14F-4D97-AF65-F5344CB8AC3E}">
        <p14:creationId xmlns:p14="http://schemas.microsoft.com/office/powerpoint/2010/main" val="20171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fontAlgn="base">
      <a:spcBef>
        <a:spcPct val="30000"/>
      </a:spcBef>
      <a:spcAft>
        <a:spcPct val="0"/>
      </a:spcAft>
      <a:buClr>
        <a:srgbClr val="404040"/>
      </a:buClr>
      <a:buFont typeface="Arial" pitchFamily="34" charset="0"/>
      <a:buChar char="•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228600" indent="-114300" algn="l" rtl="0" fontAlgn="base">
      <a:spcBef>
        <a:spcPct val="30000"/>
      </a:spcBef>
      <a:spcAft>
        <a:spcPct val="0"/>
      </a:spcAft>
      <a:buClr>
        <a:srgbClr val="404040"/>
      </a:buClr>
      <a:buFont typeface="Arial" pitchFamily="34" charset="0"/>
      <a:buChar char="•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42900" indent="-114300" algn="l" rtl="0" fontAlgn="base">
      <a:spcBef>
        <a:spcPct val="30000"/>
      </a:spcBef>
      <a:spcAft>
        <a:spcPct val="0"/>
      </a:spcAft>
      <a:buClr>
        <a:srgbClr val="404040"/>
      </a:buClr>
      <a:buFont typeface="Arial" pitchFamily="34" charset="0"/>
      <a:buChar char="•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57200" indent="-114300" algn="l" rtl="0" fontAlgn="base">
      <a:spcBef>
        <a:spcPct val="30000"/>
      </a:spcBef>
      <a:spcAft>
        <a:spcPct val="0"/>
      </a:spcAft>
      <a:buClr>
        <a:srgbClr val="404040"/>
      </a:buClr>
      <a:buFont typeface="Arial" pitchFamily="34" charset="0"/>
      <a:buChar char="•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571500" indent="-114300" algn="l" rtl="0" fontAlgn="base">
      <a:spcBef>
        <a:spcPct val="30000"/>
      </a:spcBef>
      <a:spcAft>
        <a:spcPct val="0"/>
      </a:spcAft>
      <a:buClr>
        <a:srgbClr val="404040"/>
      </a:buClr>
      <a:buFont typeface="Arial" pitchFamily="34" charset="0"/>
      <a:buChar char="•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This is the correct photo to use for ALU-Enterprise in 2015. Do not use for other verticals.</a:t>
            </a: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0276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3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Trebuchet MS" charset="0"/>
              </a:rPr>
              <a:t>Updated November 2013</a:t>
            </a:r>
          </a:p>
        </p:txBody>
      </p:sp>
      <p:sp>
        <p:nvSpPr>
          <p:cNvPr id="22531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6399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1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4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9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40005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Add Services:</a:t>
            </a:r>
          </a:p>
          <a:p>
            <a:pPr marL="0" indent="0">
              <a:buNone/>
            </a:pPr>
            <a:r>
              <a:rPr lang="en-US" dirty="0" smtClean="0"/>
              <a:t>-Application Integration:</a:t>
            </a:r>
            <a:r>
              <a:rPr lang="en-US" baseline="0" dirty="0" smtClean="0"/>
              <a:t> OpenFlow and OpenStack support across entire portfolio. </a:t>
            </a:r>
          </a:p>
          <a:p>
            <a:pPr marL="0" indent="0">
              <a:buNone/>
            </a:pPr>
            <a:r>
              <a:rPr lang="en-US" baseline="0" dirty="0" smtClean="0"/>
              <a:t>-Network Reporting: VM Snooping provides complete visibility for the VM to VM traffic using legacy or newer technologies like </a:t>
            </a:r>
            <a:r>
              <a:rPr lang="en-US" baseline="0" dirty="0" err="1" smtClean="0"/>
              <a:t>VxLAN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8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5734" y="3778980"/>
            <a:ext cx="11345863" cy="11811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5734" y="4965853"/>
            <a:ext cx="11304588" cy="520547"/>
          </a:xfrm>
        </p:spPr>
        <p:txBody>
          <a:bodyPr lIns="91440" tIns="45720" rIns="91440" bIns="45720"/>
          <a:lstStyle>
            <a:lvl1pPr marL="0" indent="0">
              <a:buFont typeface="Arial" pitchFamily="34" charset="0"/>
              <a:buNone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10" name="Straight Connector 5"/>
          <p:cNvCxnSpPr>
            <a:cxnSpLocks noChangeShapeType="1"/>
          </p:cNvCxnSpPr>
          <p:nvPr userDrawn="1"/>
        </p:nvCxnSpPr>
        <p:spPr bwMode="auto">
          <a:xfrm>
            <a:off x="317632" y="6140923"/>
            <a:ext cx="11232000" cy="1117"/>
          </a:xfrm>
          <a:prstGeom prst="line">
            <a:avLst/>
          </a:prstGeom>
          <a:noFill/>
          <a:ln w="19050" cap="rnd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1" descr="al_enterprise_rgb_75mm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20866" r="7309" b="6459"/>
          <a:stretch/>
        </p:blipFill>
        <p:spPr>
          <a:xfrm>
            <a:off x="10049759" y="6222492"/>
            <a:ext cx="1496515" cy="44300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1005" y="5486888"/>
            <a:ext cx="11329169" cy="547687"/>
          </a:xfrm>
        </p:spPr>
        <p:txBody>
          <a:bodyPr lIns="90000" tIns="46800" rIns="90000" bIns="4680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467" y="227015"/>
            <a:ext cx="11331575" cy="56225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362075"/>
            <a:ext cx="11342598" cy="4525963"/>
          </a:xfrm>
        </p:spPr>
        <p:txBody>
          <a:bodyPr/>
          <a:lstStyle>
            <a:lvl1pPr>
              <a:spcAft>
                <a:spcPts val="720"/>
              </a:spcAft>
              <a:defRPr>
                <a:latin typeface="Trebuchet MS" pitchFamily="34" charset="0"/>
              </a:defRPr>
            </a:lvl1pPr>
            <a:lvl2pPr>
              <a:spcAft>
                <a:spcPts val="72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2pPr>
            <a:lvl3pPr>
              <a:spcAft>
                <a:spcPts val="72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3pPr>
            <a:lvl4pPr>
              <a:spcAft>
                <a:spcPts val="72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4pPr>
            <a:lvl5pPr>
              <a:spcAft>
                <a:spcPts val="72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1381" y="788988"/>
            <a:ext cx="11338560" cy="490537"/>
          </a:xfrm>
        </p:spPr>
        <p:txBody>
          <a:bodyPr lIns="90000" tIns="46800" rIns="90000" bIns="4680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381" y="1362075"/>
            <a:ext cx="5619660" cy="4525963"/>
          </a:xfrm>
        </p:spPr>
        <p:txBody>
          <a:bodyPr/>
          <a:lstStyle>
            <a:lvl1pPr>
              <a:spcAft>
                <a:spcPts val="72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720"/>
              </a:spcAft>
              <a:buClr>
                <a:schemeClr val="tx1"/>
              </a:buClr>
              <a:defRPr sz="1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72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72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72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6" y="1362075"/>
            <a:ext cx="5570537" cy="4525963"/>
          </a:xfrm>
        </p:spPr>
        <p:txBody>
          <a:bodyPr/>
          <a:lstStyle>
            <a:lvl1pPr>
              <a:spcAft>
                <a:spcPts val="720"/>
              </a:spcAft>
              <a:buClrTx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720"/>
              </a:spcAft>
              <a:buClrTx/>
              <a:defRPr sz="1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720"/>
              </a:spcAft>
              <a:buClrTx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720"/>
              </a:spcAft>
              <a:buClrTx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720"/>
              </a:spcAft>
              <a:buClrTx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779363"/>
            <a:ext cx="11358562" cy="500797"/>
          </a:xfrm>
        </p:spPr>
        <p:txBody>
          <a:bodyPr lIns="90000" tIns="46800" rIns="90000" bIns="4680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Subtitle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27025" y="6294439"/>
            <a:ext cx="118872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327025" y="6294439"/>
            <a:ext cx="118872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1381" y="779363"/>
            <a:ext cx="11338560" cy="490537"/>
          </a:xfrm>
        </p:spPr>
        <p:txBody>
          <a:bodyPr lIns="90000" tIns="46800" rIns="90000" bIns="4680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1012" y="1289116"/>
            <a:ext cx="11348554" cy="4139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1381" y="779363"/>
            <a:ext cx="11338560" cy="443045"/>
          </a:xfrm>
        </p:spPr>
        <p:txBody>
          <a:bodyPr lIns="90000" tIns="46800" rIns="90000" bIns="4680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2167" y="1298641"/>
            <a:ext cx="11328149" cy="419738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2400"/>
            </a:lvl1pPr>
            <a:lvl2pPr marL="515937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68897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858838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9731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1381" y="779363"/>
            <a:ext cx="11338560" cy="452671"/>
          </a:xfrm>
        </p:spPr>
        <p:txBody>
          <a:bodyPr lIns="90000" tIns="46800" rIns="90000" bIns="4680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467" y="227015"/>
            <a:ext cx="11331575" cy="5526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362075"/>
            <a:ext cx="11342598" cy="4525963"/>
          </a:xfrm>
        </p:spPr>
        <p:txBody>
          <a:bodyPr/>
          <a:lstStyle>
            <a:lvl1pPr>
              <a:spcAft>
                <a:spcPts val="720"/>
              </a:spcAft>
              <a:defRPr>
                <a:latin typeface="Trebuchet MS" pitchFamily="34" charset="0"/>
              </a:defRPr>
            </a:lvl1pPr>
            <a:lvl2pPr>
              <a:spcAft>
                <a:spcPts val="720"/>
              </a:spcAft>
              <a:defRPr>
                <a:latin typeface="Trebuchet MS" pitchFamily="34" charset="0"/>
              </a:defRPr>
            </a:lvl2pPr>
            <a:lvl3pPr>
              <a:spcAft>
                <a:spcPts val="720"/>
              </a:spcAft>
              <a:defRPr>
                <a:latin typeface="Trebuchet MS" pitchFamily="34" charset="0"/>
              </a:defRPr>
            </a:lvl3pPr>
            <a:lvl4pPr>
              <a:spcAft>
                <a:spcPts val="720"/>
              </a:spcAft>
              <a:defRPr>
                <a:latin typeface="Trebuchet MS" pitchFamily="34" charset="0"/>
              </a:defRPr>
            </a:lvl4pPr>
            <a:lvl5pPr>
              <a:spcAft>
                <a:spcPts val="720"/>
              </a:spcAft>
              <a:defRPr>
                <a:latin typeface="Trebuchet MS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1381" y="779363"/>
            <a:ext cx="11338560" cy="490537"/>
          </a:xfrm>
        </p:spPr>
        <p:txBody>
          <a:bodyPr lIns="90000" tIns="46800" rIns="90000" bIns="4680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27025" y="6294439"/>
            <a:ext cx="118872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327025" y="6294439"/>
            <a:ext cx="118872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5732463" y="6486526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467" y="227014"/>
            <a:ext cx="11331575" cy="552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381" y="1362075"/>
            <a:ext cx="11342598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>
            <a:off x="317632" y="6140923"/>
            <a:ext cx="11232000" cy="1117"/>
          </a:xfrm>
          <a:prstGeom prst="line">
            <a:avLst/>
          </a:prstGeom>
          <a:noFill/>
          <a:ln w="19050" cap="rnd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 descr="al_enterprise_rgb_75mm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20866" r="7309" b="6459"/>
          <a:stretch/>
        </p:blipFill>
        <p:spPr>
          <a:xfrm>
            <a:off x="10049759" y="6222492"/>
            <a:ext cx="1496515" cy="443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5" r:id="rId7"/>
    <p:sldLayoutId id="2147483746" r:id="rId8"/>
    <p:sldLayoutId id="214748374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cap="none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ahoma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3000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346075" indent="-173038" algn="l" rtl="0" eaLnBrk="1" fontAlgn="base" hangingPunct="1">
        <a:spcBef>
          <a:spcPct val="20000"/>
        </a:spcBef>
        <a:spcAft>
          <a:spcPct val="30000"/>
        </a:spcAft>
        <a:buClrTx/>
        <a:buFont typeface="Arial" pitchFamily="34" charset="0"/>
        <a:buChar char="•"/>
        <a:defRPr>
          <a:solidFill>
            <a:schemeClr val="tx1"/>
          </a:solidFill>
          <a:latin typeface="Trebuchet MS" pitchFamily="34" charset="0"/>
        </a:defRPr>
      </a:lvl2pPr>
      <a:lvl3pPr marL="520700" indent="-174625" algn="l" rtl="0" eaLnBrk="1" fontAlgn="base" hangingPunct="1">
        <a:spcBef>
          <a:spcPct val="20000"/>
        </a:spcBef>
        <a:spcAft>
          <a:spcPct val="3000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Trebuchet MS" pitchFamily="34" charset="0"/>
        </a:defRPr>
      </a:lvl3pPr>
      <a:lvl4pPr marL="630238" indent="-114300" algn="l" rtl="0" eaLnBrk="1" fontAlgn="base" hangingPunct="1">
        <a:spcBef>
          <a:spcPct val="20000"/>
        </a:spcBef>
        <a:spcAft>
          <a:spcPct val="30000"/>
        </a:spcAft>
        <a:buClrTx/>
        <a:buFont typeface="Arial" pitchFamily="34" charset="0"/>
        <a:buChar char="•"/>
        <a:defRPr sz="1400">
          <a:solidFill>
            <a:schemeClr val="tx1"/>
          </a:solidFill>
          <a:latin typeface="Trebuchet MS" pitchFamily="34" charset="0"/>
        </a:defRPr>
      </a:lvl4pPr>
      <a:lvl5pPr marL="741363" indent="-111125" algn="l" rtl="0" eaLnBrk="1" fontAlgn="base" hangingPunct="1">
        <a:spcBef>
          <a:spcPct val="20000"/>
        </a:spcBef>
        <a:spcAft>
          <a:spcPct val="30000"/>
        </a:spcAft>
        <a:buClrTx/>
        <a:buFont typeface="Arial" pitchFamily="34" charset="0"/>
        <a:buChar char="•"/>
        <a:defRPr sz="1400">
          <a:solidFill>
            <a:schemeClr val="tx1"/>
          </a:solidFill>
          <a:latin typeface="Trebuchet MS" pitchFamily="34" charset="0"/>
        </a:defRPr>
      </a:lvl5pPr>
      <a:lvl6pPr marL="1435100" indent="-228600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1400">
          <a:solidFill>
            <a:schemeClr val="tx1"/>
          </a:solidFill>
          <a:latin typeface="+mn-lt"/>
        </a:defRPr>
      </a:lvl6pPr>
      <a:lvl7pPr marL="1892300" indent="-228600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1400">
          <a:solidFill>
            <a:schemeClr val="tx1"/>
          </a:solidFill>
          <a:latin typeface="+mn-lt"/>
        </a:defRPr>
      </a:lvl7pPr>
      <a:lvl8pPr marL="2349500" indent="-228600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1400">
          <a:solidFill>
            <a:schemeClr val="tx1"/>
          </a:solidFill>
          <a:latin typeface="+mn-lt"/>
        </a:defRPr>
      </a:lvl8pPr>
      <a:lvl9pPr marL="2806700" indent="-228600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Arial" pitchFamily="34" charset="0"/>
        <a:buChar char="­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jorge.arasanz@alcatel-lucent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3" Type="http://schemas.openxmlformats.org/officeDocument/2006/relationships/image" Target="../media/image28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microsoft.com/office/2007/relationships/hdphoto" Target="../media/hdphoto2.wdp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1.w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rify.com/ALUEnterprise" TargetMode="External"/><Relationship Id="rId13" Type="http://schemas.openxmlformats.org/officeDocument/2006/relationships/image" Target="../media/image68.png"/><Relationship Id="rId3" Type="http://schemas.openxmlformats.org/officeDocument/2006/relationships/hyperlink" Target="http://www.linkedin.com/company/3232692?trk=tyah" TargetMode="External"/><Relationship Id="rId7" Type="http://schemas.openxmlformats.org/officeDocument/2006/relationships/hyperlink" Target="http://www.Slideshare.net/tagged/Enterprise" TargetMode="Externa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youtube.com/user/enterpriseALU" TargetMode="External"/><Relationship Id="rId11" Type="http://schemas.openxmlformats.org/officeDocument/2006/relationships/image" Target="../media/image66.png"/><Relationship Id="rId5" Type="http://schemas.openxmlformats.org/officeDocument/2006/relationships/hyperlink" Target="http://www.facebook.com/aluenterprise" TargetMode="External"/><Relationship Id="rId10" Type="http://schemas.openxmlformats.org/officeDocument/2006/relationships/image" Target="../media/image65.png"/><Relationship Id="rId4" Type="http://schemas.openxmlformats.org/officeDocument/2006/relationships/hyperlink" Target="http://www.twitter.com/aluenterprise" TargetMode="Externa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/>
          <a:stretch>
            <a:fillRect/>
          </a:stretch>
        </p:blipFill>
        <p:spPr>
          <a:xfrm>
            <a:off x="0" y="0"/>
            <a:ext cx="11891821" cy="41783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Intelligent Fabric (</a:t>
            </a:r>
            <a:r>
              <a:rPr lang="en-US" dirty="0" err="1" smtClean="0"/>
              <a:t>iFab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Next Generation Network Infrastructure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Jorge </a:t>
            </a:r>
            <a:r>
              <a:rPr lang="en-AU" dirty="0" err="1" smtClean="0"/>
              <a:t>Arasanz</a:t>
            </a:r>
            <a:r>
              <a:rPr lang="en-AU" dirty="0" smtClean="0"/>
              <a:t>, </a:t>
            </a:r>
            <a:r>
              <a:rPr lang="en-AU" dirty="0" smtClean="0">
                <a:hlinkClick r:id="rId4"/>
              </a:rPr>
              <a:t>jorge.arasanz@alcatel-lucent.com</a:t>
            </a:r>
            <a:r>
              <a:rPr lang="en-AU" dirty="0" smtClean="0"/>
              <a:t>	May, 2015</a:t>
            </a:r>
            <a:endParaRPr lang="en-AU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3312704" y="895166"/>
            <a:ext cx="2232000" cy="2232000"/>
          </a:xfrm>
          <a:prstGeom prst="ellipse">
            <a:avLst/>
          </a:prstGeom>
          <a:solidFill>
            <a:srgbClr val="6639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lanOT-Medium"/>
              <a:cs typeface="ClanOT-Medium"/>
            </a:endParaRPr>
          </a:p>
        </p:txBody>
      </p:sp>
      <p:pic>
        <p:nvPicPr>
          <p:cNvPr id="7" name="Picture 6" descr="Clou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4" y="781578"/>
            <a:ext cx="2473470" cy="2470346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41569" y="895166"/>
            <a:ext cx="2232000" cy="2232000"/>
            <a:chOff x="408071" y="905924"/>
            <a:chExt cx="2221654" cy="222165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408071" y="905924"/>
              <a:ext cx="2221654" cy="2221654"/>
            </a:xfrm>
            <a:prstGeom prst="ellipse">
              <a:avLst/>
            </a:prstGeom>
            <a:solidFill>
              <a:srgbClr val="6639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lanOT-Medium"/>
                <a:cs typeface="ClanOT-Medium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6454" y="1531770"/>
              <a:ext cx="1004888" cy="969963"/>
              <a:chOff x="1099982" y="1424128"/>
              <a:chExt cx="1004888" cy="969963"/>
            </a:xfrm>
          </p:grpSpPr>
          <p:sp>
            <p:nvSpPr>
              <p:cNvPr id="13" name="Freeform 89"/>
              <p:cNvSpPr>
                <a:spLocks noEditPoints="1"/>
              </p:cNvSpPr>
              <p:nvPr/>
            </p:nvSpPr>
            <p:spPr bwMode="auto">
              <a:xfrm>
                <a:off x="1769907" y="1497153"/>
                <a:ext cx="334963" cy="896938"/>
              </a:xfrm>
              <a:custGeom>
                <a:avLst/>
                <a:gdLst>
                  <a:gd name="T0" fmla="*/ 2147483647 w 354"/>
                  <a:gd name="T1" fmla="*/ 0 h 955"/>
                  <a:gd name="T2" fmla="*/ 2147483647 w 354"/>
                  <a:gd name="T3" fmla="*/ 0 h 955"/>
                  <a:gd name="T4" fmla="*/ 2147483647 w 354"/>
                  <a:gd name="T5" fmla="*/ 2147483647 h 955"/>
                  <a:gd name="T6" fmla="*/ 2147483647 w 354"/>
                  <a:gd name="T7" fmla="*/ 2147483647 h 955"/>
                  <a:gd name="T8" fmla="*/ 0 w 354"/>
                  <a:gd name="T9" fmla="*/ 2147483647 h 955"/>
                  <a:gd name="T10" fmla="*/ 0 w 354"/>
                  <a:gd name="T11" fmla="*/ 2147483647 h 955"/>
                  <a:gd name="T12" fmla="*/ 2147483647 w 354"/>
                  <a:gd name="T13" fmla="*/ 2147483647 h 955"/>
                  <a:gd name="T14" fmla="*/ 2147483647 w 354"/>
                  <a:gd name="T15" fmla="*/ 2147483647 h 955"/>
                  <a:gd name="T16" fmla="*/ 2147483647 w 354"/>
                  <a:gd name="T17" fmla="*/ 2147483647 h 955"/>
                  <a:gd name="T18" fmla="*/ 2147483647 w 354"/>
                  <a:gd name="T19" fmla="*/ 2147483647 h 955"/>
                  <a:gd name="T20" fmla="*/ 2147483647 w 354"/>
                  <a:gd name="T21" fmla="*/ 0 h 955"/>
                  <a:gd name="T22" fmla="*/ 2147483647 w 354"/>
                  <a:gd name="T23" fmla="*/ 2147483647 h 955"/>
                  <a:gd name="T24" fmla="*/ 2147483647 w 354"/>
                  <a:gd name="T25" fmla="*/ 2147483647 h 955"/>
                  <a:gd name="T26" fmla="*/ 2147483647 w 354"/>
                  <a:gd name="T27" fmla="*/ 2147483647 h 955"/>
                  <a:gd name="T28" fmla="*/ 2147483647 w 354"/>
                  <a:gd name="T29" fmla="*/ 2147483647 h 955"/>
                  <a:gd name="T30" fmla="*/ 2147483647 w 354"/>
                  <a:gd name="T31" fmla="*/ 2147483647 h 955"/>
                  <a:gd name="T32" fmla="*/ 2147483647 w 354"/>
                  <a:gd name="T33" fmla="*/ 2147483647 h 955"/>
                  <a:gd name="T34" fmla="*/ 2147483647 w 354"/>
                  <a:gd name="T35" fmla="*/ 2147483647 h 955"/>
                  <a:gd name="T36" fmla="*/ 2147483647 w 354"/>
                  <a:gd name="T37" fmla="*/ 2147483647 h 955"/>
                  <a:gd name="T38" fmla="*/ 2147483647 w 354"/>
                  <a:gd name="T39" fmla="*/ 2147483647 h 955"/>
                  <a:gd name="T40" fmla="*/ 2147483647 w 354"/>
                  <a:gd name="T41" fmla="*/ 2147483647 h 955"/>
                  <a:gd name="T42" fmla="*/ 2147483647 w 354"/>
                  <a:gd name="T43" fmla="*/ 2147483647 h 955"/>
                  <a:gd name="T44" fmla="*/ 2147483647 w 354"/>
                  <a:gd name="T45" fmla="*/ 2147483647 h 955"/>
                  <a:gd name="T46" fmla="*/ 2147483647 w 354"/>
                  <a:gd name="T47" fmla="*/ 2147483647 h 955"/>
                  <a:gd name="T48" fmla="*/ 2147483647 w 354"/>
                  <a:gd name="T49" fmla="*/ 2147483647 h 955"/>
                  <a:gd name="T50" fmla="*/ 2147483647 w 354"/>
                  <a:gd name="T51" fmla="*/ 2147483647 h 955"/>
                  <a:gd name="T52" fmla="*/ 2147483647 w 354"/>
                  <a:gd name="T53" fmla="*/ 2147483647 h 955"/>
                  <a:gd name="T54" fmla="*/ 2147483647 w 354"/>
                  <a:gd name="T55" fmla="*/ 2147483647 h 955"/>
                  <a:gd name="T56" fmla="*/ 2147483647 w 354"/>
                  <a:gd name="T57" fmla="*/ 2147483647 h 955"/>
                  <a:gd name="T58" fmla="*/ 2147483647 w 354"/>
                  <a:gd name="T59" fmla="*/ 2147483647 h 955"/>
                  <a:gd name="T60" fmla="*/ 2147483647 w 354"/>
                  <a:gd name="T61" fmla="*/ 2147483647 h 955"/>
                  <a:gd name="T62" fmla="*/ 2147483647 w 354"/>
                  <a:gd name="T63" fmla="*/ 2147483647 h 955"/>
                  <a:gd name="T64" fmla="*/ 2147483647 w 354"/>
                  <a:gd name="T65" fmla="*/ 2147483647 h 955"/>
                  <a:gd name="T66" fmla="*/ 2147483647 w 354"/>
                  <a:gd name="T67" fmla="*/ 2147483647 h 955"/>
                  <a:gd name="T68" fmla="*/ 2147483647 w 354"/>
                  <a:gd name="T69" fmla="*/ 2147483647 h 955"/>
                  <a:gd name="T70" fmla="*/ 2147483647 w 354"/>
                  <a:gd name="T71" fmla="*/ 2147483647 h 955"/>
                  <a:gd name="T72" fmla="*/ 2147483647 w 354"/>
                  <a:gd name="T73" fmla="*/ 2147483647 h 955"/>
                  <a:gd name="T74" fmla="*/ 2147483647 w 354"/>
                  <a:gd name="T75" fmla="*/ 2147483647 h 955"/>
                  <a:gd name="T76" fmla="*/ 2147483647 w 354"/>
                  <a:gd name="T77" fmla="*/ 2147483647 h 955"/>
                  <a:gd name="T78" fmla="*/ 2147483647 w 354"/>
                  <a:gd name="T79" fmla="*/ 2147483647 h 955"/>
                  <a:gd name="T80" fmla="*/ 2147483647 w 354"/>
                  <a:gd name="T81" fmla="*/ 2147483647 h 955"/>
                  <a:gd name="T82" fmla="*/ 2147483647 w 354"/>
                  <a:gd name="T83" fmla="*/ 2147483647 h 955"/>
                  <a:gd name="T84" fmla="*/ 2147483647 w 354"/>
                  <a:gd name="T85" fmla="*/ 2147483647 h 955"/>
                  <a:gd name="T86" fmla="*/ 2147483647 w 354"/>
                  <a:gd name="T87" fmla="*/ 2147483647 h 955"/>
                  <a:gd name="T88" fmla="*/ 2147483647 w 354"/>
                  <a:gd name="T89" fmla="*/ 2147483647 h 955"/>
                  <a:gd name="T90" fmla="*/ 2147483647 w 354"/>
                  <a:gd name="T91" fmla="*/ 2147483647 h 9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4"/>
                  <a:gd name="T139" fmla="*/ 0 h 955"/>
                  <a:gd name="T140" fmla="*/ 354 w 354"/>
                  <a:gd name="T141" fmla="*/ 955 h 9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4" h="955">
                    <a:moveTo>
                      <a:pt x="320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9" y="12"/>
                      <a:pt x="114" y="26"/>
                      <a:pt x="114" y="41"/>
                    </a:cubicBezTo>
                    <a:cubicBezTo>
                      <a:pt x="114" y="81"/>
                      <a:pt x="82" y="113"/>
                      <a:pt x="42" y="113"/>
                    </a:cubicBezTo>
                    <a:cubicBezTo>
                      <a:pt x="26" y="113"/>
                      <a:pt x="12" y="107"/>
                      <a:pt x="0" y="99"/>
                    </a:cubicBezTo>
                    <a:cubicBezTo>
                      <a:pt x="0" y="914"/>
                      <a:pt x="0" y="914"/>
                      <a:pt x="0" y="914"/>
                    </a:cubicBezTo>
                    <a:cubicBezTo>
                      <a:pt x="0" y="936"/>
                      <a:pt x="18" y="955"/>
                      <a:pt x="41" y="955"/>
                    </a:cubicBezTo>
                    <a:cubicBezTo>
                      <a:pt x="313" y="955"/>
                      <a:pt x="313" y="955"/>
                      <a:pt x="313" y="955"/>
                    </a:cubicBezTo>
                    <a:cubicBezTo>
                      <a:pt x="335" y="955"/>
                      <a:pt x="354" y="936"/>
                      <a:pt x="354" y="914"/>
                    </a:cubicBezTo>
                    <a:cubicBezTo>
                      <a:pt x="354" y="41"/>
                      <a:pt x="354" y="41"/>
                      <a:pt x="354" y="41"/>
                    </a:cubicBezTo>
                    <a:cubicBezTo>
                      <a:pt x="354" y="18"/>
                      <a:pt x="342" y="0"/>
                      <a:pt x="320" y="0"/>
                    </a:cubicBezTo>
                    <a:close/>
                    <a:moveTo>
                      <a:pt x="42" y="68"/>
                    </a:moveTo>
                    <a:cubicBezTo>
                      <a:pt x="57" y="68"/>
                      <a:pt x="70" y="55"/>
                      <a:pt x="70" y="40"/>
                    </a:cubicBezTo>
                    <a:cubicBezTo>
                      <a:pt x="70" y="25"/>
                      <a:pt x="57" y="13"/>
                      <a:pt x="42" y="13"/>
                    </a:cubicBezTo>
                    <a:cubicBezTo>
                      <a:pt x="27" y="13"/>
                      <a:pt x="15" y="25"/>
                      <a:pt x="15" y="40"/>
                    </a:cubicBezTo>
                    <a:cubicBezTo>
                      <a:pt x="15" y="55"/>
                      <a:pt x="27" y="68"/>
                      <a:pt x="42" y="68"/>
                    </a:cubicBezTo>
                    <a:close/>
                    <a:moveTo>
                      <a:pt x="265" y="208"/>
                    </a:move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5" y="141"/>
                      <a:pt x="215" y="141"/>
                      <a:pt x="215" y="141"/>
                    </a:cubicBezTo>
                    <a:cubicBezTo>
                      <a:pt x="265" y="141"/>
                      <a:pt x="265" y="141"/>
                      <a:pt x="265" y="141"/>
                    </a:cubicBezTo>
                    <a:lnTo>
                      <a:pt x="265" y="208"/>
                    </a:lnTo>
                    <a:close/>
                    <a:moveTo>
                      <a:pt x="147" y="329"/>
                    </a:moveTo>
                    <a:cubicBezTo>
                      <a:pt x="98" y="329"/>
                      <a:pt x="98" y="329"/>
                      <a:pt x="98" y="329"/>
                    </a:cubicBezTo>
                    <a:cubicBezTo>
                      <a:pt x="98" y="262"/>
                      <a:pt x="98" y="262"/>
                      <a:pt x="98" y="262"/>
                    </a:cubicBezTo>
                    <a:cubicBezTo>
                      <a:pt x="147" y="262"/>
                      <a:pt x="147" y="262"/>
                      <a:pt x="147" y="262"/>
                    </a:cubicBezTo>
                    <a:lnTo>
                      <a:pt x="147" y="329"/>
                    </a:lnTo>
                    <a:close/>
                    <a:moveTo>
                      <a:pt x="147" y="450"/>
                    </a:moveTo>
                    <a:cubicBezTo>
                      <a:pt x="98" y="450"/>
                      <a:pt x="98" y="450"/>
                      <a:pt x="98" y="450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147" y="382"/>
                      <a:pt x="147" y="382"/>
                      <a:pt x="147" y="382"/>
                    </a:cubicBezTo>
                    <a:lnTo>
                      <a:pt x="147" y="450"/>
                    </a:lnTo>
                    <a:close/>
                    <a:moveTo>
                      <a:pt x="147" y="571"/>
                    </a:moveTo>
                    <a:cubicBezTo>
                      <a:pt x="98" y="571"/>
                      <a:pt x="98" y="571"/>
                      <a:pt x="98" y="571"/>
                    </a:cubicBezTo>
                    <a:cubicBezTo>
                      <a:pt x="98" y="503"/>
                      <a:pt x="98" y="503"/>
                      <a:pt x="98" y="503"/>
                    </a:cubicBezTo>
                    <a:cubicBezTo>
                      <a:pt x="147" y="503"/>
                      <a:pt x="147" y="503"/>
                      <a:pt x="147" y="503"/>
                    </a:cubicBezTo>
                    <a:lnTo>
                      <a:pt x="147" y="571"/>
                    </a:lnTo>
                    <a:close/>
                    <a:moveTo>
                      <a:pt x="147" y="808"/>
                    </a:moveTo>
                    <a:cubicBezTo>
                      <a:pt x="98" y="808"/>
                      <a:pt x="98" y="808"/>
                      <a:pt x="98" y="808"/>
                    </a:cubicBezTo>
                    <a:cubicBezTo>
                      <a:pt x="98" y="740"/>
                      <a:pt x="98" y="740"/>
                      <a:pt x="98" y="740"/>
                    </a:cubicBezTo>
                    <a:cubicBezTo>
                      <a:pt x="147" y="740"/>
                      <a:pt x="147" y="740"/>
                      <a:pt x="147" y="740"/>
                    </a:cubicBezTo>
                    <a:lnTo>
                      <a:pt x="147" y="808"/>
                    </a:lnTo>
                    <a:close/>
                    <a:moveTo>
                      <a:pt x="265" y="808"/>
                    </a:moveTo>
                    <a:cubicBezTo>
                      <a:pt x="215" y="808"/>
                      <a:pt x="215" y="808"/>
                      <a:pt x="215" y="808"/>
                    </a:cubicBezTo>
                    <a:cubicBezTo>
                      <a:pt x="215" y="740"/>
                      <a:pt x="215" y="740"/>
                      <a:pt x="215" y="740"/>
                    </a:cubicBezTo>
                    <a:cubicBezTo>
                      <a:pt x="265" y="740"/>
                      <a:pt x="265" y="740"/>
                      <a:pt x="265" y="740"/>
                    </a:cubicBezTo>
                    <a:lnTo>
                      <a:pt x="265" y="8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" name="Freeform 93"/>
              <p:cNvSpPr>
                <a:spLocks noEditPoints="1"/>
              </p:cNvSpPr>
              <p:nvPr/>
            </p:nvSpPr>
            <p:spPr bwMode="auto">
              <a:xfrm>
                <a:off x="1099982" y="1424128"/>
                <a:ext cx="519113" cy="969963"/>
              </a:xfrm>
              <a:custGeom>
                <a:avLst/>
                <a:gdLst>
                  <a:gd name="T0" fmla="*/ 2147483647 w 550"/>
                  <a:gd name="T1" fmla="*/ 0 h 1033"/>
                  <a:gd name="T2" fmla="*/ 2147483647 w 550"/>
                  <a:gd name="T3" fmla="*/ 2147483647 h 1033"/>
                  <a:gd name="T4" fmla="*/ 2147483647 w 550"/>
                  <a:gd name="T5" fmla="*/ 2147483647 h 1033"/>
                  <a:gd name="T6" fmla="*/ 2147483647 w 550"/>
                  <a:gd name="T7" fmla="*/ 2147483647 h 1033"/>
                  <a:gd name="T8" fmla="*/ 2147483647 w 550"/>
                  <a:gd name="T9" fmla="*/ 2147483647 h 1033"/>
                  <a:gd name="T10" fmla="*/ 2147483647 w 550"/>
                  <a:gd name="T11" fmla="*/ 0 h 1033"/>
                  <a:gd name="T12" fmla="*/ 2147483647 w 550"/>
                  <a:gd name="T13" fmla="*/ 2147483647 h 1033"/>
                  <a:gd name="T14" fmla="*/ 2147483647 w 550"/>
                  <a:gd name="T15" fmla="*/ 2147483647 h 1033"/>
                  <a:gd name="T16" fmla="*/ 0 w 550"/>
                  <a:gd name="T17" fmla="*/ 2147483647 h 1033"/>
                  <a:gd name="T18" fmla="*/ 2147483647 w 550"/>
                  <a:gd name="T19" fmla="*/ 2147483647 h 1033"/>
                  <a:gd name="T20" fmla="*/ 2147483647 w 550"/>
                  <a:gd name="T21" fmla="*/ 2147483647 h 1033"/>
                  <a:gd name="T22" fmla="*/ 2147483647 w 550"/>
                  <a:gd name="T23" fmla="*/ 2147483647 h 1033"/>
                  <a:gd name="T24" fmla="*/ 2147483647 w 550"/>
                  <a:gd name="T25" fmla="*/ 2147483647 h 1033"/>
                  <a:gd name="T26" fmla="*/ 2147483647 w 550"/>
                  <a:gd name="T27" fmla="*/ 2147483647 h 1033"/>
                  <a:gd name="T28" fmla="*/ 2147483647 w 550"/>
                  <a:gd name="T29" fmla="*/ 2147483647 h 1033"/>
                  <a:gd name="T30" fmla="*/ 2147483647 w 550"/>
                  <a:gd name="T31" fmla="*/ 2147483647 h 1033"/>
                  <a:gd name="T32" fmla="*/ 2147483647 w 550"/>
                  <a:gd name="T33" fmla="*/ 2147483647 h 1033"/>
                  <a:gd name="T34" fmla="*/ 2147483647 w 550"/>
                  <a:gd name="T35" fmla="*/ 2147483647 h 1033"/>
                  <a:gd name="T36" fmla="*/ 2147483647 w 550"/>
                  <a:gd name="T37" fmla="*/ 2147483647 h 1033"/>
                  <a:gd name="T38" fmla="*/ 2147483647 w 550"/>
                  <a:gd name="T39" fmla="*/ 2147483647 h 1033"/>
                  <a:gd name="T40" fmla="*/ 2147483647 w 550"/>
                  <a:gd name="T41" fmla="*/ 2147483647 h 1033"/>
                  <a:gd name="T42" fmla="*/ 2147483647 w 550"/>
                  <a:gd name="T43" fmla="*/ 2147483647 h 1033"/>
                  <a:gd name="T44" fmla="*/ 2147483647 w 550"/>
                  <a:gd name="T45" fmla="*/ 2147483647 h 1033"/>
                  <a:gd name="T46" fmla="*/ 2147483647 w 550"/>
                  <a:gd name="T47" fmla="*/ 2147483647 h 1033"/>
                  <a:gd name="T48" fmla="*/ 2147483647 w 550"/>
                  <a:gd name="T49" fmla="*/ 2147483647 h 1033"/>
                  <a:gd name="T50" fmla="*/ 2147483647 w 550"/>
                  <a:gd name="T51" fmla="*/ 2147483647 h 1033"/>
                  <a:gd name="T52" fmla="*/ 2147483647 w 550"/>
                  <a:gd name="T53" fmla="*/ 2147483647 h 1033"/>
                  <a:gd name="T54" fmla="*/ 2147483647 w 550"/>
                  <a:gd name="T55" fmla="*/ 2147483647 h 1033"/>
                  <a:gd name="T56" fmla="*/ 2147483647 w 550"/>
                  <a:gd name="T57" fmla="*/ 2147483647 h 1033"/>
                  <a:gd name="T58" fmla="*/ 2147483647 w 550"/>
                  <a:gd name="T59" fmla="*/ 2147483647 h 1033"/>
                  <a:gd name="T60" fmla="*/ 2147483647 w 550"/>
                  <a:gd name="T61" fmla="*/ 2147483647 h 1033"/>
                  <a:gd name="T62" fmla="*/ 2147483647 w 550"/>
                  <a:gd name="T63" fmla="*/ 2147483647 h 1033"/>
                  <a:gd name="T64" fmla="*/ 2147483647 w 550"/>
                  <a:gd name="T65" fmla="*/ 2147483647 h 1033"/>
                  <a:gd name="T66" fmla="*/ 2147483647 w 550"/>
                  <a:gd name="T67" fmla="*/ 2147483647 h 1033"/>
                  <a:gd name="T68" fmla="*/ 2147483647 w 550"/>
                  <a:gd name="T69" fmla="*/ 2147483647 h 1033"/>
                  <a:gd name="T70" fmla="*/ 2147483647 w 550"/>
                  <a:gd name="T71" fmla="*/ 2147483647 h 10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0"/>
                  <a:gd name="T109" fmla="*/ 0 h 1033"/>
                  <a:gd name="T110" fmla="*/ 550 w 550"/>
                  <a:gd name="T111" fmla="*/ 1033 h 10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0" h="1033">
                    <a:moveTo>
                      <a:pt x="508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191" y="0"/>
                      <a:pt x="172" y="18"/>
                      <a:pt x="172" y="41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351" y="47"/>
                      <a:pt x="351" y="47"/>
                      <a:pt x="351" y="47"/>
                    </a:cubicBezTo>
                    <a:cubicBezTo>
                      <a:pt x="380" y="49"/>
                      <a:pt x="391" y="54"/>
                      <a:pt x="392" y="86"/>
                    </a:cubicBezTo>
                    <a:cubicBezTo>
                      <a:pt x="392" y="1006"/>
                      <a:pt x="392" y="1006"/>
                      <a:pt x="392" y="1006"/>
                    </a:cubicBezTo>
                    <a:cubicBezTo>
                      <a:pt x="392" y="1016"/>
                      <a:pt x="387" y="1025"/>
                      <a:pt x="379" y="1031"/>
                    </a:cubicBezTo>
                    <a:cubicBezTo>
                      <a:pt x="508" y="1031"/>
                      <a:pt x="508" y="1031"/>
                      <a:pt x="508" y="1031"/>
                    </a:cubicBezTo>
                    <a:cubicBezTo>
                      <a:pt x="531" y="1031"/>
                      <a:pt x="550" y="1019"/>
                      <a:pt x="550" y="996"/>
                    </a:cubicBezTo>
                    <a:cubicBezTo>
                      <a:pt x="550" y="41"/>
                      <a:pt x="550" y="41"/>
                      <a:pt x="550" y="41"/>
                    </a:cubicBezTo>
                    <a:cubicBezTo>
                      <a:pt x="550" y="18"/>
                      <a:pt x="531" y="0"/>
                      <a:pt x="508" y="0"/>
                    </a:cubicBezTo>
                    <a:close/>
                    <a:moveTo>
                      <a:pt x="320" y="78"/>
                    </a:moveTo>
                    <a:cubicBezTo>
                      <a:pt x="100" y="78"/>
                      <a:pt x="100" y="78"/>
                      <a:pt x="100" y="78"/>
                    </a:cubicBezTo>
                    <a:cubicBezTo>
                      <a:pt x="109" y="89"/>
                      <a:pt x="114" y="104"/>
                      <a:pt x="114" y="119"/>
                    </a:cubicBezTo>
                    <a:cubicBezTo>
                      <a:pt x="114" y="158"/>
                      <a:pt x="81" y="191"/>
                      <a:pt x="42" y="191"/>
                    </a:cubicBezTo>
                    <a:cubicBezTo>
                      <a:pt x="26" y="191"/>
                      <a:pt x="12" y="185"/>
                      <a:pt x="0" y="176"/>
                    </a:cubicBezTo>
                    <a:cubicBezTo>
                      <a:pt x="0" y="991"/>
                      <a:pt x="0" y="991"/>
                      <a:pt x="0" y="991"/>
                    </a:cubicBezTo>
                    <a:cubicBezTo>
                      <a:pt x="0" y="1014"/>
                      <a:pt x="18" y="1033"/>
                      <a:pt x="41" y="1033"/>
                    </a:cubicBezTo>
                    <a:cubicBezTo>
                      <a:pt x="313" y="1033"/>
                      <a:pt x="313" y="1033"/>
                      <a:pt x="313" y="1033"/>
                    </a:cubicBezTo>
                    <a:cubicBezTo>
                      <a:pt x="335" y="1033"/>
                      <a:pt x="354" y="1014"/>
                      <a:pt x="354" y="991"/>
                    </a:cubicBezTo>
                    <a:cubicBezTo>
                      <a:pt x="354" y="119"/>
                      <a:pt x="354" y="119"/>
                      <a:pt x="354" y="119"/>
                    </a:cubicBezTo>
                    <a:cubicBezTo>
                      <a:pt x="354" y="96"/>
                      <a:pt x="342" y="78"/>
                      <a:pt x="320" y="78"/>
                    </a:cubicBezTo>
                    <a:close/>
                    <a:moveTo>
                      <a:pt x="42" y="146"/>
                    </a:moveTo>
                    <a:cubicBezTo>
                      <a:pt x="57" y="146"/>
                      <a:pt x="70" y="133"/>
                      <a:pt x="70" y="118"/>
                    </a:cubicBezTo>
                    <a:cubicBezTo>
                      <a:pt x="70" y="103"/>
                      <a:pt x="57" y="91"/>
                      <a:pt x="42" y="91"/>
                    </a:cubicBezTo>
                    <a:cubicBezTo>
                      <a:pt x="27" y="91"/>
                      <a:pt x="15" y="103"/>
                      <a:pt x="15" y="118"/>
                    </a:cubicBezTo>
                    <a:cubicBezTo>
                      <a:pt x="15" y="133"/>
                      <a:pt x="27" y="146"/>
                      <a:pt x="42" y="146"/>
                    </a:cubicBezTo>
                    <a:close/>
                    <a:moveTo>
                      <a:pt x="265" y="286"/>
                    </a:moveTo>
                    <a:cubicBezTo>
                      <a:pt x="215" y="286"/>
                      <a:pt x="215" y="286"/>
                      <a:pt x="215" y="286"/>
                    </a:cubicBezTo>
                    <a:cubicBezTo>
                      <a:pt x="215" y="219"/>
                      <a:pt x="215" y="219"/>
                      <a:pt x="215" y="219"/>
                    </a:cubicBezTo>
                    <a:cubicBezTo>
                      <a:pt x="265" y="219"/>
                      <a:pt x="265" y="219"/>
                      <a:pt x="265" y="219"/>
                    </a:cubicBezTo>
                    <a:lnTo>
                      <a:pt x="265" y="286"/>
                    </a:lnTo>
                    <a:close/>
                    <a:moveTo>
                      <a:pt x="147" y="407"/>
                    </a:moveTo>
                    <a:cubicBezTo>
                      <a:pt x="98" y="407"/>
                      <a:pt x="98" y="407"/>
                      <a:pt x="98" y="407"/>
                    </a:cubicBezTo>
                    <a:cubicBezTo>
                      <a:pt x="98" y="339"/>
                      <a:pt x="98" y="339"/>
                      <a:pt x="98" y="339"/>
                    </a:cubicBezTo>
                    <a:cubicBezTo>
                      <a:pt x="147" y="339"/>
                      <a:pt x="147" y="339"/>
                      <a:pt x="147" y="339"/>
                    </a:cubicBezTo>
                    <a:lnTo>
                      <a:pt x="147" y="407"/>
                    </a:lnTo>
                    <a:close/>
                    <a:moveTo>
                      <a:pt x="265" y="407"/>
                    </a:moveTo>
                    <a:cubicBezTo>
                      <a:pt x="215" y="407"/>
                      <a:pt x="215" y="407"/>
                      <a:pt x="215" y="407"/>
                    </a:cubicBezTo>
                    <a:cubicBezTo>
                      <a:pt x="215" y="339"/>
                      <a:pt x="215" y="339"/>
                      <a:pt x="215" y="339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5" y="407"/>
                    </a:lnTo>
                    <a:close/>
                    <a:moveTo>
                      <a:pt x="147" y="528"/>
                    </a:moveTo>
                    <a:cubicBezTo>
                      <a:pt x="98" y="528"/>
                      <a:pt x="98" y="528"/>
                      <a:pt x="98" y="528"/>
                    </a:cubicBezTo>
                    <a:cubicBezTo>
                      <a:pt x="98" y="460"/>
                      <a:pt x="98" y="460"/>
                      <a:pt x="98" y="460"/>
                    </a:cubicBezTo>
                    <a:cubicBezTo>
                      <a:pt x="147" y="460"/>
                      <a:pt x="147" y="460"/>
                      <a:pt x="147" y="460"/>
                    </a:cubicBezTo>
                    <a:lnTo>
                      <a:pt x="147" y="528"/>
                    </a:lnTo>
                    <a:close/>
                    <a:moveTo>
                      <a:pt x="147" y="649"/>
                    </a:moveTo>
                    <a:cubicBezTo>
                      <a:pt x="98" y="649"/>
                      <a:pt x="98" y="649"/>
                      <a:pt x="98" y="649"/>
                    </a:cubicBezTo>
                    <a:cubicBezTo>
                      <a:pt x="98" y="581"/>
                      <a:pt x="98" y="581"/>
                      <a:pt x="98" y="581"/>
                    </a:cubicBezTo>
                    <a:cubicBezTo>
                      <a:pt x="147" y="581"/>
                      <a:pt x="147" y="581"/>
                      <a:pt x="147" y="581"/>
                    </a:cubicBezTo>
                    <a:lnTo>
                      <a:pt x="147" y="649"/>
                    </a:lnTo>
                    <a:close/>
                    <a:moveTo>
                      <a:pt x="147" y="885"/>
                    </a:moveTo>
                    <a:cubicBezTo>
                      <a:pt x="98" y="885"/>
                      <a:pt x="98" y="885"/>
                      <a:pt x="98" y="885"/>
                    </a:cubicBezTo>
                    <a:cubicBezTo>
                      <a:pt x="98" y="818"/>
                      <a:pt x="98" y="818"/>
                      <a:pt x="98" y="818"/>
                    </a:cubicBezTo>
                    <a:cubicBezTo>
                      <a:pt x="147" y="818"/>
                      <a:pt x="147" y="818"/>
                      <a:pt x="147" y="818"/>
                    </a:cubicBezTo>
                    <a:lnTo>
                      <a:pt x="147" y="885"/>
                    </a:lnTo>
                    <a:close/>
                    <a:moveTo>
                      <a:pt x="496" y="279"/>
                    </a:moveTo>
                    <a:cubicBezTo>
                      <a:pt x="446" y="279"/>
                      <a:pt x="446" y="279"/>
                      <a:pt x="446" y="279"/>
                    </a:cubicBezTo>
                    <a:cubicBezTo>
                      <a:pt x="446" y="211"/>
                      <a:pt x="446" y="211"/>
                      <a:pt x="446" y="211"/>
                    </a:cubicBezTo>
                    <a:cubicBezTo>
                      <a:pt x="496" y="211"/>
                      <a:pt x="496" y="211"/>
                      <a:pt x="496" y="211"/>
                    </a:cubicBezTo>
                    <a:lnTo>
                      <a:pt x="496" y="279"/>
                    </a:lnTo>
                    <a:close/>
                    <a:moveTo>
                      <a:pt x="496" y="520"/>
                    </a:moveTo>
                    <a:cubicBezTo>
                      <a:pt x="446" y="520"/>
                      <a:pt x="446" y="520"/>
                      <a:pt x="446" y="520"/>
                    </a:cubicBezTo>
                    <a:cubicBezTo>
                      <a:pt x="446" y="453"/>
                      <a:pt x="446" y="453"/>
                      <a:pt x="446" y="453"/>
                    </a:cubicBezTo>
                    <a:cubicBezTo>
                      <a:pt x="496" y="453"/>
                      <a:pt x="496" y="453"/>
                      <a:pt x="496" y="453"/>
                    </a:cubicBezTo>
                    <a:lnTo>
                      <a:pt x="496" y="520"/>
                    </a:lnTo>
                    <a:close/>
                    <a:moveTo>
                      <a:pt x="496" y="757"/>
                    </a:moveTo>
                    <a:cubicBezTo>
                      <a:pt x="446" y="757"/>
                      <a:pt x="446" y="757"/>
                      <a:pt x="446" y="757"/>
                    </a:cubicBezTo>
                    <a:cubicBezTo>
                      <a:pt x="446" y="690"/>
                      <a:pt x="446" y="690"/>
                      <a:pt x="446" y="690"/>
                    </a:cubicBezTo>
                    <a:cubicBezTo>
                      <a:pt x="496" y="690"/>
                      <a:pt x="496" y="690"/>
                      <a:pt x="496" y="690"/>
                    </a:cubicBezTo>
                    <a:lnTo>
                      <a:pt x="496" y="7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143" y="3640676"/>
            <a:ext cx="1930466" cy="161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</a:t>
            </a:r>
            <a:r>
              <a:rPr lang="en-US" dirty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/>
              <a:t>Application </a:t>
            </a:r>
            <a:r>
              <a:rPr lang="en-US" sz="2400" b="0" dirty="0" smtClean="0"/>
              <a:t>Analytics </a:t>
            </a:r>
            <a:r>
              <a:rPr lang="en-US" sz="2400" b="0" dirty="0"/>
              <a:t>– </a:t>
            </a:r>
            <a:r>
              <a:rPr lang="en-US" sz="2400" b="0" dirty="0" smtClean="0"/>
              <a:t>Key Elements</a:t>
            </a:r>
            <a:endParaRPr lang="en-US" sz="2400" b="0" dirty="0"/>
          </a:p>
        </p:txBody>
      </p:sp>
      <p:pic>
        <p:nvPicPr>
          <p:cNvPr id="72" name="Picture 7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34" y="3523439"/>
            <a:ext cx="2694367" cy="101038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2" b="89926" l="2682" r="96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8" y="4851365"/>
            <a:ext cx="2443611" cy="1005605"/>
          </a:xfrm>
          <a:prstGeom prst="rect">
            <a:avLst/>
          </a:prstGeom>
        </p:spPr>
      </p:pic>
      <p:sp>
        <p:nvSpPr>
          <p:cNvPr id="74" name="Text Box 357"/>
          <p:cNvSpPr txBox="1">
            <a:spLocks noChangeArrowheads="1"/>
          </p:cNvSpPr>
          <p:nvPr/>
        </p:nvSpPr>
        <p:spPr bwMode="auto">
          <a:xfrm>
            <a:off x="1334851" y="4697946"/>
            <a:ext cx="1587771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3946131" algn="l"/>
              </a:tabLst>
            </a:pPr>
            <a:r>
              <a:rPr lang="en-US" dirty="0" smtClean="0">
                <a:latin typeface="Trebuchet MS" pitchFamily="34" charset="0"/>
              </a:rPr>
              <a:t>OAW4X50/IAPs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5" name="Text Box 357"/>
          <p:cNvSpPr txBox="1">
            <a:spLocks noChangeArrowheads="1"/>
          </p:cNvSpPr>
          <p:nvPr/>
        </p:nvSpPr>
        <p:spPr bwMode="auto">
          <a:xfrm>
            <a:off x="2412763" y="3274637"/>
            <a:ext cx="138796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tabLst>
                <a:tab pos="3946131" algn="l"/>
              </a:tabLst>
            </a:pPr>
            <a:r>
              <a:rPr lang="en-US" dirty="0" smtClean="0">
                <a:latin typeface="Trebuchet MS" pitchFamily="34" charset="0"/>
              </a:rPr>
              <a:t>OS6860/E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76" name="Picture 2" descr="http://onplan.org/wp-content/uploads/2012/07/Traffic-Cop-243x3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934" y="3610642"/>
            <a:ext cx="631704" cy="7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8" descr="statistic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957" y="3605340"/>
            <a:ext cx="747071" cy="6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30"/>
          <p:cNvGrpSpPr/>
          <p:nvPr/>
        </p:nvGrpSpPr>
        <p:grpSpPr>
          <a:xfrm>
            <a:off x="4932790" y="1869941"/>
            <a:ext cx="1427241" cy="659302"/>
            <a:chOff x="5104263" y="988314"/>
            <a:chExt cx="5172501" cy="2389394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8925636" y="2620370"/>
              <a:ext cx="1351128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0" name="Picture 16" descr="https://encrypted-tbn1.gstatic.com/images?q=tbn:ANd9GcQbG1eiWMQkvcJ_20D-rxFGQMCHf7WcMJT1hwOvWwhB-crJs8S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98312" y="1456333"/>
              <a:ext cx="476457" cy="476457"/>
            </a:xfrm>
            <a:prstGeom prst="rect">
              <a:avLst/>
            </a:prstGeom>
            <a:noFill/>
          </p:spPr>
        </p:pic>
        <p:pic>
          <p:nvPicPr>
            <p:cNvPr id="81" name="Picture 22" descr="https://encrypted-tbn3.gstatic.com/images?q=tbn:ANd9GcSU-4-dr5gQ2Bigie0Fd3goW8VDaxokNpSF5CnttaNIUFsjt4P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6023" y="1979111"/>
              <a:ext cx="476457" cy="450565"/>
            </a:xfrm>
            <a:prstGeom prst="rect">
              <a:avLst/>
            </a:prstGeom>
            <a:noFill/>
          </p:spPr>
        </p:pic>
        <p:pic>
          <p:nvPicPr>
            <p:cNvPr id="82" name="Picture 26" descr="https://encrypted-tbn0.gstatic.com/images?q=tbn:ANd9GcSvVgxWbrLImrxWqJ_wTLXYLRC30tBzsPSq4fR1ONBbOhi2iFz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7647" y="1840773"/>
              <a:ext cx="333519" cy="333519"/>
            </a:xfrm>
            <a:prstGeom prst="rect">
              <a:avLst/>
            </a:prstGeom>
            <a:noFill/>
          </p:spPr>
        </p:pic>
        <p:pic>
          <p:nvPicPr>
            <p:cNvPr id="83" name="Picture 34" descr="https://encrypted-tbn0.gstatic.com/images?q=tbn:ANd9GcRLLfBl-KhlUH12y_P89X6hw26S5q8uoJOMkYMjy5UHpXIGiarOtw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41583" y="1154572"/>
              <a:ext cx="476457" cy="476457"/>
            </a:xfrm>
            <a:prstGeom prst="rect">
              <a:avLst/>
            </a:prstGeom>
            <a:noFill/>
          </p:spPr>
        </p:pic>
        <p:pic>
          <p:nvPicPr>
            <p:cNvPr id="84" name="Picture 42" descr="https://encrypted-tbn0.gstatic.com/images?q=tbn:ANd9GcSQdht-2ma1Z7xxmBmZLTNqBZNpqusaVwCBsDL8P_Z_DZJRK-z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38752" y="2447295"/>
              <a:ext cx="526087" cy="526087"/>
            </a:xfrm>
            <a:prstGeom prst="rect">
              <a:avLst/>
            </a:prstGeom>
            <a:noFill/>
          </p:spPr>
        </p:pic>
        <p:pic>
          <p:nvPicPr>
            <p:cNvPr id="85" name="Picture 84" descr="https://encrypted-tbn0.gstatic.com/images?q=tbn:ANd9GcSV1Kwjlp33DKSsVoyDDCXbBypRD87I9uucxwttgbNwcY7JW_qk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28498" y="2083338"/>
              <a:ext cx="476457" cy="476457"/>
            </a:xfrm>
            <a:prstGeom prst="rect">
              <a:avLst/>
            </a:prstGeom>
            <a:noFill/>
          </p:spPr>
        </p:pic>
        <p:pic>
          <p:nvPicPr>
            <p:cNvPr id="86" name="Picture 85" descr="https://encrypted-tbn3.gstatic.com/images?q=tbn:ANd9GcTjESVGMgUXXJYkxLFnkAu8p3TJNLmc1Tux-xelRM0JOP90-noU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595383" y="1962567"/>
              <a:ext cx="476457" cy="476457"/>
            </a:xfrm>
            <a:prstGeom prst="rect">
              <a:avLst/>
            </a:prstGeom>
            <a:noFill/>
          </p:spPr>
        </p:pic>
        <p:pic>
          <p:nvPicPr>
            <p:cNvPr id="87" name="Picture 54" descr="https://encrypted-tbn1.gstatic.com/images?q=tbn:ANd9GcRfx4mnn18_HUQ6u8nNOzkhZ6AY8tZzSCC98hMt3DfWXqECdPCeK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20760" y="2635895"/>
              <a:ext cx="476457" cy="476457"/>
            </a:xfrm>
            <a:prstGeom prst="rect">
              <a:avLst/>
            </a:prstGeom>
            <a:noFill/>
          </p:spPr>
        </p:pic>
        <p:cxnSp>
          <p:nvCxnSpPr>
            <p:cNvPr id="88" name="Straight Connector 87"/>
            <p:cNvCxnSpPr/>
            <p:nvPr/>
          </p:nvCxnSpPr>
          <p:spPr bwMode="auto">
            <a:xfrm flipV="1">
              <a:off x="5104263" y="1727306"/>
              <a:ext cx="1529183" cy="117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9" name="Picture 38" descr="https://encrypted-tbn1.gstatic.com/images?q=tbn:ANd9GcRci4EmLCk5yoLUThNcomy-lOCKgzLk9AHh5L8S4_pE_TGxkgZbm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425349" y="1756732"/>
              <a:ext cx="360652" cy="355245"/>
            </a:xfrm>
            <a:prstGeom prst="rect">
              <a:avLst/>
            </a:prstGeom>
            <a:noFill/>
          </p:spPr>
        </p:pic>
        <p:pic>
          <p:nvPicPr>
            <p:cNvPr id="90" name="Picture 32" descr="https://encrypted-tbn0.gstatic.com/images?q=tbn:ANd9GcRejRqgWtL204DZafEl0a5Hr6X0tSxf_l9Kj68VsOg_BiPMMCGqT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40282" y="1767354"/>
              <a:ext cx="333519" cy="333519"/>
            </a:xfrm>
            <a:prstGeom prst="rect">
              <a:avLst/>
            </a:prstGeom>
            <a:noFill/>
          </p:spPr>
        </p:pic>
        <p:pic>
          <p:nvPicPr>
            <p:cNvPr id="91" name="Picture 90" descr="https://encrypted-tbn2.gstatic.com/images?q=tbn:ANd9GcQcDPQAfv9D3kFhkkr6vJ4ungxHuTR2t0rVNVo1CEVuiTZjL8u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02412" y="2223957"/>
              <a:ext cx="333519" cy="321534"/>
            </a:xfrm>
            <a:prstGeom prst="rect">
              <a:avLst/>
            </a:prstGeom>
            <a:noFill/>
          </p:spPr>
        </p:pic>
        <p:pic>
          <p:nvPicPr>
            <p:cNvPr id="92" name="Picture 28" descr="https://encrypted-tbn1.gstatic.com/images?q=tbn:ANd9GcRpG70rpjXMcff2_WXlDCF-1EkOIdQiXPvyGPeys0Xaj7b5btSc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700974" y="2229458"/>
              <a:ext cx="333519" cy="338007"/>
            </a:xfrm>
            <a:prstGeom prst="rect">
              <a:avLst/>
            </a:prstGeom>
            <a:noFill/>
          </p:spPr>
        </p:pic>
        <p:pic>
          <p:nvPicPr>
            <p:cNvPr id="93" name="Picture 92" descr="https://encrypted-tbn1.gstatic.com/images?q=tbn:ANd9GcSeg3vSKwBDdD1q7A6GWhXZJLu3sHZvfTAUHFc80N2ejKAjqiBb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891446" y="1832267"/>
              <a:ext cx="333519" cy="333519"/>
            </a:xfrm>
            <a:prstGeom prst="rect">
              <a:avLst/>
            </a:prstGeom>
            <a:noFill/>
          </p:spPr>
        </p:pic>
        <p:pic>
          <p:nvPicPr>
            <p:cNvPr id="94" name="Picture 24" descr="https://encrypted-tbn2.gstatic.com/images?q=tbn:ANd9GcQZjXvmhbWvmLoHKZVMdwKz2zfoDNNk1BcsweLUgKa9fslILn1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121127" y="2166455"/>
              <a:ext cx="333519" cy="333519"/>
            </a:xfrm>
            <a:prstGeom prst="rect">
              <a:avLst/>
            </a:prstGeom>
            <a:noFill/>
          </p:spPr>
        </p:pic>
        <p:pic>
          <p:nvPicPr>
            <p:cNvPr id="95" name="Picture 52" descr="https://encrypted-tbn1.gstatic.com/images?q=tbn:ANd9GcQzsB4w1qDsIq9g0N-Ck9Czk64cr0U10fOqOnzX-YOQ48dELHK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61383" y="1578036"/>
              <a:ext cx="421128" cy="421128"/>
            </a:xfrm>
            <a:prstGeom prst="rect">
              <a:avLst/>
            </a:prstGeom>
            <a:noFill/>
          </p:spPr>
        </p:pic>
        <p:cxnSp>
          <p:nvCxnSpPr>
            <p:cNvPr id="96" name="Straight Connector 95"/>
            <p:cNvCxnSpPr/>
            <p:nvPr/>
          </p:nvCxnSpPr>
          <p:spPr bwMode="auto">
            <a:xfrm>
              <a:off x="8939284" y="1746913"/>
              <a:ext cx="1296537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7390240" y="1602254"/>
              <a:ext cx="327563" cy="133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  <a:latin typeface="Trebuchet MS" pitchFamily="34" charset="0"/>
                  <a:sym typeface="Wingdings"/>
                </a:rPr>
                <a:t></a:t>
              </a:r>
              <a:endParaRPr lang="en-US" dirty="0" smtClean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65961" y="1979449"/>
              <a:ext cx="327563" cy="133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  <a:latin typeface="Trebuchet MS" pitchFamily="34" charset="0"/>
                  <a:sym typeface="Wingdings"/>
                </a:rPr>
                <a:t></a:t>
              </a:r>
              <a:endParaRPr lang="en-US" dirty="0" smtClean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flipV="1">
              <a:off x="5135372" y="2583044"/>
              <a:ext cx="1486219" cy="96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Oval 114"/>
            <p:cNvSpPr/>
            <p:nvPr/>
          </p:nvSpPr>
          <p:spPr bwMode="auto">
            <a:xfrm>
              <a:off x="6531730" y="988314"/>
              <a:ext cx="2474730" cy="2389394"/>
            </a:xfrm>
            <a:prstGeom prst="ellips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16" name="Trapezoid 115"/>
            <p:cNvSpPr/>
            <p:nvPr/>
          </p:nvSpPr>
          <p:spPr bwMode="auto">
            <a:xfrm rot="17925919">
              <a:off x="9255465" y="2371723"/>
              <a:ext cx="497791" cy="1456777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pic>
          <p:nvPicPr>
            <p:cNvPr id="117" name="Picture 4" descr="http://media.idownloadblog.com/wp-content/uploads/2011/02/google-maps-iphone-icon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24615" y="1845225"/>
              <a:ext cx="333519" cy="336923"/>
            </a:xfrm>
            <a:prstGeom prst="rect">
              <a:avLst/>
            </a:prstGeom>
            <a:noFill/>
          </p:spPr>
        </p:pic>
        <p:pic>
          <p:nvPicPr>
            <p:cNvPr id="118" name="Picture 48" descr="https://encrypted-tbn1.gstatic.com/images?q=tbn:ANd9GcTIExCPJHnwjyTfbkfTOCBYsSSAX9u7Ci3s31yPLtOKgdNIlu1pYw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560827" y="2212100"/>
              <a:ext cx="333519" cy="354365"/>
            </a:xfrm>
            <a:prstGeom prst="rect">
              <a:avLst/>
            </a:prstGeom>
            <a:noFill/>
          </p:spPr>
        </p:pic>
      </p:grpSp>
      <p:grpSp>
        <p:nvGrpSpPr>
          <p:cNvPr id="119" name="Group 8"/>
          <p:cNvGrpSpPr>
            <a:grpSpLocks/>
          </p:cNvGrpSpPr>
          <p:nvPr/>
        </p:nvGrpSpPr>
        <p:grpSpPr bwMode="auto">
          <a:xfrm>
            <a:off x="700010" y="1699369"/>
            <a:ext cx="1843774" cy="1617257"/>
            <a:chOff x="9334500" y="1130300"/>
            <a:chExt cx="2452688" cy="2044700"/>
          </a:xfrm>
        </p:grpSpPr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4500" y="1130300"/>
              <a:ext cx="2452688" cy="204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>
            <a:xfrm>
              <a:off x="9576066" y="1316458"/>
              <a:ext cx="1931928" cy="1205137"/>
            </a:xfrm>
            <a:prstGeom prst="rect">
              <a:avLst/>
            </a:prstGeom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122" name="Rectangle 16"/>
          <p:cNvSpPr>
            <a:spLocks/>
          </p:cNvSpPr>
          <p:nvPr/>
        </p:nvSpPr>
        <p:spPr bwMode="auto">
          <a:xfrm>
            <a:off x="1126369" y="1387761"/>
            <a:ext cx="1087821" cy="3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Trebuchet MS" pitchFamily="34" charset="0"/>
                <a:ea typeface="ＭＳ Ｐゴシック" charset="0"/>
                <a:cs typeface="ＭＳ Ｐゴシック" charset="0"/>
                <a:sym typeface="Arial Bold" charset="0"/>
              </a:rPr>
              <a:t>OV2500</a:t>
            </a:r>
            <a:endParaRPr lang="en-US" dirty="0">
              <a:latin typeface="Trebuchet MS" pitchFamily="34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899" y="5413921"/>
            <a:ext cx="1012863" cy="60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Content Placeholder 2"/>
          <p:cNvSpPr txBox="1">
            <a:spLocks/>
          </p:cNvSpPr>
          <p:nvPr/>
        </p:nvSpPr>
        <p:spPr>
          <a:xfrm>
            <a:off x="6175867" y="1297635"/>
            <a:ext cx="5838300" cy="4639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2pPr marL="90572" lvl="1" indent="-214513" eaLnBrk="0" hangingPunct="0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  <a:defRPr sz="2400" kern="0">
                <a:solidFill>
                  <a:srgbClr val="404040"/>
                </a:solidFill>
                <a:latin typeface="Trebuchet MS" pitchFamily="34" charset="0"/>
              </a:defRPr>
            </a:lvl2pPr>
            <a:lvl3pPr marL="0" lvl="2" indent="-257415" eaLnBrk="0" hangingPunct="0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  <a:defRPr sz="2400" kern="0">
                <a:solidFill>
                  <a:srgbClr val="404040"/>
                </a:solidFill>
                <a:latin typeface="Trebuchet MS" pitchFamily="34" charset="0"/>
              </a:defRPr>
            </a:lvl3pPr>
            <a:lvl4pPr marL="686440" lvl="3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 b="1" kern="0">
                <a:solidFill>
                  <a:srgbClr val="404040"/>
                </a:solidFill>
                <a:latin typeface="Trebuchet MS" pitchFamily="34" charset="0"/>
              </a:defRPr>
            </a:lvl4pPr>
            <a:lvl5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 kern="0">
                <a:solidFill>
                  <a:srgbClr val="404040"/>
                </a:solidFill>
                <a:latin typeface="Trebuchet MS" pitchFamily="34" charset="0"/>
              </a:defRPr>
            </a:lvl5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Application Visibility</a:t>
            </a:r>
          </a:p>
          <a:p>
            <a:pPr lvl="4"/>
            <a:r>
              <a:rPr lang="en-US" dirty="0"/>
              <a:t>Per application, per user statistics collection</a:t>
            </a:r>
          </a:p>
          <a:p>
            <a:pPr lvl="4"/>
            <a:r>
              <a:rPr lang="en-US" dirty="0"/>
              <a:t>Network usage statistics per </a:t>
            </a:r>
            <a:r>
              <a:rPr lang="en-US" dirty="0" smtClean="0"/>
              <a:t>application/user </a:t>
            </a:r>
          </a:p>
          <a:p>
            <a:pPr lvl="4"/>
            <a:r>
              <a:rPr lang="en-US" dirty="0" smtClean="0"/>
              <a:t>Monitoring </a:t>
            </a:r>
            <a:r>
              <a:rPr lang="en-US" dirty="0"/>
              <a:t>and reporting of statistics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Application 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Control</a:t>
            </a:r>
          </a:p>
          <a:p>
            <a:pPr lvl="4"/>
            <a:r>
              <a:rPr lang="en-US" dirty="0"/>
              <a:t>Per application priority and </a:t>
            </a:r>
            <a:r>
              <a:rPr lang="en-US" dirty="0" err="1"/>
              <a:t>QoS</a:t>
            </a:r>
            <a:r>
              <a:rPr lang="en-US" dirty="0"/>
              <a:t> marking</a:t>
            </a:r>
          </a:p>
          <a:p>
            <a:pPr lvl="4"/>
            <a:r>
              <a:rPr lang="en-US" dirty="0" smtClean="0"/>
              <a:t>Per </a:t>
            </a:r>
            <a:r>
              <a:rPr lang="en-US" dirty="0"/>
              <a:t>application rate limiting</a:t>
            </a:r>
          </a:p>
          <a:p>
            <a:pPr lvl="4"/>
            <a:r>
              <a:rPr lang="en-US" dirty="0"/>
              <a:t>Per application blocking</a:t>
            </a:r>
          </a:p>
          <a:p>
            <a:pPr lvl="4"/>
            <a:r>
              <a:rPr lang="en-US" dirty="0"/>
              <a:t>Centralized policy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Ease 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of Signature Management</a:t>
            </a:r>
          </a:p>
          <a:p>
            <a:pPr lvl="4"/>
            <a:r>
              <a:rPr lang="en-US" dirty="0"/>
              <a:t>Automated signature download</a:t>
            </a:r>
          </a:p>
          <a:p>
            <a:pPr lvl="4"/>
            <a:r>
              <a:rPr lang="en-US" dirty="0"/>
              <a:t>Customizable </a:t>
            </a:r>
            <a:r>
              <a:rPr lang="en-US" dirty="0" smtClean="0"/>
              <a:t>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Intelligent Fabric</a:t>
            </a:r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Converged Campus Core and Datacenter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Fabric evolving a NEW NETWORK HORIZON</a:t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EASY button…</a:t>
            </a:r>
          </a:p>
        </p:txBody>
      </p:sp>
      <p:sp>
        <p:nvSpPr>
          <p:cNvPr id="12294" name="AutoShape 6" descr="data:image/jpeg;base64,/9j/4AAQSkZJRgABAQAAAQABAAD/2wCEAAkGBxQSEhQUEhQVFRQUFRQUFRUVFRUUFBcXFBUWFhcXFxQYHCggGBolHBQUITEiJSkrLi4uFx8zODMsNygtLisBCgoKDg0OGxAQGywkHyQsLCwsLCwsLCwsLCwsLCwsLCwsLCwsLCwsLCwsLCwsLCwsLCwsLCwsLCwsLCwsLCwsLP/AABEIAMIBAwMBEQACEQEDEQH/xAAbAAABBQEBAAAAAAAAAAAAAAACAQMEBQYHAP/EAEwQAAEDAQQFBggJCgUFAAAAAAEAAhEDBBIhMQUGQVFhEyJxgZGxBzJScpKhssEUIyQzQlNic9EWNENUgpOi0uHwFWOEs8IlNUSD8f/EABoBAAMBAQEBAAAAAAAAAAAAAAABAgMEBQb/xAA1EQACAQIEBAMHBAICAwAAAAAAAQIDEQQSITETMkFRIoGRBRRhcaGx8FLB0eFC8SMzBhVi/9oADAMBAAIRAxEAPwDRscWmQqK3J1GqHcDu/BMlqwRakA26mkMbupjFagTHQmINqZI81MQYCBBAJgKAkAsIA8EhhhACgIGKAkAQCBipAGEhhgJAEAgAwEhhgIGGAkAQCBhAJDFhAHoSGLCAPQgBIQAsIEYNpByWpJ6EDJVG07Hdv4pktD5agQzVapKQEIC44MAE7iFDyncLCiqU8zFlQQrHgjMGVBCseCWYMqFFY8EZhZUEKx4IzMeVCiqUZmGVBCqUXDKgxVKLhZBCqUrhYMPSuFgw9Fx2HGuRcBwFK4WDaUDHAUgCBQMMFIYQKAFBSAWUALKBnpSEelMBJQB68gVzA3cVoQGHb0ykzxSKsO0bRd4jd+CdxOI+XgiQkKwKAHTkExDZcBmUWC6FBTysWaPcUFPKxZ49xbw3hGVhnj3PcoN47UZWGePcLlBvHaEZWGZHhWb5Q7UZWGZBCs3yh2hLKwzIIV2+U3tCMrDMghaGeU3tCLMMyCFsZMX2z0hKzHmQ4LSzym9oRYWZDjbSzyh2osPMhxtpZ5Q7UrBdDjbS3yglYdwxaG+UEh3HBWbvCADFUb0hh8oN6BiioN6QHjXaIBcATljn0IAcQAqAPIARAhEwMKMwrIHITGLdSGmeuIsO4TBCBMOUwHnZDoQIo9ZWxT5QAS0GCROZCtLwmUuYgWOw2mo0OZSLm720iR2qrJbkZn0JI0NbPqHfukeELy7CjQlt+pd+6CPCHi7Bf4Fbfqnfu2/gi0QvLsyDpGjXoOa2oLjnYgFjQYxx9RRZdB5n1RNpaFtrgHNpkggEHk24g4hLwju+w6NCW76t/oMT8PcNewQ0NbvIf6DUtO4a9vz1CGhrd5D/AEWouu49exBJrcryZm/N27dEzIEKSk/gWQ0PbfId6IR5iv8AAMaMto/Ru9AJW+IX+AbbBbPq3egixV/gOiz2puJpvgf5bvck0FwLHa6jyWtF4iMGtJMQDkMdqjqWT2ttH1b/AN09OzFmHGmv9W/909GVjzBipW+rf+6qJZWGYbr26owC8xzZMAupVAJgmJOGQPYhxDOVuirW6rUpueZN+BuAkYAJ20Fe7Rt4UGh5AHkCPIARAjCNzCsVhuvpCkx119RrXQDBMGDkUOSW4WAGl6H1rO1RxYdy1Tl2PHTNAfpW+v8ABHFh3Hwpdht2sNmGdZvY/wDlS40O4cKXYf0fpejXLhReHlsF0BwiZjxgNxVRmpbCcGtyzfkOgKyEQNPt+Su6fe1aw5TCpz+RqtQ2xZB5zvcpqblUuU0Sgs8gZ5AHM/CYflVP7pvtVFpDYymtToOifmKP3VP2Aoe5otiUkMVACIA5laT/ANV/1DfbaqJOmqSj0IARMBuuOa7oPcgGYPUx/wAq/YPcsovUuS0N8tCTyYCFICj1uHxLeFQexUT6EvoZTV8c5v3nvRFXRLepv4WJuIQgBCmAiBCIEYQZqgMbriflP/qp+9ZVdhx5imZXgLz2d0dS2s9ia5oc54AInDE9C1jTuruWgSunaxU29oBwMhZK5pKFkaDwdtF6vG6l3vXXht2ctbY3bxgPNC7DmImnR8kd53vatYcpz1efyNBqXaAKLWcXE8Jy7kVI63Ck1axo6VUOCyNhxAHkAcy8Jv51T+6b7VRaR2M5bnQtFfM0vu6fshQ9zRbEpIBUAIgDmFt/7p/qG+2xUSdPUlHkDETACrkeg9yBM59qYflY8x3cVjHmNZcp0JamZ5MDyQFNrSPif229zk3sIyero5w+996qHKZT5joELnOoEhAAOQIApgIgRhW59qoRgdfbTdtZ+7p9yyqaguYyNLSfOJwAbv3rCVLodlKdtSfozTNR7rgc1wOxohROGVG9OeZ3Itr0o4ki6IBjOCnGkrBOo9jbeC98i0HhS76i2oKzZyVXc6E/IeaF1HMiNpofJHecPaatYbGFXn8ix1bF2kHA7SIOWXBXJ30IgreJGnsMwDEZ5ZLF26HQm7akxSM8gDmXhN/Oqf3TfaqLSOxEtzoWifmKP3VP2Aoe5a2JSQzyBCoA5hbj/wBU/wBQz2mKhHTlIzyBiIAGpkegpiZznVWpdtYP2Xdzlml4jT/E6AKxOxaEAttM4AIAR9ojMEIsBA1mPxH7TfegRktXfG/9x71pDlZjPmR0ErmOoByQxtxQIaLkxA30CuYkZ9RVB1Oc+EI/LX/d0vYWc9w6mb0XZmODmvxJO1c9WTTujvw8YuNmThaKVjcIbLtmzrURU6mp0PJS0K6rQZaAaniyTkrUpU3YxcI1FmN14KWw20DcaQ/3FtS1bZy1DotTIeaO5dBzojaZ/NHecPaatYbGFXn8idoQfEg/acO26tHuZx5blvZrQW5Hq2LOUTaMixsVpLvGPu/vaoaLRNUjOZeE/wDOWfdN9qotI7EPc6Jo35ml92z2Qoe5S2JKQxEAeQBy7SP/AHT/AFDPaYqEdRUjPIGDKYAvyPQUCZzPVs/Km9DvZcpXN6l/4m2wx9SsgI5etADZTArtNn4voI70WE90UerZ5x++Perhy+plU50bmpbGNze0dLgFyWO5Qk9kyLU0vRGdan6bfxVZWX7vW/Q/RistbXCWua4b2kEdoSsZSjKLtJWAdVTMxo1UxGVGfUU+gHMvCG+LfU8yl7AWchPRmbp1wH3txy6lzyi9jvpTW41pTSr6xyEDADCY4laU6SijSpVlLZDFG1G7cGGM9qc4LNcjPpY6Z4KWxTtHTS7qiKe7OeodEqZDzR3LoMER9Lj5KfPHtNWtPY56vP5ErQ/zPW7pxDfwWvUhcpZMd/faoaNIslWY4hZs0RdqCjmHhQHyln3TfaqLSOxnLmOi6M+Zpfd0/ZCh7lolJDPIARxQByu3c7St4HDl2d9P+q1toZ9Tqb3QCVkaDVO0Ap2GLPFAAVakAlCEzmGrM/DQdhDsOpydhXehvJzTAKeCAAeUAVWsD4ouPR3qkiZMo9WXYOP+Y7uVJeFmUneaM9rbYH0nl7XHk6hJwOIJxcO2SFpRlGaS6n2/s3FRrU8j5kjL2Zji8AEzMA4nPvTStJ3O5eFu/Q6zq5YOQpZQ58F054DAHjmeExsXJVlmZ8lj8Vx6l09EWhqLM4RsvTEUIz6imBzfwgWQut1U7LtL1U2rmqVFGVjohQco3MVaxccelVF5tS1HJoMkt2EhUsxWh6yNl2aJvQg6n4KjzLT51LuqJU+pnM6HUyHmt7luYoY0r+anzh7TVrT2OetzBaNwpzO9vWYK3XYx1tcsqVaTAxO7NS49Soy6E+i0h0EQeKxZ0RLuq+6CdyzKOX+EeqH2lhH1TR/FUWkdES9zouhqgdQpcKbAfRCh7lLYmpDPIACqcD0FAHK9JCNIyBlWYfWxaWIudFq6QBBF044ZhJQDORadeCnlY1JDrLRx70rFXG6lsN3qTUdSXKyMFqwfljJ+17L0uo1sjfOqNxjDAzH9UWYNoj1LQwYEOnZkQtFTbVzGVaMXZhVDlGSg1uVOsfzD+r2griZzZTaseI77x3cq6Mh8y8i2fSa9pa8BzTmDiFxptbHpRnKEs0XZmf0XoSlRt7rokCiKlMHG6S4tOO2NnSt5VJOF/I9KvjatXCq762fpc1crA8cElMASUElM3PqT6D6nP9eKo+GVW8Kf+21cVdeNno0H/wAaRgdJtN4rWlsZT3K4tW5i0yVZm5LOTNYo6p4KfEtHnUu6oopdSKq2Oh1Nnmt7l0nMhrSI+Su87/k1a09jnr8wy3CkPOPcFvHcxa8KEslsc18tMdC0cU1qYqbi9C5o6XfJk3pGRxCydJM1VaSZOGk3ubjEHh/VZumk7GkazauYbXjG0N+7b3vStZGqd2zc6IrubSYBHiMzH2Qoa1LjsHU0y4VBTIN4tLgQ3mwDBxn+5Rk0uLNrYt7LUvNBO1QyiptGkX8oWQIkjIzC3VNZbnPxZcTLYxWkxNtvf5jD62p5dB5+psfhA8nu/BTkfcpVVtYQ2oeT3fghU79ROsl0F+EDyfX/AESyF8T4CG0CMvWjJZi4mmxg9XKkWthifG9l6SV2VKVo3N061cPWqUCHVS6CG0/3IhGR7g6sb2PVK84dhQodQdRXsUestsYGcmSb9TxRdcZukF2IECAqTs7MMrmnJbIr9WxDD947uT6Mh8yLKm5cZ6DINUxbaR8qhVb6L6bveVov+t/NHVHXDS+El9mXAKzOE8mAKBFQ3PqTDqcw1+f8vrdFP/bauWqvEddJ+Ey1czmiOhTIzty0QCZI1YjpXggq3m2rg6j3VVUY2MqjudJqHLzR3LRmCGrc75O7pHtNW9LY5cRzGRsloeLddxug3vHrZRMRyVz+JO1qgKV6RoBi7Zs28V1XscmW+5b6OslNwl1ZrCABBeCTM4kE9CylUa0saRop6t2Kqx61Un2ltFoIp3rhqOY8OwwvAQA0edMLNyk9TVQikMa9vpMrU4eHAsGIcDiC6RI6R2qHJ21O3DYfit5TbWStRbSpg1AIYyeeJEMxw6lNpMxzJGb1arNr2mrVquAaAQy8QIkwInbAK0mtLIzi/FdkLXvTZpWizNoVagY1zalXk3Ouuph4DgbufRxVRptxM51VGfXbp8yxtukjVrMfADebB+zmJxwO8LWMVGFjKUnKadittJmsHfaB9YSsNPQvvhTTJa6QCQSIMEGCDjvwSt0C5Q63acNnqWMDlPjLQ1rrgBDmx4meZJb1ByaQ73NG6pDeP9N6m2oOXhG+UkZ9OOO1VpchOTRkNDi7Xa44ASScoF10lZxXiOicvCa9pJAOOMTmM8VdzGzaVyt0ppR9F0NpuIGbzN3HcQspVGnojop0IyV3IYsWsDqlRjCxoDjBMnBRCrmdrGk8Ooq99iHrk9oq2eTtf+kujLdt9+SqT8UTXDJunO32uSdBD4t3B7lfQ5P8kSmOXEeiQ7eYtFldvdVZ6VMn/itYckvI6aOtGovk/qXQWZwilAApiKpgx6kwMvpzUVtqrvrmu9hfdloY1wF1obmTwUyimaRm0QT4MWH/AMmp+7b/ADJZEVxGAfBZT/Wan7tv8ydgzsR3gqpn/wAmp+7b/MixLkzQ6oaqNsAqhtV1TlSwm80Ni5eygmZv+pMRp6mzoHchkoat5izVD9pveF0UtjjxPMZSrTIthLWNd8WHSKILsTdjlbufXPBaWXE3M1Nqlt1M7pHTosWkKnLBwpV2MqHCS17RcvAcQ2D1JyllkFO9SGnRjmpulDaKlqtDg74x7abBgbrKYJA/j7ZRC8m5CqtQtE0GjHkVahLTABwGJGOGHWuKniZOtky+Z1VIRVLNcXS9DlQwlpEVA0h8DmnPuC6a6Oj2XXUJS32LC3VovNDXbRMc3A71rtE8++aeqBsrHNYIY904ktEjFOC03JnPXYymt7S6q2QASy7zmy4YzIxG71lU3Yzy5nc0tje4NaLjzDWiYzgZosVF3diRo6vyjQbpBaYxyOIKk3qwUFoybStbW8pQnF1QvGfiv57j0Xr4Ta1uc8ZNQsUmvUuq6Pu1IPwtggEYGJvYjMBpH7SelxRTszS2yy0a0XwC6AJBxUtIFJogaGsdGhaLtpYHsd83UxDQQfpN2jLPJZSutjqjJSRFqWK8XMMtvNuk7ReDhK0iYzlpoe0Rplpc3la2MYgnN2UY7MCesLSytoZXfW5Ntumb4exga5hlpJnG80Tl5y5asnF2O7DwjOKeu43o+z0mlj5eXDHIRMYqqdKKtK5FavN3g4u3yKTXenaaleg6hTpuY0Zvu3pJEhwJwAgEdJUVZLiJHVhHGNGSba7mg0L82/g9wWj2ONcyJLVxnpkPS+Bszt1oYPTa5vvWlPaS+B04bVTXeL/kvWNWZwsItQIC6mIq6Qx6lQDwQMIJALCBnoQB6EAE/Z0BJgkBXYH0zTIN1xBMTOH/AMVKrkRnOgqjKSjqJercsKtp8cVLt+mGZzd8S9d2ZzxSVdN3X9B7vaOVia16i2a2vp8pUdSewObDatMkzBgh0nD3rXM6iuZxoqlsTNXNVLNZKfJMffglzi6swO528NiMlqm0jOdFSlmZNpWOk0l/KNLTIMvZd6L0p2dx8J2yntJaLo1QxpeG4hw+MYZgbA7pUSi2jpwlWWHk5QV9LD1vsF9tyS3jnlhkjYxfidz1hsYpgiSZ6klKxLppmf1k1IpWyqKrqtVhDQ2GlpGBJ2jiq4jEqKVy+o2JjWNZziGta0S7yRAnDglxGLgIh2q0UbOyar2sbMXnPDBJ2ScNiFNlcFMpjrNo8OL+WpXgInlG3iMcjGOexW5NdhcBFfpnSNgtFSg42trDQfyjbtWmQXAiJJbw9aSk7dBqgu5bM1vsOfL08yPnmzhwjJCk/gLgKwtClZ7UXVGWtr7pALhVpG7OQzwCjI29zWMbaJF3SoU2Q17wXEc2ajWuIHAeMrV7Eui5a2Kqpq1ZHO5rg1zZvBtUF3S4EmOnBO73JeHdth+ho+iymbtUFkze5SmRJAEXstm9Z1KbkzelTlT8NmTLLok4OaC8ESOc2CMs2rDK4PZstuMk4t2/PiRNKaHNRwJfWphuQY5t0HaZLTj0lS5qTudFLwRy2T8iXY6babXNaPGJcZJJkrTiuxze7K97hALI6CBrAPiQfJq0HdlVv4rSlzeTOnCf9lu6f2NNTaoPPYTmIENliBFZSsb849a1ysuy7jrrK4ZgIyiS7AQk0ysrCAUisLCQ7CFFx2GKlTFZOWppGGhja1qqXqnxj/HdHOdhzjlj3LglZttntwpLLHToavQVqcaDbznuIO2ZjPMydidOWm5zYimlPRJaGN0meUtzzz5BcGta8NJFxo5rphsRt4r18JL/AIm/iY1I26/nyBs1n59YjlCZF4CoQWw36Rvc/oC63LRHO0kvn5+nYZFlb8HHOfdw5983PG+rvT15Kr+IMqvl/wB+pYfBPjqM8o0ySAal5zsM2m9Deg4oi9GZtXTf559zoNLIZ5DMyes7SueRwhwoZQjgkBFeUijEeE2DZmAgGa9POD9F+8qomlNJyszlHJNu1cBzZu4cNiZeVWlpsG6i2/TF0AOEuwgDpSLcFmWg3VpC483WgteQObCRMorK3bqaXVeztu124taG0HEjxfGfi4AgnIRux6VtReptCCzJLt+amutVkHKUpvgkuABqucXy3GHB3xeGw475VqWj/g0tdX008vp1G6dlbyrxiTdYSzlnCAMjysw7M+5JyeW/56FWW/7ft0IooM5GoJJA5QF194uyZcOTJ523HtVZrSQnFbfnr0NnqHbg+gxuJioWgkkk86rUGeMYJvWLa+P7HhYtpYnK1+lfPf8Agha1aXqsqAsrODefABIvG8RJ4Ny7FyYyUaatbVpW9D0vYmFeJ8d7xTlf466Ly1QGq1uqVXv5So50Nbg4zBnMHiNnBc0KilBdz0MZhHRqXjyv6M0RQcmUr9YsbLWjMMveiQ73LWk/GjowitXj8zUWI3mtO8A9oUHBONpND9xBAw84oFYlNaugLDFoEBBcImX0tUiY/vFTJnrYelcqxpGo3J3bisXJnW8HTl0HmafcPGa09EhLMYS9mx6MebrA3axw6CCjMjJ+zpLZkjlA4B4PNdMTgRG8KGramEqbg8sjOVapDnC74znTlsK8uUtWe1TpJxTvsi5sVd7acNF0XHHHp4cJWOaea0TOcIbyd9TnRtNP4Q41DTLjewe8hpGAN5wHNPNHq3r6HB3jRR5+InDiNrRkmy2yzzV+a8bG8+IIb+j5vOwjNdmfbX8+JzZorbz/ALB+GWbkGiacG7BDhy3jYS2IjLirU9d/4J8O3T6FrZ7RZnVqQmiDzvEqc04Y33XeaY3epOM/iQ2mtXt6+R0WxPF1sRECIMiIwg7QueT1OEhaw60Wawhnwh5BqTca1pe4xEmBkMRmoADRetdktQPI1gSMCwtc17dmLCJhc2IxEaKvK7+SBMm2gxtBkSCMinRrwrQzwd1+aM0RgvCVL7O0BxbFVhJG6HDvIW6ZpCLbsnY5cLI+HY1BAOxwvduabBR38WwL7ObzRefzoxMkiOKm6RfCba1ep59Aw433mHZYmeOB9aCXB2epfarBjRW5V8jk25mHN5+N1pmTvyhaUp2Z0UYapSd19DV2q02a9SnkRzsLrgQTd/SyMMJyw61Sq6PX8+B15dr+X9DJtdm5Z0fB5uN40IB2fSnP34LN13l3f7l5dd9frYhOtdnuVAOTzfN67fxz5OMI6epOVZ6a/wAE5Y2fbr/Ze6gWwfB3spuECs1xAzDS07RkZElcdVVlBuH6tfT/AES3hpzyzW0Wk/P+LkrWNxii5wMFriWkAAk7ZzEmSOlL3riUIyqRu2t38OvmbYH2c6VeUaFTLGLbsv8A61t5P7j2p7+fVIwF1ojZnnOZRCcZQso2sXjsPUhUzSndPZdv9mlfUQcagRreb1Gq3fTeO1pVwdpI0pRy1Iv4lpq9bL1Gkd9Nh/hCc9JNHNiaeWpL5sunVgAVNzlylVUtOJRcvIWfKrpuCgRLZXwQb0qeplNJVwZxWcj2aMLFXVeFnY7EhgvG9Jl5QeUCQZTUmnds9Lq9YJVzXgR4Vd3qMzDq5l4keMfUV5LitWenGK8JndYddjTLrOAeYAJBzvCdgyxXdg8PDKpy1PMxuLUKkoR3/oz9PTlm5pNLnn5xxDXeiC2Gk78V6iqRXQ8zire+vXQKnpqxXsbObgxGIvE/bcBzhwT4sexOaDe+n5uHT1isrWyLO3lHZ4NLGjyWtLcDxBTVWN9icyto9fkWlPSFmr0XCjSgtLW3SGl73ODrokCS2QBB3q4TUtkaxcIxzX0On6Do1RRpAjKmwY4HBoBwzWTgzidWLdwNN2ajfo2i0UmudZ3EseXQGTGJAMESBnkVxYuVWnFZFdkyqRtoYLWTT1kFvoWhlUGG1hWNKHudI+LbEgHE5zs4LlwkK8oyVSO72fx3HGXU12rulTbqBqUgeY7k3zgQ6AcpM4ELsw+DhRi40/xlxrJcwdB7qNR1SrTLm02kwWmCZaABIg5qMbTlGlmXRo7sA1WrKktHJPX6s0lk1poFxpvpEPuy4c0t3wDvAietd1OnW4UaktDypzoRxM6EZXt16PvYqNIayWdwv0rPLWuglzacg7DEHmled7VoVoOMrL5nrf8Aj7hjFOFObVns+q7rUlWDWuzi4KtC6anixcIjIEiBEnJdeDVerRzytp9Tj9pwo4LFKhnbct+y+pD0ppexueeTs3xtPEuhgdAxcGmMY3Hcdyx9oYSpKiqiNvZOJhLFvC57fPVX7dwrNrNZagnkADMG8GGeK8lScUk0e7PCVovn+45atNWUZ0jgJBF1pGHSoqxjLoTTpVn/AJfMjWXWuzOwNAAgZ80z0gp05ThG0ldmtTBVFqp+R6tpmygh4o87eLrTMEbDzhBOBnNdEa06fIc8sC6rtP5met+kG2iTi2C9hBIN6TeaRuLRAHAL041ViKVpK223SxGFwLwVVSjO923r1v08unwJGjKL6ALzkWgNbtG0uPEqo0o5FFHc6Dr1nOUtNrDVbWJ04NCOHFHcvZlJLVh09YA4EObBIIGOExt3I4KexnP2bZpwZa6rWqaLWHxqYDSOjI9BHvWdZWnfuebjqOWo33Lw1SsTzsoyaiLisZunrZaRmWO6Wx3QqVaR6nucDRfCHVaTSYDyOduG6F0RldGCiqc/gVNXRsnF56oCdjrWIsthl2i6e1zj1qco/eZdCfZNWmOAc4XW73k49AzKeVHPPHS2WrLKlo2zUxzaTXne9oI6m/iiyMOLXnvK3y/kg6xVXMoC40Eh7QATdAEHcCoqrwitdmQfXAPOaQXuABx8bEwPWvLdOp0R6KqwSTckYDWasx9Ws5sGXgtMHHmNBxjeCvRoJxppM8TGThKcmtdf2IAqsBpxdjG9gPetjFSjdfUGg+mHP8XLmyMMuKCYygm/oSrDpClTYLzGF5gXroc5sbQDhj1HBXCST1IqNZE1a66G61e1mszXs+MosGBIcxzTEGTI5t6YwnKV0qpBLQyqpSVrWOlnTdJ1M1adWk9m9jw44/ZBkHpUqVzilStuc78KlQ2ihSeWOuNeQHAYMkDxzG2MOhDtJCg8stDnVm0PecOdhOMRMcOKmNBvZlVMUoo7pqBZaQsoZZ2Q1rjeJ5z3PIEl5w52WwCIhbuCgt7nBDEVKreaJJ1j0fXay9SuEl7A4EXIEjHEkHGM1ErSTT2OuhUdKakm0/6/cYser1rbDX2RhO1wey9jIJLrxknHalKpf/I64cGKs6f2v63/AHG9O2dljE2mmKbXtLb2AY7CbkgwXYYDPCVjVnmptTd12PTwioxxEXRWSXflXn0+5WO05YZM1KMkDElpkRgAcY6MIVRlLIsrsvnb6ETeF40+JG8nu7Xv8nqvqgv8asZeAKlEuvSIc0EGcTenp248U80km3LT5/sNPCuUYxj4r6aWs+7f96lNT0jQNP52kOBe0bd0r5505uTdn6M+kVekmvEn5o8y2Ub08tTyH027ABv4IlTmXxqVuZeqG6WkKJvTUpjE5vb7ip4c+z9Cp1qStaa9UR3W6jhNamMfLb+K04c+z9AeIoq/ij6oCy2uiagIex0PEkOBhvNnDccF1UZTjFRa0b1MbYepV4mZOSVlr3NcdJM+lBG4r1Mr6G3u8+hXW1tlcZDi07sHe8IyvqdNN4iOjSZCL7M3y3nqaPelnS6mrlV6tIOlpwUzNOmAcpLnHDiJhYzlGXQ56tGFRWm7k6z6zPeYNxgDS4ktc4ADEnBwhc80kro8rFYKNOLnF6dmVFp15rXjybabWfRDqYe6OLicTtWOdnm5GSbBRv1Gjj3JxV2e89Fc2tMYEcO5dkTzZ9wWWB7sTzW+U7DsGZVmTqpfFkuhSZT8Vt53lux6w3IJEtSnu/IUuc8znxOQ4SgtKMdB2nzcsTGZ2dAQS9dyo0+ea0cZ7B/VZ1XZDSMna6dQmWgdGUrnUtRyg2jM2/RdWqLuGUFUpJGboykVztVart3UrUjJ4aXcD8k6u4K8/wABe7SPDVOruTzoXushz8ma7QXEANaJJOAAG1POiJYeSKa00HuODDA4YnitU7HI43LbQlor0qdQCrWpzAuio9rCNstmD1ranFSuzjxUnBJLqTrJYGudiXAk5gj3greKOWdnujoer+ka9no8jRdTuEkkvpS4kiJLmObjEY8ApnSzO9x05ZVlSRMp6Vt5bddUovG29Sc1xG4kOPbCnJbY0auSrV4RbVSqOa6xU34iHNruAi6DkaR3lctSOTQ7aFN1btd/9GY171ltOk6LaJszKTGv5Q/GGoXENc0ZsAAF4lRGoo3OpYKUmrs54dT624LPMjpWDkwTqjW4Izor3Gb6CfkpW4JcRFe41Dw1Zrj6IKTqofuVRdA26BtA+gFDqRfctYap2RIpWK0tLSGjmz6xCyc4myoVU07IvbNaqs0pbN18kE8I61nmOjLLS6JNSz4YThl0JRxNSDsnoelTqSy2uQqgctfepPcHUkMlx4JcZkZ2Cah4I4shcRj2kKhpUGt+lW5x4U2nmjrcC7qas+I5u3Y87FVXN5exShM5bHQdXWy+eBW1Lc9arpA11ELrR50gLPaTUwxLhgRujDHcmhypqGq2JDae/Hhs7dqZm5X2Hf7G5BIQCCWIbAHmXBJq5hOs76BDRDD9EdiWVEOrLueboGlPiDsCpRXYjjS7llZtG0mNgMaB1STxwVJW2OepKU+oNbRNNxk/07EzSjXnSjlQDdDUxu9EIuVP2hNdPqZ7wh2Mtsd6mOa2ow1IH0OdieF64qhuYSx05Llb8zm3w+PpeoLoH70+wla0io0tgmcoxg7xCalZnHiVKsrL7A2Cy1L4DmkdIIntTuc6g9mtToGirHzQm2UoFuyzhZ3NVEmaKY0VHB0Q5k472OA/5+pRU1iXSvGpZdV9v9lqyzMdPMwIzgDs2rA6pZou6evqRKmgKR2H1H3J3OuOOqoD8mqX9gJXG/aNVf7E/JykP/gRch+1anVC/k/Sy29ACCl7QqvUkU9F02iLsjjifWg551Z1JZm/QrNIauUnm9yYneNvSN6iVKEtWjqpYucVbMUto1YpiebB6FHBh2OmOKk+pXW7RrWAkDEJOlG2x0RrTuc+0rpPknkOY6N4GC5Pd9dDeeMycyfkVr9NsO1VwmZ/+wpPqTNAkWmsGA8wc+odzG59uA61nW/4oXfl8xLFxnpFhaatnK1nOAwwDRuaMAANmCypRyxsznerIzQtCrHQNW3c7qW1Lc9WsvCaymutHmS3JF85TgmZ5VueZ+PemNhg7BiTkBmUrkNpK7HmUjIxE5EDEDhO079ySOd1c17bE1oVHOxS44wJO5CQadSE6vUEyHdQw7QrOlRpPVWANU7SfXKC1GPQJj3Z8/hAKBSydbfQlUq1QNcYmBg0kEk780ziq8Cc1C/zM/pepWqtLXOe1rgQW4tBB2RuTTPTo0qC2SZl/wDA48UDqw7kXR18OlbZfQdZoiruqHtIRZGc1Q62+hNoaPrDC5PTAx7VSlbY4a9LCz3fpcsaFQthuF/a1sugcSJ44K89zgeEteUeXu9Pvb1LOk4np3bU7HM5wi7EuxtIeXACQ0tAMTziCSJ80dqib8NjWjC880rpW+/5+WJdStUjI9QvdyxOyMaXcaFocM73rhBpkg1pYP4YN57UWFwg2Wp2bZdwgoM50abVpWFtd+Z2HHAjCdkKXOMd2KjKnt1IVVx/swspYqjHeSOpKI1ypH0461m/aGHX+X3Kyp9AXWobXz0yfcspe08N3foHDXRDFetSdmfUsn7WoLv6BGE0UWkdD0KszHWFnL2tQfRnTFzM7adRKLjgWD9krN+1KXRMbhF7xK632WnYqTqNKC+ofjHDCQMmjhn2kpKo681LotjJqK2VjMkyV0iQ6EGhtNA1rtQDetYOzPXqK8WbWm5diPKkh9hTIYtMEzEADNxwaMdp9yTZlVqKG+5IpDY2YOZOD3fyN4Z74yRY5WpTd5E6jTgJikw6hTSM2RqLnguDoiJBG+coVhVnTsmtH2Hbw2+vBBCs9hs2lozcO2UF8KfSLB+Gs3ypbZjOjinyxt5oL4SwzjmkrmEcLiISzZfsBf3OBHA+5Wdqi+sbHi08UCcorcCtRIGAkneYA6dvUmEJQe+i/PIY+Ck+O7Dc3mjtzKDbixXJHzerHWUwBDRA3IuYybk7y1YjmSncnJfclUnkgB+PE59uakpeHYdZScPFdPB38wQU6kZcy9CS2sY5wunpmeiFlUqwpq8mZOCfLqR61ujJeZW9pdII2jR7kCtaXHae1eXUxNSe8mdEacV0GDUdvnpWDnLqaZUAX78EhobexQ0WmMvYs2UmMuphBSY3yaaZVyFpS2ii0xi85cF00aTk9SG7nONJ1y9xJMr16cbKxmyG0LQaDvILuXNl0g2QWuxHV3p3senHEU5bM3eidMNqNHlAYwCe5dcKiaOatTs7p6FlZ7UxxiS7HFrIPpP8VvRM8E8zZwTqN6Q9SxbLo2AZNHijo3n7Rx6MlaRzqCjq9yZSaAqJkwLbpGnRANR7WAmBeIEnci/clQctkRmadoE4VWGeKrNHuRPD1t7MbtWl2OLmU3tlk3hMOMZkThHr6UXXc1w+EypTqq99n0X55la3SdM/pGn9oJ3R6fBktkL8LpHN7fSCLoMs+iHaNrpA+OPSCLomUZ9h0W6llfb2hF0Z5J9heWY7JwJ2AGfUmLxR1ehKsVRt4C+2BiReBwGeWXWg5MVFOndxvfbQmPtdPyx2j8Ujgp0qkdAOXZ5Teswma2kughezDnN7VOeJlxku/oFyzfKb2hGePcXGiG2uzYWnrRnj3Fxoi1rY1gzE9PeuXF4pUY6bs6KUHPW2hVP0uwnxi4/ZE+vJfP1aspO8mdsaVtghagdjusLDOi8rPcsP7BSzILMTlRvRcLM8XjeEDAkb0hiX27wiyHqN1atMDfwCMsR3kVds0iQDcAbxJx7M+5XCCHq9zI6UtBM4yTtXoUo2GZ2uMV1IkZhMZ6EwLekHuPNa0dDB/wAryFA6HSb3NLofRTnfOEkHYTLfQ8X1LohAylGEehsbHZwAAMgt0rHPKRY08FZg3ccDkEjVps9OoIqMa8DK80OjtRYSbWwx/g1m/V6P7tv4JZV2DiTXUVugbL+r0cfsNSyR7Cdapa12TLLqtYznZqPoBPJHsZzxdZf5Mnt1OsP6rR9AIyR7Ee+V/wBbPHU2w/qtL0Uskew/fcR+tjTtSrB+q0vR/qjJHsHv2I/WyNW1OsTDzbNTGzCRhuzVZYieMrS5pMOjqbYgMLOwTnBcPejJEJYyvLeRFteqFjGVnZ/EfejJHsOOLq/qIp1Usv1DOw/ijho196qdyUNUbI4SaLe134qXRg90c8q0rijVCx/Uj0n/AIo4FPsTxZEiy6m2IY8iPSf+KODBbIXFkYDTFtZfeyiLlEON1oJ52OJJJkrwaz4lRy9Pke1Sg1FX3IlPScLF0bmpYWbTg2lYyw7WwWLGlpNrtqxcJonKPi0gqdQyi8qi4WAc9K4WGnkpjsRalaNs9GK0URkGu4nYO8/0W0UkFistNladg7F0Rmx2RVWiwjct4zJcSI+ygbFpmFYa+DjcnmFY12i2jDALrgdlQ01lC6FscUi1oKjnluOhMgVAgigQTckEsfpoM5Fro/JUcs9yyCRIqABKAItqTBDtPJADNcIGiO4JjHWZIJYyc0DHLWYpVI+rf7JUVOR/JhDmXzRw21HuXgQPoiC8rVCAa5MZIovO89qzkCLShUO89pXPJIosrPUO89qwkkIkueYzOSzSVxFZfJOJJ6TK6LJIY+CoYwKhVICJWK1iBX1ltElkRy0AZVCP/9k=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1718" y="1517607"/>
            <a:ext cx="2327881" cy="461665"/>
          </a:xfrm>
          <a:prstGeom prst="rect">
            <a:avLst/>
          </a:prstGeom>
          <a:solidFill>
            <a:srgbClr val="412D5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Network Design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5788" y="1979472"/>
            <a:ext cx="218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Bandwidth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Access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Redundancy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5670" y="4259207"/>
            <a:ext cx="3086101" cy="461665"/>
          </a:xfrm>
          <a:prstGeom prst="rect">
            <a:avLst/>
          </a:prstGeom>
          <a:solidFill>
            <a:srgbClr val="412D5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Network Deployment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9101" y="4719941"/>
            <a:ext cx="1797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404040"/>
                </a:solidFill>
                <a:latin typeface="Trebuchet MS" pitchFamily="34" charset="0"/>
              </a:rPr>
              <a:t>Unbox</a:t>
            </a:r>
            <a:endParaRPr lang="en-US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Connect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Power 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5961" y="1956972"/>
            <a:ext cx="1361270" cy="461665"/>
          </a:xfrm>
          <a:prstGeom prst="rect">
            <a:avLst/>
          </a:prstGeom>
          <a:solidFill>
            <a:srgbClr val="412D5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Maintain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2987" y="2431756"/>
            <a:ext cx="3960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Self-healing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Move Add Changes (MAC)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ISSU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0136" y="4488486"/>
            <a:ext cx="3085012" cy="461665"/>
          </a:xfrm>
          <a:prstGeom prst="rect">
            <a:avLst/>
          </a:prstGeom>
          <a:solidFill>
            <a:srgbClr val="412D5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Value Added 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2585" y="4955627"/>
            <a:ext cx="4214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Application Integration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Network Reporting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Customer centric solutions</a:t>
            </a:r>
          </a:p>
        </p:txBody>
      </p:sp>
      <p:pic>
        <p:nvPicPr>
          <p:cNvPr id="1028" name="Picture 4" descr="C:\Users\jdegoede\AppData\Local\Microsoft\Windows\Temporary Internet Files\Content.IE5\4XNP1QGE\MC9003835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40" y="1349968"/>
            <a:ext cx="1313246" cy="1800125"/>
          </a:xfrm>
          <a:prstGeom prst="rect">
            <a:avLst/>
          </a:prstGeom>
          <a:noFill/>
        </p:spPr>
      </p:pic>
      <p:pic>
        <p:nvPicPr>
          <p:cNvPr id="1030" name="Picture 6" descr="C:\Users\jdegoede\AppData\Local\Microsoft\Windows\Temporary Internet Files\Content.IE5\4XNP1QGE\MC9003891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506" y="4482428"/>
            <a:ext cx="962494" cy="1623537"/>
          </a:xfrm>
          <a:prstGeom prst="rect">
            <a:avLst/>
          </a:prstGeom>
          <a:noFill/>
        </p:spPr>
      </p:pic>
      <p:pic>
        <p:nvPicPr>
          <p:cNvPr id="1032" name="Picture 8" descr="C:\Users\jdegoede\AppData\Local\Microsoft\Windows\Temporary Internet Files\Content.IE5\QJ2RLVFY\MC9003835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0529" y="1919797"/>
            <a:ext cx="1204578" cy="1781347"/>
          </a:xfrm>
          <a:prstGeom prst="rect">
            <a:avLst/>
          </a:prstGeom>
          <a:noFill/>
        </p:spPr>
      </p:pic>
      <p:pic>
        <p:nvPicPr>
          <p:cNvPr id="1034" name="Picture 10" descr="C:\Users\jdegoede\AppData\Local\Microsoft\Windows\Temporary Internet Files\Content.IE5\4XNP1QGE\MC90039099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936" y="4226545"/>
            <a:ext cx="983793" cy="140499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2760" y="793778"/>
            <a:ext cx="2584854" cy="13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224466" y="227013"/>
            <a:ext cx="11331575" cy="888023"/>
          </a:xfrm>
        </p:spPr>
        <p:txBody>
          <a:bodyPr/>
          <a:lstStyle/>
          <a:p>
            <a:r>
              <a:rPr lang="en-US" dirty="0" smtClean="0"/>
              <a:t>FABRIC – Flexible Organic growth, </a:t>
            </a:r>
            <a:r>
              <a:rPr lang="en-US" u="sng" dirty="0" smtClean="0">
                <a:solidFill>
                  <a:schemeClr val="accent6"/>
                </a:solidFill>
              </a:rPr>
              <a:t>STANDARD</a:t>
            </a:r>
            <a:r>
              <a:rPr lang="en-US" dirty="0" smtClean="0"/>
              <a:t> based</a:t>
            </a:r>
            <a:endParaRPr lang="en-US" sz="2800" b="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037145" y="1149761"/>
            <a:ext cx="7095280" cy="7347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accent6"/>
                </a:solidFill>
                <a:latin typeface="ClanOT-Bold" panose="02000503040000020004" pitchFamily="50" charset="0"/>
              </a:rPr>
              <a:t>SPB - Shortest </a:t>
            </a:r>
            <a:r>
              <a:rPr lang="en-US" sz="2000" b="1" dirty="0">
                <a:solidFill>
                  <a:schemeClr val="accent6"/>
                </a:solidFill>
                <a:latin typeface="ClanOT-Bold" panose="02000503040000020004" pitchFamily="50" charset="0"/>
              </a:rPr>
              <a:t>Path Bridging </a:t>
            </a:r>
            <a:r>
              <a:rPr lang="en-US" sz="2000" b="1" dirty="0" smtClean="0">
                <a:solidFill>
                  <a:schemeClr val="accent6"/>
                </a:solidFill>
                <a:latin typeface="ClanOT-Bold" panose="02000503040000020004" pitchFamily="50" charset="0"/>
              </a:rPr>
              <a:t>(IEEE 802.1aq)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accent6"/>
                </a:solidFill>
                <a:latin typeface="ClanOT-Bold" panose="02000503040000020004" pitchFamily="50" charset="0"/>
              </a:rPr>
              <a:t>+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accent6"/>
                </a:solidFill>
                <a:latin typeface="ClanOT-Bold" panose="02000503040000020004" pitchFamily="50" charset="0"/>
              </a:rPr>
              <a:t>VXLAN (RFC 7348)</a:t>
            </a:r>
          </a:p>
        </p:txBody>
      </p:sp>
      <p:sp>
        <p:nvSpPr>
          <p:cNvPr id="60" name="Rectángulo 59"/>
          <p:cNvSpPr/>
          <p:nvPr/>
        </p:nvSpPr>
        <p:spPr bwMode="auto">
          <a:xfrm>
            <a:off x="337351" y="2126531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ClanOT-Medium" panose="02000503030000020004" pitchFamily="50" charset="0"/>
              </a:rPr>
              <a:t>Proprietary</a:t>
            </a:r>
            <a:r>
              <a:rPr lang="en-US" dirty="0">
                <a:solidFill>
                  <a:schemeClr val="bg1"/>
                </a:solidFill>
                <a:latin typeface="ClanOT-Medium" panose="02000503030000020004" pitchFamily="50" charset="0"/>
              </a:rPr>
              <a:t> or traditional protocols </a:t>
            </a:r>
            <a:r>
              <a:rPr lang="en-US" b="1" u="sng" dirty="0">
                <a:solidFill>
                  <a:schemeClr val="bg1"/>
                </a:solidFill>
                <a:latin typeface="ClanOT-Medium" panose="02000503030000020004" pitchFamily="50" charset="0"/>
              </a:rPr>
              <a:t>do not </a:t>
            </a:r>
            <a:r>
              <a:rPr lang="en-US" b="1" u="sng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scale</a:t>
            </a:r>
            <a:endParaRPr lang="en-US" b="1" u="sng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sp>
        <p:nvSpPr>
          <p:cNvPr id="65" name="Rectángulo 64"/>
          <p:cNvSpPr/>
          <p:nvPr/>
        </p:nvSpPr>
        <p:spPr bwMode="auto">
          <a:xfrm>
            <a:off x="337351" y="2804902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No Loops. Improved BUM traffic Management</a:t>
            </a:r>
            <a:endParaRPr lang="en-US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sp>
        <p:nvSpPr>
          <p:cNvPr id="66" name="Rectángulo 65"/>
          <p:cNvSpPr/>
          <p:nvPr/>
        </p:nvSpPr>
        <p:spPr bwMode="auto">
          <a:xfrm>
            <a:off x="337351" y="3483273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lanOT-Medium" panose="02000503030000020004" pitchFamily="50" charset="0"/>
              </a:rPr>
              <a:t>All links ACTIVE - Load </a:t>
            </a:r>
            <a:r>
              <a:rPr lang="en-US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Balancing.</a:t>
            </a:r>
            <a:endParaRPr lang="en-US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sp>
        <p:nvSpPr>
          <p:cNvPr id="67" name="Rectángulo 66"/>
          <p:cNvSpPr/>
          <p:nvPr/>
        </p:nvSpPr>
        <p:spPr bwMode="auto">
          <a:xfrm>
            <a:off x="337351" y="4161644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Scale UP, DOWN, LEFT, RIGTH… as you NEED, EASY !!!</a:t>
            </a:r>
            <a:endParaRPr lang="en-US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sp>
        <p:nvSpPr>
          <p:cNvPr id="68" name="Rectángulo 67"/>
          <p:cNvSpPr/>
          <p:nvPr/>
        </p:nvSpPr>
        <p:spPr bwMode="auto">
          <a:xfrm>
            <a:off x="337351" y="4840015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Multi-Tenant, Services scalability</a:t>
            </a:r>
            <a:endParaRPr lang="en-US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58" y="2088822"/>
            <a:ext cx="4571106" cy="357699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auto">
          <a:xfrm>
            <a:off x="337351" y="5518388"/>
            <a:ext cx="6445189" cy="5279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SPB provides </a:t>
            </a:r>
            <a:r>
              <a:rPr lang="en-US" u="sng" dirty="0" err="1" smtClean="0">
                <a:solidFill>
                  <a:schemeClr val="bg1"/>
                </a:solidFill>
                <a:latin typeface="ClanOT-Medium" panose="02000503030000020004" pitchFamily="50" charset="0"/>
              </a:rPr>
              <a:t>AutoService</a:t>
            </a:r>
            <a:r>
              <a:rPr lang="en-US" u="sng" dirty="0" smtClean="0">
                <a:solidFill>
                  <a:schemeClr val="bg1"/>
                </a:solidFill>
                <a:latin typeface="ClanOT-Medium" panose="02000503030000020004" pitchFamily="50" charset="0"/>
              </a:rPr>
              <a:t> Provisioning</a:t>
            </a:r>
            <a:endParaRPr lang="en-US" u="sng" dirty="0">
              <a:solidFill>
                <a:schemeClr val="bg1"/>
              </a:solidFill>
              <a:latin typeface="ClanOT-Medium" panose="02000503030000020004" pitchFamily="50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724145" y="192288"/>
            <a:ext cx="831896" cy="831897"/>
            <a:chOff x="506026" y="861133"/>
            <a:chExt cx="1074198" cy="1074198"/>
          </a:xfrm>
        </p:grpSpPr>
        <p:sp>
          <p:nvSpPr>
            <p:cNvPr id="15" name="Elipse 14"/>
            <p:cNvSpPr/>
            <p:nvPr/>
          </p:nvSpPr>
          <p:spPr bwMode="auto">
            <a:xfrm>
              <a:off x="506026" y="861133"/>
              <a:ext cx="1074198" cy="107419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grpSp>
          <p:nvGrpSpPr>
            <p:cNvPr id="16" name="Group 120"/>
            <p:cNvGrpSpPr/>
            <p:nvPr/>
          </p:nvGrpSpPr>
          <p:grpSpPr>
            <a:xfrm>
              <a:off x="739912" y="1079631"/>
              <a:ext cx="606426" cy="627061"/>
              <a:chOff x="4258469" y="2870201"/>
              <a:chExt cx="606426" cy="627061"/>
            </a:xfrm>
            <a:solidFill>
              <a:schemeClr val="bg1"/>
            </a:solidFill>
          </p:grpSpPr>
          <p:sp>
            <p:nvSpPr>
              <p:cNvPr id="17" name="Freeform 92"/>
              <p:cNvSpPr>
                <a:spLocks/>
              </p:cNvSpPr>
              <p:nvPr/>
            </p:nvSpPr>
            <p:spPr bwMode="auto">
              <a:xfrm>
                <a:off x="4680744" y="2886075"/>
                <a:ext cx="163513" cy="160337"/>
              </a:xfrm>
              <a:custGeom>
                <a:avLst/>
                <a:gdLst/>
                <a:ahLst/>
                <a:cxnLst>
                  <a:cxn ang="0">
                    <a:pos x="173" y="138"/>
                  </a:cxn>
                  <a:cxn ang="0">
                    <a:pos x="142" y="169"/>
                  </a:cxn>
                  <a:cxn ang="0">
                    <a:pos x="31" y="169"/>
                  </a:cxn>
                  <a:cxn ang="0">
                    <a:pos x="0" y="138"/>
                  </a:cxn>
                  <a:cxn ang="0">
                    <a:pos x="0" y="31"/>
                  </a:cxn>
                  <a:cxn ang="0">
                    <a:pos x="31" y="0"/>
                  </a:cxn>
                  <a:cxn ang="0">
                    <a:pos x="142" y="0"/>
                  </a:cxn>
                  <a:cxn ang="0">
                    <a:pos x="173" y="31"/>
                  </a:cxn>
                  <a:cxn ang="0">
                    <a:pos x="173" y="138"/>
                  </a:cxn>
                </a:cxnLst>
                <a:rect l="0" t="0" r="r" b="b"/>
                <a:pathLst>
                  <a:path w="173" h="169">
                    <a:moveTo>
                      <a:pt x="173" y="138"/>
                    </a:moveTo>
                    <a:cubicBezTo>
                      <a:pt x="173" y="155"/>
                      <a:pt x="159" y="169"/>
                      <a:pt x="142" y="169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14" y="169"/>
                      <a:pt x="0" y="155"/>
                      <a:pt x="0" y="13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59" y="0"/>
                      <a:pt x="173" y="14"/>
                      <a:pt x="173" y="31"/>
                    </a:cubicBezTo>
                    <a:lnTo>
                      <a:pt x="173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18" name="Freeform 93"/>
              <p:cNvSpPr>
                <a:spLocks/>
              </p:cNvSpPr>
              <p:nvPr/>
            </p:nvSpPr>
            <p:spPr bwMode="auto">
              <a:xfrm>
                <a:off x="4282282" y="3327400"/>
                <a:ext cx="163513" cy="160337"/>
              </a:xfrm>
              <a:custGeom>
                <a:avLst/>
                <a:gdLst/>
                <a:ahLst/>
                <a:cxnLst>
                  <a:cxn ang="0">
                    <a:pos x="172" y="138"/>
                  </a:cxn>
                  <a:cxn ang="0">
                    <a:pos x="141" y="169"/>
                  </a:cxn>
                  <a:cxn ang="0">
                    <a:pos x="30" y="169"/>
                  </a:cxn>
                  <a:cxn ang="0">
                    <a:pos x="0" y="138"/>
                  </a:cxn>
                  <a:cxn ang="0">
                    <a:pos x="0" y="31"/>
                  </a:cxn>
                  <a:cxn ang="0">
                    <a:pos x="30" y="0"/>
                  </a:cxn>
                  <a:cxn ang="0">
                    <a:pos x="141" y="0"/>
                  </a:cxn>
                  <a:cxn ang="0">
                    <a:pos x="172" y="31"/>
                  </a:cxn>
                  <a:cxn ang="0">
                    <a:pos x="172" y="138"/>
                  </a:cxn>
                </a:cxnLst>
                <a:rect l="0" t="0" r="r" b="b"/>
                <a:pathLst>
                  <a:path w="172" h="169">
                    <a:moveTo>
                      <a:pt x="172" y="138"/>
                    </a:moveTo>
                    <a:cubicBezTo>
                      <a:pt x="172" y="155"/>
                      <a:pt x="158" y="169"/>
                      <a:pt x="141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13" y="169"/>
                      <a:pt x="0" y="155"/>
                      <a:pt x="0" y="13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58" y="0"/>
                      <a:pt x="172" y="14"/>
                      <a:pt x="172" y="31"/>
                    </a:cubicBezTo>
                    <a:lnTo>
                      <a:pt x="172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19" name="Freeform 94"/>
              <p:cNvSpPr>
                <a:spLocks/>
              </p:cNvSpPr>
              <p:nvPr/>
            </p:nvSpPr>
            <p:spPr bwMode="auto">
              <a:xfrm>
                <a:off x="4669632" y="3327400"/>
                <a:ext cx="161925" cy="160337"/>
              </a:xfrm>
              <a:custGeom>
                <a:avLst/>
                <a:gdLst/>
                <a:ahLst/>
                <a:cxnLst>
                  <a:cxn ang="0">
                    <a:pos x="172" y="138"/>
                  </a:cxn>
                  <a:cxn ang="0">
                    <a:pos x="141" y="169"/>
                  </a:cxn>
                  <a:cxn ang="0">
                    <a:pos x="30" y="169"/>
                  </a:cxn>
                  <a:cxn ang="0">
                    <a:pos x="0" y="138"/>
                  </a:cxn>
                  <a:cxn ang="0">
                    <a:pos x="0" y="31"/>
                  </a:cxn>
                  <a:cxn ang="0">
                    <a:pos x="30" y="0"/>
                  </a:cxn>
                  <a:cxn ang="0">
                    <a:pos x="141" y="0"/>
                  </a:cxn>
                  <a:cxn ang="0">
                    <a:pos x="172" y="31"/>
                  </a:cxn>
                  <a:cxn ang="0">
                    <a:pos x="172" y="138"/>
                  </a:cxn>
                </a:cxnLst>
                <a:rect l="0" t="0" r="r" b="b"/>
                <a:pathLst>
                  <a:path w="172" h="169">
                    <a:moveTo>
                      <a:pt x="172" y="138"/>
                    </a:moveTo>
                    <a:cubicBezTo>
                      <a:pt x="172" y="155"/>
                      <a:pt x="158" y="169"/>
                      <a:pt x="141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13" y="169"/>
                      <a:pt x="0" y="155"/>
                      <a:pt x="0" y="13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58" y="0"/>
                      <a:pt x="172" y="14"/>
                      <a:pt x="172" y="31"/>
                    </a:cubicBezTo>
                    <a:lnTo>
                      <a:pt x="172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0" name="Freeform 95"/>
              <p:cNvSpPr>
                <a:spLocks/>
              </p:cNvSpPr>
              <p:nvPr/>
            </p:nvSpPr>
            <p:spPr bwMode="auto">
              <a:xfrm>
                <a:off x="4629944" y="2870201"/>
                <a:ext cx="38100" cy="180975"/>
              </a:xfrm>
              <a:custGeom>
                <a:avLst/>
                <a:gdLst/>
                <a:ahLst/>
                <a:cxnLst>
                  <a:cxn ang="0">
                    <a:pos x="20" y="192"/>
                  </a:cxn>
                  <a:cxn ang="0">
                    <a:pos x="0" y="17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172"/>
                  </a:cxn>
                  <a:cxn ang="0">
                    <a:pos x="20" y="192"/>
                  </a:cxn>
                </a:cxnLst>
                <a:rect l="0" t="0" r="r" b="b"/>
                <a:pathLst>
                  <a:path w="40" h="192">
                    <a:moveTo>
                      <a:pt x="20" y="192"/>
                    </a:moveTo>
                    <a:cubicBezTo>
                      <a:pt x="9" y="192"/>
                      <a:pt x="0" y="183"/>
                      <a:pt x="0" y="17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72"/>
                      <a:pt x="40" y="172"/>
                      <a:pt x="40" y="172"/>
                    </a:cubicBezTo>
                    <a:cubicBezTo>
                      <a:pt x="40" y="183"/>
                      <a:pt x="31" y="192"/>
                      <a:pt x="20" y="1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1" name="Freeform 96"/>
              <p:cNvSpPr>
                <a:spLocks/>
              </p:cNvSpPr>
              <p:nvPr/>
            </p:nvSpPr>
            <p:spPr bwMode="auto">
              <a:xfrm>
                <a:off x="4361657" y="3014663"/>
                <a:ext cx="38100" cy="239712"/>
              </a:xfrm>
              <a:custGeom>
                <a:avLst/>
                <a:gdLst/>
                <a:ahLst/>
                <a:cxnLst>
                  <a:cxn ang="0">
                    <a:pos x="20" y="256"/>
                  </a:cxn>
                  <a:cxn ang="0">
                    <a:pos x="0" y="236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236"/>
                  </a:cxn>
                  <a:cxn ang="0">
                    <a:pos x="20" y="256"/>
                  </a:cxn>
                </a:cxnLst>
                <a:rect l="0" t="0" r="r" b="b"/>
                <a:pathLst>
                  <a:path w="40" h="256">
                    <a:moveTo>
                      <a:pt x="20" y="256"/>
                    </a:moveTo>
                    <a:cubicBezTo>
                      <a:pt x="9" y="256"/>
                      <a:pt x="0" y="247"/>
                      <a:pt x="0" y="23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236"/>
                      <a:pt x="40" y="236"/>
                      <a:pt x="40" y="236"/>
                    </a:cubicBezTo>
                    <a:cubicBezTo>
                      <a:pt x="40" y="247"/>
                      <a:pt x="31" y="256"/>
                      <a:pt x="20" y="2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2" name="Freeform 97"/>
              <p:cNvSpPr>
                <a:spLocks/>
              </p:cNvSpPr>
              <p:nvPr/>
            </p:nvSpPr>
            <p:spPr bwMode="auto">
              <a:xfrm>
                <a:off x="4439444" y="3121025"/>
                <a:ext cx="38100" cy="219075"/>
              </a:xfrm>
              <a:custGeom>
                <a:avLst/>
                <a:gdLst/>
                <a:ahLst/>
                <a:cxnLst>
                  <a:cxn ang="0">
                    <a:pos x="20" y="233"/>
                  </a:cxn>
                  <a:cxn ang="0">
                    <a:pos x="0" y="213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213"/>
                  </a:cxn>
                  <a:cxn ang="0">
                    <a:pos x="20" y="233"/>
                  </a:cxn>
                </a:cxnLst>
                <a:rect l="0" t="0" r="r" b="b"/>
                <a:pathLst>
                  <a:path w="40" h="233">
                    <a:moveTo>
                      <a:pt x="20" y="233"/>
                    </a:moveTo>
                    <a:cubicBezTo>
                      <a:pt x="9" y="233"/>
                      <a:pt x="0" y="224"/>
                      <a:pt x="0" y="2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213"/>
                      <a:pt x="40" y="213"/>
                      <a:pt x="40" y="213"/>
                    </a:cubicBezTo>
                    <a:cubicBezTo>
                      <a:pt x="40" y="224"/>
                      <a:pt x="31" y="233"/>
                      <a:pt x="20" y="2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" name="Freeform 98"/>
              <p:cNvSpPr>
                <a:spLocks/>
              </p:cNvSpPr>
              <p:nvPr/>
            </p:nvSpPr>
            <p:spPr bwMode="auto">
              <a:xfrm>
                <a:off x="4593432" y="3209925"/>
                <a:ext cx="36513" cy="179387"/>
              </a:xfrm>
              <a:custGeom>
                <a:avLst/>
                <a:gdLst/>
                <a:ahLst/>
                <a:cxnLst>
                  <a:cxn ang="0">
                    <a:pos x="20" y="190"/>
                  </a:cxn>
                  <a:cxn ang="0">
                    <a:pos x="0" y="17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170"/>
                  </a:cxn>
                  <a:cxn ang="0">
                    <a:pos x="20" y="190"/>
                  </a:cxn>
                </a:cxnLst>
                <a:rect l="0" t="0" r="r" b="b"/>
                <a:pathLst>
                  <a:path w="40" h="190">
                    <a:moveTo>
                      <a:pt x="20" y="190"/>
                    </a:moveTo>
                    <a:cubicBezTo>
                      <a:pt x="9" y="190"/>
                      <a:pt x="0" y="181"/>
                      <a:pt x="0" y="17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70"/>
                      <a:pt x="40" y="170"/>
                      <a:pt x="40" y="170"/>
                    </a:cubicBezTo>
                    <a:cubicBezTo>
                      <a:pt x="40" y="181"/>
                      <a:pt x="31" y="190"/>
                      <a:pt x="2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" name="Freeform 99"/>
              <p:cNvSpPr>
                <a:spLocks/>
              </p:cNvSpPr>
              <p:nvPr/>
            </p:nvSpPr>
            <p:spPr bwMode="auto">
              <a:xfrm>
                <a:off x="4656932" y="3087688"/>
                <a:ext cx="38100" cy="179387"/>
              </a:xfrm>
              <a:custGeom>
                <a:avLst/>
                <a:gdLst/>
                <a:ahLst/>
                <a:cxnLst>
                  <a:cxn ang="0">
                    <a:pos x="20" y="190"/>
                  </a:cxn>
                  <a:cxn ang="0">
                    <a:pos x="0" y="17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170"/>
                  </a:cxn>
                  <a:cxn ang="0">
                    <a:pos x="20" y="190"/>
                  </a:cxn>
                </a:cxnLst>
                <a:rect l="0" t="0" r="r" b="b"/>
                <a:pathLst>
                  <a:path w="40" h="190">
                    <a:moveTo>
                      <a:pt x="20" y="190"/>
                    </a:moveTo>
                    <a:cubicBezTo>
                      <a:pt x="9" y="190"/>
                      <a:pt x="0" y="181"/>
                      <a:pt x="0" y="17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70"/>
                      <a:pt x="40" y="170"/>
                      <a:pt x="40" y="170"/>
                    </a:cubicBezTo>
                    <a:cubicBezTo>
                      <a:pt x="40" y="181"/>
                      <a:pt x="31" y="190"/>
                      <a:pt x="2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" name="Freeform 100"/>
              <p:cNvSpPr>
                <a:spLocks/>
              </p:cNvSpPr>
              <p:nvPr/>
            </p:nvSpPr>
            <p:spPr bwMode="auto">
              <a:xfrm>
                <a:off x="4788694" y="3057525"/>
                <a:ext cx="38100" cy="258762"/>
              </a:xfrm>
              <a:custGeom>
                <a:avLst/>
                <a:gdLst/>
                <a:ahLst/>
                <a:cxnLst>
                  <a:cxn ang="0">
                    <a:pos x="20" y="274"/>
                  </a:cxn>
                  <a:cxn ang="0">
                    <a:pos x="0" y="254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254"/>
                  </a:cxn>
                  <a:cxn ang="0">
                    <a:pos x="20" y="274"/>
                  </a:cxn>
                </a:cxnLst>
                <a:rect l="0" t="0" r="r" b="b"/>
                <a:pathLst>
                  <a:path w="40" h="274">
                    <a:moveTo>
                      <a:pt x="20" y="274"/>
                    </a:moveTo>
                    <a:cubicBezTo>
                      <a:pt x="9" y="274"/>
                      <a:pt x="0" y="265"/>
                      <a:pt x="0" y="25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20"/>
                    </a:cubicBezTo>
                    <a:cubicBezTo>
                      <a:pt x="40" y="254"/>
                      <a:pt x="40" y="254"/>
                      <a:pt x="40" y="254"/>
                    </a:cubicBezTo>
                    <a:cubicBezTo>
                      <a:pt x="40" y="265"/>
                      <a:pt x="31" y="274"/>
                      <a:pt x="20" y="2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" name="Freeform 101"/>
              <p:cNvSpPr>
                <a:spLocks/>
              </p:cNvSpPr>
              <p:nvPr/>
            </p:nvSpPr>
            <p:spPr bwMode="auto">
              <a:xfrm>
                <a:off x="4485482" y="3336925"/>
                <a:ext cx="38100" cy="160337"/>
              </a:xfrm>
              <a:custGeom>
                <a:avLst/>
                <a:gdLst/>
                <a:ahLst/>
                <a:cxnLst>
                  <a:cxn ang="0">
                    <a:pos x="20" y="169"/>
                  </a:cxn>
                  <a:cxn ang="0">
                    <a:pos x="0" y="149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149"/>
                  </a:cxn>
                  <a:cxn ang="0">
                    <a:pos x="20" y="169"/>
                  </a:cxn>
                </a:cxnLst>
                <a:rect l="0" t="0" r="r" b="b"/>
                <a:pathLst>
                  <a:path w="40" h="169">
                    <a:moveTo>
                      <a:pt x="20" y="169"/>
                    </a:moveTo>
                    <a:cubicBezTo>
                      <a:pt x="9" y="169"/>
                      <a:pt x="0" y="160"/>
                      <a:pt x="0" y="14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0" y="160"/>
                      <a:pt x="31" y="169"/>
                      <a:pt x="20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" name="Freeform 102"/>
              <p:cNvSpPr>
                <a:spLocks/>
              </p:cNvSpPr>
              <p:nvPr/>
            </p:nvSpPr>
            <p:spPr bwMode="auto">
              <a:xfrm>
                <a:off x="4499769" y="2955925"/>
                <a:ext cx="38100" cy="198437"/>
              </a:xfrm>
              <a:custGeom>
                <a:avLst/>
                <a:gdLst/>
                <a:ahLst/>
                <a:cxnLst>
                  <a:cxn ang="0">
                    <a:pos x="20" y="211"/>
                  </a:cxn>
                  <a:cxn ang="0">
                    <a:pos x="0" y="191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40" y="191"/>
                  </a:cxn>
                  <a:cxn ang="0">
                    <a:pos x="20" y="211"/>
                  </a:cxn>
                </a:cxnLst>
                <a:rect l="0" t="0" r="r" b="b"/>
                <a:pathLst>
                  <a:path w="40" h="211">
                    <a:moveTo>
                      <a:pt x="20" y="211"/>
                    </a:moveTo>
                    <a:cubicBezTo>
                      <a:pt x="9" y="211"/>
                      <a:pt x="0" y="202"/>
                      <a:pt x="0" y="19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91"/>
                      <a:pt x="40" y="191"/>
                      <a:pt x="40" y="191"/>
                    </a:cubicBezTo>
                    <a:cubicBezTo>
                      <a:pt x="40" y="202"/>
                      <a:pt x="31" y="211"/>
                      <a:pt x="20" y="2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" name="Freeform 103"/>
              <p:cNvSpPr>
                <a:spLocks/>
              </p:cNvSpPr>
              <p:nvPr/>
            </p:nvSpPr>
            <p:spPr bwMode="auto">
              <a:xfrm>
                <a:off x="4521994" y="2917825"/>
                <a:ext cx="142875" cy="38100"/>
              </a:xfrm>
              <a:custGeom>
                <a:avLst/>
                <a:gdLst/>
                <a:ahLst/>
                <a:cxnLst>
                  <a:cxn ang="0">
                    <a:pos x="133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33" y="0"/>
                  </a:cxn>
                  <a:cxn ang="0">
                    <a:pos x="153" y="20"/>
                  </a:cxn>
                  <a:cxn ang="0">
                    <a:pos x="133" y="40"/>
                  </a:cxn>
                </a:cxnLst>
                <a:rect l="0" t="0" r="r" b="b"/>
                <a:pathLst>
                  <a:path w="153" h="40">
                    <a:moveTo>
                      <a:pt x="133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4" y="0"/>
                      <a:pt x="153" y="9"/>
                      <a:pt x="153" y="20"/>
                    </a:cubicBezTo>
                    <a:cubicBezTo>
                      <a:pt x="153" y="31"/>
                      <a:pt x="144" y="40"/>
                      <a:pt x="133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" name="Freeform 104"/>
              <p:cNvSpPr>
                <a:spLocks/>
              </p:cNvSpPr>
              <p:nvPr/>
            </p:nvSpPr>
            <p:spPr bwMode="auto">
              <a:xfrm>
                <a:off x="4372769" y="3073400"/>
                <a:ext cx="331788" cy="38100"/>
              </a:xfrm>
              <a:custGeom>
                <a:avLst/>
                <a:gdLst/>
                <a:ahLst/>
                <a:cxnLst>
                  <a:cxn ang="0">
                    <a:pos x="331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331" y="0"/>
                  </a:cxn>
                  <a:cxn ang="0">
                    <a:pos x="351" y="20"/>
                  </a:cxn>
                  <a:cxn ang="0">
                    <a:pos x="331" y="40"/>
                  </a:cxn>
                </a:cxnLst>
                <a:rect l="0" t="0" r="r" b="b"/>
                <a:pathLst>
                  <a:path w="351" h="40">
                    <a:moveTo>
                      <a:pt x="331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42" y="0"/>
                      <a:pt x="351" y="9"/>
                      <a:pt x="351" y="20"/>
                    </a:cubicBezTo>
                    <a:cubicBezTo>
                      <a:pt x="351" y="31"/>
                      <a:pt x="342" y="40"/>
                      <a:pt x="3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" name="Freeform 105"/>
              <p:cNvSpPr>
                <a:spLocks/>
              </p:cNvSpPr>
              <p:nvPr/>
            </p:nvSpPr>
            <p:spPr bwMode="auto">
              <a:xfrm>
                <a:off x="4261644" y="3101975"/>
                <a:ext cx="134938" cy="38100"/>
              </a:xfrm>
              <a:custGeom>
                <a:avLst/>
                <a:gdLst/>
                <a:ahLst/>
                <a:cxnLst>
                  <a:cxn ang="0">
                    <a:pos x="122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22" y="0"/>
                  </a:cxn>
                  <a:cxn ang="0">
                    <a:pos x="142" y="20"/>
                  </a:cxn>
                  <a:cxn ang="0">
                    <a:pos x="122" y="40"/>
                  </a:cxn>
                </a:cxnLst>
                <a:rect l="0" t="0" r="r" b="b"/>
                <a:pathLst>
                  <a:path w="142" h="40">
                    <a:moveTo>
                      <a:pt x="122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3" y="0"/>
                      <a:pt x="142" y="9"/>
                      <a:pt x="142" y="20"/>
                    </a:cubicBezTo>
                    <a:cubicBezTo>
                      <a:pt x="142" y="31"/>
                      <a:pt x="133" y="40"/>
                      <a:pt x="122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" name="Freeform 106"/>
              <p:cNvSpPr>
                <a:spLocks/>
              </p:cNvSpPr>
              <p:nvPr/>
            </p:nvSpPr>
            <p:spPr bwMode="auto">
              <a:xfrm>
                <a:off x="4372769" y="3160713"/>
                <a:ext cx="234950" cy="38100"/>
              </a:xfrm>
              <a:custGeom>
                <a:avLst/>
                <a:gdLst/>
                <a:ahLst/>
                <a:cxnLst>
                  <a:cxn ang="0">
                    <a:pos x="229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229" y="0"/>
                  </a:cxn>
                  <a:cxn ang="0">
                    <a:pos x="249" y="20"/>
                  </a:cxn>
                  <a:cxn ang="0">
                    <a:pos x="229" y="40"/>
                  </a:cxn>
                </a:cxnLst>
                <a:rect l="0" t="0" r="r" b="b"/>
                <a:pathLst>
                  <a:path w="249" h="40">
                    <a:moveTo>
                      <a:pt x="229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40" y="0"/>
                      <a:pt x="249" y="9"/>
                      <a:pt x="249" y="20"/>
                    </a:cubicBezTo>
                    <a:cubicBezTo>
                      <a:pt x="249" y="31"/>
                      <a:pt x="240" y="40"/>
                      <a:pt x="229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" name="Freeform 107"/>
              <p:cNvSpPr>
                <a:spLocks/>
              </p:cNvSpPr>
              <p:nvPr/>
            </p:nvSpPr>
            <p:spPr bwMode="auto">
              <a:xfrm>
                <a:off x="4455319" y="3286125"/>
                <a:ext cx="247650" cy="38100"/>
              </a:xfrm>
              <a:custGeom>
                <a:avLst/>
                <a:gdLst/>
                <a:ahLst/>
                <a:cxnLst>
                  <a:cxn ang="0">
                    <a:pos x="242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242" y="0"/>
                  </a:cxn>
                  <a:cxn ang="0">
                    <a:pos x="262" y="20"/>
                  </a:cxn>
                  <a:cxn ang="0">
                    <a:pos x="242" y="40"/>
                  </a:cxn>
                </a:cxnLst>
                <a:rect l="0" t="0" r="r" b="b"/>
                <a:pathLst>
                  <a:path w="262" h="40">
                    <a:moveTo>
                      <a:pt x="242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53" y="0"/>
                      <a:pt x="262" y="9"/>
                      <a:pt x="262" y="20"/>
                    </a:cubicBezTo>
                    <a:cubicBezTo>
                      <a:pt x="262" y="31"/>
                      <a:pt x="253" y="40"/>
                      <a:pt x="242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3" name="Freeform 108"/>
              <p:cNvSpPr>
                <a:spLocks/>
              </p:cNvSpPr>
              <p:nvPr/>
            </p:nvSpPr>
            <p:spPr bwMode="auto">
              <a:xfrm>
                <a:off x="4707732" y="3203575"/>
                <a:ext cx="157163" cy="38100"/>
              </a:xfrm>
              <a:custGeom>
                <a:avLst/>
                <a:gdLst/>
                <a:ahLst/>
                <a:cxnLst>
                  <a:cxn ang="0">
                    <a:pos x="147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47" y="0"/>
                  </a:cxn>
                  <a:cxn ang="0">
                    <a:pos x="167" y="20"/>
                  </a:cxn>
                  <a:cxn ang="0">
                    <a:pos x="147" y="40"/>
                  </a:cxn>
                </a:cxnLst>
                <a:rect l="0" t="0" r="r" b="b"/>
                <a:pathLst>
                  <a:path w="167" h="40">
                    <a:moveTo>
                      <a:pt x="147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8" y="0"/>
                      <a:pt x="167" y="9"/>
                      <a:pt x="167" y="20"/>
                    </a:cubicBezTo>
                    <a:cubicBezTo>
                      <a:pt x="167" y="31"/>
                      <a:pt x="158" y="40"/>
                      <a:pt x="147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4" name="Freeform 109"/>
              <p:cNvSpPr>
                <a:spLocks/>
              </p:cNvSpPr>
              <p:nvPr/>
            </p:nvSpPr>
            <p:spPr bwMode="auto">
              <a:xfrm>
                <a:off x="4461669" y="3417888"/>
                <a:ext cx="239713" cy="38100"/>
              </a:xfrm>
              <a:custGeom>
                <a:avLst/>
                <a:gdLst/>
                <a:ahLst/>
                <a:cxnLst>
                  <a:cxn ang="0">
                    <a:pos x="235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235" y="0"/>
                  </a:cxn>
                  <a:cxn ang="0">
                    <a:pos x="255" y="20"/>
                  </a:cxn>
                  <a:cxn ang="0">
                    <a:pos x="235" y="40"/>
                  </a:cxn>
                </a:cxnLst>
                <a:rect l="0" t="0" r="r" b="b"/>
                <a:pathLst>
                  <a:path w="255" h="40">
                    <a:moveTo>
                      <a:pt x="235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46" y="0"/>
                      <a:pt x="255" y="9"/>
                      <a:pt x="255" y="20"/>
                    </a:cubicBezTo>
                    <a:cubicBezTo>
                      <a:pt x="255" y="31"/>
                      <a:pt x="246" y="40"/>
                      <a:pt x="235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5" name="Freeform 110"/>
              <p:cNvSpPr>
                <a:spLocks/>
              </p:cNvSpPr>
              <p:nvPr/>
            </p:nvSpPr>
            <p:spPr bwMode="auto">
              <a:xfrm>
                <a:off x="4266407" y="3268663"/>
                <a:ext cx="166688" cy="38100"/>
              </a:xfrm>
              <a:custGeom>
                <a:avLst/>
                <a:gdLst/>
                <a:ahLst/>
                <a:cxnLst>
                  <a:cxn ang="0">
                    <a:pos x="157" y="40"/>
                  </a:cxn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57" y="0"/>
                  </a:cxn>
                  <a:cxn ang="0">
                    <a:pos x="177" y="20"/>
                  </a:cxn>
                  <a:cxn ang="0">
                    <a:pos x="157" y="40"/>
                  </a:cxn>
                </a:cxnLst>
                <a:rect l="0" t="0" r="r" b="b"/>
                <a:pathLst>
                  <a:path w="177" h="40">
                    <a:moveTo>
                      <a:pt x="157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8" y="0"/>
                      <a:pt x="177" y="9"/>
                      <a:pt x="177" y="20"/>
                    </a:cubicBezTo>
                    <a:cubicBezTo>
                      <a:pt x="177" y="31"/>
                      <a:pt x="168" y="40"/>
                      <a:pt x="157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6" name="Freeform 111"/>
              <p:cNvSpPr>
                <a:spLocks/>
              </p:cNvSpPr>
              <p:nvPr/>
            </p:nvSpPr>
            <p:spPr bwMode="auto">
              <a:xfrm>
                <a:off x="4466432" y="2894013"/>
                <a:ext cx="107950" cy="107950"/>
              </a:xfrm>
              <a:custGeom>
                <a:avLst/>
                <a:gdLst/>
                <a:ahLst/>
                <a:cxnLst>
                  <a:cxn ang="0">
                    <a:pos x="95" y="115"/>
                  </a:cxn>
                  <a:cxn ang="0">
                    <a:pos x="20" y="115"/>
                  </a:cxn>
                  <a:cxn ang="0">
                    <a:pos x="0" y="95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95" y="0"/>
                  </a:cxn>
                  <a:cxn ang="0">
                    <a:pos x="115" y="20"/>
                  </a:cxn>
                  <a:cxn ang="0">
                    <a:pos x="115" y="95"/>
                  </a:cxn>
                  <a:cxn ang="0">
                    <a:pos x="95" y="115"/>
                  </a:cxn>
                </a:cxnLst>
                <a:rect l="0" t="0" r="r" b="b"/>
                <a:pathLst>
                  <a:path w="115" h="115">
                    <a:moveTo>
                      <a:pt x="95" y="115"/>
                    </a:moveTo>
                    <a:cubicBezTo>
                      <a:pt x="20" y="115"/>
                      <a:pt x="20" y="115"/>
                      <a:pt x="20" y="115"/>
                    </a:cubicBezTo>
                    <a:cubicBezTo>
                      <a:pt x="8" y="115"/>
                      <a:pt x="0" y="106"/>
                      <a:pt x="0" y="9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20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6" y="0"/>
                      <a:pt x="115" y="9"/>
                      <a:pt x="115" y="20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106"/>
                      <a:pt x="106" y="115"/>
                      <a:pt x="95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7" name="Freeform 112"/>
              <p:cNvSpPr>
                <a:spLocks/>
              </p:cNvSpPr>
              <p:nvPr/>
            </p:nvSpPr>
            <p:spPr bwMode="auto">
              <a:xfrm>
                <a:off x="4629944" y="3059113"/>
                <a:ext cx="128588" cy="128587"/>
              </a:xfrm>
              <a:custGeom>
                <a:avLst/>
                <a:gdLst/>
                <a:ahLst/>
                <a:cxnLst>
                  <a:cxn ang="0">
                    <a:pos x="126" y="136"/>
                  </a:cxn>
                  <a:cxn ang="0">
                    <a:pos x="10" y="136"/>
                  </a:cxn>
                  <a:cxn ang="0">
                    <a:pos x="0" y="12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36" y="10"/>
                  </a:cxn>
                  <a:cxn ang="0">
                    <a:pos x="136" y="126"/>
                  </a:cxn>
                  <a:cxn ang="0">
                    <a:pos x="126" y="136"/>
                  </a:cxn>
                </a:cxnLst>
                <a:rect l="0" t="0" r="r" b="b"/>
                <a:pathLst>
                  <a:path w="136" h="136">
                    <a:moveTo>
                      <a:pt x="126" y="136"/>
                    </a:moveTo>
                    <a:cubicBezTo>
                      <a:pt x="10" y="136"/>
                      <a:pt x="10" y="136"/>
                      <a:pt x="10" y="136"/>
                    </a:cubicBezTo>
                    <a:cubicBezTo>
                      <a:pt x="5" y="136"/>
                      <a:pt x="0" y="132"/>
                      <a:pt x="0" y="1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1" y="0"/>
                      <a:pt x="136" y="5"/>
                      <a:pt x="136" y="10"/>
                    </a:cubicBezTo>
                    <a:cubicBezTo>
                      <a:pt x="136" y="126"/>
                      <a:pt x="136" y="126"/>
                      <a:pt x="136" y="126"/>
                    </a:cubicBezTo>
                    <a:cubicBezTo>
                      <a:pt x="136" y="132"/>
                      <a:pt x="131" y="136"/>
                      <a:pt x="126" y="1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8" name="Freeform 113"/>
              <p:cNvSpPr>
                <a:spLocks/>
              </p:cNvSpPr>
              <p:nvPr/>
            </p:nvSpPr>
            <p:spPr bwMode="auto">
              <a:xfrm>
                <a:off x="4290219" y="3165475"/>
                <a:ext cx="49213" cy="49212"/>
              </a:xfrm>
              <a:custGeom>
                <a:avLst/>
                <a:gdLst/>
                <a:ahLst/>
                <a:cxnLst>
                  <a:cxn ang="0">
                    <a:pos x="42" y="52"/>
                  </a:cxn>
                  <a:cxn ang="0">
                    <a:pos x="10" y="52"/>
                  </a:cxn>
                  <a:cxn ang="0">
                    <a:pos x="0" y="42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52" y="10"/>
                  </a:cxn>
                  <a:cxn ang="0">
                    <a:pos x="52" y="42"/>
                  </a:cxn>
                  <a:cxn ang="0">
                    <a:pos x="42" y="52"/>
                  </a:cxn>
                </a:cxnLst>
                <a:rect l="0" t="0" r="r" b="b"/>
                <a:pathLst>
                  <a:path w="52" h="52">
                    <a:moveTo>
                      <a:pt x="42" y="52"/>
                    </a:moveTo>
                    <a:cubicBezTo>
                      <a:pt x="10" y="52"/>
                      <a:pt x="10" y="52"/>
                      <a:pt x="10" y="52"/>
                    </a:cubicBezTo>
                    <a:cubicBezTo>
                      <a:pt x="4" y="52"/>
                      <a:pt x="0" y="48"/>
                      <a:pt x="0" y="4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8" y="0"/>
                      <a:pt x="52" y="4"/>
                      <a:pt x="52" y="10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8"/>
                      <a:pt x="48" y="52"/>
                      <a:pt x="4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9" name="Freeform 114"/>
              <p:cNvSpPr>
                <a:spLocks/>
              </p:cNvSpPr>
              <p:nvPr/>
            </p:nvSpPr>
            <p:spPr bwMode="auto">
              <a:xfrm>
                <a:off x="4537869" y="3346450"/>
                <a:ext cx="50800" cy="49212"/>
              </a:xfrm>
              <a:custGeom>
                <a:avLst/>
                <a:gdLst/>
                <a:ahLst/>
                <a:cxnLst>
                  <a:cxn ang="0">
                    <a:pos x="43" y="53"/>
                  </a:cxn>
                  <a:cxn ang="0">
                    <a:pos x="10" y="53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3" y="0"/>
                  </a:cxn>
                  <a:cxn ang="0">
                    <a:pos x="53" y="10"/>
                  </a:cxn>
                  <a:cxn ang="0">
                    <a:pos x="53" y="43"/>
                  </a:cxn>
                  <a:cxn ang="0">
                    <a:pos x="43" y="53"/>
                  </a:cxn>
                </a:cxnLst>
                <a:rect l="0" t="0" r="r" b="b"/>
                <a:pathLst>
                  <a:path w="53" h="53">
                    <a:moveTo>
                      <a:pt x="43" y="53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0" y="48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0"/>
                      <a:pt x="53" y="4"/>
                      <a:pt x="53" y="10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8"/>
                      <a:pt x="49" y="53"/>
                      <a:pt x="43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40" name="Freeform 115"/>
              <p:cNvSpPr>
                <a:spLocks/>
              </p:cNvSpPr>
              <p:nvPr/>
            </p:nvSpPr>
            <p:spPr bwMode="auto">
              <a:xfrm>
                <a:off x="4515644" y="3213100"/>
                <a:ext cx="49213" cy="49212"/>
              </a:xfrm>
              <a:custGeom>
                <a:avLst/>
                <a:gdLst/>
                <a:ahLst/>
                <a:cxnLst>
                  <a:cxn ang="0">
                    <a:pos x="43" y="53"/>
                  </a:cxn>
                  <a:cxn ang="0">
                    <a:pos x="10" y="53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3" y="0"/>
                  </a:cxn>
                  <a:cxn ang="0">
                    <a:pos x="53" y="10"/>
                  </a:cxn>
                  <a:cxn ang="0">
                    <a:pos x="53" y="43"/>
                  </a:cxn>
                  <a:cxn ang="0">
                    <a:pos x="43" y="53"/>
                  </a:cxn>
                </a:cxnLst>
                <a:rect l="0" t="0" r="r" b="b"/>
                <a:pathLst>
                  <a:path w="53" h="53">
                    <a:moveTo>
                      <a:pt x="43" y="53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3" y="5"/>
                      <a:pt x="53" y="10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9"/>
                      <a:pt x="48" y="53"/>
                      <a:pt x="43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41" name="Freeform 116"/>
              <p:cNvSpPr>
                <a:spLocks/>
              </p:cNvSpPr>
              <p:nvPr/>
            </p:nvSpPr>
            <p:spPr bwMode="auto">
              <a:xfrm>
                <a:off x="4566444" y="3001963"/>
                <a:ext cx="49213" cy="50800"/>
              </a:xfrm>
              <a:custGeom>
                <a:avLst/>
                <a:gdLst/>
                <a:ahLst/>
                <a:cxnLst>
                  <a:cxn ang="0">
                    <a:pos x="42" y="53"/>
                  </a:cxn>
                  <a:cxn ang="0">
                    <a:pos x="10" y="53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52" y="10"/>
                  </a:cxn>
                  <a:cxn ang="0">
                    <a:pos x="52" y="43"/>
                  </a:cxn>
                  <a:cxn ang="0">
                    <a:pos x="42" y="53"/>
                  </a:cxn>
                </a:cxnLst>
                <a:rect l="0" t="0" r="r" b="b"/>
                <a:pathLst>
                  <a:path w="52" h="53">
                    <a:moveTo>
                      <a:pt x="42" y="53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4" y="53"/>
                      <a:pt x="0" y="48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8" y="0"/>
                      <a:pt x="52" y="5"/>
                      <a:pt x="52" y="10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8"/>
                      <a:pt x="48" y="53"/>
                      <a:pt x="42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42" name="Freeform 117"/>
              <p:cNvSpPr>
                <a:spLocks/>
              </p:cNvSpPr>
              <p:nvPr/>
            </p:nvSpPr>
            <p:spPr bwMode="auto">
              <a:xfrm>
                <a:off x="4704557" y="3260725"/>
                <a:ext cx="49213" cy="49212"/>
              </a:xfrm>
              <a:custGeom>
                <a:avLst/>
                <a:gdLst/>
                <a:ahLst/>
                <a:cxnLst>
                  <a:cxn ang="0">
                    <a:pos x="43" y="52"/>
                  </a:cxn>
                  <a:cxn ang="0">
                    <a:pos x="10" y="52"/>
                  </a:cxn>
                  <a:cxn ang="0">
                    <a:pos x="0" y="42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3" y="0"/>
                  </a:cxn>
                  <a:cxn ang="0">
                    <a:pos x="53" y="10"/>
                  </a:cxn>
                  <a:cxn ang="0">
                    <a:pos x="53" y="42"/>
                  </a:cxn>
                  <a:cxn ang="0">
                    <a:pos x="43" y="52"/>
                  </a:cxn>
                </a:cxnLst>
                <a:rect l="0" t="0" r="r" b="b"/>
                <a:pathLst>
                  <a:path w="53" h="52">
                    <a:moveTo>
                      <a:pt x="43" y="52"/>
                    </a:moveTo>
                    <a:cubicBezTo>
                      <a:pt x="10" y="52"/>
                      <a:pt x="10" y="52"/>
                      <a:pt x="10" y="52"/>
                    </a:cubicBezTo>
                    <a:cubicBezTo>
                      <a:pt x="5" y="52"/>
                      <a:pt x="0" y="48"/>
                      <a:pt x="0" y="4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3" y="4"/>
                      <a:pt x="53" y="10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8"/>
                      <a:pt x="48" y="52"/>
                      <a:pt x="43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43" name="Freeform 118"/>
              <p:cNvSpPr>
                <a:spLocks noEditPoints="1"/>
              </p:cNvSpPr>
              <p:nvPr/>
            </p:nvSpPr>
            <p:spPr bwMode="auto">
              <a:xfrm>
                <a:off x="4258469" y="2889250"/>
                <a:ext cx="188913" cy="158750"/>
              </a:xfrm>
              <a:custGeom>
                <a:avLst/>
                <a:gdLst/>
                <a:ahLst/>
                <a:cxnLst>
                  <a:cxn ang="0">
                    <a:pos x="54" y="43"/>
                  </a:cxn>
                  <a:cxn ang="0">
                    <a:pos x="27" y="16"/>
                  </a:cxn>
                  <a:cxn ang="0">
                    <a:pos x="0" y="43"/>
                  </a:cxn>
                  <a:cxn ang="0">
                    <a:pos x="27" y="71"/>
                  </a:cxn>
                  <a:cxn ang="0">
                    <a:pos x="54" y="43"/>
                  </a:cxn>
                  <a:cxn ang="0">
                    <a:pos x="169" y="0"/>
                  </a:cxn>
                  <a:cxn ang="0">
                    <a:pos x="83" y="0"/>
                  </a:cxn>
                  <a:cxn ang="0">
                    <a:pos x="97" y="43"/>
                  </a:cxn>
                  <a:cxn ang="0">
                    <a:pos x="27" y="115"/>
                  </a:cxn>
                  <a:cxn ang="0">
                    <a:pos x="27" y="138"/>
                  </a:cxn>
                  <a:cxn ang="0">
                    <a:pos x="58" y="169"/>
                  </a:cxn>
                  <a:cxn ang="0">
                    <a:pos x="169" y="169"/>
                  </a:cxn>
                  <a:cxn ang="0">
                    <a:pos x="200" y="138"/>
                  </a:cxn>
                  <a:cxn ang="0">
                    <a:pos x="200" y="30"/>
                  </a:cxn>
                  <a:cxn ang="0">
                    <a:pos x="169" y="0"/>
                  </a:cxn>
                </a:cxnLst>
                <a:rect l="0" t="0" r="r" b="b"/>
                <a:pathLst>
                  <a:path w="200" h="169">
                    <a:moveTo>
                      <a:pt x="54" y="43"/>
                    </a:moveTo>
                    <a:cubicBezTo>
                      <a:pt x="54" y="28"/>
                      <a:pt x="42" y="16"/>
                      <a:pt x="27" y="16"/>
                    </a:cubicBezTo>
                    <a:cubicBezTo>
                      <a:pt x="12" y="16"/>
                      <a:pt x="0" y="28"/>
                      <a:pt x="0" y="43"/>
                    </a:cubicBezTo>
                    <a:cubicBezTo>
                      <a:pt x="0" y="59"/>
                      <a:pt x="12" y="71"/>
                      <a:pt x="27" y="71"/>
                    </a:cubicBezTo>
                    <a:cubicBezTo>
                      <a:pt x="42" y="71"/>
                      <a:pt x="54" y="59"/>
                      <a:pt x="54" y="43"/>
                    </a:cubicBezTo>
                    <a:close/>
                    <a:moveTo>
                      <a:pt x="169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92" y="12"/>
                      <a:pt x="97" y="26"/>
                      <a:pt x="97" y="43"/>
                    </a:cubicBezTo>
                    <a:cubicBezTo>
                      <a:pt x="97" y="82"/>
                      <a:pt x="66" y="113"/>
                      <a:pt x="27" y="115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55"/>
                      <a:pt x="41" y="169"/>
                      <a:pt x="58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86" y="169"/>
                      <a:pt x="200" y="155"/>
                      <a:pt x="200" y="138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13"/>
                      <a:pt x="186" y="0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16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 redondeado"/>
          <p:cNvSpPr/>
          <p:nvPr/>
        </p:nvSpPr>
        <p:spPr bwMode="auto">
          <a:xfrm>
            <a:off x="10389456" y="2072002"/>
            <a:ext cx="890952" cy="1011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548667" y="4562272"/>
            <a:ext cx="3970463" cy="622571"/>
            <a:chOff x="7558395" y="4455264"/>
            <a:chExt cx="3970463" cy="622571"/>
          </a:xfrm>
        </p:grpSpPr>
        <p:sp>
          <p:nvSpPr>
            <p:cNvPr id="9" name="8 Rectángulo redondeado"/>
            <p:cNvSpPr/>
            <p:nvPr/>
          </p:nvSpPr>
          <p:spPr bwMode="auto">
            <a:xfrm>
              <a:off x="7558395" y="4455264"/>
              <a:ext cx="3570051" cy="6225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5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066" y="4709331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645" y="4709331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224" y="4709331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802" y="4709331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1070078" y="458101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  <a:latin typeface="Trebuchet MS" pitchFamily="34" charset="0"/>
                </a:rPr>
                <a:t>VC</a:t>
              </a: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8088074" y="3487420"/>
            <a:ext cx="2433492" cy="622571"/>
            <a:chOff x="8088074" y="3487420"/>
            <a:chExt cx="2433492" cy="622571"/>
          </a:xfrm>
        </p:grpSpPr>
        <p:sp>
          <p:nvSpPr>
            <p:cNvPr id="11" name="10 Rectángulo redondeado"/>
            <p:cNvSpPr/>
            <p:nvPr/>
          </p:nvSpPr>
          <p:spPr bwMode="auto">
            <a:xfrm>
              <a:off x="8088074" y="3487420"/>
              <a:ext cx="1974712" cy="6225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2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201" y="3741487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780" y="3741487"/>
              <a:ext cx="6461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10062786" y="363857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  <a:latin typeface="Trebuchet MS" pitchFamily="34" charset="0"/>
                </a:rPr>
                <a:t>VC</a:t>
              </a:r>
            </a:p>
          </p:txBody>
        </p:sp>
      </p:grpSp>
      <p:pic>
        <p:nvPicPr>
          <p:cNvPr id="19" name="Picture 87" descr="Featur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22" y="5613987"/>
            <a:ext cx="519195" cy="4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7" descr="Featur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75" y="4618677"/>
            <a:ext cx="519195" cy="4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angular"/>
          <p:cNvCxnSpPr>
            <a:stCxn id="19" idx="0"/>
            <a:endCxn id="6" idx="2"/>
          </p:cNvCxnSpPr>
          <p:nvPr/>
        </p:nvCxnSpPr>
        <p:spPr bwMode="auto">
          <a:xfrm flipV="1">
            <a:off x="8334320" y="4979852"/>
            <a:ext cx="582654" cy="634135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23 Conector recto"/>
          <p:cNvCxnSpPr>
            <a:stCxn id="19" idx="0"/>
            <a:endCxn id="5" idx="2"/>
          </p:cNvCxnSpPr>
          <p:nvPr/>
        </p:nvCxnSpPr>
        <p:spPr bwMode="auto">
          <a:xfrm flipH="1" flipV="1">
            <a:off x="8080395" y="4979852"/>
            <a:ext cx="253925" cy="63413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 bwMode="auto">
          <a:xfrm flipV="1">
            <a:off x="7107873" y="3905000"/>
            <a:ext cx="2367964" cy="71367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>
            <a:stCxn id="20" idx="0"/>
            <a:endCxn id="12" idx="2"/>
          </p:cNvCxnSpPr>
          <p:nvPr/>
        </p:nvCxnSpPr>
        <p:spPr bwMode="auto">
          <a:xfrm flipV="1">
            <a:off x="7107873" y="3905000"/>
            <a:ext cx="1531385" cy="71367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57" descr="Bl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41" y="5366454"/>
            <a:ext cx="539882" cy="19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30 Conector recto"/>
          <p:cNvCxnSpPr>
            <a:stCxn id="29" idx="0"/>
            <a:endCxn id="7" idx="2"/>
          </p:cNvCxnSpPr>
          <p:nvPr/>
        </p:nvCxnSpPr>
        <p:spPr bwMode="auto">
          <a:xfrm flipV="1">
            <a:off x="9648982" y="4979852"/>
            <a:ext cx="104571" cy="38660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57" descr="Bl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35" y="5366454"/>
            <a:ext cx="539882" cy="19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7" descr="Bl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46" y="5366454"/>
            <a:ext cx="539882" cy="19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33" idx="0"/>
            <a:endCxn id="7" idx="2"/>
          </p:cNvCxnSpPr>
          <p:nvPr/>
        </p:nvCxnSpPr>
        <p:spPr bwMode="auto">
          <a:xfrm flipH="1" flipV="1">
            <a:off x="9753553" y="4979852"/>
            <a:ext cx="538623" cy="38660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Conector recto"/>
          <p:cNvCxnSpPr>
            <a:stCxn id="34" idx="0"/>
            <a:endCxn id="8" idx="2"/>
          </p:cNvCxnSpPr>
          <p:nvPr/>
        </p:nvCxnSpPr>
        <p:spPr bwMode="auto">
          <a:xfrm flipH="1" flipV="1">
            <a:off x="10590131" y="4979852"/>
            <a:ext cx="323056" cy="38660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55 Grupo"/>
          <p:cNvGrpSpPr/>
          <p:nvPr/>
        </p:nvGrpSpPr>
        <p:grpSpPr>
          <a:xfrm>
            <a:off x="8080395" y="3905000"/>
            <a:ext cx="2509736" cy="911339"/>
            <a:chOff x="8080395" y="3905000"/>
            <a:chExt cx="2509736" cy="911339"/>
          </a:xfrm>
        </p:grpSpPr>
        <p:cxnSp>
          <p:nvCxnSpPr>
            <p:cNvPr id="40" name="39 Conector recto"/>
            <p:cNvCxnSpPr>
              <a:stCxn id="5" idx="0"/>
              <a:endCxn id="12" idx="2"/>
            </p:cNvCxnSpPr>
            <p:nvPr/>
          </p:nvCxnSpPr>
          <p:spPr bwMode="auto">
            <a:xfrm flipV="1">
              <a:off x="8080395" y="3905000"/>
              <a:ext cx="558863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42 Conector recto"/>
            <p:cNvCxnSpPr>
              <a:stCxn id="5" idx="0"/>
              <a:endCxn id="13" idx="2"/>
            </p:cNvCxnSpPr>
            <p:nvPr/>
          </p:nvCxnSpPr>
          <p:spPr bwMode="auto">
            <a:xfrm flipV="1">
              <a:off x="8080395" y="3905000"/>
              <a:ext cx="1395442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44 Conector recto"/>
            <p:cNvCxnSpPr>
              <a:stCxn id="6" idx="0"/>
              <a:endCxn id="12" idx="2"/>
            </p:cNvCxnSpPr>
            <p:nvPr/>
          </p:nvCxnSpPr>
          <p:spPr bwMode="auto">
            <a:xfrm flipH="1" flipV="1">
              <a:off x="8639258" y="3905000"/>
              <a:ext cx="277716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46 Conector recto"/>
            <p:cNvCxnSpPr>
              <a:endCxn id="13" idx="2"/>
            </p:cNvCxnSpPr>
            <p:nvPr/>
          </p:nvCxnSpPr>
          <p:spPr bwMode="auto">
            <a:xfrm flipV="1">
              <a:off x="8916974" y="3905000"/>
              <a:ext cx="558863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48 Conector recto"/>
            <p:cNvCxnSpPr>
              <a:stCxn id="7" idx="0"/>
              <a:endCxn id="12" idx="2"/>
            </p:cNvCxnSpPr>
            <p:nvPr/>
          </p:nvCxnSpPr>
          <p:spPr bwMode="auto">
            <a:xfrm flipH="1" flipV="1">
              <a:off x="8639258" y="3905000"/>
              <a:ext cx="1114295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50 Conector recto"/>
            <p:cNvCxnSpPr>
              <a:stCxn id="7" idx="0"/>
              <a:endCxn id="13" idx="2"/>
            </p:cNvCxnSpPr>
            <p:nvPr/>
          </p:nvCxnSpPr>
          <p:spPr bwMode="auto">
            <a:xfrm flipH="1" flipV="1">
              <a:off x="9475837" y="3905000"/>
              <a:ext cx="277716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52 Conector recto"/>
            <p:cNvCxnSpPr>
              <a:stCxn id="8" idx="0"/>
              <a:endCxn id="12" idx="2"/>
            </p:cNvCxnSpPr>
            <p:nvPr/>
          </p:nvCxnSpPr>
          <p:spPr bwMode="auto">
            <a:xfrm flipH="1" flipV="1">
              <a:off x="8639258" y="3905000"/>
              <a:ext cx="1950873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54 Conector recto"/>
            <p:cNvCxnSpPr>
              <a:stCxn id="8" idx="0"/>
              <a:endCxn id="13" idx="2"/>
            </p:cNvCxnSpPr>
            <p:nvPr/>
          </p:nvCxnSpPr>
          <p:spPr bwMode="auto">
            <a:xfrm flipH="1" flipV="1">
              <a:off x="9475837" y="3905000"/>
              <a:ext cx="1114294" cy="91133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58 Rectángulo redondeado"/>
          <p:cNvSpPr/>
          <p:nvPr/>
        </p:nvSpPr>
        <p:spPr bwMode="auto">
          <a:xfrm>
            <a:off x="8023284" y="948501"/>
            <a:ext cx="1974712" cy="622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60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11" y="1202568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90" y="1202568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61 CuadroTexto"/>
          <p:cNvSpPr txBox="1"/>
          <p:nvPr/>
        </p:nvSpPr>
        <p:spPr>
          <a:xfrm>
            <a:off x="9997996" y="109965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VC</a:t>
            </a:r>
          </a:p>
        </p:txBody>
      </p:sp>
      <p:pic>
        <p:nvPicPr>
          <p:cNvPr id="68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17" y="2292079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17" y="2700640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70 CuadroTexto"/>
          <p:cNvSpPr txBox="1"/>
          <p:nvPr/>
        </p:nvSpPr>
        <p:spPr>
          <a:xfrm>
            <a:off x="10629356" y="172223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VC</a:t>
            </a:r>
          </a:p>
        </p:txBody>
      </p:sp>
      <p:sp>
        <p:nvSpPr>
          <p:cNvPr id="72" name="71 Rectángulo redondeado"/>
          <p:cNvSpPr/>
          <p:nvPr/>
        </p:nvSpPr>
        <p:spPr bwMode="auto">
          <a:xfrm>
            <a:off x="7002069" y="2091571"/>
            <a:ext cx="890952" cy="1011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73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0" y="2311648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0" y="2720209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74 CuadroTexto"/>
          <p:cNvSpPr txBox="1"/>
          <p:nvPr/>
        </p:nvSpPr>
        <p:spPr>
          <a:xfrm>
            <a:off x="7241969" y="17418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VC</a:t>
            </a:r>
          </a:p>
        </p:txBody>
      </p:sp>
      <p:grpSp>
        <p:nvGrpSpPr>
          <p:cNvPr id="103" name="102 Grupo"/>
          <p:cNvGrpSpPr/>
          <p:nvPr/>
        </p:nvGrpSpPr>
        <p:grpSpPr>
          <a:xfrm>
            <a:off x="7770243" y="1366081"/>
            <a:ext cx="2741274" cy="2375406"/>
            <a:chOff x="7770243" y="1366081"/>
            <a:chExt cx="2741274" cy="2375406"/>
          </a:xfrm>
        </p:grpSpPr>
        <p:cxnSp>
          <p:nvCxnSpPr>
            <p:cNvPr id="77" name="76 Conector recto"/>
            <p:cNvCxnSpPr>
              <a:stCxn id="12" idx="0"/>
              <a:endCxn id="60" idx="2"/>
            </p:cNvCxnSpPr>
            <p:nvPr/>
          </p:nvCxnSpPr>
          <p:spPr bwMode="auto">
            <a:xfrm flipH="1" flipV="1">
              <a:off x="8574468" y="1366081"/>
              <a:ext cx="64790" cy="2375406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78 Conector recto"/>
            <p:cNvCxnSpPr>
              <a:endCxn id="68" idx="1"/>
            </p:cNvCxnSpPr>
            <p:nvPr/>
          </p:nvCxnSpPr>
          <p:spPr bwMode="auto">
            <a:xfrm flipV="1">
              <a:off x="8639258" y="2373836"/>
              <a:ext cx="1872259" cy="1367651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80 Conector recto"/>
            <p:cNvCxnSpPr>
              <a:stCxn id="12" idx="0"/>
              <a:endCxn id="74" idx="3"/>
            </p:cNvCxnSpPr>
            <p:nvPr/>
          </p:nvCxnSpPr>
          <p:spPr bwMode="auto">
            <a:xfrm flipH="1" flipV="1">
              <a:off x="7770243" y="2801966"/>
              <a:ext cx="869015" cy="939521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82 Conector recto"/>
            <p:cNvCxnSpPr>
              <a:stCxn id="13" idx="0"/>
              <a:endCxn id="73" idx="3"/>
            </p:cNvCxnSpPr>
            <p:nvPr/>
          </p:nvCxnSpPr>
          <p:spPr bwMode="auto">
            <a:xfrm flipH="1" flipV="1">
              <a:off x="7770243" y="2393405"/>
              <a:ext cx="1705594" cy="1348082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84 Conector recto"/>
            <p:cNvCxnSpPr>
              <a:endCxn id="61" idx="2"/>
            </p:cNvCxnSpPr>
            <p:nvPr/>
          </p:nvCxnSpPr>
          <p:spPr bwMode="auto">
            <a:xfrm flipH="1" flipV="1">
              <a:off x="9411047" y="1366081"/>
              <a:ext cx="64790" cy="2375406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86 Conector recto"/>
            <p:cNvCxnSpPr>
              <a:stCxn id="13" idx="0"/>
              <a:endCxn id="69" idx="1"/>
            </p:cNvCxnSpPr>
            <p:nvPr/>
          </p:nvCxnSpPr>
          <p:spPr bwMode="auto">
            <a:xfrm flipV="1">
              <a:off x="9475837" y="2782397"/>
              <a:ext cx="1035680" cy="959090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88 Conector recto"/>
            <p:cNvCxnSpPr>
              <a:stCxn id="73" idx="3"/>
              <a:endCxn id="60" idx="2"/>
            </p:cNvCxnSpPr>
            <p:nvPr/>
          </p:nvCxnSpPr>
          <p:spPr bwMode="auto">
            <a:xfrm flipV="1">
              <a:off x="7770243" y="1366081"/>
              <a:ext cx="804225" cy="1027324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90 Conector recto"/>
            <p:cNvCxnSpPr>
              <a:stCxn id="74" idx="3"/>
              <a:endCxn id="61" idx="2"/>
            </p:cNvCxnSpPr>
            <p:nvPr/>
          </p:nvCxnSpPr>
          <p:spPr bwMode="auto">
            <a:xfrm flipV="1">
              <a:off x="7770243" y="1366081"/>
              <a:ext cx="1640804" cy="1435885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94 Conector recto"/>
            <p:cNvCxnSpPr>
              <a:stCxn id="60" idx="2"/>
              <a:endCxn id="69" idx="1"/>
            </p:cNvCxnSpPr>
            <p:nvPr/>
          </p:nvCxnSpPr>
          <p:spPr bwMode="auto">
            <a:xfrm>
              <a:off x="8574468" y="1366081"/>
              <a:ext cx="1937049" cy="1416316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96 Conector recto"/>
            <p:cNvCxnSpPr>
              <a:stCxn id="61" idx="2"/>
              <a:endCxn id="68" idx="1"/>
            </p:cNvCxnSpPr>
            <p:nvPr/>
          </p:nvCxnSpPr>
          <p:spPr bwMode="auto">
            <a:xfrm>
              <a:off x="9411047" y="1366081"/>
              <a:ext cx="1100470" cy="1007755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98 Conector recto"/>
            <p:cNvCxnSpPr>
              <a:stCxn id="73" idx="3"/>
              <a:endCxn id="68" idx="1"/>
            </p:cNvCxnSpPr>
            <p:nvPr/>
          </p:nvCxnSpPr>
          <p:spPr bwMode="auto">
            <a:xfrm flipV="1">
              <a:off x="7770243" y="2373836"/>
              <a:ext cx="2741274" cy="1956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100 Conector recto"/>
            <p:cNvCxnSpPr>
              <a:stCxn id="74" idx="3"/>
              <a:endCxn id="69" idx="1"/>
            </p:cNvCxnSpPr>
            <p:nvPr/>
          </p:nvCxnSpPr>
          <p:spPr bwMode="auto">
            <a:xfrm flipV="1">
              <a:off x="7770243" y="2782397"/>
              <a:ext cx="2741274" cy="1956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6" name="Picture 87" descr="Featur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48" y="241230"/>
            <a:ext cx="519195" cy="4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" name="107 Conector recto"/>
          <p:cNvCxnSpPr>
            <a:stCxn id="106" idx="3"/>
            <a:endCxn id="61" idx="0"/>
          </p:cNvCxnSpPr>
          <p:nvPr/>
        </p:nvCxnSpPr>
        <p:spPr bwMode="auto">
          <a:xfrm>
            <a:off x="7770243" y="460569"/>
            <a:ext cx="1640804" cy="7419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Conector recto"/>
          <p:cNvCxnSpPr>
            <a:stCxn id="106" idx="3"/>
            <a:endCxn id="60" idx="0"/>
          </p:cNvCxnSpPr>
          <p:nvPr/>
        </p:nvCxnSpPr>
        <p:spPr bwMode="auto">
          <a:xfrm>
            <a:off x="7770243" y="460569"/>
            <a:ext cx="804225" cy="7419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111 Elipse"/>
          <p:cNvSpPr/>
          <p:nvPr/>
        </p:nvSpPr>
        <p:spPr bwMode="auto">
          <a:xfrm>
            <a:off x="7857795" y="5288630"/>
            <a:ext cx="1007873" cy="13938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13" name="112 Elipse"/>
          <p:cNvSpPr/>
          <p:nvPr/>
        </p:nvSpPr>
        <p:spPr bwMode="auto">
          <a:xfrm rot="2778744">
            <a:off x="7486602" y="4273603"/>
            <a:ext cx="599205" cy="15424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10435518" y="4252110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404040"/>
                </a:solidFill>
                <a:latin typeface="Trebuchet MS" pitchFamily="34" charset="0"/>
              </a:rPr>
              <a:t>802.3ad</a:t>
            </a:r>
          </a:p>
        </p:txBody>
      </p:sp>
      <p:sp>
        <p:nvSpPr>
          <p:cNvPr id="115" name="114 Elipse"/>
          <p:cNvSpPr/>
          <p:nvPr/>
        </p:nvSpPr>
        <p:spPr bwMode="auto">
          <a:xfrm>
            <a:off x="8111296" y="4350724"/>
            <a:ext cx="2380765" cy="105774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8700292" y="2370996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rebuchet MS" pitchFamily="34" charset="0"/>
              </a:rPr>
              <a:t>SPB</a:t>
            </a:r>
          </a:p>
        </p:txBody>
      </p:sp>
      <p:sp>
        <p:nvSpPr>
          <p:cNvPr id="117" name="116 Llamada rectangular"/>
          <p:cNvSpPr/>
          <p:nvPr/>
        </p:nvSpPr>
        <p:spPr bwMode="auto">
          <a:xfrm>
            <a:off x="5573949" y="5463849"/>
            <a:ext cx="1677099" cy="693760"/>
          </a:xfrm>
          <a:prstGeom prst="wedgeRectCallout">
            <a:avLst>
              <a:gd name="adj1" fmla="val 88562"/>
              <a:gd name="adj2" fmla="val -6107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802.3ad, Bonding, Teaming, MS-NLB, heart-beat, etc.</a:t>
            </a:r>
          </a:p>
        </p:txBody>
      </p:sp>
      <p:sp>
        <p:nvSpPr>
          <p:cNvPr id="118" name="117 Llamada rectangular"/>
          <p:cNvSpPr/>
          <p:nvPr/>
        </p:nvSpPr>
        <p:spPr bwMode="auto">
          <a:xfrm>
            <a:off x="5578539" y="5473415"/>
            <a:ext cx="1677099" cy="693760"/>
          </a:xfrm>
          <a:prstGeom prst="wedgeRectCallout">
            <a:avLst>
              <a:gd name="adj1" fmla="val 82762"/>
              <a:gd name="adj2" fmla="val -19848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802.3ad, Bonding, Teaming, MS-NLB, heart-beat, etc.</a:t>
            </a:r>
          </a:p>
        </p:txBody>
      </p:sp>
      <p:sp>
        <p:nvSpPr>
          <p:cNvPr id="78" name="77 Explosión 1"/>
          <p:cNvSpPr/>
          <p:nvPr/>
        </p:nvSpPr>
        <p:spPr bwMode="auto">
          <a:xfrm>
            <a:off x="7964587" y="5065984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0" name="79 Explosión 1"/>
          <p:cNvSpPr/>
          <p:nvPr/>
        </p:nvSpPr>
        <p:spPr bwMode="auto">
          <a:xfrm>
            <a:off x="8648825" y="4396396"/>
            <a:ext cx="345980" cy="301134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2" name="81 Explosión 1"/>
          <p:cNvSpPr/>
          <p:nvPr/>
        </p:nvSpPr>
        <p:spPr bwMode="auto">
          <a:xfrm>
            <a:off x="8955886" y="4403697"/>
            <a:ext cx="345980" cy="301134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4" name="83 Explosión 1"/>
          <p:cNvSpPr/>
          <p:nvPr/>
        </p:nvSpPr>
        <p:spPr bwMode="auto">
          <a:xfrm>
            <a:off x="9172856" y="3642320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6" name="85 Explosión 1"/>
          <p:cNvSpPr/>
          <p:nvPr/>
        </p:nvSpPr>
        <p:spPr bwMode="auto">
          <a:xfrm>
            <a:off x="8372554" y="3103247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8" name="87 Explosión 1"/>
          <p:cNvSpPr/>
          <p:nvPr/>
        </p:nvSpPr>
        <p:spPr bwMode="auto">
          <a:xfrm>
            <a:off x="10397908" y="2129352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90" name="89 Explosión 1"/>
          <p:cNvSpPr/>
          <p:nvPr/>
        </p:nvSpPr>
        <p:spPr bwMode="auto">
          <a:xfrm>
            <a:off x="9133703" y="1115465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92" name="91 Explosión 1"/>
          <p:cNvSpPr/>
          <p:nvPr/>
        </p:nvSpPr>
        <p:spPr bwMode="auto">
          <a:xfrm>
            <a:off x="9512378" y="4673851"/>
            <a:ext cx="515279" cy="448488"/>
          </a:xfrm>
          <a:prstGeom prst="irregularSeal1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13 Forma libre"/>
          <p:cNvSpPr/>
          <p:nvPr/>
        </p:nvSpPr>
        <p:spPr bwMode="auto">
          <a:xfrm>
            <a:off x="7456315" y="457200"/>
            <a:ext cx="1538288" cy="5369668"/>
          </a:xfrm>
          <a:custGeom>
            <a:avLst/>
            <a:gdLst>
              <a:gd name="connsiteX0" fmla="*/ 909472 w 1538288"/>
              <a:gd name="connsiteY0" fmla="*/ 5369668 h 5369668"/>
              <a:gd name="connsiteX1" fmla="*/ 1532042 w 1538288"/>
              <a:gd name="connsiteY1" fmla="*/ 4387174 h 5369668"/>
              <a:gd name="connsiteX2" fmla="*/ 569004 w 1538288"/>
              <a:gd name="connsiteY2" fmla="*/ 4455268 h 5369668"/>
              <a:gd name="connsiteX3" fmla="*/ 1240213 w 1538288"/>
              <a:gd name="connsiteY3" fmla="*/ 3385226 h 5369668"/>
              <a:gd name="connsiteX4" fmla="*/ 92349 w 1538288"/>
              <a:gd name="connsiteY4" fmla="*/ 2324911 h 5369668"/>
              <a:gd name="connsiteX5" fmla="*/ 189625 w 1538288"/>
              <a:gd name="connsiteY5" fmla="*/ 1935804 h 5369668"/>
              <a:gd name="connsiteX6" fmla="*/ 1142936 w 1538288"/>
              <a:gd name="connsiteY6" fmla="*/ 865762 h 5369668"/>
              <a:gd name="connsiteX7" fmla="*/ 150715 w 1538288"/>
              <a:gd name="connsiteY7" fmla="*/ 0 h 53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88" h="5369668">
                <a:moveTo>
                  <a:pt x="909472" y="5369668"/>
                </a:moveTo>
                <a:cubicBezTo>
                  <a:pt x="1249129" y="4954621"/>
                  <a:pt x="1588787" y="4539574"/>
                  <a:pt x="1532042" y="4387174"/>
                </a:cubicBezTo>
                <a:cubicBezTo>
                  <a:pt x="1475297" y="4234774"/>
                  <a:pt x="617642" y="4622259"/>
                  <a:pt x="569004" y="4455268"/>
                </a:cubicBezTo>
                <a:cubicBezTo>
                  <a:pt x="520366" y="4288277"/>
                  <a:pt x="1319656" y="3740286"/>
                  <a:pt x="1240213" y="3385226"/>
                </a:cubicBezTo>
                <a:cubicBezTo>
                  <a:pt x="1160770" y="3030166"/>
                  <a:pt x="267447" y="2566481"/>
                  <a:pt x="92349" y="2324911"/>
                </a:cubicBezTo>
                <a:cubicBezTo>
                  <a:pt x="-82749" y="2083341"/>
                  <a:pt x="14527" y="2178995"/>
                  <a:pt x="189625" y="1935804"/>
                </a:cubicBezTo>
                <a:cubicBezTo>
                  <a:pt x="364723" y="1692613"/>
                  <a:pt x="1149421" y="1188396"/>
                  <a:pt x="1142936" y="865762"/>
                </a:cubicBezTo>
                <a:cubicBezTo>
                  <a:pt x="1136451" y="543128"/>
                  <a:pt x="643583" y="271564"/>
                  <a:pt x="150715" y="0"/>
                </a:cubicBezTo>
              </a:path>
            </a:pathLst>
          </a:custGeom>
          <a:noFill/>
          <a:ln w="57150" cap="flat" cmpd="sng" algn="ctr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o 143"/>
          <p:cNvGrpSpPr/>
          <p:nvPr/>
        </p:nvGrpSpPr>
        <p:grpSpPr>
          <a:xfrm>
            <a:off x="377697" y="1472457"/>
            <a:ext cx="6463377" cy="3918318"/>
            <a:chOff x="463041" y="1374921"/>
            <a:chExt cx="6463377" cy="3918318"/>
          </a:xfrm>
        </p:grpSpPr>
        <p:grpSp>
          <p:nvGrpSpPr>
            <p:cNvPr id="145" name="Grupo 144"/>
            <p:cNvGrpSpPr/>
            <p:nvPr/>
          </p:nvGrpSpPr>
          <p:grpSpPr>
            <a:xfrm>
              <a:off x="463041" y="1374921"/>
              <a:ext cx="6273968" cy="1615827"/>
              <a:chOff x="463041" y="1374921"/>
              <a:chExt cx="6273968" cy="1615827"/>
            </a:xfrm>
          </p:grpSpPr>
          <p:sp>
            <p:nvSpPr>
              <p:cNvPr id="177" name="Elipse 176"/>
              <p:cNvSpPr/>
              <p:nvPr/>
            </p:nvSpPr>
            <p:spPr bwMode="auto">
              <a:xfrm>
                <a:off x="463041" y="1468990"/>
                <a:ext cx="1402335" cy="1402335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lanOT-Black" panose="02000503040000020004" pitchFamily="50" charset="0"/>
                  </a:rPr>
                  <a:t>99,999%</a:t>
                </a:r>
              </a:p>
            </p:txBody>
          </p:sp>
          <p:sp>
            <p:nvSpPr>
              <p:cNvPr id="178" name="CuadroTexto 177"/>
              <p:cNvSpPr txBox="1"/>
              <p:nvPr/>
            </p:nvSpPr>
            <p:spPr>
              <a:xfrm>
                <a:off x="1853961" y="1374921"/>
                <a:ext cx="488304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No SERVICE IMPACT: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Signaling Networks (High Speed Trains)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Communication Services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Resiliency for multiple failures</a:t>
                </a:r>
              </a:p>
            </p:txBody>
          </p:sp>
        </p:grpSp>
        <p:grpSp>
          <p:nvGrpSpPr>
            <p:cNvPr id="146" name="Grupo 145"/>
            <p:cNvGrpSpPr/>
            <p:nvPr/>
          </p:nvGrpSpPr>
          <p:grpSpPr>
            <a:xfrm>
              <a:off x="463041" y="3651970"/>
              <a:ext cx="6463377" cy="1641269"/>
              <a:chOff x="463041" y="3651970"/>
              <a:chExt cx="6463377" cy="1641269"/>
            </a:xfrm>
          </p:grpSpPr>
          <p:sp>
            <p:nvSpPr>
              <p:cNvPr id="147" name="CuadroTexto 146"/>
              <p:cNvSpPr txBox="1"/>
              <p:nvPr/>
            </p:nvSpPr>
            <p:spPr>
              <a:xfrm>
                <a:off x="1841954" y="3677412"/>
                <a:ext cx="5084464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OPEN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Based on 802.3ad, Virtual Chassis and SPB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Easy to grow</a:t>
                </a:r>
              </a:p>
              <a:p>
                <a:r>
                  <a:rPr lang="en-US" dirty="0" smtClean="0">
                    <a:solidFill>
                      <a:schemeClr val="accent4"/>
                    </a:solidFill>
                    <a:latin typeface="ClanOT-Medium" panose="02000503030000020004" pitchFamily="50" charset="0"/>
                  </a:rPr>
                  <a:t>SDN Ready</a:t>
                </a:r>
                <a:endParaRPr lang="en-US" dirty="0">
                  <a:solidFill>
                    <a:schemeClr val="accent4"/>
                  </a:solidFill>
                  <a:latin typeface="ClanOT-Medium" panose="02000503030000020004" pitchFamily="50" charset="0"/>
                </a:endParaRPr>
              </a:p>
            </p:txBody>
          </p:sp>
          <p:grpSp>
            <p:nvGrpSpPr>
              <p:cNvPr id="148" name="Grupo 147"/>
              <p:cNvGrpSpPr/>
              <p:nvPr/>
            </p:nvGrpSpPr>
            <p:grpSpPr>
              <a:xfrm>
                <a:off x="463041" y="3651970"/>
                <a:ext cx="1402335" cy="1402335"/>
                <a:chOff x="463041" y="3651970"/>
                <a:chExt cx="1402335" cy="1402335"/>
              </a:xfrm>
            </p:grpSpPr>
            <p:sp>
              <p:nvSpPr>
                <p:cNvPr id="149" name="Elipse 148"/>
                <p:cNvSpPr/>
                <p:nvPr/>
              </p:nvSpPr>
              <p:spPr bwMode="auto">
                <a:xfrm>
                  <a:off x="463041" y="3651970"/>
                  <a:ext cx="1402335" cy="1402335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lanOT-Black" panose="02000503040000020004" pitchFamily="50" charset="0"/>
                  </a:endParaRPr>
                </a:p>
              </p:txBody>
            </p:sp>
            <p:grpSp>
              <p:nvGrpSpPr>
                <p:cNvPr id="150" name="Group 58"/>
                <p:cNvGrpSpPr/>
                <p:nvPr/>
              </p:nvGrpSpPr>
              <p:grpSpPr>
                <a:xfrm>
                  <a:off x="854646" y="4086864"/>
                  <a:ext cx="619125" cy="531813"/>
                  <a:chOff x="2879726" y="5997575"/>
                  <a:chExt cx="619125" cy="531813"/>
                </a:xfrm>
                <a:solidFill>
                  <a:schemeClr val="bg1"/>
                </a:solidFill>
              </p:grpSpPr>
              <p:sp>
                <p:nvSpPr>
                  <p:cNvPr id="151" name="Freeform 76"/>
                  <p:cNvSpPr>
                    <a:spLocks/>
                  </p:cNvSpPr>
                  <p:nvPr/>
                </p:nvSpPr>
                <p:spPr bwMode="auto">
                  <a:xfrm>
                    <a:off x="2879726" y="6470650"/>
                    <a:ext cx="114300" cy="587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43" y="63"/>
                      </a:cxn>
                      <a:cxn ang="0">
                        <a:pos x="120" y="63"/>
                      </a:cxn>
                      <a:cxn ang="0">
                        <a:pos x="12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0" h="63">
                        <a:moveTo>
                          <a:pt x="0" y="0"/>
                        </a:move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40"/>
                          <a:pt x="19" y="63"/>
                          <a:pt x="43" y="63"/>
                        </a:cubicBezTo>
                        <a:cubicBezTo>
                          <a:pt x="120" y="63"/>
                          <a:pt x="120" y="63"/>
                          <a:pt x="120" y="63"/>
                        </a:cubicBezTo>
                        <a:cubicBezTo>
                          <a:pt x="120" y="0"/>
                          <a:pt x="120" y="0"/>
                          <a:pt x="12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2" name="Freeform 77"/>
                  <p:cNvSpPr>
                    <a:spLocks/>
                  </p:cNvSpPr>
                  <p:nvPr/>
                </p:nvSpPr>
                <p:spPr bwMode="auto">
                  <a:xfrm>
                    <a:off x="3403601" y="6470650"/>
                    <a:ext cx="95250" cy="587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3"/>
                      </a:cxn>
                      <a:cxn ang="0">
                        <a:pos x="59" y="63"/>
                      </a:cxn>
                      <a:cxn ang="0">
                        <a:pos x="102" y="12"/>
                      </a:cxn>
                      <a:cxn ang="0">
                        <a:pos x="10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2" h="63">
                        <a:moveTo>
                          <a:pt x="0" y="0"/>
                        </a:move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59" y="63"/>
                          <a:pt x="59" y="63"/>
                          <a:pt x="59" y="63"/>
                        </a:cubicBezTo>
                        <a:cubicBezTo>
                          <a:pt x="82" y="63"/>
                          <a:pt x="102" y="40"/>
                          <a:pt x="102" y="12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013076" y="6470650"/>
                    <a:ext cx="111125" cy="5873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271838" y="6470650"/>
                    <a:ext cx="112713" cy="5873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141663" y="6470650"/>
                    <a:ext cx="111125" cy="5873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6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3141663" y="5997575"/>
                    <a:ext cx="111125" cy="619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7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13076" y="5997575"/>
                    <a:ext cx="111125" cy="619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71838" y="5997575"/>
                    <a:ext cx="112713" cy="619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59" name="Freeform 84"/>
                  <p:cNvSpPr>
                    <a:spLocks/>
                  </p:cNvSpPr>
                  <p:nvPr/>
                </p:nvSpPr>
                <p:spPr bwMode="auto">
                  <a:xfrm>
                    <a:off x="3403601" y="5997575"/>
                    <a:ext cx="95250" cy="61913"/>
                  </a:xfrm>
                  <a:custGeom>
                    <a:avLst/>
                    <a:gdLst/>
                    <a:ahLst/>
                    <a:cxnLst>
                      <a:cxn ang="0">
                        <a:pos x="102" y="51"/>
                      </a:cxn>
                      <a:cxn ang="0">
                        <a:pos x="59" y="0"/>
                      </a:cxn>
                      <a:cxn ang="0">
                        <a:pos x="0" y="0"/>
                      </a:cxn>
                      <a:cxn ang="0">
                        <a:pos x="0" y="66"/>
                      </a:cxn>
                      <a:cxn ang="0">
                        <a:pos x="102" y="66"/>
                      </a:cxn>
                      <a:cxn ang="0">
                        <a:pos x="102" y="51"/>
                      </a:cxn>
                    </a:cxnLst>
                    <a:rect l="0" t="0" r="r" b="b"/>
                    <a:pathLst>
                      <a:path w="102" h="66">
                        <a:moveTo>
                          <a:pt x="102" y="51"/>
                        </a:moveTo>
                        <a:cubicBezTo>
                          <a:pt x="102" y="23"/>
                          <a:pt x="82" y="0"/>
                          <a:pt x="59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66"/>
                          <a:pt x="0" y="66"/>
                          <a:pt x="0" y="66"/>
                        </a:cubicBezTo>
                        <a:cubicBezTo>
                          <a:pt x="102" y="66"/>
                          <a:pt x="102" y="66"/>
                          <a:pt x="102" y="66"/>
                        </a:cubicBezTo>
                        <a:lnTo>
                          <a:pt x="102" y="5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0" name="Freeform 85"/>
                  <p:cNvSpPr>
                    <a:spLocks/>
                  </p:cNvSpPr>
                  <p:nvPr/>
                </p:nvSpPr>
                <p:spPr bwMode="auto">
                  <a:xfrm>
                    <a:off x="2973388" y="5997575"/>
                    <a:ext cx="20638" cy="6191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1" y="30"/>
                      </a:cxn>
                      <a:cxn ang="0">
                        <a:pos x="0" y="66"/>
                      </a:cxn>
                      <a:cxn ang="0">
                        <a:pos x="21" y="66"/>
                      </a:cxn>
                      <a:cxn ang="0">
                        <a:pos x="21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21" h="66">
                        <a:moveTo>
                          <a:pt x="4" y="0"/>
                        </a:moveTo>
                        <a:cubicBezTo>
                          <a:pt x="8" y="9"/>
                          <a:pt x="11" y="19"/>
                          <a:pt x="11" y="30"/>
                        </a:cubicBezTo>
                        <a:cubicBezTo>
                          <a:pt x="11" y="43"/>
                          <a:pt x="7" y="56"/>
                          <a:pt x="0" y="66"/>
                        </a:cubicBezTo>
                        <a:cubicBezTo>
                          <a:pt x="21" y="66"/>
                          <a:pt x="21" y="66"/>
                          <a:pt x="21" y="66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1" name="Freeform 86"/>
                  <p:cNvSpPr>
                    <a:spLocks/>
                  </p:cNvSpPr>
                  <p:nvPr/>
                </p:nvSpPr>
                <p:spPr bwMode="auto">
                  <a:xfrm>
                    <a:off x="2879726" y="6078538"/>
                    <a:ext cx="114300" cy="112713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38" y="15"/>
                      </a:cxn>
                      <a:cxn ang="0">
                        <a:pos x="0" y="4"/>
                      </a:cxn>
                      <a:cxn ang="0">
                        <a:pos x="0" y="119"/>
                      </a:cxn>
                      <a:cxn ang="0">
                        <a:pos x="120" y="119"/>
                      </a:cxn>
                      <a:cxn ang="0">
                        <a:pos x="120" y="0"/>
                      </a:cxn>
                      <a:cxn ang="0">
                        <a:pos x="82" y="0"/>
                      </a:cxn>
                    </a:cxnLst>
                    <a:rect l="0" t="0" r="r" b="b"/>
                    <a:pathLst>
                      <a:path w="120" h="119">
                        <a:moveTo>
                          <a:pt x="82" y="0"/>
                        </a:moveTo>
                        <a:cubicBezTo>
                          <a:pt x="69" y="10"/>
                          <a:pt x="54" y="15"/>
                          <a:pt x="38" y="15"/>
                        </a:cubicBezTo>
                        <a:cubicBezTo>
                          <a:pt x="24" y="15"/>
                          <a:pt x="11" y="11"/>
                          <a:pt x="0" y="4"/>
                        </a:cubicBezTo>
                        <a:cubicBezTo>
                          <a:pt x="0" y="119"/>
                          <a:pt x="0" y="119"/>
                          <a:pt x="0" y="119"/>
                        </a:cubicBezTo>
                        <a:cubicBezTo>
                          <a:pt x="120" y="119"/>
                          <a:pt x="120" y="119"/>
                          <a:pt x="120" y="119"/>
                        </a:cubicBezTo>
                        <a:cubicBezTo>
                          <a:pt x="120" y="0"/>
                          <a:pt x="120" y="0"/>
                          <a:pt x="120" y="0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141663" y="6078538"/>
                    <a:ext cx="111125" cy="1127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3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3013076" y="6078538"/>
                    <a:ext cx="111125" cy="1127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9"/>
                      </a:cxn>
                      <a:cxn ang="0">
                        <a:pos x="118" y="119"/>
                      </a:cxn>
                      <a:cxn ang="0">
                        <a:pos x="118" y="0"/>
                      </a:cxn>
                      <a:cxn ang="0">
                        <a:pos x="0" y="0"/>
                      </a:cxn>
                      <a:cxn ang="0">
                        <a:pos x="59" y="88"/>
                      </a:cxn>
                      <a:cxn ang="0">
                        <a:pos x="31" y="60"/>
                      </a:cxn>
                      <a:cxn ang="0">
                        <a:pos x="59" y="33"/>
                      </a:cxn>
                      <a:cxn ang="0">
                        <a:pos x="87" y="60"/>
                      </a:cxn>
                      <a:cxn ang="0">
                        <a:pos x="59" y="88"/>
                      </a:cxn>
                    </a:cxnLst>
                    <a:rect l="0" t="0" r="r" b="b"/>
                    <a:pathLst>
                      <a:path w="118" h="119">
                        <a:moveTo>
                          <a:pt x="0" y="0"/>
                        </a:moveTo>
                        <a:cubicBezTo>
                          <a:pt x="0" y="119"/>
                          <a:pt x="0" y="119"/>
                          <a:pt x="0" y="119"/>
                        </a:cubicBezTo>
                        <a:cubicBezTo>
                          <a:pt x="118" y="119"/>
                          <a:pt x="118" y="119"/>
                          <a:pt x="118" y="119"/>
                        </a:cubicBezTo>
                        <a:cubicBezTo>
                          <a:pt x="118" y="0"/>
                          <a:pt x="118" y="0"/>
                          <a:pt x="118" y="0"/>
                        </a:cubicBezTo>
                        <a:lnTo>
                          <a:pt x="0" y="0"/>
                        </a:lnTo>
                        <a:close/>
                        <a:moveTo>
                          <a:pt x="59" y="88"/>
                        </a:moveTo>
                        <a:cubicBezTo>
                          <a:pt x="44" y="88"/>
                          <a:pt x="31" y="75"/>
                          <a:pt x="31" y="60"/>
                        </a:cubicBezTo>
                        <a:cubicBezTo>
                          <a:pt x="31" y="45"/>
                          <a:pt x="44" y="33"/>
                          <a:pt x="59" y="33"/>
                        </a:cubicBezTo>
                        <a:cubicBezTo>
                          <a:pt x="74" y="33"/>
                          <a:pt x="87" y="45"/>
                          <a:pt x="87" y="60"/>
                        </a:cubicBezTo>
                        <a:cubicBezTo>
                          <a:pt x="87" y="75"/>
                          <a:pt x="74" y="88"/>
                          <a:pt x="59" y="8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4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3271838" y="6078538"/>
                    <a:ext cx="112713" cy="1127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9"/>
                      </a:cxn>
                      <a:cxn ang="0">
                        <a:pos x="119" y="119"/>
                      </a:cxn>
                      <a:cxn ang="0">
                        <a:pos x="119" y="0"/>
                      </a:cxn>
                      <a:cxn ang="0">
                        <a:pos x="0" y="0"/>
                      </a:cxn>
                      <a:cxn ang="0">
                        <a:pos x="61" y="84"/>
                      </a:cxn>
                      <a:cxn ang="0">
                        <a:pos x="34" y="56"/>
                      </a:cxn>
                      <a:cxn ang="0">
                        <a:pos x="61" y="29"/>
                      </a:cxn>
                      <a:cxn ang="0">
                        <a:pos x="89" y="56"/>
                      </a:cxn>
                      <a:cxn ang="0">
                        <a:pos x="61" y="84"/>
                      </a:cxn>
                    </a:cxnLst>
                    <a:rect l="0" t="0" r="r" b="b"/>
                    <a:pathLst>
                      <a:path w="119" h="119">
                        <a:moveTo>
                          <a:pt x="0" y="0"/>
                        </a:moveTo>
                        <a:cubicBezTo>
                          <a:pt x="0" y="119"/>
                          <a:pt x="0" y="119"/>
                          <a:pt x="0" y="119"/>
                        </a:cubicBezTo>
                        <a:cubicBezTo>
                          <a:pt x="119" y="119"/>
                          <a:pt x="119" y="119"/>
                          <a:pt x="119" y="119"/>
                        </a:cubicBezTo>
                        <a:cubicBezTo>
                          <a:pt x="119" y="0"/>
                          <a:pt x="119" y="0"/>
                          <a:pt x="119" y="0"/>
                        </a:cubicBezTo>
                        <a:lnTo>
                          <a:pt x="0" y="0"/>
                        </a:lnTo>
                        <a:close/>
                        <a:moveTo>
                          <a:pt x="61" y="84"/>
                        </a:moveTo>
                        <a:cubicBezTo>
                          <a:pt x="46" y="84"/>
                          <a:pt x="34" y="71"/>
                          <a:pt x="34" y="56"/>
                        </a:cubicBezTo>
                        <a:cubicBezTo>
                          <a:pt x="34" y="41"/>
                          <a:pt x="46" y="29"/>
                          <a:pt x="61" y="29"/>
                        </a:cubicBezTo>
                        <a:cubicBezTo>
                          <a:pt x="77" y="29"/>
                          <a:pt x="89" y="41"/>
                          <a:pt x="89" y="56"/>
                        </a:cubicBezTo>
                        <a:cubicBezTo>
                          <a:pt x="89" y="71"/>
                          <a:pt x="77" y="84"/>
                          <a:pt x="61" y="8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403601" y="6078538"/>
                    <a:ext cx="95250" cy="11271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403601" y="6340475"/>
                    <a:ext cx="95250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7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2879726" y="6340475"/>
                    <a:ext cx="114300" cy="111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8"/>
                      </a:cxn>
                      <a:cxn ang="0">
                        <a:pos x="120" y="118"/>
                      </a:cxn>
                      <a:cxn ang="0">
                        <a:pos x="120" y="0"/>
                      </a:cxn>
                      <a:cxn ang="0">
                        <a:pos x="0" y="0"/>
                      </a:cxn>
                      <a:cxn ang="0">
                        <a:pos x="58" y="87"/>
                      </a:cxn>
                      <a:cxn ang="0">
                        <a:pos x="31" y="59"/>
                      </a:cxn>
                      <a:cxn ang="0">
                        <a:pos x="58" y="32"/>
                      </a:cxn>
                      <a:cxn ang="0">
                        <a:pos x="86" y="59"/>
                      </a:cxn>
                      <a:cxn ang="0">
                        <a:pos x="58" y="87"/>
                      </a:cxn>
                    </a:cxnLst>
                    <a:rect l="0" t="0" r="r" b="b"/>
                    <a:pathLst>
                      <a:path w="120" h="118">
                        <a:moveTo>
                          <a:pt x="0" y="0"/>
                        </a:moveTo>
                        <a:cubicBezTo>
                          <a:pt x="0" y="118"/>
                          <a:pt x="0" y="118"/>
                          <a:pt x="0" y="118"/>
                        </a:cubicBezTo>
                        <a:cubicBezTo>
                          <a:pt x="120" y="118"/>
                          <a:pt x="120" y="118"/>
                          <a:pt x="120" y="118"/>
                        </a:cubicBezTo>
                        <a:cubicBezTo>
                          <a:pt x="120" y="0"/>
                          <a:pt x="120" y="0"/>
                          <a:pt x="120" y="0"/>
                        </a:cubicBezTo>
                        <a:lnTo>
                          <a:pt x="0" y="0"/>
                        </a:lnTo>
                        <a:close/>
                        <a:moveTo>
                          <a:pt x="58" y="87"/>
                        </a:moveTo>
                        <a:cubicBezTo>
                          <a:pt x="43" y="87"/>
                          <a:pt x="31" y="74"/>
                          <a:pt x="31" y="59"/>
                        </a:cubicBezTo>
                        <a:cubicBezTo>
                          <a:pt x="31" y="44"/>
                          <a:pt x="43" y="32"/>
                          <a:pt x="58" y="32"/>
                        </a:cubicBezTo>
                        <a:cubicBezTo>
                          <a:pt x="74" y="32"/>
                          <a:pt x="86" y="44"/>
                          <a:pt x="86" y="59"/>
                        </a:cubicBezTo>
                        <a:cubicBezTo>
                          <a:pt x="86" y="74"/>
                          <a:pt x="74" y="87"/>
                          <a:pt x="58" y="8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8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3271838" y="6340475"/>
                    <a:ext cx="112713" cy="111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8"/>
                      </a:cxn>
                      <a:cxn ang="0">
                        <a:pos x="119" y="118"/>
                      </a:cxn>
                      <a:cxn ang="0">
                        <a:pos x="119" y="0"/>
                      </a:cxn>
                      <a:cxn ang="0">
                        <a:pos x="0" y="0"/>
                      </a:cxn>
                      <a:cxn ang="0">
                        <a:pos x="59" y="87"/>
                      </a:cxn>
                      <a:cxn ang="0">
                        <a:pos x="31" y="59"/>
                      </a:cxn>
                      <a:cxn ang="0">
                        <a:pos x="59" y="32"/>
                      </a:cxn>
                      <a:cxn ang="0">
                        <a:pos x="86" y="59"/>
                      </a:cxn>
                      <a:cxn ang="0">
                        <a:pos x="59" y="87"/>
                      </a:cxn>
                    </a:cxnLst>
                    <a:rect l="0" t="0" r="r" b="b"/>
                    <a:pathLst>
                      <a:path w="119" h="118">
                        <a:moveTo>
                          <a:pt x="0" y="0"/>
                        </a:moveTo>
                        <a:cubicBezTo>
                          <a:pt x="0" y="118"/>
                          <a:pt x="0" y="118"/>
                          <a:pt x="0" y="118"/>
                        </a:cubicBezTo>
                        <a:cubicBezTo>
                          <a:pt x="119" y="118"/>
                          <a:pt x="119" y="118"/>
                          <a:pt x="119" y="118"/>
                        </a:cubicBezTo>
                        <a:cubicBezTo>
                          <a:pt x="119" y="0"/>
                          <a:pt x="119" y="0"/>
                          <a:pt x="119" y="0"/>
                        </a:cubicBezTo>
                        <a:lnTo>
                          <a:pt x="0" y="0"/>
                        </a:lnTo>
                        <a:close/>
                        <a:moveTo>
                          <a:pt x="59" y="87"/>
                        </a:moveTo>
                        <a:cubicBezTo>
                          <a:pt x="44" y="87"/>
                          <a:pt x="31" y="74"/>
                          <a:pt x="31" y="59"/>
                        </a:cubicBezTo>
                        <a:cubicBezTo>
                          <a:pt x="31" y="44"/>
                          <a:pt x="44" y="32"/>
                          <a:pt x="59" y="32"/>
                        </a:cubicBezTo>
                        <a:cubicBezTo>
                          <a:pt x="74" y="32"/>
                          <a:pt x="86" y="44"/>
                          <a:pt x="86" y="59"/>
                        </a:cubicBezTo>
                        <a:cubicBezTo>
                          <a:pt x="86" y="74"/>
                          <a:pt x="74" y="87"/>
                          <a:pt x="59" y="8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013076" y="6340475"/>
                    <a:ext cx="111125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0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3141663" y="6340475"/>
                    <a:ext cx="111125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1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271838" y="6210300"/>
                    <a:ext cx="112713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013076" y="6210300"/>
                    <a:ext cx="111125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403601" y="6210300"/>
                    <a:ext cx="95250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879726" y="6210300"/>
                    <a:ext cx="114300" cy="1111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5" name="Freeform 100"/>
                  <p:cNvSpPr>
                    <a:spLocks noEditPoints="1"/>
                  </p:cNvSpPr>
                  <p:nvPr/>
                </p:nvSpPr>
                <p:spPr bwMode="auto">
                  <a:xfrm>
                    <a:off x="3141663" y="6210300"/>
                    <a:ext cx="111125" cy="111125"/>
                  </a:xfrm>
                  <a:custGeom>
                    <a:avLst/>
                    <a:gdLst/>
                    <a:ahLst/>
                    <a:cxnLst>
                      <a:cxn ang="0">
                        <a:pos x="118" y="118"/>
                      </a:cxn>
                      <a:cxn ang="0">
                        <a:pos x="118" y="0"/>
                      </a:cxn>
                      <a:cxn ang="0">
                        <a:pos x="0" y="0"/>
                      </a:cxn>
                      <a:cxn ang="0">
                        <a:pos x="0" y="118"/>
                      </a:cxn>
                      <a:cxn ang="0">
                        <a:pos x="118" y="118"/>
                      </a:cxn>
                      <a:cxn ang="0">
                        <a:pos x="55" y="34"/>
                      </a:cxn>
                      <a:cxn ang="0">
                        <a:pos x="82" y="62"/>
                      </a:cxn>
                      <a:cxn ang="0">
                        <a:pos x="55" y="89"/>
                      </a:cxn>
                      <a:cxn ang="0">
                        <a:pos x="27" y="62"/>
                      </a:cxn>
                      <a:cxn ang="0">
                        <a:pos x="55" y="34"/>
                      </a:cxn>
                    </a:cxnLst>
                    <a:rect l="0" t="0" r="r" b="b"/>
                    <a:pathLst>
                      <a:path w="118" h="118">
                        <a:moveTo>
                          <a:pt x="118" y="118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18"/>
                          <a:pt x="0" y="118"/>
                          <a:pt x="0" y="118"/>
                        </a:cubicBezTo>
                        <a:lnTo>
                          <a:pt x="118" y="118"/>
                        </a:lnTo>
                        <a:close/>
                        <a:moveTo>
                          <a:pt x="55" y="34"/>
                        </a:moveTo>
                        <a:cubicBezTo>
                          <a:pt x="70" y="34"/>
                          <a:pt x="82" y="46"/>
                          <a:pt x="82" y="62"/>
                        </a:cubicBezTo>
                        <a:cubicBezTo>
                          <a:pt x="82" y="77"/>
                          <a:pt x="70" y="89"/>
                          <a:pt x="55" y="89"/>
                        </a:cubicBezTo>
                        <a:cubicBezTo>
                          <a:pt x="40" y="89"/>
                          <a:pt x="27" y="77"/>
                          <a:pt x="27" y="62"/>
                        </a:cubicBezTo>
                        <a:cubicBezTo>
                          <a:pt x="27" y="46"/>
                          <a:pt x="40" y="34"/>
                          <a:pt x="55" y="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7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892426" y="5999163"/>
                    <a:ext cx="52388" cy="52388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19" name="1 Título"/>
          <p:cNvSpPr>
            <a:spLocks noGrp="1"/>
          </p:cNvSpPr>
          <p:nvPr>
            <p:ph type="title"/>
          </p:nvPr>
        </p:nvSpPr>
        <p:spPr>
          <a:xfrm>
            <a:off x="224467" y="227014"/>
            <a:ext cx="11331575" cy="552632"/>
          </a:xfrm>
        </p:spPr>
        <p:txBody>
          <a:bodyPr/>
          <a:lstStyle/>
          <a:p>
            <a:r>
              <a:rPr lang="en-US" dirty="0"/>
              <a:t>ADVANTAGES OF INTELLIGENT </a:t>
            </a:r>
            <a:r>
              <a:rPr lang="en-US" dirty="0" smtClean="0"/>
              <a:t>FABRIC</a:t>
            </a:r>
            <a:endParaRPr lang="en-US" dirty="0"/>
          </a:p>
        </p:txBody>
      </p:sp>
      <p:sp>
        <p:nvSpPr>
          <p:cNvPr id="120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21381" y="779363"/>
            <a:ext cx="11338560" cy="490537"/>
          </a:xfrm>
        </p:spPr>
        <p:txBody>
          <a:bodyPr/>
          <a:lstStyle/>
          <a:p>
            <a:r>
              <a:rPr lang="en-US" dirty="0"/>
              <a:t>HIGH AVAILABILITY</a:t>
            </a:r>
          </a:p>
        </p:txBody>
      </p:sp>
    </p:spTree>
    <p:extLst>
      <p:ext uri="{BB962C8B-B14F-4D97-AF65-F5344CB8AC3E}">
        <p14:creationId xmlns:p14="http://schemas.microsoft.com/office/powerpoint/2010/main" val="16980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</a:t>
            </a:r>
            <a:r>
              <a:rPr lang="en-US" dirty="0" smtClean="0"/>
              <a:t>fabric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PLUG-N-PLAY ZERO TOUCH DEPLOYMENT</a:t>
            </a:r>
          </a:p>
        </p:txBody>
      </p:sp>
      <p:pic>
        <p:nvPicPr>
          <p:cNvPr id="3" name="Picture 52" descr="C:\Users\DANIEL~1\AppData\Local\Temp\VMwareDnD\38f36514\OmniSwitch 68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076" y="3140099"/>
            <a:ext cx="1094336" cy="2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2" descr="C:\Users\DANIEL~1\AppData\Local\Temp\VMwareDnD\38f36514\OmniSwitch 68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019" y="3140099"/>
            <a:ext cx="1094336" cy="2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stCxn id="3" idx="3"/>
            <a:endCxn id="4" idx="1"/>
          </p:cNvCxnSpPr>
          <p:nvPr/>
        </p:nvCxnSpPr>
        <p:spPr bwMode="auto">
          <a:xfrm flipH="1">
            <a:off x="6912019" y="3278572"/>
            <a:ext cx="393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ubtitle 2"/>
          <p:cNvSpPr txBox="1">
            <a:spLocks/>
          </p:cNvSpPr>
          <p:nvPr/>
        </p:nvSpPr>
        <p:spPr>
          <a:xfrm>
            <a:off x="564723" y="1162818"/>
            <a:ext cx="3886494" cy="738553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First time </a:t>
            </a:r>
            <a:r>
              <a:rPr lang="en-US" sz="1300" dirty="0" err="1" smtClean="0">
                <a:solidFill>
                  <a:srgbClr val="404040"/>
                </a:solidFill>
                <a:latin typeface="Trebuchet MS" pitchFamily="34" charset="0"/>
              </a:rPr>
              <a:t>bootup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Elements of same family discovered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Virtual Chassis created</a:t>
            </a:r>
            <a:endParaRPr kumimoji="0" lang="en-US" sz="1300" b="0" i="0" u="none" strike="noStrike" kern="1200" cap="none" spc="0" normalizeH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76431" y="1273166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 smtClean="0">
                <a:latin typeface="Trebuchet MS" pitchFamily="34" charset="0"/>
              </a:rPr>
              <a:t>1- Auto-VC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66235" y="1961353"/>
            <a:ext cx="3886494" cy="280781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300" dirty="0">
                <a:solidFill>
                  <a:srgbClr val="404040"/>
                </a:solidFill>
                <a:latin typeface="Trebuchet MS" pitchFamily="34" charset="0"/>
              </a:rPr>
              <a:t>Download remote configuration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76431" y="1865683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 smtClean="0">
                <a:latin typeface="Trebuchet MS" pitchFamily="34" charset="0"/>
              </a:rPr>
              <a:t>2- Auto-Predefined </a:t>
            </a:r>
            <a:r>
              <a:rPr lang="en-US" sz="1600" dirty="0" err="1" smtClean="0">
                <a:latin typeface="Trebuchet MS" pitchFamily="34" charset="0"/>
              </a:rPr>
              <a:t>config</a:t>
            </a:r>
            <a:r>
              <a:rPr lang="en-US" sz="1600" dirty="0" smtClean="0">
                <a:latin typeface="Trebuchet MS" pitchFamily="34" charset="0"/>
              </a:rPr>
              <a:t> template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4647847" y="1433531"/>
            <a:ext cx="1380012" cy="979720"/>
          </a:xfrm>
          <a:prstGeom prst="clou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Remote Server</a:t>
            </a:r>
          </a:p>
        </p:txBody>
      </p:sp>
      <p:sp>
        <p:nvSpPr>
          <p:cNvPr id="14" name="Striped Right Arrow 13"/>
          <p:cNvSpPr/>
          <p:nvPr/>
        </p:nvSpPr>
        <p:spPr bwMode="auto">
          <a:xfrm rot="3900978">
            <a:off x="5271218" y="2226761"/>
            <a:ext cx="1182108" cy="697346"/>
          </a:xfrm>
          <a:prstGeom prst="stripedRightArrow">
            <a:avLst>
              <a:gd name="adj1" fmla="val 30765"/>
              <a:gd name="adj2" fmla="val 3562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7746" y="2314447"/>
            <a:ext cx="3886494" cy="292356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Discover LACP</a:t>
            </a:r>
            <a:endParaRPr lang="en-US" sz="13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16" name="Picture 52" descr="C:\Users\DANIEL~1\AppData\Local\Temp\VMwareDnD\38f36514\OmniSwitch 68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037" y="4180550"/>
            <a:ext cx="1094336" cy="2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23"/>
          <p:cNvSpPr>
            <a:spLocks noEditPoints="1"/>
          </p:cNvSpPr>
          <p:nvPr/>
        </p:nvSpPr>
        <p:spPr bwMode="auto">
          <a:xfrm>
            <a:off x="5196116" y="4180550"/>
            <a:ext cx="1036465" cy="289850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5"/>
              </a:cxn>
              <a:cxn ang="0">
                <a:pos x="41" y="116"/>
              </a:cxn>
              <a:cxn ang="0">
                <a:pos x="0" y="102"/>
              </a:cxn>
              <a:cxn ang="0">
                <a:pos x="0" y="114"/>
              </a:cxn>
              <a:cxn ang="0">
                <a:pos x="46" y="160"/>
              </a:cxn>
              <a:cxn ang="0">
                <a:pos x="659" y="160"/>
              </a:cxn>
              <a:cxn ang="0">
                <a:pos x="705" y="114"/>
              </a:cxn>
              <a:cxn ang="0">
                <a:pos x="705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1"/>
              </a:cxn>
              <a:cxn ang="0">
                <a:pos x="38" y="13"/>
              </a:cxn>
              <a:cxn ang="0">
                <a:pos x="9" y="41"/>
              </a:cxn>
              <a:cxn ang="0">
                <a:pos x="38" y="70"/>
              </a:cxn>
            </a:cxnLst>
            <a:rect l="0" t="0" r="r" b="b"/>
            <a:pathLst>
              <a:path w="705" h="160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2"/>
                  <a:pt x="112" y="28"/>
                  <a:pt x="112" y="45"/>
                </a:cubicBezTo>
                <a:cubicBezTo>
                  <a:pt x="112" y="84"/>
                  <a:pt x="80" y="116"/>
                  <a:pt x="41" y="116"/>
                </a:cubicBezTo>
                <a:cubicBezTo>
                  <a:pt x="26" y="116"/>
                  <a:pt x="11" y="111"/>
                  <a:pt x="0" y="10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40"/>
                  <a:pt x="20" y="160"/>
                  <a:pt x="46" y="160"/>
                </a:cubicBezTo>
                <a:cubicBezTo>
                  <a:pt x="659" y="160"/>
                  <a:pt x="659" y="160"/>
                  <a:pt x="659" y="160"/>
                </a:cubicBezTo>
                <a:cubicBezTo>
                  <a:pt x="685" y="160"/>
                  <a:pt x="705" y="140"/>
                  <a:pt x="705" y="114"/>
                </a:cubicBezTo>
                <a:cubicBezTo>
                  <a:pt x="705" y="46"/>
                  <a:pt x="705" y="46"/>
                  <a:pt x="705" y="46"/>
                </a:cubicBezTo>
                <a:cubicBezTo>
                  <a:pt x="705" y="21"/>
                  <a:pt x="685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7"/>
                  <a:pt x="67" y="41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1"/>
                </a:cubicBezTo>
                <a:cubicBezTo>
                  <a:pt x="9" y="57"/>
                  <a:pt x="22" y="70"/>
                  <a:pt x="38" y="7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Trebuchet MS" pitchFamily="34" charset="0"/>
            </a:endParaRPr>
          </a:p>
        </p:txBody>
      </p:sp>
      <p:cxnSp>
        <p:nvCxnSpPr>
          <p:cNvPr id="21" name="Straight Connector 20"/>
          <p:cNvCxnSpPr>
            <a:stCxn id="65" idx="1"/>
            <a:endCxn id="16" idx="0"/>
          </p:cNvCxnSpPr>
          <p:nvPr/>
        </p:nvCxnSpPr>
        <p:spPr bwMode="auto">
          <a:xfrm>
            <a:off x="6501058" y="3369894"/>
            <a:ext cx="338147" cy="810656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6" idx="0"/>
          </p:cNvCxnSpPr>
          <p:nvPr/>
        </p:nvCxnSpPr>
        <p:spPr bwMode="auto">
          <a:xfrm flipH="1">
            <a:off x="6839205" y="3399294"/>
            <a:ext cx="761759" cy="781256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5" idx="1"/>
          </p:cNvCxnSpPr>
          <p:nvPr/>
        </p:nvCxnSpPr>
        <p:spPr bwMode="auto">
          <a:xfrm flipH="1">
            <a:off x="6166176" y="3369894"/>
            <a:ext cx="334882" cy="81752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H="1">
            <a:off x="5959101" y="3406899"/>
            <a:ext cx="234981" cy="76794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Freeform 88"/>
          <p:cNvSpPr>
            <a:spLocks noEditPoints="1"/>
          </p:cNvSpPr>
          <p:nvPr/>
        </p:nvSpPr>
        <p:spPr bwMode="auto">
          <a:xfrm>
            <a:off x="7445829" y="4180550"/>
            <a:ext cx="591484" cy="734737"/>
          </a:xfrm>
          <a:custGeom>
            <a:avLst/>
            <a:gdLst/>
            <a:ahLst/>
            <a:cxnLst>
              <a:cxn ang="0">
                <a:pos x="428" y="607"/>
              </a:cxn>
              <a:cxn ang="0">
                <a:pos x="428" y="48"/>
              </a:cxn>
              <a:cxn ang="0">
                <a:pos x="428" y="48"/>
              </a:cxn>
              <a:cxn ang="0">
                <a:pos x="228" y="0"/>
              </a:cxn>
              <a:cxn ang="0">
                <a:pos x="29" y="50"/>
              </a:cxn>
              <a:cxn ang="0">
                <a:pos x="30" y="54"/>
              </a:cxn>
              <a:cxn ang="0">
                <a:pos x="30" y="55"/>
              </a:cxn>
              <a:cxn ang="0">
                <a:pos x="33" y="54"/>
              </a:cxn>
              <a:cxn ang="0">
                <a:pos x="106" y="127"/>
              </a:cxn>
              <a:cxn ang="0">
                <a:pos x="33" y="199"/>
              </a:cxn>
              <a:cxn ang="0">
                <a:pos x="30" y="199"/>
              </a:cxn>
              <a:cxn ang="0">
                <a:pos x="30" y="606"/>
              </a:cxn>
              <a:cxn ang="0">
                <a:pos x="29" y="608"/>
              </a:cxn>
              <a:cxn ang="0">
                <a:pos x="30" y="610"/>
              </a:cxn>
              <a:cxn ang="0">
                <a:pos x="30" y="611"/>
              </a:cxn>
              <a:cxn ang="0">
                <a:pos x="30" y="611"/>
              </a:cxn>
              <a:cxn ang="0">
                <a:pos x="229" y="658"/>
              </a:cxn>
              <a:cxn ang="0">
                <a:pos x="428" y="611"/>
              </a:cxn>
              <a:cxn ang="0">
                <a:pos x="428" y="611"/>
              </a:cxn>
              <a:cxn ang="0">
                <a:pos x="428" y="609"/>
              </a:cxn>
              <a:cxn ang="0">
                <a:pos x="428" y="608"/>
              </a:cxn>
              <a:cxn ang="0">
                <a:pos x="428" y="607"/>
              </a:cxn>
              <a:cxn ang="0">
                <a:pos x="55" y="126"/>
              </a:cxn>
              <a:cxn ang="0">
                <a:pos x="28" y="99"/>
              </a:cxn>
              <a:cxn ang="0">
                <a:pos x="0" y="126"/>
              </a:cxn>
              <a:cxn ang="0">
                <a:pos x="28" y="154"/>
              </a:cxn>
              <a:cxn ang="0">
                <a:pos x="55" y="126"/>
              </a:cxn>
            </a:cxnLst>
            <a:rect l="0" t="0" r="r" b="b"/>
            <a:pathLst>
              <a:path w="428" h="658">
                <a:moveTo>
                  <a:pt x="428" y="607"/>
                </a:moveTo>
                <a:cubicBezTo>
                  <a:pt x="428" y="48"/>
                  <a:pt x="428" y="48"/>
                  <a:pt x="428" y="48"/>
                </a:cubicBezTo>
                <a:cubicBezTo>
                  <a:pt x="428" y="48"/>
                  <a:pt x="428" y="48"/>
                  <a:pt x="428" y="48"/>
                </a:cubicBezTo>
                <a:cubicBezTo>
                  <a:pt x="423" y="21"/>
                  <a:pt x="335" y="0"/>
                  <a:pt x="228" y="0"/>
                </a:cubicBezTo>
                <a:cubicBezTo>
                  <a:pt x="118" y="0"/>
                  <a:pt x="29" y="22"/>
                  <a:pt x="29" y="50"/>
                </a:cubicBezTo>
                <a:cubicBezTo>
                  <a:pt x="29" y="51"/>
                  <a:pt x="29" y="53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2" y="54"/>
                  <a:pt x="33" y="54"/>
                </a:cubicBezTo>
                <a:cubicBezTo>
                  <a:pt x="73" y="54"/>
                  <a:pt x="106" y="87"/>
                  <a:pt x="106" y="127"/>
                </a:cubicBezTo>
                <a:cubicBezTo>
                  <a:pt x="106" y="167"/>
                  <a:pt x="73" y="199"/>
                  <a:pt x="33" y="199"/>
                </a:cubicBezTo>
                <a:cubicBezTo>
                  <a:pt x="32" y="199"/>
                  <a:pt x="31" y="199"/>
                  <a:pt x="30" y="199"/>
                </a:cubicBezTo>
                <a:cubicBezTo>
                  <a:pt x="30" y="606"/>
                  <a:pt x="30" y="606"/>
                  <a:pt x="30" y="606"/>
                </a:cubicBezTo>
                <a:cubicBezTo>
                  <a:pt x="29" y="606"/>
                  <a:pt x="29" y="607"/>
                  <a:pt x="29" y="608"/>
                </a:cubicBezTo>
                <a:cubicBezTo>
                  <a:pt x="29" y="609"/>
                  <a:pt x="29" y="609"/>
                  <a:pt x="30" y="610"/>
                </a:cubicBezTo>
                <a:cubicBezTo>
                  <a:pt x="30" y="611"/>
                  <a:pt x="30" y="611"/>
                  <a:pt x="30" y="611"/>
                </a:cubicBezTo>
                <a:cubicBezTo>
                  <a:pt x="30" y="611"/>
                  <a:pt x="30" y="611"/>
                  <a:pt x="30" y="611"/>
                </a:cubicBezTo>
                <a:cubicBezTo>
                  <a:pt x="35" y="637"/>
                  <a:pt x="122" y="658"/>
                  <a:pt x="229" y="658"/>
                </a:cubicBezTo>
                <a:cubicBezTo>
                  <a:pt x="335" y="658"/>
                  <a:pt x="422" y="637"/>
                  <a:pt x="428" y="611"/>
                </a:cubicBezTo>
                <a:cubicBezTo>
                  <a:pt x="428" y="611"/>
                  <a:pt x="428" y="611"/>
                  <a:pt x="428" y="611"/>
                </a:cubicBezTo>
                <a:cubicBezTo>
                  <a:pt x="428" y="609"/>
                  <a:pt x="428" y="609"/>
                  <a:pt x="428" y="609"/>
                </a:cubicBezTo>
                <a:cubicBezTo>
                  <a:pt x="428" y="608"/>
                  <a:pt x="428" y="608"/>
                  <a:pt x="428" y="608"/>
                </a:cubicBezTo>
                <a:cubicBezTo>
                  <a:pt x="428" y="608"/>
                  <a:pt x="428" y="607"/>
                  <a:pt x="428" y="607"/>
                </a:cubicBezTo>
                <a:close/>
                <a:moveTo>
                  <a:pt x="55" y="126"/>
                </a:moveTo>
                <a:cubicBezTo>
                  <a:pt x="55" y="111"/>
                  <a:pt x="43" y="99"/>
                  <a:pt x="28" y="99"/>
                </a:cubicBezTo>
                <a:cubicBezTo>
                  <a:pt x="13" y="99"/>
                  <a:pt x="0" y="111"/>
                  <a:pt x="0" y="126"/>
                </a:cubicBezTo>
                <a:cubicBezTo>
                  <a:pt x="0" y="141"/>
                  <a:pt x="13" y="154"/>
                  <a:pt x="28" y="154"/>
                </a:cubicBezTo>
                <a:cubicBezTo>
                  <a:pt x="43" y="154"/>
                  <a:pt x="55" y="141"/>
                  <a:pt x="55" y="12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 sz="1400">
              <a:latin typeface="Trebuchet MS" pitchFamily="34" charset="0"/>
            </a:endParaRPr>
          </a:p>
        </p:txBody>
      </p:sp>
      <p:cxnSp>
        <p:nvCxnSpPr>
          <p:cNvPr id="32" name="Straight Connector 31"/>
          <p:cNvCxnSpPr>
            <a:stCxn id="63" idx="0"/>
          </p:cNvCxnSpPr>
          <p:nvPr/>
        </p:nvCxnSpPr>
        <p:spPr bwMode="auto">
          <a:xfrm flipH="1">
            <a:off x="7765143" y="3369254"/>
            <a:ext cx="130168" cy="8544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7" idx="1"/>
          </p:cNvCxnSpPr>
          <p:nvPr/>
        </p:nvCxnSpPr>
        <p:spPr bwMode="auto">
          <a:xfrm>
            <a:off x="5855701" y="3385220"/>
            <a:ext cx="1894928" cy="809409"/>
          </a:xfrm>
          <a:prstGeom prst="line">
            <a:avLst/>
          </a:prstGeom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676431" y="2458200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>
                <a:latin typeface="Trebuchet MS" pitchFamily="34" charset="0"/>
              </a:rPr>
              <a:t>3</a:t>
            </a:r>
            <a:r>
              <a:rPr lang="en-US" sz="1600" dirty="0" smtClean="0">
                <a:latin typeface="Trebuchet MS" pitchFamily="34" charset="0"/>
              </a:rPr>
              <a:t>- Auto-LACP </a:t>
            </a:r>
            <a:endParaRPr lang="en-US" sz="1600" dirty="0">
              <a:latin typeface="Trebuchet MS" pitchFamily="34" charset="0"/>
            </a:endParaRPr>
          </a:p>
        </p:txBody>
      </p:sp>
      <p:grpSp>
        <p:nvGrpSpPr>
          <p:cNvPr id="5" name="Group 62"/>
          <p:cNvGrpSpPr/>
          <p:nvPr/>
        </p:nvGrpSpPr>
        <p:grpSpPr bwMode="auto">
          <a:xfrm>
            <a:off x="6190988" y="1680422"/>
            <a:ext cx="1286814" cy="889836"/>
            <a:chOff x="1800225" y="1676400"/>
            <a:chExt cx="1023938" cy="595313"/>
          </a:xfrm>
          <a:solidFill>
            <a:schemeClr val="accent4"/>
          </a:solidFill>
        </p:grpSpPr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2008188" y="1755775"/>
              <a:ext cx="53975" cy="523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1800225" y="1676400"/>
              <a:ext cx="1023938" cy="595313"/>
            </a:xfrm>
            <a:custGeom>
              <a:avLst/>
              <a:gdLst>
                <a:gd name="T0" fmla="*/ 245 w 363"/>
                <a:gd name="T1" fmla="*/ 49 h 211"/>
                <a:gd name="T2" fmla="*/ 151 w 363"/>
                <a:gd name="T3" fmla="*/ 29 h 211"/>
                <a:gd name="T4" fmla="*/ 102 w 363"/>
                <a:gd name="T5" fmla="*/ 24 h 211"/>
                <a:gd name="T6" fmla="*/ 83 w 363"/>
                <a:gd name="T7" fmla="*/ 61 h 211"/>
                <a:gd name="T8" fmla="*/ 56 w 363"/>
                <a:gd name="T9" fmla="*/ 85 h 211"/>
                <a:gd name="T10" fmla="*/ 0 w 363"/>
                <a:gd name="T11" fmla="*/ 141 h 211"/>
                <a:gd name="T12" fmla="*/ 144 w 363"/>
                <a:gd name="T13" fmla="*/ 181 h 211"/>
                <a:gd name="T14" fmla="*/ 253 w 363"/>
                <a:gd name="T15" fmla="*/ 178 h 211"/>
                <a:gd name="T16" fmla="*/ 270 w 363"/>
                <a:gd name="T17" fmla="*/ 177 h 211"/>
                <a:gd name="T18" fmla="*/ 363 w 363"/>
                <a:gd name="T19" fmla="*/ 129 h 211"/>
                <a:gd name="T20" fmla="*/ 275 w 363"/>
                <a:gd name="T21" fmla="*/ 153 h 211"/>
                <a:gd name="T22" fmla="*/ 244 w 363"/>
                <a:gd name="T23" fmla="*/ 161 h 211"/>
                <a:gd name="T24" fmla="*/ 236 w 363"/>
                <a:gd name="T25" fmla="*/ 144 h 211"/>
                <a:gd name="T26" fmla="*/ 211 w 363"/>
                <a:gd name="T27" fmla="*/ 153 h 211"/>
                <a:gd name="T28" fmla="*/ 180 w 363"/>
                <a:gd name="T29" fmla="*/ 161 h 211"/>
                <a:gd name="T30" fmla="*/ 172 w 363"/>
                <a:gd name="T31" fmla="*/ 131 h 211"/>
                <a:gd name="T32" fmla="*/ 188 w 363"/>
                <a:gd name="T33" fmla="*/ 122 h 211"/>
                <a:gd name="T34" fmla="*/ 180 w 363"/>
                <a:gd name="T35" fmla="*/ 96 h 211"/>
                <a:gd name="T36" fmla="*/ 171 w 363"/>
                <a:gd name="T37" fmla="*/ 81 h 211"/>
                <a:gd name="T38" fmla="*/ 146 w 363"/>
                <a:gd name="T39" fmla="*/ 88 h 211"/>
                <a:gd name="T40" fmla="*/ 115 w 363"/>
                <a:gd name="T41" fmla="*/ 96 h 211"/>
                <a:gd name="T42" fmla="*/ 106 w 363"/>
                <a:gd name="T43" fmla="*/ 66 h 211"/>
                <a:gd name="T44" fmla="*/ 137 w 363"/>
                <a:gd name="T45" fmla="*/ 57 h 211"/>
                <a:gd name="T46" fmla="*/ 146 w 363"/>
                <a:gd name="T47" fmla="*/ 75 h 211"/>
                <a:gd name="T48" fmla="*/ 171 w 363"/>
                <a:gd name="T49" fmla="*/ 66 h 211"/>
                <a:gd name="T50" fmla="*/ 202 w 363"/>
                <a:gd name="T51" fmla="*/ 57 h 211"/>
                <a:gd name="T52" fmla="*/ 211 w 363"/>
                <a:gd name="T53" fmla="*/ 88 h 211"/>
                <a:gd name="T54" fmla="*/ 195 w 363"/>
                <a:gd name="T55" fmla="*/ 96 h 211"/>
                <a:gd name="T56" fmla="*/ 203 w 363"/>
                <a:gd name="T57" fmla="*/ 122 h 211"/>
                <a:gd name="T58" fmla="*/ 211 w 363"/>
                <a:gd name="T59" fmla="*/ 137 h 211"/>
                <a:gd name="T60" fmla="*/ 236 w 363"/>
                <a:gd name="T61" fmla="*/ 131 h 211"/>
                <a:gd name="T62" fmla="*/ 267 w 363"/>
                <a:gd name="T63" fmla="*/ 122 h 211"/>
                <a:gd name="T64" fmla="*/ 275 w 363"/>
                <a:gd name="T65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211">
                  <a:moveTo>
                    <a:pt x="289" y="81"/>
                  </a:moveTo>
                  <a:cubicBezTo>
                    <a:pt x="283" y="63"/>
                    <a:pt x="266" y="50"/>
                    <a:pt x="245" y="49"/>
                  </a:cubicBezTo>
                  <a:cubicBezTo>
                    <a:pt x="245" y="22"/>
                    <a:pt x="223" y="0"/>
                    <a:pt x="196" y="0"/>
                  </a:cubicBezTo>
                  <a:cubicBezTo>
                    <a:pt x="176" y="0"/>
                    <a:pt x="159" y="12"/>
                    <a:pt x="151" y="29"/>
                  </a:cubicBezTo>
                  <a:cubicBezTo>
                    <a:pt x="142" y="24"/>
                    <a:pt x="131" y="21"/>
                    <a:pt x="120" y="21"/>
                  </a:cubicBezTo>
                  <a:cubicBezTo>
                    <a:pt x="114" y="21"/>
                    <a:pt x="107" y="22"/>
                    <a:pt x="102" y="24"/>
                  </a:cubicBezTo>
                  <a:cubicBezTo>
                    <a:pt x="105" y="28"/>
                    <a:pt x="106" y="33"/>
                    <a:pt x="106" y="38"/>
                  </a:cubicBezTo>
                  <a:cubicBezTo>
                    <a:pt x="106" y="51"/>
                    <a:pt x="96" y="61"/>
                    <a:pt x="83" y="61"/>
                  </a:cubicBezTo>
                  <a:cubicBezTo>
                    <a:pt x="76" y="61"/>
                    <a:pt x="69" y="58"/>
                    <a:pt x="65" y="53"/>
                  </a:cubicBezTo>
                  <a:cubicBezTo>
                    <a:pt x="59" y="62"/>
                    <a:pt x="56" y="73"/>
                    <a:pt x="56" y="85"/>
                  </a:cubicBezTo>
                  <a:cubicBezTo>
                    <a:pt x="56" y="87"/>
                    <a:pt x="56" y="90"/>
                    <a:pt x="56" y="92"/>
                  </a:cubicBezTo>
                  <a:cubicBezTo>
                    <a:pt x="23" y="99"/>
                    <a:pt x="0" y="119"/>
                    <a:pt x="0" y="141"/>
                  </a:cubicBezTo>
                  <a:cubicBezTo>
                    <a:pt x="0" y="170"/>
                    <a:pt x="39" y="193"/>
                    <a:pt x="88" y="193"/>
                  </a:cubicBezTo>
                  <a:cubicBezTo>
                    <a:pt x="109" y="193"/>
                    <a:pt x="128" y="189"/>
                    <a:pt x="144" y="181"/>
                  </a:cubicBezTo>
                  <a:cubicBezTo>
                    <a:pt x="153" y="199"/>
                    <a:pt x="174" y="211"/>
                    <a:pt x="197" y="211"/>
                  </a:cubicBezTo>
                  <a:cubicBezTo>
                    <a:pt x="222" y="211"/>
                    <a:pt x="244" y="197"/>
                    <a:pt x="253" y="178"/>
                  </a:cubicBezTo>
                  <a:cubicBezTo>
                    <a:pt x="255" y="178"/>
                    <a:pt x="257" y="178"/>
                    <a:pt x="259" y="178"/>
                  </a:cubicBezTo>
                  <a:cubicBezTo>
                    <a:pt x="262" y="178"/>
                    <a:pt x="266" y="178"/>
                    <a:pt x="270" y="177"/>
                  </a:cubicBezTo>
                  <a:cubicBezTo>
                    <a:pt x="274" y="178"/>
                    <a:pt x="278" y="178"/>
                    <a:pt x="281" y="178"/>
                  </a:cubicBezTo>
                  <a:cubicBezTo>
                    <a:pt x="326" y="178"/>
                    <a:pt x="363" y="156"/>
                    <a:pt x="363" y="129"/>
                  </a:cubicBezTo>
                  <a:cubicBezTo>
                    <a:pt x="363" y="104"/>
                    <a:pt x="331" y="83"/>
                    <a:pt x="289" y="81"/>
                  </a:cubicBezTo>
                  <a:close/>
                  <a:moveTo>
                    <a:pt x="275" y="153"/>
                  </a:moveTo>
                  <a:cubicBezTo>
                    <a:pt x="275" y="158"/>
                    <a:pt x="272" y="161"/>
                    <a:pt x="267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39" y="161"/>
                    <a:pt x="236" y="158"/>
                    <a:pt x="236" y="15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1" y="158"/>
                    <a:pt x="208" y="161"/>
                    <a:pt x="203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76" y="161"/>
                    <a:pt x="172" y="158"/>
                    <a:pt x="172" y="153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26"/>
                    <a:pt x="176" y="122"/>
                    <a:pt x="180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5" y="96"/>
                    <a:pt x="171" y="93"/>
                    <a:pt x="171" y="88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93"/>
                    <a:pt x="142" y="96"/>
                    <a:pt x="137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06" y="93"/>
                    <a:pt x="106" y="88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1"/>
                    <a:pt x="110" y="57"/>
                    <a:pt x="115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42" y="57"/>
                    <a:pt x="146" y="61"/>
                    <a:pt x="146" y="66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1"/>
                    <a:pt x="175" y="57"/>
                    <a:pt x="180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7" y="57"/>
                    <a:pt x="211" y="61"/>
                    <a:pt x="211" y="66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93"/>
                    <a:pt x="207" y="96"/>
                    <a:pt x="202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8" y="122"/>
                    <a:pt x="211" y="126"/>
                    <a:pt x="211" y="131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26"/>
                    <a:pt x="239" y="122"/>
                    <a:pt x="244" y="122"/>
                  </a:cubicBezTo>
                  <a:cubicBezTo>
                    <a:pt x="267" y="122"/>
                    <a:pt x="267" y="122"/>
                    <a:pt x="267" y="122"/>
                  </a:cubicBezTo>
                  <a:cubicBezTo>
                    <a:pt x="272" y="122"/>
                    <a:pt x="275" y="126"/>
                    <a:pt x="275" y="131"/>
                  </a:cubicBezTo>
                  <a:lnTo>
                    <a:pt x="275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400">
                <a:latin typeface="Trebuchet MS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8676431" y="3050717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>
                <a:latin typeface="Trebuchet MS" pitchFamily="34" charset="0"/>
              </a:rPr>
              <a:t>4</a:t>
            </a:r>
            <a:r>
              <a:rPr lang="en-US" sz="1600" dirty="0" smtClean="0">
                <a:latin typeface="Trebuchet MS" pitchFamily="34" charset="0"/>
              </a:rPr>
              <a:t>- Auto-Routing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556683" y="2680114"/>
            <a:ext cx="3886494" cy="1108720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Discover OSPF &amp; IS-IS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IP interface must exist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Neighbor relationship must establish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Pre-defined defaults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If not established configuration deleted &amp; disabled</a:t>
            </a:r>
            <a:endParaRPr lang="en-US" sz="16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cxnSp>
        <p:nvCxnSpPr>
          <p:cNvPr id="54" name="Straight Connector 53"/>
          <p:cNvCxnSpPr>
            <a:stCxn id="46" idx="14"/>
            <a:endCxn id="3" idx="0"/>
          </p:cNvCxnSpPr>
          <p:nvPr/>
        </p:nvCxnSpPr>
        <p:spPr bwMode="auto">
          <a:xfrm flipH="1">
            <a:off x="6365244" y="2359396"/>
            <a:ext cx="463834" cy="780703"/>
          </a:xfrm>
          <a:prstGeom prst="line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8676431" y="3643234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 smtClean="0">
                <a:latin typeface="Trebuchet MS" pitchFamily="34" charset="0"/>
              </a:rPr>
              <a:t>5- Auto-SPB Fabric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558194" y="3851075"/>
            <a:ext cx="3886494" cy="729973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Discover </a:t>
            </a:r>
            <a:r>
              <a:rPr lang="en-US" sz="2100" dirty="0" smtClean="0">
                <a:solidFill>
                  <a:srgbClr val="404040"/>
                </a:solidFill>
                <a:latin typeface="Trebuchet MS" pitchFamily="34" charset="0"/>
              </a:rPr>
              <a:t>SPB neighbor</a:t>
            </a: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Pre-defined defaults</a:t>
            </a:r>
          </a:p>
          <a:p>
            <a:pPr marL="685800" lvl="1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404040"/>
                </a:solidFill>
                <a:latin typeface="Trebuchet MS" pitchFamily="34" charset="0"/>
              </a:rPr>
              <a:t>If not established configuration deleted &amp; disabled</a:t>
            </a:r>
            <a:endParaRPr lang="en-US" sz="16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676431" y="4235751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 smtClean="0">
                <a:latin typeface="Trebuchet MS" pitchFamily="34" charset="0"/>
              </a:rPr>
              <a:t>6- Auto-Network Profiling 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534557" y="4644792"/>
            <a:ext cx="3886494" cy="502128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If fabric successful, user &amp; network port profiles creation</a:t>
            </a:r>
            <a:endParaRPr lang="en-US" sz="13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595117" y="2753888"/>
            <a:ext cx="627278" cy="447263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NP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7604564" y="3369254"/>
            <a:ext cx="581494" cy="37411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>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413757" y="3305816"/>
            <a:ext cx="596128" cy="43755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>UP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022841" y="3376011"/>
            <a:ext cx="568766" cy="36736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NP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5762177" y="3323771"/>
            <a:ext cx="638624" cy="4196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NP</a:t>
            </a: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536068" y="5212161"/>
            <a:ext cx="3886494" cy="362309"/>
          </a:xfrm>
          <a:prstGeom prst="rect">
            <a:avLst/>
          </a:prstGeom>
          <a:ln>
            <a:solidFill>
              <a:srgbClr val="6639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Enable </a:t>
            </a:r>
            <a:r>
              <a:rPr lang="en-US" sz="1300" dirty="0" err="1" smtClean="0">
                <a:solidFill>
                  <a:srgbClr val="404040"/>
                </a:solidFill>
                <a:latin typeface="Trebuchet MS" pitchFamily="34" charset="0"/>
              </a:rPr>
              <a:t>vlan</a:t>
            </a:r>
            <a:r>
              <a:rPr lang="en-US" sz="1300" dirty="0" smtClean="0">
                <a:solidFill>
                  <a:srgbClr val="404040"/>
                </a:solidFill>
                <a:latin typeface="Trebuchet MS" pitchFamily="34" charset="0"/>
              </a:rPr>
              <a:t> propagation with MVRP</a:t>
            </a:r>
            <a:endParaRPr lang="en-US" sz="13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8676431" y="4828270"/>
            <a:ext cx="2572139" cy="509760"/>
          </a:xfrm>
          <a:prstGeom prst="roundRect">
            <a:avLst/>
          </a:prstGeom>
          <a:solidFill>
            <a:srgbClr val="4D2B8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en-US" sz="1600" dirty="0">
                <a:latin typeface="Trebuchet MS" pitchFamily="34" charset="0"/>
              </a:rPr>
              <a:t>7</a:t>
            </a:r>
            <a:r>
              <a:rPr lang="en-US" sz="1600" dirty="0" smtClean="0">
                <a:latin typeface="Trebuchet MS" pitchFamily="34" charset="0"/>
              </a:rPr>
              <a:t>- Auto-MVRP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48" name="Content Placeholder 4"/>
          <p:cNvSpPr txBox="1">
            <a:spLocks/>
          </p:cNvSpPr>
          <p:nvPr/>
        </p:nvSpPr>
        <p:spPr bwMode="auto">
          <a:xfrm>
            <a:off x="0" y="5716359"/>
            <a:ext cx="11887200" cy="407867"/>
          </a:xfrm>
          <a:prstGeom prst="rect">
            <a:avLst/>
          </a:prstGeom>
          <a:solidFill>
            <a:srgbClr val="412D5D"/>
          </a:solidFill>
          <a:ln w="9525">
            <a:noFill/>
            <a:miter lim="800000"/>
            <a:headEnd/>
            <a:tailEnd/>
          </a:ln>
        </p:spPr>
        <p:txBody>
          <a:bodyPr vert="horz" wrap="square" lIns="22860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71450" indent="-171450" algn="ctr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defRPr sz="2000" b="1">
                <a:solidFill>
                  <a:schemeClr val="bg1"/>
                </a:solidFill>
                <a:latin typeface="Tahoma" pitchFamily="34" charset="0"/>
                <a:ea typeface="ＭＳ Ｐゴシック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>
              <a:defRPr>
                <a:solidFill>
                  <a:schemeClr val="tx1"/>
                </a:solidFill>
                <a:latin typeface="Tahoma" pitchFamily="34" charset="0"/>
              </a:defRPr>
            </a:lvl6pPr>
            <a:lvl7pPr>
              <a:defRPr>
                <a:solidFill>
                  <a:schemeClr val="tx1"/>
                </a:solidFill>
                <a:latin typeface="Tahoma" pitchFamily="34" charset="0"/>
              </a:defRPr>
            </a:lvl7pPr>
            <a:lvl8pPr>
              <a:defRPr>
                <a:solidFill>
                  <a:schemeClr val="tx1"/>
                </a:solidFill>
                <a:latin typeface="Tahoma" pitchFamily="34" charset="0"/>
              </a:defRPr>
            </a:lvl8pPr>
            <a:lvl9pPr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pc="20" dirty="0" smtClean="0">
                <a:latin typeface="Trebuchet MS" pitchFamily="34" charset="0"/>
              </a:rPr>
              <a:t>Auto design, deploy &amp; Maintain with 30% lesser cost</a:t>
            </a:r>
          </a:p>
        </p:txBody>
      </p:sp>
    </p:spTree>
    <p:extLst>
      <p:ext uri="{BB962C8B-B14F-4D97-AF65-F5344CB8AC3E}">
        <p14:creationId xmlns:p14="http://schemas.microsoft.com/office/powerpoint/2010/main" val="31837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TOPOLOGIES – CONVERGED CAMPUS NETWORK</a:t>
            </a:r>
            <a:endParaRPr lang="en-US" dirty="0"/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88018" y="1867918"/>
            <a:ext cx="1678725" cy="1163301"/>
            <a:chOff x="1644650" y="2241550"/>
            <a:chExt cx="925513" cy="641350"/>
          </a:xfrm>
          <a:solidFill>
            <a:schemeClr val="bg1">
              <a:lumMod val="75000"/>
            </a:schemeClr>
          </a:solidFill>
        </p:grpSpPr>
        <p:sp>
          <p:nvSpPr>
            <p:cNvPr id="4" name="Oval 67"/>
            <p:cNvSpPr>
              <a:spLocks noChangeArrowheads="1"/>
            </p:cNvSpPr>
            <p:nvPr/>
          </p:nvSpPr>
          <p:spPr bwMode="auto">
            <a:xfrm>
              <a:off x="1658938" y="2254250"/>
              <a:ext cx="50800" cy="523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/>
              </a:pPr>
              <a:endParaRPr lang="en-US">
                <a:latin typeface="+mn-lt"/>
                <a:cs typeface="MS PGothic" pitchFamily="34" charset="-128"/>
              </a:endParaRPr>
            </a:p>
          </p:txBody>
        </p:sp>
        <p:sp>
          <p:nvSpPr>
            <p:cNvPr id="5" name="Freeform 68"/>
            <p:cNvSpPr>
              <a:spLocks noEditPoints="1"/>
            </p:cNvSpPr>
            <p:nvPr/>
          </p:nvSpPr>
          <p:spPr bwMode="auto">
            <a:xfrm>
              <a:off x="1644650" y="2241550"/>
              <a:ext cx="925513" cy="641350"/>
            </a:xfrm>
            <a:custGeom>
              <a:avLst/>
              <a:gdLst>
                <a:gd name="T0" fmla="*/ 2147483647 w 984"/>
                <a:gd name="T1" fmla="*/ 2147483647 h 681"/>
                <a:gd name="T2" fmla="*/ 2147483647 w 984"/>
                <a:gd name="T3" fmla="*/ 2147483647 h 681"/>
                <a:gd name="T4" fmla="*/ 2147483647 w 984"/>
                <a:gd name="T5" fmla="*/ 2147483647 h 681"/>
                <a:gd name="T6" fmla="*/ 2147483647 w 984"/>
                <a:gd name="T7" fmla="*/ 0 h 681"/>
                <a:gd name="T8" fmla="*/ 2147483647 w 984"/>
                <a:gd name="T9" fmla="*/ 0 h 681"/>
                <a:gd name="T10" fmla="*/ 2147483647 w 984"/>
                <a:gd name="T11" fmla="*/ 2147483647 h 681"/>
                <a:gd name="T12" fmla="*/ 2147483647 w 984"/>
                <a:gd name="T13" fmla="*/ 2147483647 h 681"/>
                <a:gd name="T14" fmla="*/ 0 w 984"/>
                <a:gd name="T15" fmla="*/ 2147483647 h 681"/>
                <a:gd name="T16" fmla="*/ 0 w 984"/>
                <a:gd name="T17" fmla="*/ 2147483647 h 681"/>
                <a:gd name="T18" fmla="*/ 2147483647 w 984"/>
                <a:gd name="T19" fmla="*/ 2147483647 h 681"/>
                <a:gd name="T20" fmla="*/ 2147483647 w 984"/>
                <a:gd name="T21" fmla="*/ 2147483647 h 681"/>
                <a:gd name="T22" fmla="*/ 2147483647 w 984"/>
                <a:gd name="T23" fmla="*/ 2147483647 h 681"/>
                <a:gd name="T24" fmla="*/ 2147483647 w 984"/>
                <a:gd name="T25" fmla="*/ 2147483647 h 681"/>
                <a:gd name="T26" fmla="*/ 2147483647 w 984"/>
                <a:gd name="T27" fmla="*/ 2147483647 h 681"/>
                <a:gd name="T28" fmla="*/ 2147483647 w 984"/>
                <a:gd name="T29" fmla="*/ 2147483647 h 681"/>
                <a:gd name="T30" fmla="*/ 2147483647 w 984"/>
                <a:gd name="T31" fmla="*/ 2147483647 h 681"/>
                <a:gd name="T32" fmla="*/ 2147483647 w 984"/>
                <a:gd name="T33" fmla="*/ 2147483647 h 681"/>
                <a:gd name="T34" fmla="*/ 2147483647 w 984"/>
                <a:gd name="T35" fmla="*/ 2147483647 h 681"/>
                <a:gd name="T36" fmla="*/ 2147483647 w 984"/>
                <a:gd name="T37" fmla="*/ 2147483647 h 681"/>
                <a:gd name="T38" fmla="*/ 2147483647 w 984"/>
                <a:gd name="T39" fmla="*/ 2147483647 h 681"/>
                <a:gd name="T40" fmla="*/ 2147483647 w 984"/>
                <a:gd name="T41" fmla="*/ 2147483647 h 681"/>
                <a:gd name="T42" fmla="*/ 2147483647 w 984"/>
                <a:gd name="T43" fmla="*/ 2147483647 h 681"/>
                <a:gd name="T44" fmla="*/ 2147483647 w 984"/>
                <a:gd name="T45" fmla="*/ 2147483647 h 681"/>
                <a:gd name="T46" fmla="*/ 2147483647 w 984"/>
                <a:gd name="T47" fmla="*/ 2147483647 h 681"/>
                <a:gd name="T48" fmla="*/ 2147483647 w 984"/>
                <a:gd name="T49" fmla="*/ 2147483647 h 681"/>
                <a:gd name="T50" fmla="*/ 2147483647 w 984"/>
                <a:gd name="T51" fmla="*/ 2147483647 h 681"/>
                <a:gd name="T52" fmla="*/ 2147483647 w 984"/>
                <a:gd name="T53" fmla="*/ 2147483647 h 681"/>
                <a:gd name="T54" fmla="*/ 2147483647 w 984"/>
                <a:gd name="T55" fmla="*/ 2147483647 h 681"/>
                <a:gd name="T56" fmla="*/ 2147483647 w 984"/>
                <a:gd name="T57" fmla="*/ 2147483647 h 681"/>
                <a:gd name="T58" fmla="*/ 2147483647 w 984"/>
                <a:gd name="T59" fmla="*/ 2147483647 h 681"/>
                <a:gd name="T60" fmla="*/ 2147483647 w 984"/>
                <a:gd name="T61" fmla="*/ 2147483647 h 681"/>
                <a:gd name="T62" fmla="*/ 2147483647 w 984"/>
                <a:gd name="T63" fmla="*/ 2147483647 h 681"/>
                <a:gd name="T64" fmla="*/ 2147483647 w 984"/>
                <a:gd name="T65" fmla="*/ 2147483647 h 681"/>
                <a:gd name="T66" fmla="*/ 2147483647 w 984"/>
                <a:gd name="T67" fmla="*/ 2147483647 h 681"/>
                <a:gd name="T68" fmla="*/ 2147483647 w 984"/>
                <a:gd name="T69" fmla="*/ 2147483647 h 681"/>
                <a:gd name="T70" fmla="*/ 2147483647 w 984"/>
                <a:gd name="T71" fmla="*/ 2147483647 h 681"/>
                <a:gd name="T72" fmla="*/ 2147483647 w 984"/>
                <a:gd name="T73" fmla="*/ 2147483647 h 681"/>
                <a:gd name="T74" fmla="*/ 2147483647 w 984"/>
                <a:gd name="T75" fmla="*/ 2147483647 h 681"/>
                <a:gd name="T76" fmla="*/ 2147483647 w 984"/>
                <a:gd name="T77" fmla="*/ 2147483647 h 681"/>
                <a:gd name="T78" fmla="*/ 2147483647 w 984"/>
                <a:gd name="T79" fmla="*/ 2147483647 h 681"/>
                <a:gd name="T80" fmla="*/ 2147483647 w 984"/>
                <a:gd name="T81" fmla="*/ 2147483647 h 681"/>
                <a:gd name="T82" fmla="*/ 2147483647 w 984"/>
                <a:gd name="T83" fmla="*/ 2147483647 h 681"/>
                <a:gd name="T84" fmla="*/ 2147483647 w 984"/>
                <a:gd name="T85" fmla="*/ 2147483647 h 681"/>
                <a:gd name="T86" fmla="*/ 2147483647 w 984"/>
                <a:gd name="T87" fmla="*/ 2147483647 h 681"/>
                <a:gd name="T88" fmla="*/ 2147483647 w 984"/>
                <a:gd name="T89" fmla="*/ 2147483647 h 681"/>
                <a:gd name="T90" fmla="*/ 2147483647 w 984"/>
                <a:gd name="T91" fmla="*/ 2147483647 h 681"/>
                <a:gd name="T92" fmla="*/ 2147483647 w 984"/>
                <a:gd name="T93" fmla="*/ 2147483647 h 681"/>
                <a:gd name="T94" fmla="*/ 2147483647 w 984"/>
                <a:gd name="T95" fmla="*/ 2147483647 h 681"/>
                <a:gd name="T96" fmla="*/ 2147483647 w 984"/>
                <a:gd name="T97" fmla="*/ 2147483647 h 681"/>
                <a:gd name="T98" fmla="*/ 2147483647 w 984"/>
                <a:gd name="T99" fmla="*/ 2147483647 h 681"/>
                <a:gd name="T100" fmla="*/ 2147483647 w 984"/>
                <a:gd name="T101" fmla="*/ 2147483647 h 681"/>
                <a:gd name="T102" fmla="*/ 2147483647 w 984"/>
                <a:gd name="T103" fmla="*/ 2147483647 h 681"/>
                <a:gd name="T104" fmla="*/ 2147483647 w 984"/>
                <a:gd name="T105" fmla="*/ 2147483647 h 681"/>
                <a:gd name="T106" fmla="*/ 2147483647 w 984"/>
                <a:gd name="T107" fmla="*/ 2147483647 h 681"/>
                <a:gd name="T108" fmla="*/ 2147483647 w 984"/>
                <a:gd name="T109" fmla="*/ 2147483647 h 681"/>
                <a:gd name="T110" fmla="*/ 2147483647 w 984"/>
                <a:gd name="T111" fmla="*/ 2147483647 h 6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4"/>
                <a:gd name="T169" fmla="*/ 0 h 681"/>
                <a:gd name="T170" fmla="*/ 984 w 984"/>
                <a:gd name="T171" fmla="*/ 681 h 6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4" h="681">
                  <a:moveTo>
                    <a:pt x="950" y="151"/>
                  </a:moveTo>
                  <a:cubicBezTo>
                    <a:pt x="625" y="151"/>
                    <a:pt x="625" y="151"/>
                    <a:pt x="625" y="151"/>
                  </a:cubicBezTo>
                  <a:cubicBezTo>
                    <a:pt x="625" y="41"/>
                    <a:pt x="625" y="41"/>
                    <a:pt x="625" y="41"/>
                  </a:cubicBezTo>
                  <a:cubicBezTo>
                    <a:pt x="625" y="18"/>
                    <a:pt x="613" y="0"/>
                    <a:pt x="59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9" y="11"/>
                    <a:pt x="114" y="26"/>
                    <a:pt x="114" y="41"/>
                  </a:cubicBezTo>
                  <a:cubicBezTo>
                    <a:pt x="114" y="80"/>
                    <a:pt x="82" y="113"/>
                    <a:pt x="42" y="113"/>
                  </a:cubicBezTo>
                  <a:cubicBezTo>
                    <a:pt x="26" y="113"/>
                    <a:pt x="12" y="107"/>
                    <a:pt x="0" y="9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62"/>
                    <a:pt x="18" y="680"/>
                    <a:pt x="41" y="680"/>
                  </a:cubicBezTo>
                  <a:cubicBezTo>
                    <a:pt x="474" y="680"/>
                    <a:pt x="474" y="680"/>
                    <a:pt x="474" y="680"/>
                  </a:cubicBezTo>
                  <a:cubicBezTo>
                    <a:pt x="478" y="681"/>
                    <a:pt x="481" y="681"/>
                    <a:pt x="484" y="681"/>
                  </a:cubicBezTo>
                  <a:cubicBezTo>
                    <a:pt x="943" y="681"/>
                    <a:pt x="943" y="681"/>
                    <a:pt x="943" y="681"/>
                  </a:cubicBezTo>
                  <a:cubicBezTo>
                    <a:pt x="966" y="681"/>
                    <a:pt x="984" y="663"/>
                    <a:pt x="984" y="640"/>
                  </a:cubicBezTo>
                  <a:cubicBezTo>
                    <a:pt x="984" y="192"/>
                    <a:pt x="984" y="192"/>
                    <a:pt x="984" y="192"/>
                  </a:cubicBezTo>
                  <a:cubicBezTo>
                    <a:pt x="984" y="169"/>
                    <a:pt x="973" y="151"/>
                    <a:pt x="950" y="151"/>
                  </a:cubicBezTo>
                  <a:close/>
                  <a:moveTo>
                    <a:pt x="465" y="121"/>
                  </a:moveTo>
                  <a:cubicBezTo>
                    <a:pt x="515" y="121"/>
                    <a:pt x="515" y="121"/>
                    <a:pt x="515" y="121"/>
                  </a:cubicBezTo>
                  <a:cubicBezTo>
                    <a:pt x="515" y="188"/>
                    <a:pt x="515" y="188"/>
                    <a:pt x="515" y="188"/>
                  </a:cubicBezTo>
                  <a:cubicBezTo>
                    <a:pt x="465" y="188"/>
                    <a:pt x="465" y="188"/>
                    <a:pt x="465" y="188"/>
                  </a:cubicBezTo>
                  <a:lnTo>
                    <a:pt x="465" y="121"/>
                  </a:lnTo>
                  <a:close/>
                  <a:moveTo>
                    <a:pt x="161" y="550"/>
                  </a:moveTo>
                  <a:cubicBezTo>
                    <a:pt x="112" y="550"/>
                    <a:pt x="112" y="550"/>
                    <a:pt x="112" y="550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61" y="483"/>
                    <a:pt x="161" y="483"/>
                    <a:pt x="161" y="483"/>
                  </a:cubicBezTo>
                  <a:lnTo>
                    <a:pt x="161" y="550"/>
                  </a:lnTo>
                  <a:close/>
                  <a:moveTo>
                    <a:pt x="161" y="309"/>
                  </a:moveTo>
                  <a:cubicBezTo>
                    <a:pt x="112" y="309"/>
                    <a:pt x="112" y="309"/>
                    <a:pt x="112" y="30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161" y="241"/>
                    <a:pt x="161" y="241"/>
                    <a:pt x="161" y="241"/>
                  </a:cubicBezTo>
                  <a:lnTo>
                    <a:pt x="161" y="309"/>
                  </a:lnTo>
                  <a:close/>
                  <a:moveTo>
                    <a:pt x="279" y="550"/>
                  </a:moveTo>
                  <a:cubicBezTo>
                    <a:pt x="230" y="550"/>
                    <a:pt x="230" y="550"/>
                    <a:pt x="230" y="550"/>
                  </a:cubicBezTo>
                  <a:cubicBezTo>
                    <a:pt x="230" y="483"/>
                    <a:pt x="230" y="483"/>
                    <a:pt x="230" y="483"/>
                  </a:cubicBezTo>
                  <a:cubicBezTo>
                    <a:pt x="279" y="483"/>
                    <a:pt x="279" y="483"/>
                    <a:pt x="279" y="483"/>
                  </a:cubicBezTo>
                  <a:lnTo>
                    <a:pt x="279" y="550"/>
                  </a:lnTo>
                  <a:close/>
                  <a:moveTo>
                    <a:pt x="397" y="188"/>
                  </a:moveTo>
                  <a:cubicBezTo>
                    <a:pt x="347" y="188"/>
                    <a:pt x="347" y="188"/>
                    <a:pt x="347" y="188"/>
                  </a:cubicBezTo>
                  <a:cubicBezTo>
                    <a:pt x="347" y="121"/>
                    <a:pt x="347" y="121"/>
                    <a:pt x="347" y="121"/>
                  </a:cubicBezTo>
                  <a:cubicBezTo>
                    <a:pt x="397" y="121"/>
                    <a:pt x="397" y="121"/>
                    <a:pt x="397" y="121"/>
                  </a:cubicBezTo>
                  <a:lnTo>
                    <a:pt x="397" y="188"/>
                  </a:lnTo>
                  <a:close/>
                  <a:moveTo>
                    <a:pt x="903" y="599"/>
                  </a:moveTo>
                  <a:cubicBezTo>
                    <a:pt x="625" y="599"/>
                    <a:pt x="625" y="599"/>
                    <a:pt x="625" y="599"/>
                  </a:cubicBezTo>
                  <a:cubicBezTo>
                    <a:pt x="625" y="551"/>
                    <a:pt x="625" y="551"/>
                    <a:pt x="625" y="551"/>
                  </a:cubicBezTo>
                  <a:cubicBezTo>
                    <a:pt x="903" y="551"/>
                    <a:pt x="903" y="551"/>
                    <a:pt x="903" y="551"/>
                  </a:cubicBezTo>
                  <a:lnTo>
                    <a:pt x="903" y="599"/>
                  </a:lnTo>
                  <a:close/>
                  <a:moveTo>
                    <a:pt x="903" y="469"/>
                  </a:moveTo>
                  <a:cubicBezTo>
                    <a:pt x="625" y="469"/>
                    <a:pt x="625" y="469"/>
                    <a:pt x="625" y="469"/>
                  </a:cubicBezTo>
                  <a:cubicBezTo>
                    <a:pt x="625" y="420"/>
                    <a:pt x="625" y="420"/>
                    <a:pt x="625" y="420"/>
                  </a:cubicBezTo>
                  <a:cubicBezTo>
                    <a:pt x="903" y="420"/>
                    <a:pt x="903" y="420"/>
                    <a:pt x="903" y="420"/>
                  </a:cubicBezTo>
                  <a:lnTo>
                    <a:pt x="903" y="469"/>
                  </a:lnTo>
                  <a:close/>
                  <a:moveTo>
                    <a:pt x="903" y="339"/>
                  </a:moveTo>
                  <a:cubicBezTo>
                    <a:pt x="625" y="339"/>
                    <a:pt x="625" y="339"/>
                    <a:pt x="625" y="339"/>
                  </a:cubicBezTo>
                  <a:cubicBezTo>
                    <a:pt x="625" y="290"/>
                    <a:pt x="625" y="290"/>
                    <a:pt x="625" y="290"/>
                  </a:cubicBezTo>
                  <a:cubicBezTo>
                    <a:pt x="903" y="290"/>
                    <a:pt x="903" y="290"/>
                    <a:pt x="903" y="290"/>
                  </a:cubicBezTo>
                  <a:lnTo>
                    <a:pt x="903" y="3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/>
              </a:pPr>
              <a:endParaRPr lang="en-US">
                <a:latin typeface="+mn-lt"/>
                <a:cs typeface="MS PGothic" pitchFamily="34" charset="-128"/>
              </a:endParaRPr>
            </a:p>
          </p:txBody>
        </p:sp>
      </p:grpSp>
      <p:sp>
        <p:nvSpPr>
          <p:cNvPr id="6" name="Freeform 108"/>
          <p:cNvSpPr>
            <a:spLocks noEditPoints="1"/>
          </p:cNvSpPr>
          <p:nvPr/>
        </p:nvSpPr>
        <p:spPr bwMode="auto">
          <a:xfrm>
            <a:off x="2073192" y="4593743"/>
            <a:ext cx="1875916" cy="1497088"/>
          </a:xfrm>
          <a:custGeom>
            <a:avLst/>
            <a:gdLst/>
            <a:ahLst/>
            <a:cxnLst>
              <a:cxn ang="0">
                <a:pos x="729" y="353"/>
              </a:cxn>
              <a:cxn ang="0">
                <a:pos x="761" y="386"/>
              </a:cxn>
              <a:cxn ang="0">
                <a:pos x="761" y="488"/>
              </a:cxn>
              <a:cxn ang="0">
                <a:pos x="810" y="488"/>
              </a:cxn>
              <a:cxn ang="0">
                <a:pos x="811" y="164"/>
              </a:cxn>
              <a:cxn ang="0">
                <a:pos x="794" y="147"/>
              </a:cxn>
              <a:cxn ang="0">
                <a:pos x="661" y="148"/>
              </a:cxn>
              <a:cxn ang="0">
                <a:pos x="646" y="166"/>
              </a:cxn>
              <a:cxn ang="0">
                <a:pos x="647" y="353"/>
              </a:cxn>
              <a:cxn ang="0">
                <a:pos x="729" y="353"/>
              </a:cxn>
              <a:cxn ang="0">
                <a:pos x="849" y="511"/>
              </a:cxn>
              <a:cxn ang="0">
                <a:pos x="734" y="511"/>
              </a:cxn>
              <a:cxn ang="0">
                <a:pos x="734" y="400"/>
              </a:cxn>
              <a:cxn ang="0">
                <a:pos x="712" y="378"/>
              </a:cxn>
              <a:cxn ang="0">
                <a:pos x="222" y="378"/>
              </a:cxn>
              <a:cxn ang="0">
                <a:pos x="192" y="408"/>
              </a:cxn>
              <a:cxn ang="0">
                <a:pos x="192" y="670"/>
              </a:cxn>
              <a:cxn ang="0">
                <a:pos x="214" y="693"/>
              </a:cxn>
              <a:cxn ang="0">
                <a:pos x="698" y="693"/>
              </a:cxn>
              <a:cxn ang="0">
                <a:pos x="698" y="693"/>
              </a:cxn>
              <a:cxn ang="0">
                <a:pos x="847" y="693"/>
              </a:cxn>
              <a:cxn ang="0">
                <a:pos x="868" y="674"/>
              </a:cxn>
              <a:cxn ang="0">
                <a:pos x="868" y="530"/>
              </a:cxn>
              <a:cxn ang="0">
                <a:pos x="849" y="511"/>
              </a:cxn>
              <a:cxn ang="0">
                <a:pos x="475" y="0"/>
              </a:cxn>
              <a:cxn ang="0">
                <a:pos x="437" y="26"/>
              </a:cxn>
              <a:cxn ang="0">
                <a:pos x="437" y="349"/>
              </a:cxn>
              <a:cxn ang="0">
                <a:pos x="514" y="349"/>
              </a:cxn>
              <a:cxn ang="0">
                <a:pos x="514" y="26"/>
              </a:cxn>
              <a:cxn ang="0">
                <a:pos x="475" y="0"/>
              </a:cxn>
              <a:cxn ang="0">
                <a:pos x="337" y="353"/>
              </a:cxn>
              <a:cxn ang="0">
                <a:pos x="337" y="109"/>
              </a:cxn>
              <a:cxn ang="0">
                <a:pos x="302" y="73"/>
              </a:cxn>
              <a:cxn ang="0">
                <a:pos x="93" y="73"/>
              </a:cxn>
              <a:cxn ang="0">
                <a:pos x="105" y="113"/>
              </a:cxn>
              <a:cxn ang="0">
                <a:pos x="34" y="184"/>
              </a:cxn>
              <a:cxn ang="0">
                <a:pos x="0" y="175"/>
              </a:cxn>
              <a:cxn ang="0">
                <a:pos x="0" y="657"/>
              </a:cxn>
              <a:cxn ang="0">
                <a:pos x="36" y="693"/>
              </a:cxn>
              <a:cxn ang="0">
                <a:pos x="168" y="693"/>
              </a:cxn>
              <a:cxn ang="0">
                <a:pos x="168" y="388"/>
              </a:cxn>
              <a:cxn ang="0">
                <a:pos x="202" y="353"/>
              </a:cxn>
              <a:cxn ang="0">
                <a:pos x="337" y="353"/>
              </a:cxn>
              <a:cxn ang="0">
                <a:pos x="34" y="136"/>
              </a:cxn>
              <a:cxn ang="0">
                <a:pos x="61" y="108"/>
              </a:cxn>
              <a:cxn ang="0">
                <a:pos x="34" y="81"/>
              </a:cxn>
              <a:cxn ang="0">
                <a:pos x="7" y="108"/>
              </a:cxn>
              <a:cxn ang="0">
                <a:pos x="34" y="136"/>
              </a:cxn>
              <a:cxn ang="0">
                <a:pos x="391" y="505"/>
              </a:cxn>
              <a:cxn ang="0">
                <a:pos x="348" y="505"/>
              </a:cxn>
              <a:cxn ang="0">
                <a:pos x="348" y="447"/>
              </a:cxn>
              <a:cxn ang="0">
                <a:pos x="391" y="447"/>
              </a:cxn>
              <a:cxn ang="0">
                <a:pos x="391" y="505"/>
              </a:cxn>
              <a:cxn ang="0">
                <a:pos x="506" y="505"/>
              </a:cxn>
              <a:cxn ang="0">
                <a:pos x="464" y="505"/>
              </a:cxn>
              <a:cxn ang="0">
                <a:pos x="464" y="447"/>
              </a:cxn>
              <a:cxn ang="0">
                <a:pos x="506" y="447"/>
              </a:cxn>
              <a:cxn ang="0">
                <a:pos x="506" y="505"/>
              </a:cxn>
              <a:cxn ang="0">
                <a:pos x="622" y="505"/>
              </a:cxn>
              <a:cxn ang="0">
                <a:pos x="580" y="505"/>
              </a:cxn>
              <a:cxn ang="0">
                <a:pos x="580" y="447"/>
              </a:cxn>
              <a:cxn ang="0">
                <a:pos x="622" y="447"/>
              </a:cxn>
              <a:cxn ang="0">
                <a:pos x="622" y="505"/>
              </a:cxn>
            </a:cxnLst>
            <a:rect l="0" t="0" r="r" b="b"/>
            <a:pathLst>
              <a:path w="868" h="693">
                <a:moveTo>
                  <a:pt x="729" y="353"/>
                </a:moveTo>
                <a:cubicBezTo>
                  <a:pt x="747" y="352"/>
                  <a:pt x="761" y="367"/>
                  <a:pt x="761" y="386"/>
                </a:cubicBezTo>
                <a:cubicBezTo>
                  <a:pt x="761" y="488"/>
                  <a:pt x="761" y="488"/>
                  <a:pt x="761" y="488"/>
                </a:cubicBezTo>
                <a:cubicBezTo>
                  <a:pt x="810" y="488"/>
                  <a:pt x="810" y="488"/>
                  <a:pt x="810" y="488"/>
                </a:cubicBezTo>
                <a:cubicBezTo>
                  <a:pt x="811" y="164"/>
                  <a:pt x="811" y="164"/>
                  <a:pt x="811" y="164"/>
                </a:cubicBezTo>
                <a:cubicBezTo>
                  <a:pt x="811" y="155"/>
                  <a:pt x="803" y="147"/>
                  <a:pt x="794" y="147"/>
                </a:cubicBezTo>
                <a:cubicBezTo>
                  <a:pt x="661" y="148"/>
                  <a:pt x="661" y="148"/>
                  <a:pt x="661" y="148"/>
                </a:cubicBezTo>
                <a:cubicBezTo>
                  <a:pt x="652" y="148"/>
                  <a:pt x="646" y="157"/>
                  <a:pt x="646" y="166"/>
                </a:cubicBezTo>
                <a:cubicBezTo>
                  <a:pt x="647" y="353"/>
                  <a:pt x="647" y="353"/>
                  <a:pt x="647" y="353"/>
                </a:cubicBezTo>
                <a:lnTo>
                  <a:pt x="729" y="353"/>
                </a:lnTo>
                <a:close/>
                <a:moveTo>
                  <a:pt x="849" y="511"/>
                </a:moveTo>
                <a:cubicBezTo>
                  <a:pt x="734" y="511"/>
                  <a:pt x="734" y="511"/>
                  <a:pt x="734" y="511"/>
                </a:cubicBezTo>
                <a:cubicBezTo>
                  <a:pt x="734" y="400"/>
                  <a:pt x="734" y="400"/>
                  <a:pt x="734" y="400"/>
                </a:cubicBezTo>
                <a:cubicBezTo>
                  <a:pt x="734" y="388"/>
                  <a:pt x="724" y="378"/>
                  <a:pt x="712" y="378"/>
                </a:cubicBezTo>
                <a:cubicBezTo>
                  <a:pt x="222" y="378"/>
                  <a:pt x="222" y="378"/>
                  <a:pt x="222" y="378"/>
                </a:cubicBezTo>
                <a:cubicBezTo>
                  <a:pt x="197" y="378"/>
                  <a:pt x="194" y="386"/>
                  <a:pt x="192" y="408"/>
                </a:cubicBezTo>
                <a:cubicBezTo>
                  <a:pt x="192" y="670"/>
                  <a:pt x="192" y="670"/>
                  <a:pt x="192" y="670"/>
                </a:cubicBezTo>
                <a:cubicBezTo>
                  <a:pt x="192" y="683"/>
                  <a:pt x="202" y="693"/>
                  <a:pt x="214" y="693"/>
                </a:cubicBezTo>
                <a:cubicBezTo>
                  <a:pt x="698" y="693"/>
                  <a:pt x="698" y="693"/>
                  <a:pt x="698" y="693"/>
                </a:cubicBezTo>
                <a:cubicBezTo>
                  <a:pt x="698" y="693"/>
                  <a:pt x="698" y="693"/>
                  <a:pt x="698" y="693"/>
                </a:cubicBezTo>
                <a:cubicBezTo>
                  <a:pt x="847" y="693"/>
                  <a:pt x="847" y="693"/>
                  <a:pt x="847" y="693"/>
                </a:cubicBezTo>
                <a:cubicBezTo>
                  <a:pt x="857" y="693"/>
                  <a:pt x="868" y="684"/>
                  <a:pt x="868" y="674"/>
                </a:cubicBezTo>
                <a:cubicBezTo>
                  <a:pt x="868" y="530"/>
                  <a:pt x="868" y="530"/>
                  <a:pt x="868" y="530"/>
                </a:cubicBezTo>
                <a:cubicBezTo>
                  <a:pt x="868" y="520"/>
                  <a:pt x="859" y="511"/>
                  <a:pt x="849" y="511"/>
                </a:cubicBezTo>
                <a:close/>
                <a:moveTo>
                  <a:pt x="475" y="0"/>
                </a:moveTo>
                <a:cubicBezTo>
                  <a:pt x="441" y="0"/>
                  <a:pt x="437" y="26"/>
                  <a:pt x="437" y="26"/>
                </a:cubicBezTo>
                <a:cubicBezTo>
                  <a:pt x="437" y="349"/>
                  <a:pt x="437" y="349"/>
                  <a:pt x="437" y="349"/>
                </a:cubicBezTo>
                <a:cubicBezTo>
                  <a:pt x="514" y="349"/>
                  <a:pt x="514" y="349"/>
                  <a:pt x="514" y="349"/>
                </a:cubicBezTo>
                <a:cubicBezTo>
                  <a:pt x="514" y="26"/>
                  <a:pt x="514" y="26"/>
                  <a:pt x="514" y="26"/>
                </a:cubicBezTo>
                <a:cubicBezTo>
                  <a:pt x="512" y="0"/>
                  <a:pt x="475" y="0"/>
                  <a:pt x="475" y="0"/>
                </a:cubicBezTo>
                <a:close/>
                <a:moveTo>
                  <a:pt x="337" y="353"/>
                </a:moveTo>
                <a:cubicBezTo>
                  <a:pt x="337" y="109"/>
                  <a:pt x="337" y="109"/>
                  <a:pt x="337" y="109"/>
                </a:cubicBezTo>
                <a:cubicBezTo>
                  <a:pt x="337" y="89"/>
                  <a:pt x="321" y="73"/>
                  <a:pt x="302" y="73"/>
                </a:cubicBezTo>
                <a:cubicBezTo>
                  <a:pt x="93" y="73"/>
                  <a:pt x="93" y="73"/>
                  <a:pt x="93" y="73"/>
                </a:cubicBezTo>
                <a:cubicBezTo>
                  <a:pt x="101" y="84"/>
                  <a:pt x="105" y="98"/>
                  <a:pt x="105" y="113"/>
                </a:cubicBezTo>
                <a:cubicBezTo>
                  <a:pt x="105" y="152"/>
                  <a:pt x="73" y="184"/>
                  <a:pt x="34" y="184"/>
                </a:cubicBezTo>
                <a:cubicBezTo>
                  <a:pt x="22" y="184"/>
                  <a:pt x="10" y="181"/>
                  <a:pt x="0" y="175"/>
                </a:cubicBezTo>
                <a:cubicBezTo>
                  <a:pt x="0" y="657"/>
                  <a:pt x="0" y="657"/>
                  <a:pt x="0" y="657"/>
                </a:cubicBezTo>
                <a:cubicBezTo>
                  <a:pt x="0" y="677"/>
                  <a:pt x="16" y="693"/>
                  <a:pt x="36" y="693"/>
                </a:cubicBezTo>
                <a:cubicBezTo>
                  <a:pt x="168" y="693"/>
                  <a:pt x="168" y="693"/>
                  <a:pt x="168" y="693"/>
                </a:cubicBezTo>
                <a:cubicBezTo>
                  <a:pt x="168" y="388"/>
                  <a:pt x="168" y="388"/>
                  <a:pt x="168" y="388"/>
                </a:cubicBezTo>
                <a:cubicBezTo>
                  <a:pt x="169" y="363"/>
                  <a:pt x="174" y="353"/>
                  <a:pt x="202" y="353"/>
                </a:cubicBezTo>
                <a:lnTo>
                  <a:pt x="337" y="353"/>
                </a:lnTo>
                <a:close/>
                <a:moveTo>
                  <a:pt x="34" y="136"/>
                </a:moveTo>
                <a:cubicBezTo>
                  <a:pt x="49" y="136"/>
                  <a:pt x="61" y="123"/>
                  <a:pt x="61" y="108"/>
                </a:cubicBezTo>
                <a:cubicBezTo>
                  <a:pt x="61" y="93"/>
                  <a:pt x="49" y="81"/>
                  <a:pt x="34" y="81"/>
                </a:cubicBezTo>
                <a:cubicBezTo>
                  <a:pt x="19" y="81"/>
                  <a:pt x="7" y="93"/>
                  <a:pt x="7" y="108"/>
                </a:cubicBezTo>
                <a:cubicBezTo>
                  <a:pt x="7" y="123"/>
                  <a:pt x="19" y="136"/>
                  <a:pt x="34" y="136"/>
                </a:cubicBezTo>
                <a:close/>
                <a:moveTo>
                  <a:pt x="391" y="505"/>
                </a:moveTo>
                <a:cubicBezTo>
                  <a:pt x="348" y="505"/>
                  <a:pt x="348" y="505"/>
                  <a:pt x="348" y="505"/>
                </a:cubicBezTo>
                <a:cubicBezTo>
                  <a:pt x="348" y="447"/>
                  <a:pt x="348" y="447"/>
                  <a:pt x="348" y="447"/>
                </a:cubicBezTo>
                <a:cubicBezTo>
                  <a:pt x="391" y="447"/>
                  <a:pt x="391" y="447"/>
                  <a:pt x="391" y="447"/>
                </a:cubicBezTo>
                <a:lnTo>
                  <a:pt x="391" y="505"/>
                </a:lnTo>
                <a:close/>
                <a:moveTo>
                  <a:pt x="506" y="505"/>
                </a:moveTo>
                <a:cubicBezTo>
                  <a:pt x="464" y="505"/>
                  <a:pt x="464" y="505"/>
                  <a:pt x="464" y="505"/>
                </a:cubicBezTo>
                <a:cubicBezTo>
                  <a:pt x="464" y="447"/>
                  <a:pt x="464" y="447"/>
                  <a:pt x="464" y="447"/>
                </a:cubicBezTo>
                <a:cubicBezTo>
                  <a:pt x="506" y="447"/>
                  <a:pt x="506" y="447"/>
                  <a:pt x="506" y="447"/>
                </a:cubicBezTo>
                <a:lnTo>
                  <a:pt x="506" y="505"/>
                </a:lnTo>
                <a:close/>
                <a:moveTo>
                  <a:pt x="622" y="505"/>
                </a:moveTo>
                <a:cubicBezTo>
                  <a:pt x="580" y="505"/>
                  <a:pt x="580" y="505"/>
                  <a:pt x="580" y="505"/>
                </a:cubicBezTo>
                <a:cubicBezTo>
                  <a:pt x="580" y="447"/>
                  <a:pt x="580" y="447"/>
                  <a:pt x="580" y="447"/>
                </a:cubicBezTo>
                <a:cubicBezTo>
                  <a:pt x="622" y="447"/>
                  <a:pt x="622" y="447"/>
                  <a:pt x="622" y="447"/>
                </a:cubicBezTo>
                <a:lnTo>
                  <a:pt x="622" y="5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Freeform 93"/>
          <p:cNvSpPr>
            <a:spLocks noEditPoints="1"/>
          </p:cNvSpPr>
          <p:nvPr/>
        </p:nvSpPr>
        <p:spPr bwMode="auto">
          <a:xfrm>
            <a:off x="9490733" y="1728997"/>
            <a:ext cx="1218462" cy="2276697"/>
          </a:xfrm>
          <a:custGeom>
            <a:avLst/>
            <a:gdLst>
              <a:gd name="T0" fmla="*/ 2147483647 w 550"/>
              <a:gd name="T1" fmla="*/ 0 h 1033"/>
              <a:gd name="T2" fmla="*/ 2147483647 w 550"/>
              <a:gd name="T3" fmla="*/ 2147483647 h 1033"/>
              <a:gd name="T4" fmla="*/ 2147483647 w 550"/>
              <a:gd name="T5" fmla="*/ 2147483647 h 1033"/>
              <a:gd name="T6" fmla="*/ 2147483647 w 550"/>
              <a:gd name="T7" fmla="*/ 2147483647 h 1033"/>
              <a:gd name="T8" fmla="*/ 2147483647 w 550"/>
              <a:gd name="T9" fmla="*/ 2147483647 h 1033"/>
              <a:gd name="T10" fmla="*/ 2147483647 w 550"/>
              <a:gd name="T11" fmla="*/ 0 h 1033"/>
              <a:gd name="T12" fmla="*/ 2147483647 w 550"/>
              <a:gd name="T13" fmla="*/ 2147483647 h 1033"/>
              <a:gd name="T14" fmla="*/ 2147483647 w 550"/>
              <a:gd name="T15" fmla="*/ 2147483647 h 1033"/>
              <a:gd name="T16" fmla="*/ 0 w 550"/>
              <a:gd name="T17" fmla="*/ 2147483647 h 1033"/>
              <a:gd name="T18" fmla="*/ 2147483647 w 550"/>
              <a:gd name="T19" fmla="*/ 2147483647 h 1033"/>
              <a:gd name="T20" fmla="*/ 2147483647 w 550"/>
              <a:gd name="T21" fmla="*/ 2147483647 h 1033"/>
              <a:gd name="T22" fmla="*/ 2147483647 w 550"/>
              <a:gd name="T23" fmla="*/ 2147483647 h 1033"/>
              <a:gd name="T24" fmla="*/ 2147483647 w 550"/>
              <a:gd name="T25" fmla="*/ 2147483647 h 1033"/>
              <a:gd name="T26" fmla="*/ 2147483647 w 550"/>
              <a:gd name="T27" fmla="*/ 2147483647 h 1033"/>
              <a:gd name="T28" fmla="*/ 2147483647 w 550"/>
              <a:gd name="T29" fmla="*/ 2147483647 h 1033"/>
              <a:gd name="T30" fmla="*/ 2147483647 w 550"/>
              <a:gd name="T31" fmla="*/ 2147483647 h 1033"/>
              <a:gd name="T32" fmla="*/ 2147483647 w 550"/>
              <a:gd name="T33" fmla="*/ 2147483647 h 1033"/>
              <a:gd name="T34" fmla="*/ 2147483647 w 550"/>
              <a:gd name="T35" fmla="*/ 2147483647 h 1033"/>
              <a:gd name="T36" fmla="*/ 2147483647 w 550"/>
              <a:gd name="T37" fmla="*/ 2147483647 h 1033"/>
              <a:gd name="T38" fmla="*/ 2147483647 w 550"/>
              <a:gd name="T39" fmla="*/ 2147483647 h 1033"/>
              <a:gd name="T40" fmla="*/ 2147483647 w 550"/>
              <a:gd name="T41" fmla="*/ 2147483647 h 1033"/>
              <a:gd name="T42" fmla="*/ 2147483647 w 550"/>
              <a:gd name="T43" fmla="*/ 2147483647 h 1033"/>
              <a:gd name="T44" fmla="*/ 2147483647 w 550"/>
              <a:gd name="T45" fmla="*/ 2147483647 h 1033"/>
              <a:gd name="T46" fmla="*/ 2147483647 w 550"/>
              <a:gd name="T47" fmla="*/ 2147483647 h 1033"/>
              <a:gd name="T48" fmla="*/ 2147483647 w 550"/>
              <a:gd name="T49" fmla="*/ 2147483647 h 1033"/>
              <a:gd name="T50" fmla="*/ 2147483647 w 550"/>
              <a:gd name="T51" fmla="*/ 2147483647 h 1033"/>
              <a:gd name="T52" fmla="*/ 2147483647 w 550"/>
              <a:gd name="T53" fmla="*/ 2147483647 h 1033"/>
              <a:gd name="T54" fmla="*/ 2147483647 w 550"/>
              <a:gd name="T55" fmla="*/ 2147483647 h 1033"/>
              <a:gd name="T56" fmla="*/ 2147483647 w 550"/>
              <a:gd name="T57" fmla="*/ 2147483647 h 1033"/>
              <a:gd name="T58" fmla="*/ 2147483647 w 550"/>
              <a:gd name="T59" fmla="*/ 2147483647 h 1033"/>
              <a:gd name="T60" fmla="*/ 2147483647 w 550"/>
              <a:gd name="T61" fmla="*/ 2147483647 h 1033"/>
              <a:gd name="T62" fmla="*/ 2147483647 w 550"/>
              <a:gd name="T63" fmla="*/ 2147483647 h 1033"/>
              <a:gd name="T64" fmla="*/ 2147483647 w 550"/>
              <a:gd name="T65" fmla="*/ 2147483647 h 1033"/>
              <a:gd name="T66" fmla="*/ 2147483647 w 550"/>
              <a:gd name="T67" fmla="*/ 2147483647 h 1033"/>
              <a:gd name="T68" fmla="*/ 2147483647 w 550"/>
              <a:gd name="T69" fmla="*/ 2147483647 h 1033"/>
              <a:gd name="T70" fmla="*/ 2147483647 w 550"/>
              <a:gd name="T71" fmla="*/ 2147483647 h 10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50"/>
              <a:gd name="T109" fmla="*/ 0 h 1033"/>
              <a:gd name="T110" fmla="*/ 550 w 550"/>
              <a:gd name="T111" fmla="*/ 1033 h 10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50" h="1033">
                <a:moveTo>
                  <a:pt x="508" y="0"/>
                </a:moveTo>
                <a:cubicBezTo>
                  <a:pt x="214" y="0"/>
                  <a:pt x="214" y="0"/>
                  <a:pt x="214" y="0"/>
                </a:cubicBezTo>
                <a:cubicBezTo>
                  <a:pt x="191" y="0"/>
                  <a:pt x="172" y="18"/>
                  <a:pt x="172" y="41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351" y="47"/>
                  <a:pt x="351" y="47"/>
                  <a:pt x="351" y="47"/>
                </a:cubicBezTo>
                <a:cubicBezTo>
                  <a:pt x="380" y="49"/>
                  <a:pt x="391" y="54"/>
                  <a:pt x="392" y="86"/>
                </a:cubicBezTo>
                <a:cubicBezTo>
                  <a:pt x="392" y="1006"/>
                  <a:pt x="392" y="1006"/>
                  <a:pt x="392" y="1006"/>
                </a:cubicBezTo>
                <a:cubicBezTo>
                  <a:pt x="392" y="1016"/>
                  <a:pt x="387" y="1025"/>
                  <a:pt x="379" y="1031"/>
                </a:cubicBezTo>
                <a:cubicBezTo>
                  <a:pt x="508" y="1031"/>
                  <a:pt x="508" y="1031"/>
                  <a:pt x="508" y="1031"/>
                </a:cubicBezTo>
                <a:cubicBezTo>
                  <a:pt x="531" y="1031"/>
                  <a:pt x="550" y="1019"/>
                  <a:pt x="550" y="996"/>
                </a:cubicBezTo>
                <a:cubicBezTo>
                  <a:pt x="550" y="41"/>
                  <a:pt x="550" y="41"/>
                  <a:pt x="550" y="41"/>
                </a:cubicBezTo>
                <a:cubicBezTo>
                  <a:pt x="550" y="18"/>
                  <a:pt x="531" y="0"/>
                  <a:pt x="508" y="0"/>
                </a:cubicBezTo>
                <a:close/>
                <a:moveTo>
                  <a:pt x="320" y="78"/>
                </a:moveTo>
                <a:cubicBezTo>
                  <a:pt x="100" y="78"/>
                  <a:pt x="100" y="78"/>
                  <a:pt x="100" y="78"/>
                </a:cubicBezTo>
                <a:cubicBezTo>
                  <a:pt x="109" y="89"/>
                  <a:pt x="114" y="104"/>
                  <a:pt x="114" y="119"/>
                </a:cubicBezTo>
                <a:cubicBezTo>
                  <a:pt x="114" y="158"/>
                  <a:pt x="81" y="191"/>
                  <a:pt x="42" y="191"/>
                </a:cubicBezTo>
                <a:cubicBezTo>
                  <a:pt x="26" y="191"/>
                  <a:pt x="12" y="185"/>
                  <a:pt x="0" y="176"/>
                </a:cubicBezTo>
                <a:cubicBezTo>
                  <a:pt x="0" y="991"/>
                  <a:pt x="0" y="991"/>
                  <a:pt x="0" y="991"/>
                </a:cubicBezTo>
                <a:cubicBezTo>
                  <a:pt x="0" y="1014"/>
                  <a:pt x="18" y="1033"/>
                  <a:pt x="41" y="1033"/>
                </a:cubicBezTo>
                <a:cubicBezTo>
                  <a:pt x="313" y="1033"/>
                  <a:pt x="313" y="1033"/>
                  <a:pt x="313" y="1033"/>
                </a:cubicBezTo>
                <a:cubicBezTo>
                  <a:pt x="335" y="1033"/>
                  <a:pt x="354" y="1014"/>
                  <a:pt x="354" y="991"/>
                </a:cubicBezTo>
                <a:cubicBezTo>
                  <a:pt x="354" y="119"/>
                  <a:pt x="354" y="119"/>
                  <a:pt x="354" y="119"/>
                </a:cubicBezTo>
                <a:cubicBezTo>
                  <a:pt x="354" y="96"/>
                  <a:pt x="342" y="78"/>
                  <a:pt x="320" y="78"/>
                </a:cubicBezTo>
                <a:close/>
                <a:moveTo>
                  <a:pt x="42" y="146"/>
                </a:moveTo>
                <a:cubicBezTo>
                  <a:pt x="57" y="146"/>
                  <a:pt x="70" y="133"/>
                  <a:pt x="70" y="118"/>
                </a:cubicBezTo>
                <a:cubicBezTo>
                  <a:pt x="70" y="103"/>
                  <a:pt x="57" y="91"/>
                  <a:pt x="42" y="91"/>
                </a:cubicBezTo>
                <a:cubicBezTo>
                  <a:pt x="27" y="91"/>
                  <a:pt x="15" y="103"/>
                  <a:pt x="15" y="118"/>
                </a:cubicBezTo>
                <a:cubicBezTo>
                  <a:pt x="15" y="133"/>
                  <a:pt x="27" y="146"/>
                  <a:pt x="42" y="146"/>
                </a:cubicBezTo>
                <a:close/>
                <a:moveTo>
                  <a:pt x="265" y="286"/>
                </a:moveTo>
                <a:cubicBezTo>
                  <a:pt x="215" y="286"/>
                  <a:pt x="215" y="286"/>
                  <a:pt x="215" y="286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65" y="219"/>
                  <a:pt x="265" y="219"/>
                  <a:pt x="265" y="219"/>
                </a:cubicBezTo>
                <a:lnTo>
                  <a:pt x="265" y="286"/>
                </a:lnTo>
                <a:close/>
                <a:moveTo>
                  <a:pt x="147" y="407"/>
                </a:moveTo>
                <a:cubicBezTo>
                  <a:pt x="98" y="407"/>
                  <a:pt x="98" y="407"/>
                  <a:pt x="98" y="407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147" y="339"/>
                  <a:pt x="147" y="339"/>
                  <a:pt x="147" y="339"/>
                </a:cubicBezTo>
                <a:lnTo>
                  <a:pt x="147" y="407"/>
                </a:lnTo>
                <a:close/>
                <a:moveTo>
                  <a:pt x="265" y="407"/>
                </a:moveTo>
                <a:cubicBezTo>
                  <a:pt x="215" y="407"/>
                  <a:pt x="215" y="407"/>
                  <a:pt x="215" y="407"/>
                </a:cubicBezTo>
                <a:cubicBezTo>
                  <a:pt x="215" y="339"/>
                  <a:pt x="215" y="339"/>
                  <a:pt x="215" y="339"/>
                </a:cubicBezTo>
                <a:cubicBezTo>
                  <a:pt x="265" y="339"/>
                  <a:pt x="265" y="339"/>
                  <a:pt x="265" y="339"/>
                </a:cubicBezTo>
                <a:lnTo>
                  <a:pt x="265" y="407"/>
                </a:lnTo>
                <a:close/>
                <a:moveTo>
                  <a:pt x="147" y="528"/>
                </a:moveTo>
                <a:cubicBezTo>
                  <a:pt x="98" y="528"/>
                  <a:pt x="98" y="528"/>
                  <a:pt x="98" y="528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147" y="460"/>
                  <a:pt x="147" y="460"/>
                  <a:pt x="147" y="460"/>
                </a:cubicBezTo>
                <a:lnTo>
                  <a:pt x="147" y="528"/>
                </a:lnTo>
                <a:close/>
                <a:moveTo>
                  <a:pt x="147" y="649"/>
                </a:moveTo>
                <a:cubicBezTo>
                  <a:pt x="98" y="649"/>
                  <a:pt x="98" y="649"/>
                  <a:pt x="98" y="649"/>
                </a:cubicBezTo>
                <a:cubicBezTo>
                  <a:pt x="98" y="581"/>
                  <a:pt x="98" y="581"/>
                  <a:pt x="98" y="581"/>
                </a:cubicBezTo>
                <a:cubicBezTo>
                  <a:pt x="147" y="581"/>
                  <a:pt x="147" y="581"/>
                  <a:pt x="147" y="581"/>
                </a:cubicBezTo>
                <a:lnTo>
                  <a:pt x="147" y="649"/>
                </a:lnTo>
                <a:close/>
                <a:moveTo>
                  <a:pt x="147" y="885"/>
                </a:moveTo>
                <a:cubicBezTo>
                  <a:pt x="98" y="885"/>
                  <a:pt x="98" y="885"/>
                  <a:pt x="98" y="885"/>
                </a:cubicBezTo>
                <a:cubicBezTo>
                  <a:pt x="98" y="818"/>
                  <a:pt x="98" y="818"/>
                  <a:pt x="98" y="818"/>
                </a:cubicBezTo>
                <a:cubicBezTo>
                  <a:pt x="147" y="818"/>
                  <a:pt x="147" y="818"/>
                  <a:pt x="147" y="818"/>
                </a:cubicBezTo>
                <a:lnTo>
                  <a:pt x="147" y="885"/>
                </a:lnTo>
                <a:close/>
                <a:moveTo>
                  <a:pt x="496" y="279"/>
                </a:moveTo>
                <a:cubicBezTo>
                  <a:pt x="446" y="279"/>
                  <a:pt x="446" y="279"/>
                  <a:pt x="446" y="279"/>
                </a:cubicBezTo>
                <a:cubicBezTo>
                  <a:pt x="446" y="211"/>
                  <a:pt x="446" y="211"/>
                  <a:pt x="446" y="211"/>
                </a:cubicBezTo>
                <a:cubicBezTo>
                  <a:pt x="496" y="211"/>
                  <a:pt x="496" y="211"/>
                  <a:pt x="496" y="211"/>
                </a:cubicBezTo>
                <a:lnTo>
                  <a:pt x="496" y="279"/>
                </a:lnTo>
                <a:close/>
                <a:moveTo>
                  <a:pt x="496" y="520"/>
                </a:moveTo>
                <a:cubicBezTo>
                  <a:pt x="446" y="520"/>
                  <a:pt x="446" y="520"/>
                  <a:pt x="446" y="520"/>
                </a:cubicBezTo>
                <a:cubicBezTo>
                  <a:pt x="446" y="453"/>
                  <a:pt x="446" y="453"/>
                  <a:pt x="446" y="453"/>
                </a:cubicBezTo>
                <a:cubicBezTo>
                  <a:pt x="496" y="453"/>
                  <a:pt x="496" y="453"/>
                  <a:pt x="496" y="453"/>
                </a:cubicBezTo>
                <a:lnTo>
                  <a:pt x="496" y="520"/>
                </a:lnTo>
                <a:close/>
                <a:moveTo>
                  <a:pt x="496" y="757"/>
                </a:moveTo>
                <a:cubicBezTo>
                  <a:pt x="446" y="757"/>
                  <a:pt x="446" y="757"/>
                  <a:pt x="446" y="757"/>
                </a:cubicBezTo>
                <a:cubicBezTo>
                  <a:pt x="446" y="690"/>
                  <a:pt x="446" y="690"/>
                  <a:pt x="446" y="690"/>
                </a:cubicBezTo>
                <a:cubicBezTo>
                  <a:pt x="496" y="690"/>
                  <a:pt x="496" y="690"/>
                  <a:pt x="496" y="690"/>
                </a:cubicBezTo>
                <a:lnTo>
                  <a:pt x="496" y="7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" name="Freeform 98"/>
          <p:cNvSpPr>
            <a:spLocks noEditPoints="1"/>
          </p:cNvSpPr>
          <p:nvPr/>
        </p:nvSpPr>
        <p:spPr bwMode="auto">
          <a:xfrm>
            <a:off x="4388126" y="860653"/>
            <a:ext cx="1674082" cy="1156522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42" y="113"/>
              </a:cxn>
              <a:cxn ang="0">
                <a:pos x="0" y="567"/>
              </a:cxn>
              <a:cxn ang="0">
                <a:pos x="47" y="609"/>
              </a:cxn>
              <a:cxn ang="0">
                <a:pos x="87" y="216"/>
              </a:cxn>
              <a:cxn ang="0">
                <a:pos x="835" y="246"/>
              </a:cxn>
              <a:cxn ang="0">
                <a:pos x="841" y="609"/>
              </a:cxn>
              <a:cxn ang="0">
                <a:pos x="883" y="41"/>
              </a:cxn>
              <a:cxn ang="0">
                <a:pos x="780" y="244"/>
              </a:cxn>
              <a:cxn ang="0">
                <a:pos x="76" y="279"/>
              </a:cxn>
              <a:cxn ang="0">
                <a:pos x="101" y="609"/>
              </a:cxn>
              <a:cxn ang="0">
                <a:pos x="806" y="583"/>
              </a:cxn>
              <a:cxn ang="0">
                <a:pos x="780" y="244"/>
              </a:cxn>
              <a:cxn ang="0">
                <a:pos x="70" y="40"/>
              </a:cxn>
              <a:cxn ang="0">
                <a:pos x="15" y="40"/>
              </a:cxn>
              <a:cxn ang="0">
                <a:pos x="241" y="389"/>
              </a:cxn>
              <a:cxn ang="0">
                <a:pos x="191" y="322"/>
              </a:cxn>
              <a:cxn ang="0">
                <a:pos x="241" y="389"/>
              </a:cxn>
              <a:cxn ang="0">
                <a:pos x="270" y="172"/>
              </a:cxn>
              <a:cxn ang="0">
                <a:pos x="320" y="105"/>
              </a:cxn>
              <a:cxn ang="0">
                <a:pos x="454" y="172"/>
              </a:cxn>
              <a:cxn ang="0">
                <a:pos x="405" y="105"/>
              </a:cxn>
              <a:cxn ang="0">
                <a:pos x="454" y="172"/>
              </a:cxn>
              <a:cxn ang="0">
                <a:pos x="679" y="172"/>
              </a:cxn>
              <a:cxn ang="0">
                <a:pos x="728" y="105"/>
              </a:cxn>
              <a:cxn ang="0">
                <a:pos x="241" y="505"/>
              </a:cxn>
              <a:cxn ang="0">
                <a:pos x="191" y="437"/>
              </a:cxn>
              <a:cxn ang="0">
                <a:pos x="241" y="505"/>
              </a:cxn>
              <a:cxn ang="0">
                <a:pos x="303" y="389"/>
              </a:cxn>
              <a:cxn ang="0">
                <a:pos x="352" y="322"/>
              </a:cxn>
              <a:cxn ang="0">
                <a:pos x="464" y="389"/>
              </a:cxn>
              <a:cxn ang="0">
                <a:pos x="414" y="322"/>
              </a:cxn>
              <a:cxn ang="0">
                <a:pos x="464" y="389"/>
              </a:cxn>
              <a:cxn ang="0">
                <a:pos x="526" y="505"/>
              </a:cxn>
              <a:cxn ang="0">
                <a:pos x="575" y="437"/>
              </a:cxn>
              <a:cxn ang="0">
                <a:pos x="687" y="505"/>
              </a:cxn>
              <a:cxn ang="0">
                <a:pos x="637" y="437"/>
              </a:cxn>
              <a:cxn ang="0">
                <a:pos x="687" y="505"/>
              </a:cxn>
            </a:cxnLst>
            <a:rect l="0" t="0" r="r" b="b"/>
            <a:pathLst>
              <a:path w="883" h="609">
                <a:moveTo>
                  <a:pt x="84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9" y="11"/>
                  <a:pt x="114" y="26"/>
                  <a:pt x="114" y="41"/>
                </a:cubicBezTo>
                <a:cubicBezTo>
                  <a:pt x="114" y="81"/>
                  <a:pt x="82" y="113"/>
                  <a:pt x="42" y="113"/>
                </a:cubicBezTo>
                <a:cubicBezTo>
                  <a:pt x="26" y="113"/>
                  <a:pt x="12" y="107"/>
                  <a:pt x="0" y="99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90"/>
                  <a:pt x="19" y="609"/>
                  <a:pt x="41" y="609"/>
                </a:cubicBezTo>
                <a:cubicBezTo>
                  <a:pt x="47" y="609"/>
                  <a:pt x="47" y="609"/>
                  <a:pt x="47" y="609"/>
                </a:cubicBezTo>
                <a:cubicBezTo>
                  <a:pt x="47" y="257"/>
                  <a:pt x="47" y="257"/>
                  <a:pt x="47" y="257"/>
                </a:cubicBezTo>
                <a:cubicBezTo>
                  <a:pt x="49" y="227"/>
                  <a:pt x="54" y="216"/>
                  <a:pt x="87" y="216"/>
                </a:cubicBezTo>
                <a:cubicBezTo>
                  <a:pt x="806" y="216"/>
                  <a:pt x="806" y="216"/>
                  <a:pt x="806" y="216"/>
                </a:cubicBezTo>
                <a:cubicBezTo>
                  <a:pt x="822" y="216"/>
                  <a:pt x="835" y="229"/>
                  <a:pt x="835" y="246"/>
                </a:cubicBezTo>
                <a:cubicBezTo>
                  <a:pt x="835" y="609"/>
                  <a:pt x="835" y="609"/>
                  <a:pt x="835" y="609"/>
                </a:cubicBezTo>
                <a:cubicBezTo>
                  <a:pt x="841" y="609"/>
                  <a:pt x="841" y="609"/>
                  <a:pt x="841" y="609"/>
                </a:cubicBezTo>
                <a:cubicBezTo>
                  <a:pt x="864" y="609"/>
                  <a:pt x="883" y="590"/>
                  <a:pt x="883" y="567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3" y="18"/>
                  <a:pt x="871" y="0"/>
                  <a:pt x="848" y="0"/>
                </a:cubicBezTo>
                <a:close/>
                <a:moveTo>
                  <a:pt x="780" y="244"/>
                </a:moveTo>
                <a:cubicBezTo>
                  <a:pt x="110" y="244"/>
                  <a:pt x="110" y="244"/>
                  <a:pt x="110" y="244"/>
                </a:cubicBezTo>
                <a:cubicBezTo>
                  <a:pt x="82" y="245"/>
                  <a:pt x="77" y="254"/>
                  <a:pt x="76" y="279"/>
                </a:cubicBezTo>
                <a:cubicBezTo>
                  <a:pt x="76" y="583"/>
                  <a:pt x="76" y="583"/>
                  <a:pt x="76" y="583"/>
                </a:cubicBezTo>
                <a:cubicBezTo>
                  <a:pt x="76" y="597"/>
                  <a:pt x="87" y="609"/>
                  <a:pt x="101" y="609"/>
                </a:cubicBezTo>
                <a:cubicBezTo>
                  <a:pt x="780" y="609"/>
                  <a:pt x="780" y="609"/>
                  <a:pt x="780" y="609"/>
                </a:cubicBezTo>
                <a:cubicBezTo>
                  <a:pt x="794" y="609"/>
                  <a:pt x="806" y="597"/>
                  <a:pt x="806" y="583"/>
                </a:cubicBezTo>
                <a:cubicBezTo>
                  <a:pt x="806" y="270"/>
                  <a:pt x="806" y="270"/>
                  <a:pt x="806" y="270"/>
                </a:cubicBezTo>
                <a:cubicBezTo>
                  <a:pt x="806" y="256"/>
                  <a:pt x="794" y="244"/>
                  <a:pt x="780" y="244"/>
                </a:cubicBezTo>
                <a:close/>
                <a:moveTo>
                  <a:pt x="43" y="68"/>
                </a:moveTo>
                <a:cubicBezTo>
                  <a:pt x="58" y="68"/>
                  <a:pt x="70" y="55"/>
                  <a:pt x="70" y="40"/>
                </a:cubicBezTo>
                <a:cubicBezTo>
                  <a:pt x="70" y="25"/>
                  <a:pt x="58" y="13"/>
                  <a:pt x="43" y="13"/>
                </a:cubicBezTo>
                <a:cubicBezTo>
                  <a:pt x="27" y="13"/>
                  <a:pt x="15" y="25"/>
                  <a:pt x="15" y="40"/>
                </a:cubicBezTo>
                <a:cubicBezTo>
                  <a:pt x="15" y="55"/>
                  <a:pt x="27" y="68"/>
                  <a:pt x="43" y="68"/>
                </a:cubicBezTo>
                <a:close/>
                <a:moveTo>
                  <a:pt x="241" y="389"/>
                </a:moveTo>
                <a:cubicBezTo>
                  <a:pt x="191" y="389"/>
                  <a:pt x="191" y="389"/>
                  <a:pt x="191" y="389"/>
                </a:cubicBezTo>
                <a:cubicBezTo>
                  <a:pt x="191" y="322"/>
                  <a:pt x="191" y="322"/>
                  <a:pt x="191" y="322"/>
                </a:cubicBezTo>
                <a:cubicBezTo>
                  <a:pt x="241" y="322"/>
                  <a:pt x="241" y="322"/>
                  <a:pt x="241" y="322"/>
                </a:cubicBezTo>
                <a:lnTo>
                  <a:pt x="241" y="389"/>
                </a:lnTo>
                <a:close/>
                <a:moveTo>
                  <a:pt x="320" y="172"/>
                </a:moveTo>
                <a:cubicBezTo>
                  <a:pt x="270" y="172"/>
                  <a:pt x="270" y="172"/>
                  <a:pt x="270" y="172"/>
                </a:cubicBezTo>
                <a:cubicBezTo>
                  <a:pt x="270" y="105"/>
                  <a:pt x="270" y="105"/>
                  <a:pt x="270" y="105"/>
                </a:cubicBezTo>
                <a:cubicBezTo>
                  <a:pt x="320" y="105"/>
                  <a:pt x="320" y="105"/>
                  <a:pt x="320" y="105"/>
                </a:cubicBezTo>
                <a:lnTo>
                  <a:pt x="320" y="172"/>
                </a:lnTo>
                <a:close/>
                <a:moveTo>
                  <a:pt x="454" y="172"/>
                </a:moveTo>
                <a:cubicBezTo>
                  <a:pt x="405" y="172"/>
                  <a:pt x="405" y="172"/>
                  <a:pt x="405" y="172"/>
                </a:cubicBezTo>
                <a:cubicBezTo>
                  <a:pt x="405" y="105"/>
                  <a:pt x="405" y="105"/>
                  <a:pt x="405" y="105"/>
                </a:cubicBezTo>
                <a:cubicBezTo>
                  <a:pt x="454" y="105"/>
                  <a:pt x="454" y="105"/>
                  <a:pt x="454" y="105"/>
                </a:cubicBezTo>
                <a:lnTo>
                  <a:pt x="454" y="172"/>
                </a:lnTo>
                <a:close/>
                <a:moveTo>
                  <a:pt x="728" y="172"/>
                </a:moveTo>
                <a:cubicBezTo>
                  <a:pt x="679" y="172"/>
                  <a:pt x="679" y="172"/>
                  <a:pt x="679" y="172"/>
                </a:cubicBezTo>
                <a:cubicBezTo>
                  <a:pt x="679" y="105"/>
                  <a:pt x="679" y="105"/>
                  <a:pt x="679" y="105"/>
                </a:cubicBezTo>
                <a:cubicBezTo>
                  <a:pt x="728" y="105"/>
                  <a:pt x="728" y="105"/>
                  <a:pt x="728" y="105"/>
                </a:cubicBezTo>
                <a:lnTo>
                  <a:pt x="728" y="172"/>
                </a:lnTo>
                <a:close/>
                <a:moveTo>
                  <a:pt x="241" y="505"/>
                </a:moveTo>
                <a:cubicBezTo>
                  <a:pt x="191" y="505"/>
                  <a:pt x="191" y="505"/>
                  <a:pt x="191" y="505"/>
                </a:cubicBezTo>
                <a:cubicBezTo>
                  <a:pt x="191" y="437"/>
                  <a:pt x="191" y="437"/>
                  <a:pt x="191" y="437"/>
                </a:cubicBezTo>
                <a:cubicBezTo>
                  <a:pt x="241" y="437"/>
                  <a:pt x="241" y="437"/>
                  <a:pt x="241" y="437"/>
                </a:cubicBezTo>
                <a:lnTo>
                  <a:pt x="241" y="505"/>
                </a:lnTo>
                <a:close/>
                <a:moveTo>
                  <a:pt x="352" y="389"/>
                </a:moveTo>
                <a:cubicBezTo>
                  <a:pt x="303" y="389"/>
                  <a:pt x="303" y="389"/>
                  <a:pt x="303" y="389"/>
                </a:cubicBezTo>
                <a:cubicBezTo>
                  <a:pt x="303" y="322"/>
                  <a:pt x="303" y="322"/>
                  <a:pt x="303" y="322"/>
                </a:cubicBezTo>
                <a:cubicBezTo>
                  <a:pt x="352" y="322"/>
                  <a:pt x="352" y="322"/>
                  <a:pt x="352" y="322"/>
                </a:cubicBezTo>
                <a:lnTo>
                  <a:pt x="352" y="389"/>
                </a:lnTo>
                <a:close/>
                <a:moveTo>
                  <a:pt x="464" y="389"/>
                </a:moveTo>
                <a:cubicBezTo>
                  <a:pt x="414" y="389"/>
                  <a:pt x="414" y="389"/>
                  <a:pt x="414" y="389"/>
                </a:cubicBezTo>
                <a:cubicBezTo>
                  <a:pt x="414" y="322"/>
                  <a:pt x="414" y="322"/>
                  <a:pt x="414" y="322"/>
                </a:cubicBezTo>
                <a:cubicBezTo>
                  <a:pt x="464" y="322"/>
                  <a:pt x="464" y="322"/>
                  <a:pt x="464" y="322"/>
                </a:cubicBezTo>
                <a:lnTo>
                  <a:pt x="464" y="389"/>
                </a:lnTo>
                <a:close/>
                <a:moveTo>
                  <a:pt x="575" y="505"/>
                </a:moveTo>
                <a:cubicBezTo>
                  <a:pt x="526" y="505"/>
                  <a:pt x="526" y="505"/>
                  <a:pt x="526" y="505"/>
                </a:cubicBezTo>
                <a:cubicBezTo>
                  <a:pt x="526" y="437"/>
                  <a:pt x="526" y="437"/>
                  <a:pt x="526" y="437"/>
                </a:cubicBezTo>
                <a:cubicBezTo>
                  <a:pt x="575" y="437"/>
                  <a:pt x="575" y="437"/>
                  <a:pt x="575" y="437"/>
                </a:cubicBezTo>
                <a:lnTo>
                  <a:pt x="575" y="505"/>
                </a:lnTo>
                <a:close/>
                <a:moveTo>
                  <a:pt x="687" y="505"/>
                </a:moveTo>
                <a:cubicBezTo>
                  <a:pt x="637" y="505"/>
                  <a:pt x="637" y="505"/>
                  <a:pt x="637" y="505"/>
                </a:cubicBezTo>
                <a:cubicBezTo>
                  <a:pt x="637" y="437"/>
                  <a:pt x="637" y="437"/>
                  <a:pt x="637" y="437"/>
                </a:cubicBezTo>
                <a:cubicBezTo>
                  <a:pt x="687" y="437"/>
                  <a:pt x="687" y="437"/>
                  <a:pt x="687" y="437"/>
                </a:cubicBezTo>
                <a:lnTo>
                  <a:pt x="687" y="5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Freeform 74"/>
          <p:cNvSpPr>
            <a:spLocks noEditPoints="1"/>
          </p:cNvSpPr>
          <p:nvPr/>
        </p:nvSpPr>
        <p:spPr bwMode="auto">
          <a:xfrm>
            <a:off x="7274120" y="5042516"/>
            <a:ext cx="1671953" cy="1000872"/>
          </a:xfrm>
          <a:custGeom>
            <a:avLst/>
            <a:gdLst/>
            <a:ahLst/>
            <a:cxnLst>
              <a:cxn ang="0">
                <a:pos x="2" y="35"/>
              </a:cxn>
              <a:cxn ang="0">
                <a:pos x="30" y="62"/>
              </a:cxn>
              <a:cxn ang="0">
                <a:pos x="57" y="35"/>
              </a:cxn>
              <a:cxn ang="0">
                <a:pos x="30" y="7"/>
              </a:cxn>
              <a:cxn ang="0">
                <a:pos x="2" y="35"/>
              </a:cxn>
              <a:cxn ang="0">
                <a:pos x="707" y="0"/>
              </a:cxn>
              <a:cxn ang="0">
                <a:pos x="90" y="0"/>
              </a:cxn>
              <a:cxn ang="0">
                <a:pos x="103" y="40"/>
              </a:cxn>
              <a:cxn ang="0">
                <a:pos x="31" y="111"/>
              </a:cxn>
              <a:cxn ang="0">
                <a:pos x="0" y="104"/>
              </a:cxn>
              <a:cxn ang="0">
                <a:pos x="0" y="405"/>
              </a:cxn>
              <a:cxn ang="0">
                <a:pos x="33" y="438"/>
              </a:cxn>
              <a:cxn ang="0">
                <a:pos x="702" y="438"/>
              </a:cxn>
              <a:cxn ang="0">
                <a:pos x="735" y="405"/>
              </a:cxn>
              <a:cxn ang="0">
                <a:pos x="735" y="33"/>
              </a:cxn>
              <a:cxn ang="0">
                <a:pos x="707" y="0"/>
              </a:cxn>
              <a:cxn ang="0">
                <a:pos x="692" y="205"/>
              </a:cxn>
              <a:cxn ang="0">
                <a:pos x="643" y="205"/>
              </a:cxn>
              <a:cxn ang="0">
                <a:pos x="643" y="114"/>
              </a:cxn>
              <a:cxn ang="0">
                <a:pos x="692" y="114"/>
              </a:cxn>
              <a:cxn ang="0">
                <a:pos x="692" y="205"/>
              </a:cxn>
              <a:cxn ang="0">
                <a:pos x="172" y="346"/>
              </a:cxn>
              <a:cxn ang="0">
                <a:pos x="124" y="346"/>
              </a:cxn>
              <a:cxn ang="0">
                <a:pos x="124" y="255"/>
              </a:cxn>
              <a:cxn ang="0">
                <a:pos x="172" y="255"/>
              </a:cxn>
              <a:cxn ang="0">
                <a:pos x="172" y="346"/>
              </a:cxn>
              <a:cxn ang="0">
                <a:pos x="614" y="346"/>
              </a:cxn>
              <a:cxn ang="0">
                <a:pos x="566" y="346"/>
              </a:cxn>
              <a:cxn ang="0">
                <a:pos x="566" y="255"/>
              </a:cxn>
              <a:cxn ang="0">
                <a:pos x="614" y="255"/>
              </a:cxn>
              <a:cxn ang="0">
                <a:pos x="614" y="346"/>
              </a:cxn>
              <a:cxn ang="0">
                <a:pos x="316" y="205"/>
              </a:cxn>
              <a:cxn ang="0">
                <a:pos x="267" y="205"/>
              </a:cxn>
              <a:cxn ang="0">
                <a:pos x="267" y="114"/>
              </a:cxn>
              <a:cxn ang="0">
                <a:pos x="316" y="114"/>
              </a:cxn>
              <a:cxn ang="0">
                <a:pos x="316" y="205"/>
              </a:cxn>
              <a:cxn ang="0">
                <a:pos x="471" y="205"/>
              </a:cxn>
              <a:cxn ang="0">
                <a:pos x="422" y="205"/>
              </a:cxn>
              <a:cxn ang="0">
                <a:pos x="422" y="114"/>
              </a:cxn>
              <a:cxn ang="0">
                <a:pos x="471" y="114"/>
              </a:cxn>
              <a:cxn ang="0">
                <a:pos x="471" y="205"/>
              </a:cxn>
              <a:cxn ang="0">
                <a:pos x="427" y="406"/>
              </a:cxn>
              <a:cxn ang="0">
                <a:pos x="305" y="406"/>
              </a:cxn>
              <a:cxn ang="0">
                <a:pos x="305" y="261"/>
              </a:cxn>
              <a:cxn ang="0">
                <a:pos x="427" y="261"/>
              </a:cxn>
              <a:cxn ang="0">
                <a:pos x="427" y="406"/>
              </a:cxn>
            </a:cxnLst>
            <a:rect l="0" t="0" r="r" b="b"/>
            <a:pathLst>
              <a:path w="735" h="438">
                <a:moveTo>
                  <a:pt x="2" y="35"/>
                </a:moveTo>
                <a:cubicBezTo>
                  <a:pt x="2" y="50"/>
                  <a:pt x="15" y="62"/>
                  <a:pt x="30" y="62"/>
                </a:cubicBezTo>
                <a:cubicBezTo>
                  <a:pt x="45" y="62"/>
                  <a:pt x="57" y="50"/>
                  <a:pt x="57" y="35"/>
                </a:cubicBezTo>
                <a:cubicBezTo>
                  <a:pt x="57" y="20"/>
                  <a:pt x="45" y="7"/>
                  <a:pt x="30" y="7"/>
                </a:cubicBezTo>
                <a:cubicBezTo>
                  <a:pt x="15" y="7"/>
                  <a:pt x="2" y="20"/>
                  <a:pt x="2" y="35"/>
                </a:cubicBezTo>
                <a:close/>
                <a:moveTo>
                  <a:pt x="707" y="0"/>
                </a:moveTo>
                <a:cubicBezTo>
                  <a:pt x="90" y="0"/>
                  <a:pt x="90" y="0"/>
                  <a:pt x="90" y="0"/>
                </a:cubicBezTo>
                <a:cubicBezTo>
                  <a:pt x="98" y="11"/>
                  <a:pt x="103" y="25"/>
                  <a:pt x="103" y="40"/>
                </a:cubicBezTo>
                <a:cubicBezTo>
                  <a:pt x="103" y="79"/>
                  <a:pt x="71" y="111"/>
                  <a:pt x="31" y="111"/>
                </a:cubicBezTo>
                <a:cubicBezTo>
                  <a:pt x="20" y="111"/>
                  <a:pt x="9" y="108"/>
                  <a:pt x="0" y="104"/>
                </a:cubicBezTo>
                <a:cubicBezTo>
                  <a:pt x="0" y="405"/>
                  <a:pt x="0" y="405"/>
                  <a:pt x="0" y="405"/>
                </a:cubicBezTo>
                <a:cubicBezTo>
                  <a:pt x="0" y="423"/>
                  <a:pt x="14" y="438"/>
                  <a:pt x="33" y="438"/>
                </a:cubicBezTo>
                <a:cubicBezTo>
                  <a:pt x="702" y="438"/>
                  <a:pt x="702" y="438"/>
                  <a:pt x="702" y="438"/>
                </a:cubicBezTo>
                <a:cubicBezTo>
                  <a:pt x="720" y="438"/>
                  <a:pt x="735" y="423"/>
                  <a:pt x="735" y="405"/>
                </a:cubicBezTo>
                <a:cubicBezTo>
                  <a:pt x="735" y="33"/>
                  <a:pt x="735" y="33"/>
                  <a:pt x="735" y="33"/>
                </a:cubicBezTo>
                <a:cubicBezTo>
                  <a:pt x="735" y="15"/>
                  <a:pt x="726" y="0"/>
                  <a:pt x="707" y="0"/>
                </a:cubicBezTo>
                <a:close/>
                <a:moveTo>
                  <a:pt x="692" y="205"/>
                </a:moveTo>
                <a:cubicBezTo>
                  <a:pt x="643" y="205"/>
                  <a:pt x="643" y="205"/>
                  <a:pt x="643" y="205"/>
                </a:cubicBezTo>
                <a:cubicBezTo>
                  <a:pt x="643" y="114"/>
                  <a:pt x="643" y="114"/>
                  <a:pt x="643" y="114"/>
                </a:cubicBezTo>
                <a:cubicBezTo>
                  <a:pt x="692" y="114"/>
                  <a:pt x="692" y="114"/>
                  <a:pt x="692" y="114"/>
                </a:cubicBezTo>
                <a:lnTo>
                  <a:pt x="692" y="205"/>
                </a:lnTo>
                <a:close/>
                <a:moveTo>
                  <a:pt x="172" y="346"/>
                </a:moveTo>
                <a:cubicBezTo>
                  <a:pt x="124" y="346"/>
                  <a:pt x="124" y="346"/>
                  <a:pt x="124" y="346"/>
                </a:cubicBezTo>
                <a:cubicBezTo>
                  <a:pt x="124" y="255"/>
                  <a:pt x="124" y="255"/>
                  <a:pt x="124" y="255"/>
                </a:cubicBezTo>
                <a:cubicBezTo>
                  <a:pt x="172" y="255"/>
                  <a:pt x="172" y="255"/>
                  <a:pt x="172" y="255"/>
                </a:cubicBezTo>
                <a:lnTo>
                  <a:pt x="172" y="346"/>
                </a:lnTo>
                <a:close/>
                <a:moveTo>
                  <a:pt x="614" y="346"/>
                </a:moveTo>
                <a:cubicBezTo>
                  <a:pt x="566" y="346"/>
                  <a:pt x="566" y="346"/>
                  <a:pt x="566" y="346"/>
                </a:cubicBezTo>
                <a:cubicBezTo>
                  <a:pt x="566" y="255"/>
                  <a:pt x="566" y="255"/>
                  <a:pt x="566" y="255"/>
                </a:cubicBezTo>
                <a:cubicBezTo>
                  <a:pt x="614" y="255"/>
                  <a:pt x="614" y="255"/>
                  <a:pt x="614" y="255"/>
                </a:cubicBezTo>
                <a:lnTo>
                  <a:pt x="614" y="346"/>
                </a:lnTo>
                <a:close/>
                <a:moveTo>
                  <a:pt x="316" y="205"/>
                </a:moveTo>
                <a:cubicBezTo>
                  <a:pt x="267" y="205"/>
                  <a:pt x="267" y="205"/>
                  <a:pt x="267" y="205"/>
                </a:cubicBezTo>
                <a:cubicBezTo>
                  <a:pt x="267" y="114"/>
                  <a:pt x="267" y="114"/>
                  <a:pt x="267" y="114"/>
                </a:cubicBezTo>
                <a:cubicBezTo>
                  <a:pt x="316" y="114"/>
                  <a:pt x="316" y="114"/>
                  <a:pt x="316" y="114"/>
                </a:cubicBezTo>
                <a:lnTo>
                  <a:pt x="316" y="205"/>
                </a:lnTo>
                <a:close/>
                <a:moveTo>
                  <a:pt x="471" y="205"/>
                </a:moveTo>
                <a:cubicBezTo>
                  <a:pt x="422" y="205"/>
                  <a:pt x="422" y="205"/>
                  <a:pt x="422" y="205"/>
                </a:cubicBezTo>
                <a:cubicBezTo>
                  <a:pt x="422" y="114"/>
                  <a:pt x="422" y="114"/>
                  <a:pt x="422" y="114"/>
                </a:cubicBezTo>
                <a:cubicBezTo>
                  <a:pt x="471" y="114"/>
                  <a:pt x="471" y="114"/>
                  <a:pt x="471" y="114"/>
                </a:cubicBezTo>
                <a:lnTo>
                  <a:pt x="471" y="205"/>
                </a:lnTo>
                <a:close/>
                <a:moveTo>
                  <a:pt x="427" y="406"/>
                </a:moveTo>
                <a:cubicBezTo>
                  <a:pt x="305" y="406"/>
                  <a:pt x="305" y="406"/>
                  <a:pt x="305" y="406"/>
                </a:cubicBezTo>
                <a:cubicBezTo>
                  <a:pt x="305" y="261"/>
                  <a:pt x="305" y="261"/>
                  <a:pt x="305" y="261"/>
                </a:cubicBezTo>
                <a:cubicBezTo>
                  <a:pt x="427" y="261"/>
                  <a:pt x="427" y="261"/>
                  <a:pt x="427" y="261"/>
                </a:cubicBezTo>
                <a:lnTo>
                  <a:pt x="427" y="4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235636" y="2081347"/>
            <a:ext cx="1826572" cy="444421"/>
            <a:chOff x="4119239" y="1766656"/>
            <a:chExt cx="2335185" cy="568171"/>
          </a:xfrm>
        </p:grpSpPr>
        <p:sp>
          <p:nvSpPr>
            <p:cNvPr id="10" name="Rectángulo redondeado 9"/>
            <p:cNvSpPr/>
            <p:nvPr/>
          </p:nvSpPr>
          <p:spPr bwMode="auto">
            <a:xfrm>
              <a:off x="4119239" y="1766656"/>
              <a:ext cx="2335185" cy="568171"/>
            </a:xfrm>
            <a:prstGeom prst="roundRect">
              <a:avLst/>
            </a:prstGeom>
            <a:solidFill>
              <a:srgbClr val="DBD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1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78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27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 rot="16200000">
            <a:off x="8141811" y="2809850"/>
            <a:ext cx="1826572" cy="444421"/>
            <a:chOff x="4119239" y="1766656"/>
            <a:chExt cx="2335185" cy="568171"/>
          </a:xfrm>
        </p:grpSpPr>
        <p:sp>
          <p:nvSpPr>
            <p:cNvPr id="15" name="Rectángulo redondeado 14"/>
            <p:cNvSpPr/>
            <p:nvPr/>
          </p:nvSpPr>
          <p:spPr bwMode="auto">
            <a:xfrm>
              <a:off x="4119239" y="1766656"/>
              <a:ext cx="2335185" cy="568171"/>
            </a:xfrm>
            <a:prstGeom prst="roundRect">
              <a:avLst/>
            </a:prstGeom>
            <a:solidFill>
              <a:srgbClr val="DBD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6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78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27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6765772" y="4494963"/>
            <a:ext cx="1826572" cy="444421"/>
            <a:chOff x="4119239" y="1766656"/>
            <a:chExt cx="2335185" cy="568171"/>
          </a:xfrm>
        </p:grpSpPr>
        <p:sp>
          <p:nvSpPr>
            <p:cNvPr id="19" name="Rectángulo redondeado 18"/>
            <p:cNvSpPr/>
            <p:nvPr/>
          </p:nvSpPr>
          <p:spPr bwMode="auto">
            <a:xfrm>
              <a:off x="4119239" y="1766656"/>
              <a:ext cx="2335185" cy="568171"/>
            </a:xfrm>
            <a:prstGeom prst="roundRect">
              <a:avLst/>
            </a:prstGeom>
            <a:solidFill>
              <a:srgbClr val="DBD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20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78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27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o 21"/>
          <p:cNvGrpSpPr/>
          <p:nvPr/>
        </p:nvGrpSpPr>
        <p:grpSpPr>
          <a:xfrm>
            <a:off x="2561554" y="4142740"/>
            <a:ext cx="1826572" cy="444421"/>
            <a:chOff x="4119239" y="1766656"/>
            <a:chExt cx="2335185" cy="568171"/>
          </a:xfrm>
        </p:grpSpPr>
        <p:sp>
          <p:nvSpPr>
            <p:cNvPr id="23" name="Rectángulo redondeado 22"/>
            <p:cNvSpPr/>
            <p:nvPr/>
          </p:nvSpPr>
          <p:spPr bwMode="auto">
            <a:xfrm>
              <a:off x="4119239" y="1766656"/>
              <a:ext cx="2335185" cy="568171"/>
            </a:xfrm>
            <a:prstGeom prst="roundRect">
              <a:avLst/>
            </a:prstGeom>
            <a:solidFill>
              <a:srgbClr val="DBD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24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78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27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o 25"/>
          <p:cNvGrpSpPr/>
          <p:nvPr/>
        </p:nvGrpSpPr>
        <p:grpSpPr>
          <a:xfrm rot="16200000">
            <a:off x="1479066" y="2629540"/>
            <a:ext cx="1826572" cy="444421"/>
            <a:chOff x="4119239" y="1766656"/>
            <a:chExt cx="2335185" cy="568171"/>
          </a:xfrm>
        </p:grpSpPr>
        <p:sp>
          <p:nvSpPr>
            <p:cNvPr id="27" name="Rectángulo redondeado 26"/>
            <p:cNvSpPr/>
            <p:nvPr/>
          </p:nvSpPr>
          <p:spPr bwMode="auto">
            <a:xfrm>
              <a:off x="4119239" y="1766656"/>
              <a:ext cx="2335185" cy="568171"/>
            </a:xfrm>
            <a:prstGeom prst="roundRect">
              <a:avLst/>
            </a:prstGeom>
            <a:solidFill>
              <a:srgbClr val="DBD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28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78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1" descr="C:\Users\DANIEL~1\AppData\Local\Temp\VMwareDnD\7704fe4b\OmniSwitch 69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27" y="1944982"/>
              <a:ext cx="838865" cy="21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CuadroTexto 29"/>
          <p:cNvSpPr txBox="1"/>
          <p:nvPr/>
        </p:nvSpPr>
        <p:spPr>
          <a:xfrm>
            <a:off x="8521525" y="182631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OS6860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923313" y="161664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OS6860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955995" y="199425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OS6900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592344" y="451121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OS6900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623477" y="421406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OS6900</a:t>
            </a:r>
          </a:p>
        </p:txBody>
      </p:sp>
      <p:cxnSp>
        <p:nvCxnSpPr>
          <p:cNvPr id="41" name="Conector recto 40"/>
          <p:cNvCxnSpPr>
            <a:stCxn id="29" idx="2"/>
            <a:endCxn id="11" idx="1"/>
          </p:cNvCxnSpPr>
          <p:nvPr/>
        </p:nvCxnSpPr>
        <p:spPr>
          <a:xfrm flipV="1">
            <a:off x="2475682" y="2303861"/>
            <a:ext cx="1853144" cy="73622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29" idx="2"/>
            <a:endCxn id="21" idx="0"/>
          </p:cNvCxnSpPr>
          <p:nvPr/>
        </p:nvCxnSpPr>
        <p:spPr>
          <a:xfrm>
            <a:off x="2475682" y="2377483"/>
            <a:ext cx="5677644" cy="2256966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stCxn id="28" idx="2"/>
            <a:endCxn id="12" idx="2"/>
          </p:cNvCxnSpPr>
          <p:nvPr/>
        </p:nvCxnSpPr>
        <p:spPr>
          <a:xfrm flipV="1">
            <a:off x="2475682" y="2386888"/>
            <a:ext cx="3147508" cy="956880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>
            <a:stCxn id="24" idx="0"/>
            <a:endCxn id="28" idx="2"/>
          </p:cNvCxnSpPr>
          <p:nvPr/>
        </p:nvCxnSpPr>
        <p:spPr>
          <a:xfrm flipH="1" flipV="1">
            <a:off x="2475682" y="3343768"/>
            <a:ext cx="507141" cy="938458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25" idx="3"/>
            <a:endCxn id="20" idx="1"/>
          </p:cNvCxnSpPr>
          <p:nvPr/>
        </p:nvCxnSpPr>
        <p:spPr>
          <a:xfrm>
            <a:off x="4277186" y="4365254"/>
            <a:ext cx="2581776" cy="352223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21" idx="0"/>
            <a:endCxn id="16" idx="0"/>
          </p:cNvCxnSpPr>
          <p:nvPr/>
        </p:nvCxnSpPr>
        <p:spPr>
          <a:xfrm flipV="1">
            <a:off x="8153326" y="3524078"/>
            <a:ext cx="819046" cy="1110371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17" idx="0"/>
            <a:endCxn id="12" idx="3"/>
          </p:cNvCxnSpPr>
          <p:nvPr/>
        </p:nvCxnSpPr>
        <p:spPr>
          <a:xfrm flipH="1" flipV="1">
            <a:off x="5951268" y="2303861"/>
            <a:ext cx="3021104" cy="253932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>
            <a:stCxn id="25" idx="0"/>
            <a:endCxn id="16" idx="0"/>
          </p:cNvCxnSpPr>
          <p:nvPr/>
        </p:nvCxnSpPr>
        <p:spPr>
          <a:xfrm flipV="1">
            <a:off x="3949108" y="3524078"/>
            <a:ext cx="5023264" cy="758148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>
            <a:stCxn id="17" idx="0"/>
            <a:endCxn id="20" idx="0"/>
          </p:cNvCxnSpPr>
          <p:nvPr/>
        </p:nvCxnSpPr>
        <p:spPr>
          <a:xfrm flipH="1">
            <a:off x="7187041" y="2557793"/>
            <a:ext cx="1785331" cy="2076656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>
            <a:stCxn id="17" idx="0"/>
            <a:endCxn id="28" idx="2"/>
          </p:cNvCxnSpPr>
          <p:nvPr/>
        </p:nvCxnSpPr>
        <p:spPr>
          <a:xfrm flipH="1">
            <a:off x="2475682" y="2557793"/>
            <a:ext cx="6496690" cy="785975"/>
          </a:xfrm>
          <a:prstGeom prst="line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/>
          <p:cNvGrpSpPr/>
          <p:nvPr/>
        </p:nvGrpSpPr>
        <p:grpSpPr>
          <a:xfrm>
            <a:off x="3949107" y="2503309"/>
            <a:ext cx="3131681" cy="1825599"/>
            <a:chOff x="4122706" y="2668968"/>
            <a:chExt cx="3131681" cy="1825599"/>
          </a:xfrm>
          <a:solidFill>
            <a:schemeClr val="accent4"/>
          </a:solidFill>
        </p:grpSpPr>
        <p:sp>
          <p:nvSpPr>
            <p:cNvPr id="35" name="Freeform 72"/>
            <p:cNvSpPr>
              <a:spLocks noEditPoints="1"/>
            </p:cNvSpPr>
            <p:nvPr/>
          </p:nvSpPr>
          <p:spPr bwMode="auto">
            <a:xfrm>
              <a:off x="4122706" y="2668968"/>
              <a:ext cx="3131681" cy="1825599"/>
            </a:xfrm>
            <a:custGeom>
              <a:avLst/>
              <a:gdLst/>
              <a:ahLst/>
              <a:cxnLst>
                <a:cxn ang="0">
                  <a:pos x="869" y="243"/>
                </a:cxn>
                <a:cxn ang="0">
                  <a:pos x="737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361" y="64"/>
                </a:cxn>
                <a:cxn ang="0">
                  <a:pos x="305" y="72"/>
                </a:cxn>
                <a:cxn ang="0">
                  <a:pos x="320" y="115"/>
                </a:cxn>
                <a:cxn ang="0">
                  <a:pos x="250" y="185"/>
                </a:cxn>
                <a:cxn ang="0">
                  <a:pos x="195" y="159"/>
                </a:cxn>
                <a:cxn ang="0">
                  <a:pos x="168" y="257"/>
                </a:cxn>
                <a:cxn ang="0">
                  <a:pos x="170" y="277"/>
                </a:cxn>
                <a:cxn ang="0">
                  <a:pos x="0" y="424"/>
                </a:cxn>
                <a:cxn ang="0">
                  <a:pos x="264" y="581"/>
                </a:cxn>
                <a:cxn ang="0">
                  <a:pos x="431" y="545"/>
                </a:cxn>
                <a:cxn ang="0">
                  <a:pos x="592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1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9" y="243"/>
                </a:cxn>
                <a:cxn ang="0">
                  <a:pos x="250" y="141"/>
                </a:cxn>
                <a:cxn ang="0">
                  <a:pos x="278" y="113"/>
                </a:cxn>
                <a:cxn ang="0">
                  <a:pos x="250" y="84"/>
                </a:cxn>
                <a:cxn ang="0">
                  <a:pos x="221" y="113"/>
                </a:cxn>
                <a:cxn ang="0">
                  <a:pos x="250" y="141"/>
                </a:cxn>
              </a:cxnLst>
              <a:rect l="0" t="0" r="r" b="b"/>
              <a:pathLst>
                <a:path w="1088" h="635">
                  <a:moveTo>
                    <a:pt x="869" y="243"/>
                  </a:moveTo>
                  <a:cubicBezTo>
                    <a:pt x="848" y="189"/>
                    <a:pt x="797" y="150"/>
                    <a:pt x="737" y="147"/>
                  </a:cubicBezTo>
                  <a:cubicBezTo>
                    <a:pt x="736" y="66"/>
                    <a:pt x="670" y="0"/>
                    <a:pt x="588" y="0"/>
                  </a:cubicBezTo>
                  <a:cubicBezTo>
                    <a:pt x="528" y="0"/>
                    <a:pt x="477" y="36"/>
                    <a:pt x="453" y="87"/>
                  </a:cubicBezTo>
                  <a:cubicBezTo>
                    <a:pt x="426" y="72"/>
                    <a:pt x="394" y="64"/>
                    <a:pt x="361" y="64"/>
                  </a:cubicBezTo>
                  <a:cubicBezTo>
                    <a:pt x="342" y="64"/>
                    <a:pt x="323" y="67"/>
                    <a:pt x="305" y="72"/>
                  </a:cubicBezTo>
                  <a:cubicBezTo>
                    <a:pt x="314" y="84"/>
                    <a:pt x="320" y="99"/>
                    <a:pt x="320" y="115"/>
                  </a:cubicBezTo>
                  <a:cubicBezTo>
                    <a:pt x="320" y="154"/>
                    <a:pt x="288" y="185"/>
                    <a:pt x="250" y="185"/>
                  </a:cubicBezTo>
                  <a:cubicBezTo>
                    <a:pt x="228" y="185"/>
                    <a:pt x="208" y="175"/>
                    <a:pt x="195" y="159"/>
                  </a:cubicBezTo>
                  <a:cubicBezTo>
                    <a:pt x="178" y="187"/>
                    <a:pt x="168" y="221"/>
                    <a:pt x="168" y="257"/>
                  </a:cubicBezTo>
                  <a:cubicBezTo>
                    <a:pt x="168" y="263"/>
                    <a:pt x="169" y="270"/>
                    <a:pt x="170" y="277"/>
                  </a:cubicBezTo>
                  <a:cubicBezTo>
                    <a:pt x="71" y="300"/>
                    <a:pt x="0" y="357"/>
                    <a:pt x="0" y="424"/>
                  </a:cubicBezTo>
                  <a:cubicBezTo>
                    <a:pt x="0" y="511"/>
                    <a:pt x="118" y="581"/>
                    <a:pt x="264" y="581"/>
                  </a:cubicBezTo>
                  <a:cubicBezTo>
                    <a:pt x="327" y="581"/>
                    <a:pt x="385" y="568"/>
                    <a:pt x="431" y="545"/>
                  </a:cubicBezTo>
                  <a:cubicBezTo>
                    <a:pt x="460" y="598"/>
                    <a:pt x="521" y="635"/>
                    <a:pt x="592" y="635"/>
                  </a:cubicBezTo>
                  <a:cubicBezTo>
                    <a:pt x="667" y="635"/>
                    <a:pt x="732" y="593"/>
                    <a:pt x="758" y="534"/>
                  </a:cubicBezTo>
                  <a:cubicBezTo>
                    <a:pt x="764" y="535"/>
                    <a:pt x="770" y="535"/>
                    <a:pt x="776" y="535"/>
                  </a:cubicBezTo>
                  <a:cubicBezTo>
                    <a:pt x="788" y="535"/>
                    <a:pt x="800" y="534"/>
                    <a:pt x="811" y="533"/>
                  </a:cubicBezTo>
                  <a:cubicBezTo>
                    <a:pt x="822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2" y="250"/>
                    <a:pt x="869" y="243"/>
                  </a:cubicBezTo>
                  <a:close/>
                  <a:moveTo>
                    <a:pt x="250" y="141"/>
                  </a:moveTo>
                  <a:cubicBezTo>
                    <a:pt x="266" y="141"/>
                    <a:pt x="278" y="129"/>
                    <a:pt x="278" y="113"/>
                  </a:cubicBezTo>
                  <a:cubicBezTo>
                    <a:pt x="278" y="97"/>
                    <a:pt x="266" y="84"/>
                    <a:pt x="250" y="84"/>
                  </a:cubicBezTo>
                  <a:cubicBezTo>
                    <a:pt x="234" y="84"/>
                    <a:pt x="221" y="97"/>
                    <a:pt x="221" y="113"/>
                  </a:cubicBezTo>
                  <a:cubicBezTo>
                    <a:pt x="221" y="129"/>
                    <a:pt x="234" y="141"/>
                    <a:pt x="250" y="1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168957" y="3260226"/>
              <a:ext cx="96532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rebuchet MS" pitchFamily="34" charset="0"/>
                </a:rPr>
                <a:t>SPB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AOS Supports both, </a:t>
            </a:r>
            <a:r>
              <a:rPr lang="en-US" dirty="0" err="1" smtClean="0"/>
              <a:t>OpenFlow</a:t>
            </a:r>
            <a:r>
              <a:rPr lang="en-US" dirty="0" smtClean="0"/>
              <a:t> and REST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But REST allows FULL AOS control</a:t>
            </a:r>
            <a:endParaRPr lang="en-US" dirty="0"/>
          </a:p>
        </p:txBody>
      </p:sp>
      <p:sp>
        <p:nvSpPr>
          <p:cNvPr id="5" name="Elipse 4"/>
          <p:cNvSpPr/>
          <p:nvPr/>
        </p:nvSpPr>
        <p:spPr bwMode="auto">
          <a:xfrm>
            <a:off x="2097741" y="2017059"/>
            <a:ext cx="6952129" cy="271630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097741" y="5082983"/>
            <a:ext cx="6952129" cy="0"/>
          </a:xfrm>
          <a:prstGeom prst="straightConnector1">
            <a:avLst/>
          </a:prstGeom>
          <a:ln w="76200" cap="rnd">
            <a:solidFill>
              <a:srgbClr val="404040"/>
            </a:solidFill>
            <a:prstDash val="solid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460359" y="5101567"/>
            <a:ext cx="22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Full AOS Feature Set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2393575" y="2528047"/>
            <a:ext cx="3496237" cy="16943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10" name="Picture 4" descr="OpenFlow-Logo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93" y="3032311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185646" y="2913546"/>
            <a:ext cx="197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54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REST</a:t>
            </a:r>
            <a:endParaRPr lang="es-ES" sz="5400" b="1" cap="none" spc="0" dirty="0">
              <a:ln w="2540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3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AOS Programmability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21381" y="1362075"/>
            <a:ext cx="11342598" cy="2268631"/>
          </a:xfrm>
        </p:spPr>
        <p:txBody>
          <a:bodyPr/>
          <a:lstStyle/>
          <a:p>
            <a:r>
              <a:rPr lang="en-US" dirty="0" smtClean="0"/>
              <a:t>AOS 7.3.4 starting Python support</a:t>
            </a:r>
          </a:p>
          <a:p>
            <a:r>
              <a:rPr lang="en-US" dirty="0" smtClean="0"/>
              <a:t>Three ways to execute Python:</a:t>
            </a:r>
          </a:p>
          <a:p>
            <a:pPr lvl="1"/>
            <a:r>
              <a:rPr lang="en-US" dirty="0" smtClean="0"/>
              <a:t>Python Script converted to CLI command</a:t>
            </a:r>
          </a:p>
          <a:p>
            <a:pPr lvl="1"/>
            <a:r>
              <a:rPr lang="en-US" dirty="0" smtClean="0"/>
              <a:t>Standalone Python Script started from CLI</a:t>
            </a:r>
          </a:p>
          <a:p>
            <a:pPr lvl="1"/>
            <a:r>
              <a:rPr lang="en-US" dirty="0" smtClean="0"/>
              <a:t>TRAP/Event executed script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Python 3 scripting &amp; BASH</a:t>
            </a:r>
            <a:endParaRPr lang="en-US" dirty="0"/>
          </a:p>
        </p:txBody>
      </p:sp>
      <p:pic>
        <p:nvPicPr>
          <p:cNvPr id="5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61" y="3855516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 descr="C:\Users\DANIEL~1\AppData\Local\Temp\VMwareDnD\7704fe4b\OmniSwitch 6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08" y="3855516"/>
            <a:ext cx="6461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72"/>
          <p:cNvSpPr>
            <a:spLocks noEditPoints="1"/>
          </p:cNvSpPr>
          <p:nvPr/>
        </p:nvSpPr>
        <p:spPr bwMode="auto">
          <a:xfrm>
            <a:off x="3523567" y="4203508"/>
            <a:ext cx="1397900" cy="814900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6280514" y="4203508"/>
            <a:ext cx="1397900" cy="814900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4" name="Freeform 90"/>
          <p:cNvSpPr>
            <a:spLocks noEditPoints="1"/>
          </p:cNvSpPr>
          <p:nvPr/>
        </p:nvSpPr>
        <p:spPr bwMode="auto">
          <a:xfrm>
            <a:off x="3331136" y="5334828"/>
            <a:ext cx="568325" cy="512763"/>
          </a:xfrm>
          <a:custGeom>
            <a:avLst/>
            <a:gdLst/>
            <a:ahLst/>
            <a:cxnLst>
              <a:cxn ang="0">
                <a:pos x="588" y="470"/>
              </a:cxn>
              <a:cxn ang="0">
                <a:pos x="559" y="429"/>
              </a:cxn>
              <a:cxn ang="0">
                <a:pos x="476" y="386"/>
              </a:cxn>
              <a:cxn ang="0">
                <a:pos x="129" y="386"/>
              </a:cxn>
              <a:cxn ang="0">
                <a:pos x="46" y="429"/>
              </a:cxn>
              <a:cxn ang="0">
                <a:pos x="15" y="470"/>
              </a:cxn>
              <a:cxn ang="0">
                <a:pos x="8" y="520"/>
              </a:cxn>
              <a:cxn ang="0">
                <a:pos x="52" y="544"/>
              </a:cxn>
              <a:cxn ang="0">
                <a:pos x="550" y="544"/>
              </a:cxn>
              <a:cxn ang="0">
                <a:pos x="594" y="520"/>
              </a:cxn>
              <a:cxn ang="0">
                <a:pos x="588" y="470"/>
              </a:cxn>
              <a:cxn ang="0">
                <a:pos x="69" y="95"/>
              </a:cxn>
              <a:cxn ang="0">
                <a:pos x="57" y="94"/>
              </a:cxn>
              <a:cxn ang="0">
                <a:pos x="57" y="313"/>
              </a:cxn>
              <a:cxn ang="0">
                <a:pos x="94" y="356"/>
              </a:cxn>
              <a:cxn ang="0">
                <a:pos x="499" y="356"/>
              </a:cxn>
              <a:cxn ang="0">
                <a:pos x="535" y="313"/>
              </a:cxn>
              <a:cxn ang="0">
                <a:pos x="535" y="51"/>
              </a:cxn>
              <a:cxn ang="0">
                <a:pos x="499" y="7"/>
              </a:cxn>
              <a:cxn ang="0">
                <a:pos x="140" y="7"/>
              </a:cxn>
              <a:cxn ang="0">
                <a:pos x="142" y="23"/>
              </a:cxn>
              <a:cxn ang="0">
                <a:pos x="69" y="95"/>
              </a:cxn>
              <a:cxn ang="0">
                <a:pos x="73" y="55"/>
              </a:cxn>
              <a:cxn ang="0">
                <a:pos x="101" y="27"/>
              </a:cxn>
              <a:cxn ang="0">
                <a:pos x="73" y="0"/>
              </a:cxn>
              <a:cxn ang="0">
                <a:pos x="46" y="27"/>
              </a:cxn>
              <a:cxn ang="0">
                <a:pos x="73" y="55"/>
              </a:cxn>
              <a:cxn ang="0">
                <a:pos x="438" y="262"/>
              </a:cxn>
              <a:cxn ang="0">
                <a:pos x="335" y="262"/>
              </a:cxn>
              <a:cxn ang="0">
                <a:pos x="335" y="119"/>
              </a:cxn>
              <a:cxn ang="0">
                <a:pos x="438" y="119"/>
              </a:cxn>
              <a:cxn ang="0">
                <a:pos x="438" y="262"/>
              </a:cxn>
              <a:cxn ang="0">
                <a:pos x="301" y="238"/>
              </a:cxn>
              <a:cxn ang="0">
                <a:pos x="147" y="238"/>
              </a:cxn>
              <a:cxn ang="0">
                <a:pos x="147" y="94"/>
              </a:cxn>
              <a:cxn ang="0">
                <a:pos x="301" y="94"/>
              </a:cxn>
              <a:cxn ang="0">
                <a:pos x="301" y="238"/>
              </a:cxn>
            </a:cxnLst>
            <a:rect l="0" t="0" r="r" b="b"/>
            <a:pathLst>
              <a:path w="602" h="544">
                <a:moveTo>
                  <a:pt x="588" y="470"/>
                </a:moveTo>
                <a:cubicBezTo>
                  <a:pt x="559" y="429"/>
                  <a:pt x="559" y="429"/>
                  <a:pt x="559" y="429"/>
                </a:cubicBezTo>
                <a:cubicBezTo>
                  <a:pt x="542" y="405"/>
                  <a:pt x="506" y="386"/>
                  <a:pt x="476" y="386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99" y="386"/>
                  <a:pt x="64" y="404"/>
                  <a:pt x="46" y="429"/>
                </a:cubicBezTo>
                <a:cubicBezTo>
                  <a:pt x="15" y="470"/>
                  <a:pt x="15" y="470"/>
                  <a:pt x="15" y="470"/>
                </a:cubicBezTo>
                <a:cubicBezTo>
                  <a:pt x="3" y="487"/>
                  <a:pt x="0" y="505"/>
                  <a:pt x="8" y="520"/>
                </a:cubicBezTo>
                <a:cubicBezTo>
                  <a:pt x="16" y="535"/>
                  <a:pt x="32" y="544"/>
                  <a:pt x="52" y="544"/>
                </a:cubicBezTo>
                <a:cubicBezTo>
                  <a:pt x="550" y="544"/>
                  <a:pt x="550" y="544"/>
                  <a:pt x="550" y="544"/>
                </a:cubicBezTo>
                <a:cubicBezTo>
                  <a:pt x="570" y="544"/>
                  <a:pt x="586" y="535"/>
                  <a:pt x="594" y="520"/>
                </a:cubicBezTo>
                <a:cubicBezTo>
                  <a:pt x="602" y="505"/>
                  <a:pt x="600" y="487"/>
                  <a:pt x="588" y="470"/>
                </a:cubicBezTo>
                <a:close/>
                <a:moveTo>
                  <a:pt x="69" y="95"/>
                </a:moveTo>
                <a:cubicBezTo>
                  <a:pt x="65" y="95"/>
                  <a:pt x="61" y="95"/>
                  <a:pt x="57" y="94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37"/>
                  <a:pt x="74" y="356"/>
                  <a:pt x="94" y="356"/>
                </a:cubicBezTo>
                <a:cubicBezTo>
                  <a:pt x="499" y="356"/>
                  <a:pt x="499" y="356"/>
                  <a:pt x="499" y="356"/>
                </a:cubicBezTo>
                <a:cubicBezTo>
                  <a:pt x="519" y="356"/>
                  <a:pt x="535" y="337"/>
                  <a:pt x="535" y="313"/>
                </a:cubicBezTo>
                <a:cubicBezTo>
                  <a:pt x="535" y="51"/>
                  <a:pt x="535" y="51"/>
                  <a:pt x="535" y="51"/>
                </a:cubicBezTo>
                <a:cubicBezTo>
                  <a:pt x="535" y="27"/>
                  <a:pt x="519" y="7"/>
                  <a:pt x="49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1" y="12"/>
                  <a:pt x="142" y="17"/>
                  <a:pt x="142" y="23"/>
                </a:cubicBezTo>
                <a:cubicBezTo>
                  <a:pt x="142" y="63"/>
                  <a:pt x="109" y="95"/>
                  <a:pt x="69" y="95"/>
                </a:cubicBezTo>
                <a:close/>
                <a:moveTo>
                  <a:pt x="73" y="55"/>
                </a:moveTo>
                <a:cubicBezTo>
                  <a:pt x="89" y="55"/>
                  <a:pt x="101" y="42"/>
                  <a:pt x="101" y="27"/>
                </a:cubicBezTo>
                <a:cubicBezTo>
                  <a:pt x="101" y="12"/>
                  <a:pt x="89" y="0"/>
                  <a:pt x="73" y="0"/>
                </a:cubicBezTo>
                <a:cubicBezTo>
                  <a:pt x="58" y="0"/>
                  <a:pt x="46" y="12"/>
                  <a:pt x="46" y="27"/>
                </a:cubicBezTo>
                <a:cubicBezTo>
                  <a:pt x="46" y="42"/>
                  <a:pt x="58" y="55"/>
                  <a:pt x="73" y="55"/>
                </a:cubicBezTo>
                <a:close/>
                <a:moveTo>
                  <a:pt x="438" y="262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438" y="119"/>
                  <a:pt x="438" y="119"/>
                  <a:pt x="438" y="119"/>
                </a:cubicBezTo>
                <a:lnTo>
                  <a:pt x="438" y="262"/>
                </a:lnTo>
                <a:close/>
                <a:moveTo>
                  <a:pt x="301" y="238"/>
                </a:moveTo>
                <a:cubicBezTo>
                  <a:pt x="147" y="238"/>
                  <a:pt x="147" y="238"/>
                  <a:pt x="147" y="238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301" y="94"/>
                  <a:pt x="301" y="94"/>
                  <a:pt x="301" y="94"/>
                </a:cubicBezTo>
                <a:lnTo>
                  <a:pt x="301" y="2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5" name="Freeform 90"/>
          <p:cNvSpPr>
            <a:spLocks noEditPoints="1"/>
          </p:cNvSpPr>
          <p:nvPr/>
        </p:nvSpPr>
        <p:spPr bwMode="auto">
          <a:xfrm>
            <a:off x="7164502" y="5116822"/>
            <a:ext cx="568325" cy="512763"/>
          </a:xfrm>
          <a:custGeom>
            <a:avLst/>
            <a:gdLst/>
            <a:ahLst/>
            <a:cxnLst>
              <a:cxn ang="0">
                <a:pos x="588" y="470"/>
              </a:cxn>
              <a:cxn ang="0">
                <a:pos x="559" y="429"/>
              </a:cxn>
              <a:cxn ang="0">
                <a:pos x="476" y="386"/>
              </a:cxn>
              <a:cxn ang="0">
                <a:pos x="129" y="386"/>
              </a:cxn>
              <a:cxn ang="0">
                <a:pos x="46" y="429"/>
              </a:cxn>
              <a:cxn ang="0">
                <a:pos x="15" y="470"/>
              </a:cxn>
              <a:cxn ang="0">
                <a:pos x="8" y="520"/>
              </a:cxn>
              <a:cxn ang="0">
                <a:pos x="52" y="544"/>
              </a:cxn>
              <a:cxn ang="0">
                <a:pos x="550" y="544"/>
              </a:cxn>
              <a:cxn ang="0">
                <a:pos x="594" y="520"/>
              </a:cxn>
              <a:cxn ang="0">
                <a:pos x="588" y="470"/>
              </a:cxn>
              <a:cxn ang="0">
                <a:pos x="69" y="95"/>
              </a:cxn>
              <a:cxn ang="0">
                <a:pos x="57" y="94"/>
              </a:cxn>
              <a:cxn ang="0">
                <a:pos x="57" y="313"/>
              </a:cxn>
              <a:cxn ang="0">
                <a:pos x="94" y="356"/>
              </a:cxn>
              <a:cxn ang="0">
                <a:pos x="499" y="356"/>
              </a:cxn>
              <a:cxn ang="0">
                <a:pos x="535" y="313"/>
              </a:cxn>
              <a:cxn ang="0">
                <a:pos x="535" y="51"/>
              </a:cxn>
              <a:cxn ang="0">
                <a:pos x="499" y="7"/>
              </a:cxn>
              <a:cxn ang="0">
                <a:pos x="140" y="7"/>
              </a:cxn>
              <a:cxn ang="0">
                <a:pos x="142" y="23"/>
              </a:cxn>
              <a:cxn ang="0">
                <a:pos x="69" y="95"/>
              </a:cxn>
              <a:cxn ang="0">
                <a:pos x="73" y="55"/>
              </a:cxn>
              <a:cxn ang="0">
                <a:pos x="101" y="27"/>
              </a:cxn>
              <a:cxn ang="0">
                <a:pos x="73" y="0"/>
              </a:cxn>
              <a:cxn ang="0">
                <a:pos x="46" y="27"/>
              </a:cxn>
              <a:cxn ang="0">
                <a:pos x="73" y="55"/>
              </a:cxn>
              <a:cxn ang="0">
                <a:pos x="438" y="262"/>
              </a:cxn>
              <a:cxn ang="0">
                <a:pos x="335" y="262"/>
              </a:cxn>
              <a:cxn ang="0">
                <a:pos x="335" y="119"/>
              </a:cxn>
              <a:cxn ang="0">
                <a:pos x="438" y="119"/>
              </a:cxn>
              <a:cxn ang="0">
                <a:pos x="438" y="262"/>
              </a:cxn>
              <a:cxn ang="0">
                <a:pos x="301" y="238"/>
              </a:cxn>
              <a:cxn ang="0">
                <a:pos x="147" y="238"/>
              </a:cxn>
              <a:cxn ang="0">
                <a:pos x="147" y="94"/>
              </a:cxn>
              <a:cxn ang="0">
                <a:pos x="301" y="94"/>
              </a:cxn>
              <a:cxn ang="0">
                <a:pos x="301" y="238"/>
              </a:cxn>
            </a:cxnLst>
            <a:rect l="0" t="0" r="r" b="b"/>
            <a:pathLst>
              <a:path w="602" h="544">
                <a:moveTo>
                  <a:pt x="588" y="470"/>
                </a:moveTo>
                <a:cubicBezTo>
                  <a:pt x="559" y="429"/>
                  <a:pt x="559" y="429"/>
                  <a:pt x="559" y="429"/>
                </a:cubicBezTo>
                <a:cubicBezTo>
                  <a:pt x="542" y="405"/>
                  <a:pt x="506" y="386"/>
                  <a:pt x="476" y="386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99" y="386"/>
                  <a:pt x="64" y="404"/>
                  <a:pt x="46" y="429"/>
                </a:cubicBezTo>
                <a:cubicBezTo>
                  <a:pt x="15" y="470"/>
                  <a:pt x="15" y="470"/>
                  <a:pt x="15" y="470"/>
                </a:cubicBezTo>
                <a:cubicBezTo>
                  <a:pt x="3" y="487"/>
                  <a:pt x="0" y="505"/>
                  <a:pt x="8" y="520"/>
                </a:cubicBezTo>
                <a:cubicBezTo>
                  <a:pt x="16" y="535"/>
                  <a:pt x="32" y="544"/>
                  <a:pt x="52" y="544"/>
                </a:cubicBezTo>
                <a:cubicBezTo>
                  <a:pt x="550" y="544"/>
                  <a:pt x="550" y="544"/>
                  <a:pt x="550" y="544"/>
                </a:cubicBezTo>
                <a:cubicBezTo>
                  <a:pt x="570" y="544"/>
                  <a:pt x="586" y="535"/>
                  <a:pt x="594" y="520"/>
                </a:cubicBezTo>
                <a:cubicBezTo>
                  <a:pt x="602" y="505"/>
                  <a:pt x="600" y="487"/>
                  <a:pt x="588" y="470"/>
                </a:cubicBezTo>
                <a:close/>
                <a:moveTo>
                  <a:pt x="69" y="95"/>
                </a:moveTo>
                <a:cubicBezTo>
                  <a:pt x="65" y="95"/>
                  <a:pt x="61" y="95"/>
                  <a:pt x="57" y="94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37"/>
                  <a:pt x="74" y="356"/>
                  <a:pt x="94" y="356"/>
                </a:cubicBezTo>
                <a:cubicBezTo>
                  <a:pt x="499" y="356"/>
                  <a:pt x="499" y="356"/>
                  <a:pt x="499" y="356"/>
                </a:cubicBezTo>
                <a:cubicBezTo>
                  <a:pt x="519" y="356"/>
                  <a:pt x="535" y="337"/>
                  <a:pt x="535" y="313"/>
                </a:cubicBezTo>
                <a:cubicBezTo>
                  <a:pt x="535" y="51"/>
                  <a:pt x="535" y="51"/>
                  <a:pt x="535" y="51"/>
                </a:cubicBezTo>
                <a:cubicBezTo>
                  <a:pt x="535" y="27"/>
                  <a:pt x="519" y="7"/>
                  <a:pt x="49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1" y="12"/>
                  <a:pt x="142" y="17"/>
                  <a:pt x="142" y="23"/>
                </a:cubicBezTo>
                <a:cubicBezTo>
                  <a:pt x="142" y="63"/>
                  <a:pt x="109" y="95"/>
                  <a:pt x="69" y="95"/>
                </a:cubicBezTo>
                <a:close/>
                <a:moveTo>
                  <a:pt x="73" y="55"/>
                </a:moveTo>
                <a:cubicBezTo>
                  <a:pt x="89" y="55"/>
                  <a:pt x="101" y="42"/>
                  <a:pt x="101" y="27"/>
                </a:cubicBezTo>
                <a:cubicBezTo>
                  <a:pt x="101" y="12"/>
                  <a:pt x="89" y="0"/>
                  <a:pt x="73" y="0"/>
                </a:cubicBezTo>
                <a:cubicBezTo>
                  <a:pt x="58" y="0"/>
                  <a:pt x="46" y="12"/>
                  <a:pt x="46" y="27"/>
                </a:cubicBezTo>
                <a:cubicBezTo>
                  <a:pt x="46" y="42"/>
                  <a:pt x="58" y="55"/>
                  <a:pt x="73" y="55"/>
                </a:cubicBezTo>
                <a:close/>
                <a:moveTo>
                  <a:pt x="438" y="262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438" y="119"/>
                  <a:pt x="438" y="119"/>
                  <a:pt x="438" y="119"/>
                </a:cubicBezTo>
                <a:lnTo>
                  <a:pt x="438" y="262"/>
                </a:lnTo>
                <a:close/>
                <a:moveTo>
                  <a:pt x="301" y="238"/>
                </a:moveTo>
                <a:cubicBezTo>
                  <a:pt x="147" y="238"/>
                  <a:pt x="147" y="238"/>
                  <a:pt x="147" y="238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301" y="94"/>
                  <a:pt x="301" y="94"/>
                  <a:pt x="301" y="94"/>
                </a:cubicBezTo>
                <a:lnTo>
                  <a:pt x="301" y="2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4733365" y="4610958"/>
            <a:ext cx="1761564" cy="0"/>
          </a:xfrm>
          <a:prstGeom prst="line">
            <a:avLst/>
          </a:prstGeom>
          <a:ln w="76200" cap="rnd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678413" y="3073697"/>
            <a:ext cx="4074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VRRP in Remote DC</a:t>
            </a:r>
          </a:p>
          <a:p>
            <a:r>
              <a:rPr lang="en-US" dirty="0" smtClean="0">
                <a:latin typeface="Trebuchet MS" pitchFamily="34" charset="0"/>
              </a:rPr>
              <a:t>Making VRRP members Active/Active</a:t>
            </a:r>
          </a:p>
          <a:p>
            <a:r>
              <a:rPr lang="en-US" dirty="0" err="1" smtClean="0">
                <a:latin typeface="Trebuchet MS" pitchFamily="34" charset="0"/>
              </a:rPr>
              <a:t>Pseudocode</a:t>
            </a:r>
            <a:r>
              <a:rPr lang="en-US" dirty="0" smtClean="0">
                <a:latin typeface="Trebuchet MS" pitchFamily="34" charset="0"/>
              </a:rPr>
              <a:t> (not real python):</a:t>
            </a:r>
          </a:p>
          <a:p>
            <a:pPr>
              <a:spcBef>
                <a:spcPts val="0"/>
              </a:spcBef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 (true):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other_end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down):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remove_vrrp_hello_filter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else: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apply_vrrp_hello_filter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631436" y="432806"/>
            <a:ext cx="625576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OS734&gt; python3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3.2.2 (default, Mar 16 2015, 20:40:40)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[GCC 4.8.2] on linux2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 "help", "copyright", "credits" or "license" for more information.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rgbClr val="00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&gt;&gt;&gt;import random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</a:t>
            </a:r>
            <a:r>
              <a:rPr lang="en-US" sz="1200" dirty="0" err="1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random.randint</a:t>
            </a:r>
            <a:r>
              <a:rPr lang="en-US" sz="1200" dirty="0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(1, 10)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</p:txBody>
      </p:sp>
      <p:sp>
        <p:nvSpPr>
          <p:cNvPr id="14" name="Freeform 90"/>
          <p:cNvSpPr>
            <a:spLocks noEditPoints="1"/>
          </p:cNvSpPr>
          <p:nvPr/>
        </p:nvSpPr>
        <p:spPr bwMode="auto">
          <a:xfrm>
            <a:off x="4165040" y="5144410"/>
            <a:ext cx="568325" cy="512763"/>
          </a:xfrm>
          <a:custGeom>
            <a:avLst/>
            <a:gdLst/>
            <a:ahLst/>
            <a:cxnLst>
              <a:cxn ang="0">
                <a:pos x="588" y="470"/>
              </a:cxn>
              <a:cxn ang="0">
                <a:pos x="559" y="429"/>
              </a:cxn>
              <a:cxn ang="0">
                <a:pos x="476" y="386"/>
              </a:cxn>
              <a:cxn ang="0">
                <a:pos x="129" y="386"/>
              </a:cxn>
              <a:cxn ang="0">
                <a:pos x="46" y="429"/>
              </a:cxn>
              <a:cxn ang="0">
                <a:pos x="15" y="470"/>
              </a:cxn>
              <a:cxn ang="0">
                <a:pos x="8" y="520"/>
              </a:cxn>
              <a:cxn ang="0">
                <a:pos x="52" y="544"/>
              </a:cxn>
              <a:cxn ang="0">
                <a:pos x="550" y="544"/>
              </a:cxn>
              <a:cxn ang="0">
                <a:pos x="594" y="520"/>
              </a:cxn>
              <a:cxn ang="0">
                <a:pos x="588" y="470"/>
              </a:cxn>
              <a:cxn ang="0">
                <a:pos x="69" y="95"/>
              </a:cxn>
              <a:cxn ang="0">
                <a:pos x="57" y="94"/>
              </a:cxn>
              <a:cxn ang="0">
                <a:pos x="57" y="313"/>
              </a:cxn>
              <a:cxn ang="0">
                <a:pos x="94" y="356"/>
              </a:cxn>
              <a:cxn ang="0">
                <a:pos x="499" y="356"/>
              </a:cxn>
              <a:cxn ang="0">
                <a:pos x="535" y="313"/>
              </a:cxn>
              <a:cxn ang="0">
                <a:pos x="535" y="51"/>
              </a:cxn>
              <a:cxn ang="0">
                <a:pos x="499" y="7"/>
              </a:cxn>
              <a:cxn ang="0">
                <a:pos x="140" y="7"/>
              </a:cxn>
              <a:cxn ang="0">
                <a:pos x="142" y="23"/>
              </a:cxn>
              <a:cxn ang="0">
                <a:pos x="69" y="95"/>
              </a:cxn>
              <a:cxn ang="0">
                <a:pos x="73" y="55"/>
              </a:cxn>
              <a:cxn ang="0">
                <a:pos x="101" y="27"/>
              </a:cxn>
              <a:cxn ang="0">
                <a:pos x="73" y="0"/>
              </a:cxn>
              <a:cxn ang="0">
                <a:pos x="46" y="27"/>
              </a:cxn>
              <a:cxn ang="0">
                <a:pos x="73" y="55"/>
              </a:cxn>
              <a:cxn ang="0">
                <a:pos x="438" y="262"/>
              </a:cxn>
              <a:cxn ang="0">
                <a:pos x="335" y="262"/>
              </a:cxn>
              <a:cxn ang="0">
                <a:pos x="335" y="119"/>
              </a:cxn>
              <a:cxn ang="0">
                <a:pos x="438" y="119"/>
              </a:cxn>
              <a:cxn ang="0">
                <a:pos x="438" y="262"/>
              </a:cxn>
              <a:cxn ang="0">
                <a:pos x="301" y="238"/>
              </a:cxn>
              <a:cxn ang="0">
                <a:pos x="147" y="238"/>
              </a:cxn>
              <a:cxn ang="0">
                <a:pos x="147" y="94"/>
              </a:cxn>
              <a:cxn ang="0">
                <a:pos x="301" y="94"/>
              </a:cxn>
              <a:cxn ang="0">
                <a:pos x="301" y="238"/>
              </a:cxn>
            </a:cxnLst>
            <a:rect l="0" t="0" r="r" b="b"/>
            <a:pathLst>
              <a:path w="602" h="544">
                <a:moveTo>
                  <a:pt x="588" y="470"/>
                </a:moveTo>
                <a:cubicBezTo>
                  <a:pt x="559" y="429"/>
                  <a:pt x="559" y="429"/>
                  <a:pt x="559" y="429"/>
                </a:cubicBezTo>
                <a:cubicBezTo>
                  <a:pt x="542" y="405"/>
                  <a:pt x="506" y="386"/>
                  <a:pt x="476" y="386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99" y="386"/>
                  <a:pt x="64" y="404"/>
                  <a:pt x="46" y="429"/>
                </a:cubicBezTo>
                <a:cubicBezTo>
                  <a:pt x="15" y="470"/>
                  <a:pt x="15" y="470"/>
                  <a:pt x="15" y="470"/>
                </a:cubicBezTo>
                <a:cubicBezTo>
                  <a:pt x="3" y="487"/>
                  <a:pt x="0" y="505"/>
                  <a:pt x="8" y="520"/>
                </a:cubicBezTo>
                <a:cubicBezTo>
                  <a:pt x="16" y="535"/>
                  <a:pt x="32" y="544"/>
                  <a:pt x="52" y="544"/>
                </a:cubicBezTo>
                <a:cubicBezTo>
                  <a:pt x="550" y="544"/>
                  <a:pt x="550" y="544"/>
                  <a:pt x="550" y="544"/>
                </a:cubicBezTo>
                <a:cubicBezTo>
                  <a:pt x="570" y="544"/>
                  <a:pt x="586" y="535"/>
                  <a:pt x="594" y="520"/>
                </a:cubicBezTo>
                <a:cubicBezTo>
                  <a:pt x="602" y="505"/>
                  <a:pt x="600" y="487"/>
                  <a:pt x="588" y="470"/>
                </a:cubicBezTo>
                <a:close/>
                <a:moveTo>
                  <a:pt x="69" y="95"/>
                </a:moveTo>
                <a:cubicBezTo>
                  <a:pt x="65" y="95"/>
                  <a:pt x="61" y="95"/>
                  <a:pt x="57" y="94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37"/>
                  <a:pt x="74" y="356"/>
                  <a:pt x="94" y="356"/>
                </a:cubicBezTo>
                <a:cubicBezTo>
                  <a:pt x="499" y="356"/>
                  <a:pt x="499" y="356"/>
                  <a:pt x="499" y="356"/>
                </a:cubicBezTo>
                <a:cubicBezTo>
                  <a:pt x="519" y="356"/>
                  <a:pt x="535" y="337"/>
                  <a:pt x="535" y="313"/>
                </a:cubicBezTo>
                <a:cubicBezTo>
                  <a:pt x="535" y="51"/>
                  <a:pt x="535" y="51"/>
                  <a:pt x="535" y="51"/>
                </a:cubicBezTo>
                <a:cubicBezTo>
                  <a:pt x="535" y="27"/>
                  <a:pt x="519" y="7"/>
                  <a:pt x="49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1" y="12"/>
                  <a:pt x="142" y="17"/>
                  <a:pt x="142" y="23"/>
                </a:cubicBezTo>
                <a:cubicBezTo>
                  <a:pt x="142" y="63"/>
                  <a:pt x="109" y="95"/>
                  <a:pt x="69" y="95"/>
                </a:cubicBezTo>
                <a:close/>
                <a:moveTo>
                  <a:pt x="73" y="55"/>
                </a:moveTo>
                <a:cubicBezTo>
                  <a:pt x="89" y="55"/>
                  <a:pt x="101" y="42"/>
                  <a:pt x="101" y="27"/>
                </a:cubicBezTo>
                <a:cubicBezTo>
                  <a:pt x="101" y="12"/>
                  <a:pt x="89" y="0"/>
                  <a:pt x="73" y="0"/>
                </a:cubicBezTo>
                <a:cubicBezTo>
                  <a:pt x="58" y="0"/>
                  <a:pt x="46" y="12"/>
                  <a:pt x="46" y="27"/>
                </a:cubicBezTo>
                <a:cubicBezTo>
                  <a:pt x="46" y="42"/>
                  <a:pt x="58" y="55"/>
                  <a:pt x="73" y="55"/>
                </a:cubicBezTo>
                <a:close/>
                <a:moveTo>
                  <a:pt x="438" y="262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438" y="119"/>
                  <a:pt x="438" y="119"/>
                  <a:pt x="438" y="119"/>
                </a:cubicBezTo>
                <a:lnTo>
                  <a:pt x="438" y="262"/>
                </a:lnTo>
                <a:close/>
                <a:moveTo>
                  <a:pt x="301" y="238"/>
                </a:moveTo>
                <a:cubicBezTo>
                  <a:pt x="147" y="238"/>
                  <a:pt x="147" y="238"/>
                  <a:pt x="147" y="238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301" y="94"/>
                  <a:pt x="301" y="94"/>
                  <a:pt x="301" y="94"/>
                </a:cubicBezTo>
                <a:lnTo>
                  <a:pt x="301" y="23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6256116" y="5180576"/>
            <a:ext cx="568325" cy="512763"/>
          </a:xfrm>
          <a:custGeom>
            <a:avLst/>
            <a:gdLst/>
            <a:ahLst/>
            <a:cxnLst>
              <a:cxn ang="0">
                <a:pos x="588" y="470"/>
              </a:cxn>
              <a:cxn ang="0">
                <a:pos x="559" y="429"/>
              </a:cxn>
              <a:cxn ang="0">
                <a:pos x="476" y="386"/>
              </a:cxn>
              <a:cxn ang="0">
                <a:pos x="129" y="386"/>
              </a:cxn>
              <a:cxn ang="0">
                <a:pos x="46" y="429"/>
              </a:cxn>
              <a:cxn ang="0">
                <a:pos x="15" y="470"/>
              </a:cxn>
              <a:cxn ang="0">
                <a:pos x="8" y="520"/>
              </a:cxn>
              <a:cxn ang="0">
                <a:pos x="52" y="544"/>
              </a:cxn>
              <a:cxn ang="0">
                <a:pos x="550" y="544"/>
              </a:cxn>
              <a:cxn ang="0">
                <a:pos x="594" y="520"/>
              </a:cxn>
              <a:cxn ang="0">
                <a:pos x="588" y="470"/>
              </a:cxn>
              <a:cxn ang="0">
                <a:pos x="69" y="95"/>
              </a:cxn>
              <a:cxn ang="0">
                <a:pos x="57" y="94"/>
              </a:cxn>
              <a:cxn ang="0">
                <a:pos x="57" y="313"/>
              </a:cxn>
              <a:cxn ang="0">
                <a:pos x="94" y="356"/>
              </a:cxn>
              <a:cxn ang="0">
                <a:pos x="499" y="356"/>
              </a:cxn>
              <a:cxn ang="0">
                <a:pos x="535" y="313"/>
              </a:cxn>
              <a:cxn ang="0">
                <a:pos x="535" y="51"/>
              </a:cxn>
              <a:cxn ang="0">
                <a:pos x="499" y="7"/>
              </a:cxn>
              <a:cxn ang="0">
                <a:pos x="140" y="7"/>
              </a:cxn>
              <a:cxn ang="0">
                <a:pos x="142" y="23"/>
              </a:cxn>
              <a:cxn ang="0">
                <a:pos x="69" y="95"/>
              </a:cxn>
              <a:cxn ang="0">
                <a:pos x="73" y="55"/>
              </a:cxn>
              <a:cxn ang="0">
                <a:pos x="101" y="27"/>
              </a:cxn>
              <a:cxn ang="0">
                <a:pos x="73" y="0"/>
              </a:cxn>
              <a:cxn ang="0">
                <a:pos x="46" y="27"/>
              </a:cxn>
              <a:cxn ang="0">
                <a:pos x="73" y="55"/>
              </a:cxn>
              <a:cxn ang="0">
                <a:pos x="438" y="262"/>
              </a:cxn>
              <a:cxn ang="0">
                <a:pos x="335" y="262"/>
              </a:cxn>
              <a:cxn ang="0">
                <a:pos x="335" y="119"/>
              </a:cxn>
              <a:cxn ang="0">
                <a:pos x="438" y="119"/>
              </a:cxn>
              <a:cxn ang="0">
                <a:pos x="438" y="262"/>
              </a:cxn>
              <a:cxn ang="0">
                <a:pos x="301" y="238"/>
              </a:cxn>
              <a:cxn ang="0">
                <a:pos x="147" y="238"/>
              </a:cxn>
              <a:cxn ang="0">
                <a:pos x="147" y="94"/>
              </a:cxn>
              <a:cxn ang="0">
                <a:pos x="301" y="94"/>
              </a:cxn>
              <a:cxn ang="0">
                <a:pos x="301" y="238"/>
              </a:cxn>
            </a:cxnLst>
            <a:rect l="0" t="0" r="r" b="b"/>
            <a:pathLst>
              <a:path w="602" h="544">
                <a:moveTo>
                  <a:pt x="588" y="470"/>
                </a:moveTo>
                <a:cubicBezTo>
                  <a:pt x="559" y="429"/>
                  <a:pt x="559" y="429"/>
                  <a:pt x="559" y="429"/>
                </a:cubicBezTo>
                <a:cubicBezTo>
                  <a:pt x="542" y="405"/>
                  <a:pt x="506" y="386"/>
                  <a:pt x="476" y="386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99" y="386"/>
                  <a:pt x="64" y="404"/>
                  <a:pt x="46" y="429"/>
                </a:cubicBezTo>
                <a:cubicBezTo>
                  <a:pt x="15" y="470"/>
                  <a:pt x="15" y="470"/>
                  <a:pt x="15" y="470"/>
                </a:cubicBezTo>
                <a:cubicBezTo>
                  <a:pt x="3" y="487"/>
                  <a:pt x="0" y="505"/>
                  <a:pt x="8" y="520"/>
                </a:cubicBezTo>
                <a:cubicBezTo>
                  <a:pt x="16" y="535"/>
                  <a:pt x="32" y="544"/>
                  <a:pt x="52" y="544"/>
                </a:cubicBezTo>
                <a:cubicBezTo>
                  <a:pt x="550" y="544"/>
                  <a:pt x="550" y="544"/>
                  <a:pt x="550" y="544"/>
                </a:cubicBezTo>
                <a:cubicBezTo>
                  <a:pt x="570" y="544"/>
                  <a:pt x="586" y="535"/>
                  <a:pt x="594" y="520"/>
                </a:cubicBezTo>
                <a:cubicBezTo>
                  <a:pt x="602" y="505"/>
                  <a:pt x="600" y="487"/>
                  <a:pt x="588" y="470"/>
                </a:cubicBezTo>
                <a:close/>
                <a:moveTo>
                  <a:pt x="69" y="95"/>
                </a:moveTo>
                <a:cubicBezTo>
                  <a:pt x="65" y="95"/>
                  <a:pt x="61" y="95"/>
                  <a:pt x="57" y="94"/>
                </a:cubicBezTo>
                <a:cubicBezTo>
                  <a:pt x="57" y="313"/>
                  <a:pt x="57" y="313"/>
                  <a:pt x="57" y="313"/>
                </a:cubicBezTo>
                <a:cubicBezTo>
                  <a:pt x="57" y="337"/>
                  <a:pt x="74" y="356"/>
                  <a:pt x="94" y="356"/>
                </a:cubicBezTo>
                <a:cubicBezTo>
                  <a:pt x="499" y="356"/>
                  <a:pt x="499" y="356"/>
                  <a:pt x="499" y="356"/>
                </a:cubicBezTo>
                <a:cubicBezTo>
                  <a:pt x="519" y="356"/>
                  <a:pt x="535" y="337"/>
                  <a:pt x="535" y="313"/>
                </a:cubicBezTo>
                <a:cubicBezTo>
                  <a:pt x="535" y="51"/>
                  <a:pt x="535" y="51"/>
                  <a:pt x="535" y="51"/>
                </a:cubicBezTo>
                <a:cubicBezTo>
                  <a:pt x="535" y="27"/>
                  <a:pt x="519" y="7"/>
                  <a:pt x="49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1" y="12"/>
                  <a:pt x="142" y="17"/>
                  <a:pt x="142" y="23"/>
                </a:cubicBezTo>
                <a:cubicBezTo>
                  <a:pt x="142" y="63"/>
                  <a:pt x="109" y="95"/>
                  <a:pt x="69" y="95"/>
                </a:cubicBezTo>
                <a:close/>
                <a:moveTo>
                  <a:pt x="73" y="55"/>
                </a:moveTo>
                <a:cubicBezTo>
                  <a:pt x="89" y="55"/>
                  <a:pt x="101" y="42"/>
                  <a:pt x="101" y="27"/>
                </a:cubicBezTo>
                <a:cubicBezTo>
                  <a:pt x="101" y="12"/>
                  <a:pt x="89" y="0"/>
                  <a:pt x="73" y="0"/>
                </a:cubicBezTo>
                <a:cubicBezTo>
                  <a:pt x="58" y="0"/>
                  <a:pt x="46" y="12"/>
                  <a:pt x="46" y="27"/>
                </a:cubicBezTo>
                <a:cubicBezTo>
                  <a:pt x="46" y="42"/>
                  <a:pt x="58" y="55"/>
                  <a:pt x="73" y="55"/>
                </a:cubicBezTo>
                <a:close/>
                <a:moveTo>
                  <a:pt x="438" y="262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438" y="119"/>
                  <a:pt x="438" y="119"/>
                  <a:pt x="438" y="119"/>
                </a:cubicBezTo>
                <a:lnTo>
                  <a:pt x="438" y="262"/>
                </a:lnTo>
                <a:close/>
                <a:moveTo>
                  <a:pt x="301" y="238"/>
                </a:moveTo>
                <a:cubicBezTo>
                  <a:pt x="147" y="238"/>
                  <a:pt x="147" y="238"/>
                  <a:pt x="147" y="238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301" y="94"/>
                  <a:pt x="301" y="94"/>
                  <a:pt x="301" y="94"/>
                </a:cubicBezTo>
                <a:lnTo>
                  <a:pt x="301" y="238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orma libre 15"/>
          <p:cNvSpPr/>
          <p:nvPr/>
        </p:nvSpPr>
        <p:spPr bwMode="auto">
          <a:xfrm>
            <a:off x="6547757" y="3918414"/>
            <a:ext cx="816429" cy="1290400"/>
          </a:xfrm>
          <a:custGeom>
            <a:avLst/>
            <a:gdLst>
              <a:gd name="connsiteX0" fmla="*/ 816429 w 816429"/>
              <a:gd name="connsiteY0" fmla="*/ 1176100 h 1290400"/>
              <a:gd name="connsiteX1" fmla="*/ 522514 w 816429"/>
              <a:gd name="connsiteY1" fmla="*/ 443 h 1290400"/>
              <a:gd name="connsiteX2" fmla="*/ 0 w 816429"/>
              <a:gd name="connsiteY2" fmla="*/ 1290400 h 1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429" h="1290400">
                <a:moveTo>
                  <a:pt x="816429" y="1176100"/>
                </a:moveTo>
                <a:cubicBezTo>
                  <a:pt x="737507" y="578746"/>
                  <a:pt x="658585" y="-18607"/>
                  <a:pt x="522514" y="443"/>
                </a:cubicBezTo>
                <a:cubicBezTo>
                  <a:pt x="386443" y="19493"/>
                  <a:pt x="193221" y="654946"/>
                  <a:pt x="0" y="1290400"/>
                </a:cubicBezTo>
              </a:path>
            </a:pathLst>
          </a:custGeom>
          <a:noFill/>
          <a:ln w="508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/>
          <p:cNvSpPr/>
          <p:nvPr/>
        </p:nvSpPr>
        <p:spPr bwMode="auto">
          <a:xfrm>
            <a:off x="3990180" y="3951406"/>
            <a:ext cx="3276034" cy="1257408"/>
          </a:xfrm>
          <a:custGeom>
            <a:avLst/>
            <a:gdLst>
              <a:gd name="connsiteX0" fmla="*/ 3276034 w 3276034"/>
              <a:gd name="connsiteY0" fmla="*/ 1159437 h 1257408"/>
              <a:gd name="connsiteX1" fmla="*/ 2394291 w 3276034"/>
              <a:gd name="connsiteY1" fmla="*/ 555280 h 1257408"/>
              <a:gd name="connsiteX2" fmla="*/ 696120 w 3276034"/>
              <a:gd name="connsiteY2" fmla="*/ 538951 h 1257408"/>
              <a:gd name="connsiteX3" fmla="*/ 124620 w 3276034"/>
              <a:gd name="connsiteY3" fmla="*/ 108 h 1257408"/>
              <a:gd name="connsiteX4" fmla="*/ 108291 w 3276034"/>
              <a:gd name="connsiteY4" fmla="*/ 587937 h 1257408"/>
              <a:gd name="connsiteX5" fmla="*/ 1316606 w 3276034"/>
              <a:gd name="connsiteY5" fmla="*/ 767551 h 1257408"/>
              <a:gd name="connsiteX6" fmla="*/ 2443277 w 3276034"/>
              <a:gd name="connsiteY6" fmla="*/ 718565 h 1257408"/>
              <a:gd name="connsiteX7" fmla="*/ 2475934 w 3276034"/>
              <a:gd name="connsiteY7" fmla="*/ 1257408 h 1257408"/>
              <a:gd name="connsiteX0" fmla="*/ 3276034 w 3276034"/>
              <a:gd name="connsiteY0" fmla="*/ 1159437 h 1257408"/>
              <a:gd name="connsiteX1" fmla="*/ 2394291 w 3276034"/>
              <a:gd name="connsiteY1" fmla="*/ 555280 h 1257408"/>
              <a:gd name="connsiteX2" fmla="*/ 696120 w 3276034"/>
              <a:gd name="connsiteY2" fmla="*/ 538951 h 1257408"/>
              <a:gd name="connsiteX3" fmla="*/ 124620 w 3276034"/>
              <a:gd name="connsiteY3" fmla="*/ 108 h 1257408"/>
              <a:gd name="connsiteX4" fmla="*/ 108291 w 3276034"/>
              <a:gd name="connsiteY4" fmla="*/ 587937 h 1257408"/>
              <a:gd name="connsiteX5" fmla="*/ 1316606 w 3276034"/>
              <a:gd name="connsiteY5" fmla="*/ 767551 h 1257408"/>
              <a:gd name="connsiteX6" fmla="*/ 2214677 w 3276034"/>
              <a:gd name="connsiteY6" fmla="*/ 800208 h 1257408"/>
              <a:gd name="connsiteX7" fmla="*/ 2475934 w 3276034"/>
              <a:gd name="connsiteY7" fmla="*/ 1257408 h 125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034" h="1257408">
                <a:moveTo>
                  <a:pt x="3276034" y="1159437"/>
                </a:moveTo>
                <a:cubicBezTo>
                  <a:pt x="3050155" y="909065"/>
                  <a:pt x="2824277" y="658694"/>
                  <a:pt x="2394291" y="555280"/>
                </a:cubicBezTo>
                <a:cubicBezTo>
                  <a:pt x="1964305" y="451866"/>
                  <a:pt x="1074398" y="631480"/>
                  <a:pt x="696120" y="538951"/>
                </a:cubicBezTo>
                <a:cubicBezTo>
                  <a:pt x="317842" y="446422"/>
                  <a:pt x="222591" y="-8056"/>
                  <a:pt x="124620" y="108"/>
                </a:cubicBezTo>
                <a:cubicBezTo>
                  <a:pt x="26649" y="8272"/>
                  <a:pt x="-90373" y="460030"/>
                  <a:pt x="108291" y="587937"/>
                </a:cubicBezTo>
                <a:cubicBezTo>
                  <a:pt x="306955" y="715844"/>
                  <a:pt x="965542" y="732172"/>
                  <a:pt x="1316606" y="767551"/>
                </a:cubicBezTo>
                <a:cubicBezTo>
                  <a:pt x="1667670" y="802930"/>
                  <a:pt x="2021456" y="718565"/>
                  <a:pt x="2214677" y="800208"/>
                </a:cubicBezTo>
                <a:cubicBezTo>
                  <a:pt x="2407898" y="881851"/>
                  <a:pt x="2556216" y="1028808"/>
                  <a:pt x="2475934" y="1257408"/>
                </a:cubicBezTo>
              </a:path>
            </a:pathLst>
          </a:custGeom>
          <a:noFill/>
          <a:ln w="508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4">
            <a:hlinkClick r:id="rId3"/>
          </p:cNvPr>
          <p:cNvSpPr>
            <a:spLocks noChangeArrowheads="1"/>
          </p:cNvSpPr>
          <p:nvPr/>
        </p:nvSpPr>
        <p:spPr bwMode="auto">
          <a:xfrm>
            <a:off x="3933825" y="3659188"/>
            <a:ext cx="57689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rebuchet MS" charset="0"/>
                <a:cs typeface="Tahoma" charset="0"/>
              </a:rPr>
              <a:t>Linkedin.com/company/alcatellucententerprise </a:t>
            </a:r>
            <a:endParaRPr lang="en-US" sz="1800" dirty="0">
              <a:latin typeface="Trebuchet MS" charset="0"/>
              <a:cs typeface="Tahoma" charset="0"/>
            </a:endParaRPr>
          </a:p>
        </p:txBody>
      </p:sp>
      <p:sp>
        <p:nvSpPr>
          <p:cNvPr id="21507" name="Text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933825" y="1874838"/>
            <a:ext cx="39227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rebuchet MS" charset="0"/>
              </a:rPr>
              <a:t>Twitter.com/ALUEnterprise </a:t>
            </a:r>
          </a:p>
        </p:txBody>
      </p:sp>
      <p:sp>
        <p:nvSpPr>
          <p:cNvPr id="21508" name="Text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933825" y="2471738"/>
            <a:ext cx="400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rebuchet MS" charset="0"/>
              </a:rPr>
              <a:t>Facebook.com/ALUEnterprise</a:t>
            </a:r>
          </a:p>
        </p:txBody>
      </p:sp>
      <p:sp>
        <p:nvSpPr>
          <p:cNvPr id="21509" name="TextBox 10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933825" y="3065463"/>
            <a:ext cx="4694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rebuchet MS" charset="0"/>
              </a:rPr>
              <a:t>Youtube.com/user/enterpriseALU</a:t>
            </a:r>
          </a:p>
        </p:txBody>
      </p:sp>
      <p:sp>
        <p:nvSpPr>
          <p:cNvPr id="21510" name="TextBox 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933825" y="4254500"/>
            <a:ext cx="477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rebuchet MS" charset="0"/>
              </a:rPr>
              <a:t>Slideshare.net/Alcatel-Lucent_Enterprise </a:t>
            </a:r>
            <a:endParaRPr lang="en-US" sz="1800" dirty="0">
              <a:latin typeface="Trebuchet MS" charset="0"/>
            </a:endParaRPr>
          </a:p>
        </p:txBody>
      </p:sp>
      <p:sp>
        <p:nvSpPr>
          <p:cNvPr id="21511" name="TextBox 6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933825" y="4848225"/>
            <a:ext cx="4773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rebuchet MS" charset="0"/>
              </a:rPr>
              <a:t>Storify.com/ALUEnterprise </a:t>
            </a:r>
          </a:p>
        </p:txBody>
      </p:sp>
      <p:pic>
        <p:nvPicPr>
          <p:cNvPr id="21512" name="Picture 33" descr="slideshare-icon.png">
            <a:hlinkClick r:id="rId7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8363" y="4232275"/>
            <a:ext cx="4365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1547813" y="1873250"/>
            <a:ext cx="153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rebuchet MS" charset="0"/>
              </a:rPr>
              <a:t>Follow us on:</a:t>
            </a:r>
          </a:p>
        </p:txBody>
      </p:sp>
      <p:pic>
        <p:nvPicPr>
          <p:cNvPr id="21514" name="Picture 35" descr="TwitterBird_icon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1538" y="1846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6" descr="Facebook_ico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06775" y="2435225"/>
            <a:ext cx="4397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7" descr="LinkinIn_ico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06775" y="3627438"/>
            <a:ext cx="4397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8" descr="YouTube_ic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06775" y="3030538"/>
            <a:ext cx="4397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9" descr="Storify_icon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6300" y="4818063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Networks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6" name="Grupo 45"/>
          <p:cNvGrpSpPr/>
          <p:nvPr/>
        </p:nvGrpSpPr>
        <p:grpSpPr>
          <a:xfrm>
            <a:off x="4330864" y="2676553"/>
            <a:ext cx="2698457" cy="1920285"/>
            <a:chOff x="4330864" y="2676553"/>
            <a:chExt cx="2698457" cy="1920285"/>
          </a:xfrm>
        </p:grpSpPr>
        <p:grpSp>
          <p:nvGrpSpPr>
            <p:cNvPr id="5" name="Group 44"/>
            <p:cNvGrpSpPr/>
            <p:nvPr/>
          </p:nvGrpSpPr>
          <p:grpSpPr>
            <a:xfrm>
              <a:off x="4330864" y="3023785"/>
              <a:ext cx="2698457" cy="1573053"/>
              <a:chOff x="2009775" y="2306638"/>
              <a:chExt cx="1023938" cy="596900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2009775" y="2306638"/>
                <a:ext cx="1023938" cy="596900"/>
              </a:xfrm>
              <a:custGeom>
                <a:avLst/>
                <a:gdLst>
                  <a:gd name="T0" fmla="*/ 290 w 363"/>
                  <a:gd name="T1" fmla="*/ 81 h 211"/>
                  <a:gd name="T2" fmla="*/ 246 w 363"/>
                  <a:gd name="T3" fmla="*/ 49 h 211"/>
                  <a:gd name="T4" fmla="*/ 196 w 363"/>
                  <a:gd name="T5" fmla="*/ 0 h 211"/>
                  <a:gd name="T6" fmla="*/ 151 w 363"/>
                  <a:gd name="T7" fmla="*/ 29 h 211"/>
                  <a:gd name="T8" fmla="*/ 121 w 363"/>
                  <a:gd name="T9" fmla="*/ 21 h 211"/>
                  <a:gd name="T10" fmla="*/ 102 w 363"/>
                  <a:gd name="T11" fmla="*/ 24 h 211"/>
                  <a:gd name="T12" fmla="*/ 107 w 363"/>
                  <a:gd name="T13" fmla="*/ 38 h 211"/>
                  <a:gd name="T14" fmla="*/ 83 w 363"/>
                  <a:gd name="T15" fmla="*/ 61 h 211"/>
                  <a:gd name="T16" fmla="*/ 65 w 363"/>
                  <a:gd name="T17" fmla="*/ 53 h 211"/>
                  <a:gd name="T18" fmla="*/ 56 w 363"/>
                  <a:gd name="T19" fmla="*/ 85 h 211"/>
                  <a:gd name="T20" fmla="*/ 57 w 363"/>
                  <a:gd name="T21" fmla="*/ 92 h 211"/>
                  <a:gd name="T22" fmla="*/ 0 w 363"/>
                  <a:gd name="T23" fmla="*/ 141 h 211"/>
                  <a:gd name="T24" fmla="*/ 88 w 363"/>
                  <a:gd name="T25" fmla="*/ 193 h 211"/>
                  <a:gd name="T26" fmla="*/ 144 w 363"/>
                  <a:gd name="T27" fmla="*/ 181 h 211"/>
                  <a:gd name="T28" fmla="*/ 197 w 363"/>
                  <a:gd name="T29" fmla="*/ 211 h 211"/>
                  <a:gd name="T30" fmla="*/ 253 w 363"/>
                  <a:gd name="T31" fmla="*/ 178 h 211"/>
                  <a:gd name="T32" fmla="*/ 259 w 363"/>
                  <a:gd name="T33" fmla="*/ 178 h 211"/>
                  <a:gd name="T34" fmla="*/ 271 w 363"/>
                  <a:gd name="T35" fmla="*/ 177 h 211"/>
                  <a:gd name="T36" fmla="*/ 282 w 363"/>
                  <a:gd name="T37" fmla="*/ 178 h 211"/>
                  <a:gd name="T38" fmla="*/ 363 w 363"/>
                  <a:gd name="T39" fmla="*/ 129 h 211"/>
                  <a:gd name="T40" fmla="*/ 290 w 363"/>
                  <a:gd name="T41" fmla="*/ 81 h 211"/>
                  <a:gd name="T42" fmla="*/ 83 w 363"/>
                  <a:gd name="T43" fmla="*/ 47 h 211"/>
                  <a:gd name="T44" fmla="*/ 93 w 363"/>
                  <a:gd name="T45" fmla="*/ 37 h 211"/>
                  <a:gd name="T46" fmla="*/ 83 w 363"/>
                  <a:gd name="T47" fmla="*/ 28 h 211"/>
                  <a:gd name="T48" fmla="*/ 74 w 363"/>
                  <a:gd name="T49" fmla="*/ 37 h 211"/>
                  <a:gd name="T50" fmla="*/ 83 w 363"/>
                  <a:gd name="T51" fmla="*/ 4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3" h="211">
                    <a:moveTo>
                      <a:pt x="290" y="81"/>
                    </a:moveTo>
                    <a:cubicBezTo>
                      <a:pt x="283" y="63"/>
                      <a:pt x="266" y="50"/>
                      <a:pt x="246" y="49"/>
                    </a:cubicBezTo>
                    <a:cubicBezTo>
                      <a:pt x="245" y="22"/>
                      <a:pt x="223" y="0"/>
                      <a:pt x="196" y="0"/>
                    </a:cubicBezTo>
                    <a:cubicBezTo>
                      <a:pt x="176" y="0"/>
                      <a:pt x="159" y="12"/>
                      <a:pt x="151" y="29"/>
                    </a:cubicBezTo>
                    <a:cubicBezTo>
                      <a:pt x="142" y="24"/>
                      <a:pt x="132" y="21"/>
                      <a:pt x="121" y="21"/>
                    </a:cubicBezTo>
                    <a:cubicBezTo>
                      <a:pt x="114" y="21"/>
                      <a:pt x="108" y="22"/>
                      <a:pt x="102" y="24"/>
                    </a:cubicBezTo>
                    <a:cubicBezTo>
                      <a:pt x="105" y="28"/>
                      <a:pt x="107" y="33"/>
                      <a:pt x="107" y="38"/>
                    </a:cubicBezTo>
                    <a:cubicBezTo>
                      <a:pt x="107" y="51"/>
                      <a:pt x="96" y="61"/>
                      <a:pt x="83" y="61"/>
                    </a:cubicBezTo>
                    <a:cubicBezTo>
                      <a:pt x="76" y="61"/>
                      <a:pt x="70" y="58"/>
                      <a:pt x="65" y="53"/>
                    </a:cubicBezTo>
                    <a:cubicBezTo>
                      <a:pt x="60" y="62"/>
                      <a:pt x="56" y="73"/>
                      <a:pt x="56" y="85"/>
                    </a:cubicBezTo>
                    <a:cubicBezTo>
                      <a:pt x="56" y="87"/>
                      <a:pt x="57" y="90"/>
                      <a:pt x="57" y="92"/>
                    </a:cubicBezTo>
                    <a:cubicBezTo>
                      <a:pt x="24" y="99"/>
                      <a:pt x="0" y="119"/>
                      <a:pt x="0" y="141"/>
                    </a:cubicBezTo>
                    <a:cubicBezTo>
                      <a:pt x="0" y="170"/>
                      <a:pt x="40" y="193"/>
                      <a:pt x="88" y="193"/>
                    </a:cubicBezTo>
                    <a:cubicBezTo>
                      <a:pt x="109" y="193"/>
                      <a:pt x="129" y="189"/>
                      <a:pt x="144" y="181"/>
                    </a:cubicBezTo>
                    <a:cubicBezTo>
                      <a:pt x="154" y="199"/>
                      <a:pt x="174" y="211"/>
                      <a:pt x="197" y="211"/>
                    </a:cubicBezTo>
                    <a:cubicBezTo>
                      <a:pt x="223" y="211"/>
                      <a:pt x="244" y="197"/>
                      <a:pt x="253" y="178"/>
                    </a:cubicBezTo>
                    <a:cubicBezTo>
                      <a:pt x="255" y="178"/>
                      <a:pt x="257" y="178"/>
                      <a:pt x="259" y="178"/>
                    </a:cubicBezTo>
                    <a:cubicBezTo>
                      <a:pt x="263" y="178"/>
                      <a:pt x="267" y="178"/>
                      <a:pt x="271" y="177"/>
                    </a:cubicBezTo>
                    <a:cubicBezTo>
                      <a:pt x="274" y="178"/>
                      <a:pt x="278" y="178"/>
                      <a:pt x="282" y="178"/>
                    </a:cubicBezTo>
                    <a:cubicBezTo>
                      <a:pt x="327" y="178"/>
                      <a:pt x="363" y="156"/>
                      <a:pt x="363" y="129"/>
                    </a:cubicBezTo>
                    <a:cubicBezTo>
                      <a:pt x="363" y="104"/>
                      <a:pt x="331" y="83"/>
                      <a:pt x="290" y="81"/>
                    </a:cubicBezTo>
                    <a:close/>
                    <a:moveTo>
                      <a:pt x="83" y="47"/>
                    </a:moveTo>
                    <a:cubicBezTo>
                      <a:pt x="89" y="47"/>
                      <a:pt x="93" y="43"/>
                      <a:pt x="93" y="37"/>
                    </a:cubicBezTo>
                    <a:cubicBezTo>
                      <a:pt x="93" y="32"/>
                      <a:pt x="89" y="28"/>
                      <a:pt x="83" y="28"/>
                    </a:cubicBezTo>
                    <a:cubicBezTo>
                      <a:pt x="78" y="28"/>
                      <a:pt x="74" y="32"/>
                      <a:pt x="74" y="37"/>
                    </a:cubicBezTo>
                    <a:cubicBezTo>
                      <a:pt x="74" y="43"/>
                      <a:pt x="78" y="47"/>
                      <a:pt x="83" y="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311400" y="2468563"/>
                <a:ext cx="476250" cy="293688"/>
              </a:xfrm>
              <a:custGeom>
                <a:avLst/>
                <a:gdLst>
                  <a:gd name="T0" fmla="*/ 160 w 169"/>
                  <a:gd name="T1" fmla="*/ 65 h 104"/>
                  <a:gd name="T2" fmla="*/ 138 w 169"/>
                  <a:gd name="T3" fmla="*/ 65 h 104"/>
                  <a:gd name="T4" fmla="*/ 129 w 169"/>
                  <a:gd name="T5" fmla="*/ 74 h 104"/>
                  <a:gd name="T6" fmla="*/ 129 w 169"/>
                  <a:gd name="T7" fmla="*/ 80 h 104"/>
                  <a:gd name="T8" fmla="*/ 105 w 169"/>
                  <a:gd name="T9" fmla="*/ 80 h 104"/>
                  <a:gd name="T10" fmla="*/ 105 w 169"/>
                  <a:gd name="T11" fmla="*/ 74 h 104"/>
                  <a:gd name="T12" fmla="*/ 96 w 169"/>
                  <a:gd name="T13" fmla="*/ 65 h 104"/>
                  <a:gd name="T14" fmla="*/ 88 w 169"/>
                  <a:gd name="T15" fmla="*/ 65 h 104"/>
                  <a:gd name="T16" fmla="*/ 88 w 169"/>
                  <a:gd name="T17" fmla="*/ 40 h 104"/>
                  <a:gd name="T18" fmla="*/ 96 w 169"/>
                  <a:gd name="T19" fmla="*/ 40 h 104"/>
                  <a:gd name="T20" fmla="*/ 104 w 169"/>
                  <a:gd name="T21" fmla="*/ 31 h 104"/>
                  <a:gd name="T22" fmla="*/ 104 w 169"/>
                  <a:gd name="T23" fmla="*/ 9 h 104"/>
                  <a:gd name="T24" fmla="*/ 96 w 169"/>
                  <a:gd name="T25" fmla="*/ 0 h 104"/>
                  <a:gd name="T26" fmla="*/ 73 w 169"/>
                  <a:gd name="T27" fmla="*/ 0 h 104"/>
                  <a:gd name="T28" fmla="*/ 64 w 169"/>
                  <a:gd name="T29" fmla="*/ 9 h 104"/>
                  <a:gd name="T30" fmla="*/ 64 w 169"/>
                  <a:gd name="T31" fmla="*/ 18 h 104"/>
                  <a:gd name="T32" fmla="*/ 39 w 169"/>
                  <a:gd name="T33" fmla="*/ 18 h 104"/>
                  <a:gd name="T34" fmla="*/ 39 w 169"/>
                  <a:gd name="T35" fmla="*/ 9 h 104"/>
                  <a:gd name="T36" fmla="*/ 31 w 169"/>
                  <a:gd name="T37" fmla="*/ 0 h 104"/>
                  <a:gd name="T38" fmla="*/ 8 w 169"/>
                  <a:gd name="T39" fmla="*/ 0 h 104"/>
                  <a:gd name="T40" fmla="*/ 0 w 169"/>
                  <a:gd name="T41" fmla="*/ 9 h 104"/>
                  <a:gd name="T42" fmla="*/ 0 w 169"/>
                  <a:gd name="T43" fmla="*/ 31 h 104"/>
                  <a:gd name="T44" fmla="*/ 8 w 169"/>
                  <a:gd name="T45" fmla="*/ 40 h 104"/>
                  <a:gd name="T46" fmla="*/ 31 w 169"/>
                  <a:gd name="T47" fmla="*/ 40 h 104"/>
                  <a:gd name="T48" fmla="*/ 39 w 169"/>
                  <a:gd name="T49" fmla="*/ 31 h 104"/>
                  <a:gd name="T50" fmla="*/ 39 w 169"/>
                  <a:gd name="T51" fmla="*/ 24 h 104"/>
                  <a:gd name="T52" fmla="*/ 64 w 169"/>
                  <a:gd name="T53" fmla="*/ 24 h 104"/>
                  <a:gd name="T54" fmla="*/ 64 w 169"/>
                  <a:gd name="T55" fmla="*/ 31 h 104"/>
                  <a:gd name="T56" fmla="*/ 73 w 169"/>
                  <a:gd name="T57" fmla="*/ 40 h 104"/>
                  <a:gd name="T58" fmla="*/ 81 w 169"/>
                  <a:gd name="T59" fmla="*/ 40 h 104"/>
                  <a:gd name="T60" fmla="*/ 81 w 169"/>
                  <a:gd name="T61" fmla="*/ 65 h 104"/>
                  <a:gd name="T62" fmla="*/ 74 w 169"/>
                  <a:gd name="T63" fmla="*/ 65 h 104"/>
                  <a:gd name="T64" fmla="*/ 65 w 169"/>
                  <a:gd name="T65" fmla="*/ 74 h 104"/>
                  <a:gd name="T66" fmla="*/ 65 w 169"/>
                  <a:gd name="T67" fmla="*/ 96 h 104"/>
                  <a:gd name="T68" fmla="*/ 74 w 169"/>
                  <a:gd name="T69" fmla="*/ 104 h 104"/>
                  <a:gd name="T70" fmla="*/ 96 w 169"/>
                  <a:gd name="T71" fmla="*/ 104 h 104"/>
                  <a:gd name="T72" fmla="*/ 105 w 169"/>
                  <a:gd name="T73" fmla="*/ 96 h 104"/>
                  <a:gd name="T74" fmla="*/ 105 w 169"/>
                  <a:gd name="T75" fmla="*/ 87 h 104"/>
                  <a:gd name="T76" fmla="*/ 129 w 169"/>
                  <a:gd name="T77" fmla="*/ 87 h 104"/>
                  <a:gd name="T78" fmla="*/ 129 w 169"/>
                  <a:gd name="T79" fmla="*/ 96 h 104"/>
                  <a:gd name="T80" fmla="*/ 138 w 169"/>
                  <a:gd name="T81" fmla="*/ 104 h 104"/>
                  <a:gd name="T82" fmla="*/ 160 w 169"/>
                  <a:gd name="T83" fmla="*/ 104 h 104"/>
                  <a:gd name="T84" fmla="*/ 169 w 169"/>
                  <a:gd name="T85" fmla="*/ 96 h 104"/>
                  <a:gd name="T86" fmla="*/ 169 w 169"/>
                  <a:gd name="T87" fmla="*/ 74 h 104"/>
                  <a:gd name="T88" fmla="*/ 160 w 169"/>
                  <a:gd name="T89" fmla="*/ 6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9" h="104">
                    <a:moveTo>
                      <a:pt x="160" y="65"/>
                    </a:moveTo>
                    <a:cubicBezTo>
                      <a:pt x="138" y="65"/>
                      <a:pt x="138" y="65"/>
                      <a:pt x="138" y="65"/>
                    </a:cubicBezTo>
                    <a:cubicBezTo>
                      <a:pt x="133" y="65"/>
                      <a:pt x="129" y="69"/>
                      <a:pt x="129" y="74"/>
                    </a:cubicBezTo>
                    <a:cubicBezTo>
                      <a:pt x="129" y="80"/>
                      <a:pt x="129" y="80"/>
                      <a:pt x="129" y="80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69"/>
                      <a:pt x="101" y="65"/>
                      <a:pt x="96" y="65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100" y="40"/>
                      <a:pt x="104" y="36"/>
                      <a:pt x="104" y="31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4"/>
                      <a:pt x="100" y="0"/>
                      <a:pt x="9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8" y="0"/>
                      <a:pt x="64" y="4"/>
                      <a:pt x="64" y="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4"/>
                      <a:pt x="36" y="0"/>
                      <a:pt x="3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3" y="40"/>
                      <a:pt x="8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6" y="40"/>
                      <a:pt x="39" y="36"/>
                      <a:pt x="39" y="31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6"/>
                      <a:pt x="68" y="40"/>
                      <a:pt x="73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69" y="65"/>
                      <a:pt x="65" y="69"/>
                      <a:pt x="65" y="74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101"/>
                      <a:pt x="69" y="104"/>
                      <a:pt x="74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101" y="104"/>
                      <a:pt x="105" y="101"/>
                      <a:pt x="105" y="96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29" y="87"/>
                      <a:pt x="129" y="87"/>
                      <a:pt x="129" y="87"/>
                    </a:cubicBezTo>
                    <a:cubicBezTo>
                      <a:pt x="129" y="96"/>
                      <a:pt x="129" y="96"/>
                      <a:pt x="129" y="96"/>
                    </a:cubicBezTo>
                    <a:cubicBezTo>
                      <a:pt x="129" y="101"/>
                      <a:pt x="133" y="104"/>
                      <a:pt x="138" y="104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65" y="104"/>
                      <a:pt x="169" y="101"/>
                      <a:pt x="169" y="96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69"/>
                      <a:pt x="165" y="65"/>
                      <a:pt x="16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4801357" y="2676553"/>
              <a:ext cx="180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Trebuchet MS" pitchFamily="34" charset="0"/>
                </a:rPr>
                <a:t>Core/Transport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7774534" y="1509264"/>
            <a:ext cx="1277709" cy="1162532"/>
            <a:chOff x="7774534" y="1509264"/>
            <a:chExt cx="1277709" cy="1162532"/>
          </a:xfrm>
        </p:grpSpPr>
        <p:grpSp>
          <p:nvGrpSpPr>
            <p:cNvPr id="25" name="Group 25"/>
            <p:cNvGrpSpPr/>
            <p:nvPr/>
          </p:nvGrpSpPr>
          <p:grpSpPr>
            <a:xfrm>
              <a:off x="7774534" y="1814546"/>
              <a:ext cx="944563" cy="857250"/>
              <a:chOff x="1644650" y="336550"/>
              <a:chExt cx="944563" cy="857250"/>
            </a:xfrm>
            <a:solidFill>
              <a:schemeClr val="accent3"/>
            </a:solidFill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1709738" y="336550"/>
                <a:ext cx="185738" cy="18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1644650" y="406400"/>
                <a:ext cx="944563" cy="787400"/>
              </a:xfrm>
              <a:custGeom>
                <a:avLst/>
                <a:gdLst>
                  <a:gd name="T0" fmla="*/ 313 w 335"/>
                  <a:gd name="T1" fmla="*/ 205 h 279"/>
                  <a:gd name="T2" fmla="*/ 299 w 335"/>
                  <a:gd name="T3" fmla="*/ 210 h 279"/>
                  <a:gd name="T4" fmla="*/ 282 w 335"/>
                  <a:gd name="T5" fmla="*/ 195 h 279"/>
                  <a:gd name="T6" fmla="*/ 315 w 335"/>
                  <a:gd name="T7" fmla="*/ 162 h 279"/>
                  <a:gd name="T8" fmla="*/ 282 w 335"/>
                  <a:gd name="T9" fmla="*/ 129 h 279"/>
                  <a:gd name="T10" fmla="*/ 276 w 335"/>
                  <a:gd name="T11" fmla="*/ 130 h 279"/>
                  <a:gd name="T12" fmla="*/ 280 w 335"/>
                  <a:gd name="T13" fmla="*/ 112 h 279"/>
                  <a:gd name="T14" fmla="*/ 241 w 335"/>
                  <a:gd name="T15" fmla="*/ 73 h 279"/>
                  <a:gd name="T16" fmla="*/ 218 w 335"/>
                  <a:gd name="T17" fmla="*/ 81 h 279"/>
                  <a:gd name="T18" fmla="*/ 194 w 335"/>
                  <a:gd name="T19" fmla="*/ 51 h 279"/>
                  <a:gd name="T20" fmla="*/ 204 w 335"/>
                  <a:gd name="T21" fmla="*/ 35 h 279"/>
                  <a:gd name="T22" fmla="*/ 208 w 335"/>
                  <a:gd name="T23" fmla="*/ 35 h 279"/>
                  <a:gd name="T24" fmla="*/ 226 w 335"/>
                  <a:gd name="T25" fmla="*/ 18 h 279"/>
                  <a:gd name="T26" fmla="*/ 208 w 335"/>
                  <a:gd name="T27" fmla="*/ 0 h 279"/>
                  <a:gd name="T28" fmla="*/ 191 w 335"/>
                  <a:gd name="T29" fmla="*/ 18 h 279"/>
                  <a:gd name="T30" fmla="*/ 197 w 335"/>
                  <a:gd name="T31" fmla="*/ 31 h 279"/>
                  <a:gd name="T32" fmla="*/ 187 w 335"/>
                  <a:gd name="T33" fmla="*/ 47 h 279"/>
                  <a:gd name="T34" fmla="*/ 158 w 335"/>
                  <a:gd name="T35" fmla="*/ 40 h 279"/>
                  <a:gd name="T36" fmla="*/ 93 w 335"/>
                  <a:gd name="T37" fmla="*/ 105 h 279"/>
                  <a:gd name="T38" fmla="*/ 94 w 335"/>
                  <a:gd name="T39" fmla="*/ 115 h 279"/>
                  <a:gd name="T40" fmla="*/ 89 w 335"/>
                  <a:gd name="T41" fmla="*/ 115 h 279"/>
                  <a:gd name="T42" fmla="*/ 54 w 335"/>
                  <a:gd name="T43" fmla="*/ 134 h 279"/>
                  <a:gd name="T44" fmla="*/ 20 w 335"/>
                  <a:gd name="T45" fmla="*/ 145 h 279"/>
                  <a:gd name="T46" fmla="*/ 11 w 335"/>
                  <a:gd name="T47" fmla="*/ 141 h 279"/>
                  <a:gd name="T48" fmla="*/ 0 w 335"/>
                  <a:gd name="T49" fmla="*/ 152 h 279"/>
                  <a:gd name="T50" fmla="*/ 11 w 335"/>
                  <a:gd name="T51" fmla="*/ 163 h 279"/>
                  <a:gd name="T52" fmla="*/ 22 w 335"/>
                  <a:gd name="T53" fmla="*/ 153 h 279"/>
                  <a:gd name="T54" fmla="*/ 50 w 335"/>
                  <a:gd name="T55" fmla="*/ 144 h 279"/>
                  <a:gd name="T56" fmla="*/ 48 w 335"/>
                  <a:gd name="T57" fmla="*/ 155 h 279"/>
                  <a:gd name="T58" fmla="*/ 88 w 335"/>
                  <a:gd name="T59" fmla="*/ 195 h 279"/>
                  <a:gd name="T60" fmla="*/ 88 w 335"/>
                  <a:gd name="T61" fmla="*/ 195 h 279"/>
                  <a:gd name="T62" fmla="*/ 125 w 335"/>
                  <a:gd name="T63" fmla="*/ 195 h 279"/>
                  <a:gd name="T64" fmla="*/ 113 w 335"/>
                  <a:gd name="T65" fmla="*/ 235 h 279"/>
                  <a:gd name="T66" fmla="*/ 94 w 335"/>
                  <a:gd name="T67" fmla="*/ 257 h 279"/>
                  <a:gd name="T68" fmla="*/ 116 w 335"/>
                  <a:gd name="T69" fmla="*/ 279 h 279"/>
                  <a:gd name="T70" fmla="*/ 138 w 335"/>
                  <a:gd name="T71" fmla="*/ 257 h 279"/>
                  <a:gd name="T72" fmla="*/ 130 w 335"/>
                  <a:gd name="T73" fmla="*/ 240 h 279"/>
                  <a:gd name="T74" fmla="*/ 142 w 335"/>
                  <a:gd name="T75" fmla="*/ 195 h 279"/>
                  <a:gd name="T76" fmla="*/ 270 w 335"/>
                  <a:gd name="T77" fmla="*/ 195 h 279"/>
                  <a:gd name="T78" fmla="*/ 294 w 335"/>
                  <a:gd name="T79" fmla="*/ 216 h 279"/>
                  <a:gd name="T80" fmla="*/ 291 w 335"/>
                  <a:gd name="T81" fmla="*/ 227 h 279"/>
                  <a:gd name="T82" fmla="*/ 313 w 335"/>
                  <a:gd name="T83" fmla="*/ 249 h 279"/>
                  <a:gd name="T84" fmla="*/ 335 w 335"/>
                  <a:gd name="T85" fmla="*/ 227 h 279"/>
                  <a:gd name="T86" fmla="*/ 313 w 335"/>
                  <a:gd name="T87" fmla="*/ 2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79">
                    <a:moveTo>
                      <a:pt x="313" y="205"/>
                    </a:moveTo>
                    <a:cubicBezTo>
                      <a:pt x="308" y="205"/>
                      <a:pt x="303" y="207"/>
                      <a:pt x="299" y="210"/>
                    </a:cubicBezTo>
                    <a:cubicBezTo>
                      <a:pt x="282" y="195"/>
                      <a:pt x="282" y="195"/>
                      <a:pt x="282" y="195"/>
                    </a:cubicBezTo>
                    <a:cubicBezTo>
                      <a:pt x="301" y="195"/>
                      <a:pt x="315" y="180"/>
                      <a:pt x="315" y="162"/>
                    </a:cubicBezTo>
                    <a:cubicBezTo>
                      <a:pt x="315" y="144"/>
                      <a:pt x="300" y="129"/>
                      <a:pt x="282" y="129"/>
                    </a:cubicBezTo>
                    <a:cubicBezTo>
                      <a:pt x="280" y="129"/>
                      <a:pt x="278" y="129"/>
                      <a:pt x="276" y="130"/>
                    </a:cubicBezTo>
                    <a:cubicBezTo>
                      <a:pt x="279" y="124"/>
                      <a:pt x="280" y="118"/>
                      <a:pt x="280" y="112"/>
                    </a:cubicBezTo>
                    <a:cubicBezTo>
                      <a:pt x="280" y="90"/>
                      <a:pt x="263" y="73"/>
                      <a:pt x="241" y="73"/>
                    </a:cubicBezTo>
                    <a:cubicBezTo>
                      <a:pt x="233" y="73"/>
                      <a:pt x="225" y="76"/>
                      <a:pt x="218" y="81"/>
                    </a:cubicBezTo>
                    <a:cubicBezTo>
                      <a:pt x="213" y="69"/>
                      <a:pt x="205" y="59"/>
                      <a:pt x="194" y="51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5" y="35"/>
                      <a:pt x="207" y="35"/>
                      <a:pt x="208" y="35"/>
                    </a:cubicBezTo>
                    <a:cubicBezTo>
                      <a:pt x="218" y="35"/>
                      <a:pt x="226" y="27"/>
                      <a:pt x="226" y="18"/>
                    </a:cubicBezTo>
                    <a:cubicBezTo>
                      <a:pt x="226" y="8"/>
                      <a:pt x="218" y="0"/>
                      <a:pt x="208" y="0"/>
                    </a:cubicBezTo>
                    <a:cubicBezTo>
                      <a:pt x="199" y="0"/>
                      <a:pt x="191" y="8"/>
                      <a:pt x="191" y="18"/>
                    </a:cubicBezTo>
                    <a:cubicBezTo>
                      <a:pt x="191" y="23"/>
                      <a:pt x="193" y="27"/>
                      <a:pt x="197" y="31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78" y="43"/>
                      <a:pt x="169" y="40"/>
                      <a:pt x="158" y="40"/>
                    </a:cubicBezTo>
                    <a:cubicBezTo>
                      <a:pt x="122" y="40"/>
                      <a:pt x="93" y="70"/>
                      <a:pt x="93" y="105"/>
                    </a:cubicBezTo>
                    <a:cubicBezTo>
                      <a:pt x="93" y="109"/>
                      <a:pt x="93" y="112"/>
                      <a:pt x="94" y="115"/>
                    </a:cubicBezTo>
                    <a:cubicBezTo>
                      <a:pt x="92" y="115"/>
                      <a:pt x="90" y="115"/>
                      <a:pt x="89" y="115"/>
                    </a:cubicBezTo>
                    <a:cubicBezTo>
                      <a:pt x="74" y="115"/>
                      <a:pt x="61" y="122"/>
                      <a:pt x="54" y="134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8" y="142"/>
                      <a:pt x="15" y="141"/>
                      <a:pt x="11" y="141"/>
                    </a:cubicBezTo>
                    <a:cubicBezTo>
                      <a:pt x="5" y="141"/>
                      <a:pt x="0" y="146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17" y="163"/>
                      <a:pt x="22" y="158"/>
                      <a:pt x="22" y="153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49" y="148"/>
                      <a:pt x="48" y="151"/>
                      <a:pt x="48" y="155"/>
                    </a:cubicBezTo>
                    <a:cubicBezTo>
                      <a:pt x="48" y="177"/>
                      <a:pt x="66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03" y="237"/>
                      <a:pt x="94" y="246"/>
                      <a:pt x="94" y="257"/>
                    </a:cubicBezTo>
                    <a:cubicBezTo>
                      <a:pt x="94" y="269"/>
                      <a:pt x="104" y="279"/>
                      <a:pt x="116" y="279"/>
                    </a:cubicBezTo>
                    <a:cubicBezTo>
                      <a:pt x="128" y="279"/>
                      <a:pt x="138" y="269"/>
                      <a:pt x="138" y="257"/>
                    </a:cubicBezTo>
                    <a:cubicBezTo>
                      <a:pt x="138" y="250"/>
                      <a:pt x="135" y="244"/>
                      <a:pt x="130" y="240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2" y="220"/>
                      <a:pt x="291" y="223"/>
                      <a:pt x="291" y="227"/>
                    </a:cubicBezTo>
                    <a:cubicBezTo>
                      <a:pt x="291" y="239"/>
                      <a:pt x="301" y="249"/>
                      <a:pt x="313" y="249"/>
                    </a:cubicBezTo>
                    <a:cubicBezTo>
                      <a:pt x="325" y="249"/>
                      <a:pt x="335" y="239"/>
                      <a:pt x="335" y="227"/>
                    </a:cubicBezTo>
                    <a:cubicBezTo>
                      <a:pt x="335" y="215"/>
                      <a:pt x="325" y="205"/>
                      <a:pt x="313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1881188" y="511175"/>
                <a:ext cx="53975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9" name="CuadroTexto 38"/>
            <p:cNvSpPr txBox="1"/>
            <p:nvPr/>
          </p:nvSpPr>
          <p:spPr>
            <a:xfrm>
              <a:off x="8152638" y="150926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Trebuchet MS" pitchFamily="34" charset="0"/>
                </a:rPr>
                <a:t>Access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5429267" y="1281951"/>
            <a:ext cx="1009651" cy="1145682"/>
            <a:chOff x="5429267" y="1281951"/>
            <a:chExt cx="1009651" cy="1145682"/>
          </a:xfrm>
        </p:grpSpPr>
        <p:grpSp>
          <p:nvGrpSpPr>
            <p:cNvPr id="13" name="Group 25"/>
            <p:cNvGrpSpPr/>
            <p:nvPr/>
          </p:nvGrpSpPr>
          <p:grpSpPr>
            <a:xfrm>
              <a:off x="5429267" y="1570383"/>
              <a:ext cx="944563" cy="857250"/>
              <a:chOff x="1644650" y="336550"/>
              <a:chExt cx="944563" cy="857250"/>
            </a:xfrm>
            <a:solidFill>
              <a:schemeClr val="accent3"/>
            </a:solidFill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709738" y="336550"/>
                <a:ext cx="185738" cy="18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644650" y="406400"/>
                <a:ext cx="944563" cy="787400"/>
              </a:xfrm>
              <a:custGeom>
                <a:avLst/>
                <a:gdLst>
                  <a:gd name="T0" fmla="*/ 313 w 335"/>
                  <a:gd name="T1" fmla="*/ 205 h 279"/>
                  <a:gd name="T2" fmla="*/ 299 w 335"/>
                  <a:gd name="T3" fmla="*/ 210 h 279"/>
                  <a:gd name="T4" fmla="*/ 282 w 335"/>
                  <a:gd name="T5" fmla="*/ 195 h 279"/>
                  <a:gd name="T6" fmla="*/ 315 w 335"/>
                  <a:gd name="T7" fmla="*/ 162 h 279"/>
                  <a:gd name="T8" fmla="*/ 282 w 335"/>
                  <a:gd name="T9" fmla="*/ 129 h 279"/>
                  <a:gd name="T10" fmla="*/ 276 w 335"/>
                  <a:gd name="T11" fmla="*/ 130 h 279"/>
                  <a:gd name="T12" fmla="*/ 280 w 335"/>
                  <a:gd name="T13" fmla="*/ 112 h 279"/>
                  <a:gd name="T14" fmla="*/ 241 w 335"/>
                  <a:gd name="T15" fmla="*/ 73 h 279"/>
                  <a:gd name="T16" fmla="*/ 218 w 335"/>
                  <a:gd name="T17" fmla="*/ 81 h 279"/>
                  <a:gd name="T18" fmla="*/ 194 w 335"/>
                  <a:gd name="T19" fmla="*/ 51 h 279"/>
                  <a:gd name="T20" fmla="*/ 204 w 335"/>
                  <a:gd name="T21" fmla="*/ 35 h 279"/>
                  <a:gd name="T22" fmla="*/ 208 w 335"/>
                  <a:gd name="T23" fmla="*/ 35 h 279"/>
                  <a:gd name="T24" fmla="*/ 226 w 335"/>
                  <a:gd name="T25" fmla="*/ 18 h 279"/>
                  <a:gd name="T26" fmla="*/ 208 w 335"/>
                  <a:gd name="T27" fmla="*/ 0 h 279"/>
                  <a:gd name="T28" fmla="*/ 191 w 335"/>
                  <a:gd name="T29" fmla="*/ 18 h 279"/>
                  <a:gd name="T30" fmla="*/ 197 w 335"/>
                  <a:gd name="T31" fmla="*/ 31 h 279"/>
                  <a:gd name="T32" fmla="*/ 187 w 335"/>
                  <a:gd name="T33" fmla="*/ 47 h 279"/>
                  <a:gd name="T34" fmla="*/ 158 w 335"/>
                  <a:gd name="T35" fmla="*/ 40 h 279"/>
                  <a:gd name="T36" fmla="*/ 93 w 335"/>
                  <a:gd name="T37" fmla="*/ 105 h 279"/>
                  <a:gd name="T38" fmla="*/ 94 w 335"/>
                  <a:gd name="T39" fmla="*/ 115 h 279"/>
                  <a:gd name="T40" fmla="*/ 89 w 335"/>
                  <a:gd name="T41" fmla="*/ 115 h 279"/>
                  <a:gd name="T42" fmla="*/ 54 w 335"/>
                  <a:gd name="T43" fmla="*/ 134 h 279"/>
                  <a:gd name="T44" fmla="*/ 20 w 335"/>
                  <a:gd name="T45" fmla="*/ 145 h 279"/>
                  <a:gd name="T46" fmla="*/ 11 w 335"/>
                  <a:gd name="T47" fmla="*/ 141 h 279"/>
                  <a:gd name="T48" fmla="*/ 0 w 335"/>
                  <a:gd name="T49" fmla="*/ 152 h 279"/>
                  <a:gd name="T50" fmla="*/ 11 w 335"/>
                  <a:gd name="T51" fmla="*/ 163 h 279"/>
                  <a:gd name="T52" fmla="*/ 22 w 335"/>
                  <a:gd name="T53" fmla="*/ 153 h 279"/>
                  <a:gd name="T54" fmla="*/ 50 w 335"/>
                  <a:gd name="T55" fmla="*/ 144 h 279"/>
                  <a:gd name="T56" fmla="*/ 48 w 335"/>
                  <a:gd name="T57" fmla="*/ 155 h 279"/>
                  <a:gd name="T58" fmla="*/ 88 w 335"/>
                  <a:gd name="T59" fmla="*/ 195 h 279"/>
                  <a:gd name="T60" fmla="*/ 88 w 335"/>
                  <a:gd name="T61" fmla="*/ 195 h 279"/>
                  <a:gd name="T62" fmla="*/ 125 w 335"/>
                  <a:gd name="T63" fmla="*/ 195 h 279"/>
                  <a:gd name="T64" fmla="*/ 113 w 335"/>
                  <a:gd name="T65" fmla="*/ 235 h 279"/>
                  <a:gd name="T66" fmla="*/ 94 w 335"/>
                  <a:gd name="T67" fmla="*/ 257 h 279"/>
                  <a:gd name="T68" fmla="*/ 116 w 335"/>
                  <a:gd name="T69" fmla="*/ 279 h 279"/>
                  <a:gd name="T70" fmla="*/ 138 w 335"/>
                  <a:gd name="T71" fmla="*/ 257 h 279"/>
                  <a:gd name="T72" fmla="*/ 130 w 335"/>
                  <a:gd name="T73" fmla="*/ 240 h 279"/>
                  <a:gd name="T74" fmla="*/ 142 w 335"/>
                  <a:gd name="T75" fmla="*/ 195 h 279"/>
                  <a:gd name="T76" fmla="*/ 270 w 335"/>
                  <a:gd name="T77" fmla="*/ 195 h 279"/>
                  <a:gd name="T78" fmla="*/ 294 w 335"/>
                  <a:gd name="T79" fmla="*/ 216 h 279"/>
                  <a:gd name="T80" fmla="*/ 291 w 335"/>
                  <a:gd name="T81" fmla="*/ 227 h 279"/>
                  <a:gd name="T82" fmla="*/ 313 w 335"/>
                  <a:gd name="T83" fmla="*/ 249 h 279"/>
                  <a:gd name="T84" fmla="*/ 335 w 335"/>
                  <a:gd name="T85" fmla="*/ 227 h 279"/>
                  <a:gd name="T86" fmla="*/ 313 w 335"/>
                  <a:gd name="T87" fmla="*/ 2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79">
                    <a:moveTo>
                      <a:pt x="313" y="205"/>
                    </a:moveTo>
                    <a:cubicBezTo>
                      <a:pt x="308" y="205"/>
                      <a:pt x="303" y="207"/>
                      <a:pt x="299" y="210"/>
                    </a:cubicBezTo>
                    <a:cubicBezTo>
                      <a:pt x="282" y="195"/>
                      <a:pt x="282" y="195"/>
                      <a:pt x="282" y="195"/>
                    </a:cubicBezTo>
                    <a:cubicBezTo>
                      <a:pt x="301" y="195"/>
                      <a:pt x="315" y="180"/>
                      <a:pt x="315" y="162"/>
                    </a:cubicBezTo>
                    <a:cubicBezTo>
                      <a:pt x="315" y="144"/>
                      <a:pt x="300" y="129"/>
                      <a:pt x="282" y="129"/>
                    </a:cubicBezTo>
                    <a:cubicBezTo>
                      <a:pt x="280" y="129"/>
                      <a:pt x="278" y="129"/>
                      <a:pt x="276" y="130"/>
                    </a:cubicBezTo>
                    <a:cubicBezTo>
                      <a:pt x="279" y="124"/>
                      <a:pt x="280" y="118"/>
                      <a:pt x="280" y="112"/>
                    </a:cubicBezTo>
                    <a:cubicBezTo>
                      <a:pt x="280" y="90"/>
                      <a:pt x="263" y="73"/>
                      <a:pt x="241" y="73"/>
                    </a:cubicBezTo>
                    <a:cubicBezTo>
                      <a:pt x="233" y="73"/>
                      <a:pt x="225" y="76"/>
                      <a:pt x="218" y="81"/>
                    </a:cubicBezTo>
                    <a:cubicBezTo>
                      <a:pt x="213" y="69"/>
                      <a:pt x="205" y="59"/>
                      <a:pt x="194" y="51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5" y="35"/>
                      <a:pt x="207" y="35"/>
                      <a:pt x="208" y="35"/>
                    </a:cubicBezTo>
                    <a:cubicBezTo>
                      <a:pt x="218" y="35"/>
                      <a:pt x="226" y="27"/>
                      <a:pt x="226" y="18"/>
                    </a:cubicBezTo>
                    <a:cubicBezTo>
                      <a:pt x="226" y="8"/>
                      <a:pt x="218" y="0"/>
                      <a:pt x="208" y="0"/>
                    </a:cubicBezTo>
                    <a:cubicBezTo>
                      <a:pt x="199" y="0"/>
                      <a:pt x="191" y="8"/>
                      <a:pt x="191" y="18"/>
                    </a:cubicBezTo>
                    <a:cubicBezTo>
                      <a:pt x="191" y="23"/>
                      <a:pt x="193" y="27"/>
                      <a:pt x="197" y="31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78" y="43"/>
                      <a:pt x="169" y="40"/>
                      <a:pt x="158" y="40"/>
                    </a:cubicBezTo>
                    <a:cubicBezTo>
                      <a:pt x="122" y="40"/>
                      <a:pt x="93" y="70"/>
                      <a:pt x="93" y="105"/>
                    </a:cubicBezTo>
                    <a:cubicBezTo>
                      <a:pt x="93" y="109"/>
                      <a:pt x="93" y="112"/>
                      <a:pt x="94" y="115"/>
                    </a:cubicBezTo>
                    <a:cubicBezTo>
                      <a:pt x="92" y="115"/>
                      <a:pt x="90" y="115"/>
                      <a:pt x="89" y="115"/>
                    </a:cubicBezTo>
                    <a:cubicBezTo>
                      <a:pt x="74" y="115"/>
                      <a:pt x="61" y="122"/>
                      <a:pt x="54" y="134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8" y="142"/>
                      <a:pt x="15" y="141"/>
                      <a:pt x="11" y="141"/>
                    </a:cubicBezTo>
                    <a:cubicBezTo>
                      <a:pt x="5" y="141"/>
                      <a:pt x="0" y="146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17" y="163"/>
                      <a:pt x="22" y="158"/>
                      <a:pt x="22" y="153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49" y="148"/>
                      <a:pt x="48" y="151"/>
                      <a:pt x="48" y="155"/>
                    </a:cubicBezTo>
                    <a:cubicBezTo>
                      <a:pt x="48" y="177"/>
                      <a:pt x="66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03" y="237"/>
                      <a:pt x="94" y="246"/>
                      <a:pt x="94" y="257"/>
                    </a:cubicBezTo>
                    <a:cubicBezTo>
                      <a:pt x="94" y="269"/>
                      <a:pt x="104" y="279"/>
                      <a:pt x="116" y="279"/>
                    </a:cubicBezTo>
                    <a:cubicBezTo>
                      <a:pt x="128" y="279"/>
                      <a:pt x="138" y="269"/>
                      <a:pt x="138" y="257"/>
                    </a:cubicBezTo>
                    <a:cubicBezTo>
                      <a:pt x="138" y="250"/>
                      <a:pt x="135" y="244"/>
                      <a:pt x="130" y="240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2" y="220"/>
                      <a:pt x="291" y="223"/>
                      <a:pt x="291" y="227"/>
                    </a:cubicBezTo>
                    <a:cubicBezTo>
                      <a:pt x="291" y="239"/>
                      <a:pt x="301" y="249"/>
                      <a:pt x="313" y="249"/>
                    </a:cubicBezTo>
                    <a:cubicBezTo>
                      <a:pt x="325" y="249"/>
                      <a:pt x="335" y="239"/>
                      <a:pt x="335" y="227"/>
                    </a:cubicBezTo>
                    <a:cubicBezTo>
                      <a:pt x="335" y="215"/>
                      <a:pt x="325" y="205"/>
                      <a:pt x="313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881188" y="511175"/>
                <a:ext cx="53975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0" name="CuadroTexto 39"/>
            <p:cNvSpPr txBox="1"/>
            <p:nvPr/>
          </p:nvSpPr>
          <p:spPr>
            <a:xfrm>
              <a:off x="5539313" y="128195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Trebuchet MS" pitchFamily="34" charset="0"/>
                </a:rPr>
                <a:t>Access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053222" y="1420432"/>
            <a:ext cx="1126681" cy="1181514"/>
            <a:chOff x="3053222" y="1420432"/>
            <a:chExt cx="1126681" cy="1181514"/>
          </a:xfrm>
        </p:grpSpPr>
        <p:grpSp>
          <p:nvGrpSpPr>
            <p:cNvPr id="9" name="Group 25"/>
            <p:cNvGrpSpPr/>
            <p:nvPr/>
          </p:nvGrpSpPr>
          <p:grpSpPr>
            <a:xfrm>
              <a:off x="3053222" y="1744696"/>
              <a:ext cx="944563" cy="857250"/>
              <a:chOff x="1644650" y="336550"/>
              <a:chExt cx="944563" cy="857250"/>
            </a:xfrm>
            <a:solidFill>
              <a:schemeClr val="accent3"/>
            </a:solidFill>
          </p:grpSpPr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1709738" y="336550"/>
                <a:ext cx="185738" cy="18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644650" y="406400"/>
                <a:ext cx="944563" cy="787400"/>
              </a:xfrm>
              <a:custGeom>
                <a:avLst/>
                <a:gdLst>
                  <a:gd name="T0" fmla="*/ 313 w 335"/>
                  <a:gd name="T1" fmla="*/ 205 h 279"/>
                  <a:gd name="T2" fmla="*/ 299 w 335"/>
                  <a:gd name="T3" fmla="*/ 210 h 279"/>
                  <a:gd name="T4" fmla="*/ 282 w 335"/>
                  <a:gd name="T5" fmla="*/ 195 h 279"/>
                  <a:gd name="T6" fmla="*/ 315 w 335"/>
                  <a:gd name="T7" fmla="*/ 162 h 279"/>
                  <a:gd name="T8" fmla="*/ 282 w 335"/>
                  <a:gd name="T9" fmla="*/ 129 h 279"/>
                  <a:gd name="T10" fmla="*/ 276 w 335"/>
                  <a:gd name="T11" fmla="*/ 130 h 279"/>
                  <a:gd name="T12" fmla="*/ 280 w 335"/>
                  <a:gd name="T13" fmla="*/ 112 h 279"/>
                  <a:gd name="T14" fmla="*/ 241 w 335"/>
                  <a:gd name="T15" fmla="*/ 73 h 279"/>
                  <a:gd name="T16" fmla="*/ 218 w 335"/>
                  <a:gd name="T17" fmla="*/ 81 h 279"/>
                  <a:gd name="T18" fmla="*/ 194 w 335"/>
                  <a:gd name="T19" fmla="*/ 51 h 279"/>
                  <a:gd name="T20" fmla="*/ 204 w 335"/>
                  <a:gd name="T21" fmla="*/ 35 h 279"/>
                  <a:gd name="T22" fmla="*/ 208 w 335"/>
                  <a:gd name="T23" fmla="*/ 35 h 279"/>
                  <a:gd name="T24" fmla="*/ 226 w 335"/>
                  <a:gd name="T25" fmla="*/ 18 h 279"/>
                  <a:gd name="T26" fmla="*/ 208 w 335"/>
                  <a:gd name="T27" fmla="*/ 0 h 279"/>
                  <a:gd name="T28" fmla="*/ 191 w 335"/>
                  <a:gd name="T29" fmla="*/ 18 h 279"/>
                  <a:gd name="T30" fmla="*/ 197 w 335"/>
                  <a:gd name="T31" fmla="*/ 31 h 279"/>
                  <a:gd name="T32" fmla="*/ 187 w 335"/>
                  <a:gd name="T33" fmla="*/ 47 h 279"/>
                  <a:gd name="T34" fmla="*/ 158 w 335"/>
                  <a:gd name="T35" fmla="*/ 40 h 279"/>
                  <a:gd name="T36" fmla="*/ 93 w 335"/>
                  <a:gd name="T37" fmla="*/ 105 h 279"/>
                  <a:gd name="T38" fmla="*/ 94 w 335"/>
                  <a:gd name="T39" fmla="*/ 115 h 279"/>
                  <a:gd name="T40" fmla="*/ 89 w 335"/>
                  <a:gd name="T41" fmla="*/ 115 h 279"/>
                  <a:gd name="T42" fmla="*/ 54 w 335"/>
                  <a:gd name="T43" fmla="*/ 134 h 279"/>
                  <a:gd name="T44" fmla="*/ 20 w 335"/>
                  <a:gd name="T45" fmla="*/ 145 h 279"/>
                  <a:gd name="T46" fmla="*/ 11 w 335"/>
                  <a:gd name="T47" fmla="*/ 141 h 279"/>
                  <a:gd name="T48" fmla="*/ 0 w 335"/>
                  <a:gd name="T49" fmla="*/ 152 h 279"/>
                  <a:gd name="T50" fmla="*/ 11 w 335"/>
                  <a:gd name="T51" fmla="*/ 163 h 279"/>
                  <a:gd name="T52" fmla="*/ 22 w 335"/>
                  <a:gd name="T53" fmla="*/ 153 h 279"/>
                  <a:gd name="T54" fmla="*/ 50 w 335"/>
                  <a:gd name="T55" fmla="*/ 144 h 279"/>
                  <a:gd name="T56" fmla="*/ 48 w 335"/>
                  <a:gd name="T57" fmla="*/ 155 h 279"/>
                  <a:gd name="T58" fmla="*/ 88 w 335"/>
                  <a:gd name="T59" fmla="*/ 195 h 279"/>
                  <a:gd name="T60" fmla="*/ 88 w 335"/>
                  <a:gd name="T61" fmla="*/ 195 h 279"/>
                  <a:gd name="T62" fmla="*/ 125 w 335"/>
                  <a:gd name="T63" fmla="*/ 195 h 279"/>
                  <a:gd name="T64" fmla="*/ 113 w 335"/>
                  <a:gd name="T65" fmla="*/ 235 h 279"/>
                  <a:gd name="T66" fmla="*/ 94 w 335"/>
                  <a:gd name="T67" fmla="*/ 257 h 279"/>
                  <a:gd name="T68" fmla="*/ 116 w 335"/>
                  <a:gd name="T69" fmla="*/ 279 h 279"/>
                  <a:gd name="T70" fmla="*/ 138 w 335"/>
                  <a:gd name="T71" fmla="*/ 257 h 279"/>
                  <a:gd name="T72" fmla="*/ 130 w 335"/>
                  <a:gd name="T73" fmla="*/ 240 h 279"/>
                  <a:gd name="T74" fmla="*/ 142 w 335"/>
                  <a:gd name="T75" fmla="*/ 195 h 279"/>
                  <a:gd name="T76" fmla="*/ 270 w 335"/>
                  <a:gd name="T77" fmla="*/ 195 h 279"/>
                  <a:gd name="T78" fmla="*/ 294 w 335"/>
                  <a:gd name="T79" fmla="*/ 216 h 279"/>
                  <a:gd name="T80" fmla="*/ 291 w 335"/>
                  <a:gd name="T81" fmla="*/ 227 h 279"/>
                  <a:gd name="T82" fmla="*/ 313 w 335"/>
                  <a:gd name="T83" fmla="*/ 249 h 279"/>
                  <a:gd name="T84" fmla="*/ 335 w 335"/>
                  <a:gd name="T85" fmla="*/ 227 h 279"/>
                  <a:gd name="T86" fmla="*/ 313 w 335"/>
                  <a:gd name="T87" fmla="*/ 2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79">
                    <a:moveTo>
                      <a:pt x="313" y="205"/>
                    </a:moveTo>
                    <a:cubicBezTo>
                      <a:pt x="308" y="205"/>
                      <a:pt x="303" y="207"/>
                      <a:pt x="299" y="210"/>
                    </a:cubicBezTo>
                    <a:cubicBezTo>
                      <a:pt x="282" y="195"/>
                      <a:pt x="282" y="195"/>
                      <a:pt x="282" y="195"/>
                    </a:cubicBezTo>
                    <a:cubicBezTo>
                      <a:pt x="301" y="195"/>
                      <a:pt x="315" y="180"/>
                      <a:pt x="315" y="162"/>
                    </a:cubicBezTo>
                    <a:cubicBezTo>
                      <a:pt x="315" y="144"/>
                      <a:pt x="300" y="129"/>
                      <a:pt x="282" y="129"/>
                    </a:cubicBezTo>
                    <a:cubicBezTo>
                      <a:pt x="280" y="129"/>
                      <a:pt x="278" y="129"/>
                      <a:pt x="276" y="130"/>
                    </a:cubicBezTo>
                    <a:cubicBezTo>
                      <a:pt x="279" y="124"/>
                      <a:pt x="280" y="118"/>
                      <a:pt x="280" y="112"/>
                    </a:cubicBezTo>
                    <a:cubicBezTo>
                      <a:pt x="280" y="90"/>
                      <a:pt x="263" y="73"/>
                      <a:pt x="241" y="73"/>
                    </a:cubicBezTo>
                    <a:cubicBezTo>
                      <a:pt x="233" y="73"/>
                      <a:pt x="225" y="76"/>
                      <a:pt x="218" y="81"/>
                    </a:cubicBezTo>
                    <a:cubicBezTo>
                      <a:pt x="213" y="69"/>
                      <a:pt x="205" y="59"/>
                      <a:pt x="194" y="51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5" y="35"/>
                      <a:pt x="207" y="35"/>
                      <a:pt x="208" y="35"/>
                    </a:cubicBezTo>
                    <a:cubicBezTo>
                      <a:pt x="218" y="35"/>
                      <a:pt x="226" y="27"/>
                      <a:pt x="226" y="18"/>
                    </a:cubicBezTo>
                    <a:cubicBezTo>
                      <a:pt x="226" y="8"/>
                      <a:pt x="218" y="0"/>
                      <a:pt x="208" y="0"/>
                    </a:cubicBezTo>
                    <a:cubicBezTo>
                      <a:pt x="199" y="0"/>
                      <a:pt x="191" y="8"/>
                      <a:pt x="191" y="18"/>
                    </a:cubicBezTo>
                    <a:cubicBezTo>
                      <a:pt x="191" y="23"/>
                      <a:pt x="193" y="27"/>
                      <a:pt x="197" y="31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78" y="43"/>
                      <a:pt x="169" y="40"/>
                      <a:pt x="158" y="40"/>
                    </a:cubicBezTo>
                    <a:cubicBezTo>
                      <a:pt x="122" y="40"/>
                      <a:pt x="93" y="70"/>
                      <a:pt x="93" y="105"/>
                    </a:cubicBezTo>
                    <a:cubicBezTo>
                      <a:pt x="93" y="109"/>
                      <a:pt x="93" y="112"/>
                      <a:pt x="94" y="115"/>
                    </a:cubicBezTo>
                    <a:cubicBezTo>
                      <a:pt x="92" y="115"/>
                      <a:pt x="90" y="115"/>
                      <a:pt x="89" y="115"/>
                    </a:cubicBezTo>
                    <a:cubicBezTo>
                      <a:pt x="74" y="115"/>
                      <a:pt x="61" y="122"/>
                      <a:pt x="54" y="134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8" y="142"/>
                      <a:pt x="15" y="141"/>
                      <a:pt x="11" y="141"/>
                    </a:cubicBezTo>
                    <a:cubicBezTo>
                      <a:pt x="5" y="141"/>
                      <a:pt x="0" y="146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17" y="163"/>
                      <a:pt x="22" y="158"/>
                      <a:pt x="22" y="153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49" y="148"/>
                      <a:pt x="48" y="151"/>
                      <a:pt x="48" y="155"/>
                    </a:cubicBezTo>
                    <a:cubicBezTo>
                      <a:pt x="48" y="177"/>
                      <a:pt x="66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03" y="237"/>
                      <a:pt x="94" y="246"/>
                      <a:pt x="94" y="257"/>
                    </a:cubicBezTo>
                    <a:cubicBezTo>
                      <a:pt x="94" y="269"/>
                      <a:pt x="104" y="279"/>
                      <a:pt x="116" y="279"/>
                    </a:cubicBezTo>
                    <a:cubicBezTo>
                      <a:pt x="128" y="279"/>
                      <a:pt x="138" y="269"/>
                      <a:pt x="138" y="257"/>
                    </a:cubicBezTo>
                    <a:cubicBezTo>
                      <a:pt x="138" y="250"/>
                      <a:pt x="135" y="244"/>
                      <a:pt x="130" y="240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2" y="220"/>
                      <a:pt x="291" y="223"/>
                      <a:pt x="291" y="227"/>
                    </a:cubicBezTo>
                    <a:cubicBezTo>
                      <a:pt x="291" y="239"/>
                      <a:pt x="301" y="249"/>
                      <a:pt x="313" y="249"/>
                    </a:cubicBezTo>
                    <a:cubicBezTo>
                      <a:pt x="325" y="249"/>
                      <a:pt x="335" y="239"/>
                      <a:pt x="335" y="227"/>
                    </a:cubicBezTo>
                    <a:cubicBezTo>
                      <a:pt x="335" y="215"/>
                      <a:pt x="325" y="205"/>
                      <a:pt x="313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1881188" y="511175"/>
                <a:ext cx="53975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1" name="CuadroTexto 40"/>
            <p:cNvSpPr txBox="1"/>
            <p:nvPr/>
          </p:nvSpPr>
          <p:spPr>
            <a:xfrm>
              <a:off x="3280298" y="142043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Trebuchet MS" pitchFamily="34" charset="0"/>
                </a:rPr>
                <a:t>Access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304048" y="4725556"/>
            <a:ext cx="959443" cy="1226582"/>
            <a:chOff x="3304048" y="4725556"/>
            <a:chExt cx="959443" cy="1226582"/>
          </a:xfrm>
        </p:grpSpPr>
        <p:grpSp>
          <p:nvGrpSpPr>
            <p:cNvPr id="17" name="Group 25"/>
            <p:cNvGrpSpPr/>
            <p:nvPr/>
          </p:nvGrpSpPr>
          <p:grpSpPr>
            <a:xfrm>
              <a:off x="3304048" y="4725556"/>
              <a:ext cx="944563" cy="857250"/>
              <a:chOff x="1644650" y="336550"/>
              <a:chExt cx="944563" cy="857250"/>
            </a:xfrm>
            <a:solidFill>
              <a:schemeClr val="accent3"/>
            </a:solidFill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1709738" y="336550"/>
                <a:ext cx="185738" cy="18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1644650" y="406400"/>
                <a:ext cx="944563" cy="787400"/>
              </a:xfrm>
              <a:custGeom>
                <a:avLst/>
                <a:gdLst>
                  <a:gd name="T0" fmla="*/ 313 w 335"/>
                  <a:gd name="T1" fmla="*/ 205 h 279"/>
                  <a:gd name="T2" fmla="*/ 299 w 335"/>
                  <a:gd name="T3" fmla="*/ 210 h 279"/>
                  <a:gd name="T4" fmla="*/ 282 w 335"/>
                  <a:gd name="T5" fmla="*/ 195 h 279"/>
                  <a:gd name="T6" fmla="*/ 315 w 335"/>
                  <a:gd name="T7" fmla="*/ 162 h 279"/>
                  <a:gd name="T8" fmla="*/ 282 w 335"/>
                  <a:gd name="T9" fmla="*/ 129 h 279"/>
                  <a:gd name="T10" fmla="*/ 276 w 335"/>
                  <a:gd name="T11" fmla="*/ 130 h 279"/>
                  <a:gd name="T12" fmla="*/ 280 w 335"/>
                  <a:gd name="T13" fmla="*/ 112 h 279"/>
                  <a:gd name="T14" fmla="*/ 241 w 335"/>
                  <a:gd name="T15" fmla="*/ 73 h 279"/>
                  <a:gd name="T16" fmla="*/ 218 w 335"/>
                  <a:gd name="T17" fmla="*/ 81 h 279"/>
                  <a:gd name="T18" fmla="*/ 194 w 335"/>
                  <a:gd name="T19" fmla="*/ 51 h 279"/>
                  <a:gd name="T20" fmla="*/ 204 w 335"/>
                  <a:gd name="T21" fmla="*/ 35 h 279"/>
                  <a:gd name="T22" fmla="*/ 208 w 335"/>
                  <a:gd name="T23" fmla="*/ 35 h 279"/>
                  <a:gd name="T24" fmla="*/ 226 w 335"/>
                  <a:gd name="T25" fmla="*/ 18 h 279"/>
                  <a:gd name="T26" fmla="*/ 208 w 335"/>
                  <a:gd name="T27" fmla="*/ 0 h 279"/>
                  <a:gd name="T28" fmla="*/ 191 w 335"/>
                  <a:gd name="T29" fmla="*/ 18 h 279"/>
                  <a:gd name="T30" fmla="*/ 197 w 335"/>
                  <a:gd name="T31" fmla="*/ 31 h 279"/>
                  <a:gd name="T32" fmla="*/ 187 w 335"/>
                  <a:gd name="T33" fmla="*/ 47 h 279"/>
                  <a:gd name="T34" fmla="*/ 158 w 335"/>
                  <a:gd name="T35" fmla="*/ 40 h 279"/>
                  <a:gd name="T36" fmla="*/ 93 w 335"/>
                  <a:gd name="T37" fmla="*/ 105 h 279"/>
                  <a:gd name="T38" fmla="*/ 94 w 335"/>
                  <a:gd name="T39" fmla="*/ 115 h 279"/>
                  <a:gd name="T40" fmla="*/ 89 w 335"/>
                  <a:gd name="T41" fmla="*/ 115 h 279"/>
                  <a:gd name="T42" fmla="*/ 54 w 335"/>
                  <a:gd name="T43" fmla="*/ 134 h 279"/>
                  <a:gd name="T44" fmla="*/ 20 w 335"/>
                  <a:gd name="T45" fmla="*/ 145 h 279"/>
                  <a:gd name="T46" fmla="*/ 11 w 335"/>
                  <a:gd name="T47" fmla="*/ 141 h 279"/>
                  <a:gd name="T48" fmla="*/ 0 w 335"/>
                  <a:gd name="T49" fmla="*/ 152 h 279"/>
                  <a:gd name="T50" fmla="*/ 11 w 335"/>
                  <a:gd name="T51" fmla="*/ 163 h 279"/>
                  <a:gd name="T52" fmla="*/ 22 w 335"/>
                  <a:gd name="T53" fmla="*/ 153 h 279"/>
                  <a:gd name="T54" fmla="*/ 50 w 335"/>
                  <a:gd name="T55" fmla="*/ 144 h 279"/>
                  <a:gd name="T56" fmla="*/ 48 w 335"/>
                  <a:gd name="T57" fmla="*/ 155 h 279"/>
                  <a:gd name="T58" fmla="*/ 88 w 335"/>
                  <a:gd name="T59" fmla="*/ 195 h 279"/>
                  <a:gd name="T60" fmla="*/ 88 w 335"/>
                  <a:gd name="T61" fmla="*/ 195 h 279"/>
                  <a:gd name="T62" fmla="*/ 125 w 335"/>
                  <a:gd name="T63" fmla="*/ 195 h 279"/>
                  <a:gd name="T64" fmla="*/ 113 w 335"/>
                  <a:gd name="T65" fmla="*/ 235 h 279"/>
                  <a:gd name="T66" fmla="*/ 94 w 335"/>
                  <a:gd name="T67" fmla="*/ 257 h 279"/>
                  <a:gd name="T68" fmla="*/ 116 w 335"/>
                  <a:gd name="T69" fmla="*/ 279 h 279"/>
                  <a:gd name="T70" fmla="*/ 138 w 335"/>
                  <a:gd name="T71" fmla="*/ 257 h 279"/>
                  <a:gd name="T72" fmla="*/ 130 w 335"/>
                  <a:gd name="T73" fmla="*/ 240 h 279"/>
                  <a:gd name="T74" fmla="*/ 142 w 335"/>
                  <a:gd name="T75" fmla="*/ 195 h 279"/>
                  <a:gd name="T76" fmla="*/ 270 w 335"/>
                  <a:gd name="T77" fmla="*/ 195 h 279"/>
                  <a:gd name="T78" fmla="*/ 294 w 335"/>
                  <a:gd name="T79" fmla="*/ 216 h 279"/>
                  <a:gd name="T80" fmla="*/ 291 w 335"/>
                  <a:gd name="T81" fmla="*/ 227 h 279"/>
                  <a:gd name="T82" fmla="*/ 313 w 335"/>
                  <a:gd name="T83" fmla="*/ 249 h 279"/>
                  <a:gd name="T84" fmla="*/ 335 w 335"/>
                  <a:gd name="T85" fmla="*/ 227 h 279"/>
                  <a:gd name="T86" fmla="*/ 313 w 335"/>
                  <a:gd name="T87" fmla="*/ 2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79">
                    <a:moveTo>
                      <a:pt x="313" y="205"/>
                    </a:moveTo>
                    <a:cubicBezTo>
                      <a:pt x="308" y="205"/>
                      <a:pt x="303" y="207"/>
                      <a:pt x="299" y="210"/>
                    </a:cubicBezTo>
                    <a:cubicBezTo>
                      <a:pt x="282" y="195"/>
                      <a:pt x="282" y="195"/>
                      <a:pt x="282" y="195"/>
                    </a:cubicBezTo>
                    <a:cubicBezTo>
                      <a:pt x="301" y="195"/>
                      <a:pt x="315" y="180"/>
                      <a:pt x="315" y="162"/>
                    </a:cubicBezTo>
                    <a:cubicBezTo>
                      <a:pt x="315" y="144"/>
                      <a:pt x="300" y="129"/>
                      <a:pt x="282" y="129"/>
                    </a:cubicBezTo>
                    <a:cubicBezTo>
                      <a:pt x="280" y="129"/>
                      <a:pt x="278" y="129"/>
                      <a:pt x="276" y="130"/>
                    </a:cubicBezTo>
                    <a:cubicBezTo>
                      <a:pt x="279" y="124"/>
                      <a:pt x="280" y="118"/>
                      <a:pt x="280" y="112"/>
                    </a:cubicBezTo>
                    <a:cubicBezTo>
                      <a:pt x="280" y="90"/>
                      <a:pt x="263" y="73"/>
                      <a:pt x="241" y="73"/>
                    </a:cubicBezTo>
                    <a:cubicBezTo>
                      <a:pt x="233" y="73"/>
                      <a:pt x="225" y="76"/>
                      <a:pt x="218" y="81"/>
                    </a:cubicBezTo>
                    <a:cubicBezTo>
                      <a:pt x="213" y="69"/>
                      <a:pt x="205" y="59"/>
                      <a:pt x="194" y="51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5" y="35"/>
                      <a:pt x="207" y="35"/>
                      <a:pt x="208" y="35"/>
                    </a:cubicBezTo>
                    <a:cubicBezTo>
                      <a:pt x="218" y="35"/>
                      <a:pt x="226" y="27"/>
                      <a:pt x="226" y="18"/>
                    </a:cubicBezTo>
                    <a:cubicBezTo>
                      <a:pt x="226" y="8"/>
                      <a:pt x="218" y="0"/>
                      <a:pt x="208" y="0"/>
                    </a:cubicBezTo>
                    <a:cubicBezTo>
                      <a:pt x="199" y="0"/>
                      <a:pt x="191" y="8"/>
                      <a:pt x="191" y="18"/>
                    </a:cubicBezTo>
                    <a:cubicBezTo>
                      <a:pt x="191" y="23"/>
                      <a:pt x="193" y="27"/>
                      <a:pt x="197" y="31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78" y="43"/>
                      <a:pt x="169" y="40"/>
                      <a:pt x="158" y="40"/>
                    </a:cubicBezTo>
                    <a:cubicBezTo>
                      <a:pt x="122" y="40"/>
                      <a:pt x="93" y="70"/>
                      <a:pt x="93" y="105"/>
                    </a:cubicBezTo>
                    <a:cubicBezTo>
                      <a:pt x="93" y="109"/>
                      <a:pt x="93" y="112"/>
                      <a:pt x="94" y="115"/>
                    </a:cubicBezTo>
                    <a:cubicBezTo>
                      <a:pt x="92" y="115"/>
                      <a:pt x="90" y="115"/>
                      <a:pt x="89" y="115"/>
                    </a:cubicBezTo>
                    <a:cubicBezTo>
                      <a:pt x="74" y="115"/>
                      <a:pt x="61" y="122"/>
                      <a:pt x="54" y="134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8" y="142"/>
                      <a:pt x="15" y="141"/>
                      <a:pt x="11" y="141"/>
                    </a:cubicBezTo>
                    <a:cubicBezTo>
                      <a:pt x="5" y="141"/>
                      <a:pt x="0" y="146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17" y="163"/>
                      <a:pt x="22" y="158"/>
                      <a:pt x="22" y="153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49" y="148"/>
                      <a:pt x="48" y="151"/>
                      <a:pt x="48" y="155"/>
                    </a:cubicBezTo>
                    <a:cubicBezTo>
                      <a:pt x="48" y="177"/>
                      <a:pt x="66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03" y="237"/>
                      <a:pt x="94" y="246"/>
                      <a:pt x="94" y="257"/>
                    </a:cubicBezTo>
                    <a:cubicBezTo>
                      <a:pt x="94" y="269"/>
                      <a:pt x="104" y="279"/>
                      <a:pt x="116" y="279"/>
                    </a:cubicBezTo>
                    <a:cubicBezTo>
                      <a:pt x="128" y="279"/>
                      <a:pt x="138" y="269"/>
                      <a:pt x="138" y="257"/>
                    </a:cubicBezTo>
                    <a:cubicBezTo>
                      <a:pt x="138" y="250"/>
                      <a:pt x="135" y="244"/>
                      <a:pt x="130" y="240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2" y="220"/>
                      <a:pt x="291" y="223"/>
                      <a:pt x="291" y="227"/>
                    </a:cubicBezTo>
                    <a:cubicBezTo>
                      <a:pt x="291" y="239"/>
                      <a:pt x="301" y="249"/>
                      <a:pt x="313" y="249"/>
                    </a:cubicBezTo>
                    <a:cubicBezTo>
                      <a:pt x="325" y="249"/>
                      <a:pt x="335" y="239"/>
                      <a:pt x="335" y="227"/>
                    </a:cubicBezTo>
                    <a:cubicBezTo>
                      <a:pt x="335" y="215"/>
                      <a:pt x="325" y="205"/>
                      <a:pt x="313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1881188" y="511175"/>
                <a:ext cx="53975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2" name="CuadroTexto 41"/>
            <p:cNvSpPr txBox="1"/>
            <p:nvPr/>
          </p:nvSpPr>
          <p:spPr>
            <a:xfrm>
              <a:off x="3363886" y="5582806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Trebuchet MS" pitchFamily="34" charset="0"/>
                </a:rPr>
                <a:t>Access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249209" y="4736237"/>
            <a:ext cx="1128279" cy="1205513"/>
            <a:chOff x="7249209" y="4736237"/>
            <a:chExt cx="1128279" cy="1205513"/>
          </a:xfrm>
        </p:grpSpPr>
        <p:grpSp>
          <p:nvGrpSpPr>
            <p:cNvPr id="21" name="Group 25"/>
            <p:cNvGrpSpPr/>
            <p:nvPr/>
          </p:nvGrpSpPr>
          <p:grpSpPr>
            <a:xfrm>
              <a:off x="7249209" y="4736237"/>
              <a:ext cx="944563" cy="857250"/>
              <a:chOff x="1644650" y="336550"/>
              <a:chExt cx="944563" cy="857250"/>
            </a:xfrm>
            <a:solidFill>
              <a:schemeClr val="accent3"/>
            </a:solidFill>
          </p:grpSpPr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1709738" y="336550"/>
                <a:ext cx="185738" cy="18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644650" y="406400"/>
                <a:ext cx="944563" cy="787400"/>
              </a:xfrm>
              <a:custGeom>
                <a:avLst/>
                <a:gdLst>
                  <a:gd name="T0" fmla="*/ 313 w 335"/>
                  <a:gd name="T1" fmla="*/ 205 h 279"/>
                  <a:gd name="T2" fmla="*/ 299 w 335"/>
                  <a:gd name="T3" fmla="*/ 210 h 279"/>
                  <a:gd name="T4" fmla="*/ 282 w 335"/>
                  <a:gd name="T5" fmla="*/ 195 h 279"/>
                  <a:gd name="T6" fmla="*/ 315 w 335"/>
                  <a:gd name="T7" fmla="*/ 162 h 279"/>
                  <a:gd name="T8" fmla="*/ 282 w 335"/>
                  <a:gd name="T9" fmla="*/ 129 h 279"/>
                  <a:gd name="T10" fmla="*/ 276 w 335"/>
                  <a:gd name="T11" fmla="*/ 130 h 279"/>
                  <a:gd name="T12" fmla="*/ 280 w 335"/>
                  <a:gd name="T13" fmla="*/ 112 h 279"/>
                  <a:gd name="T14" fmla="*/ 241 w 335"/>
                  <a:gd name="T15" fmla="*/ 73 h 279"/>
                  <a:gd name="T16" fmla="*/ 218 w 335"/>
                  <a:gd name="T17" fmla="*/ 81 h 279"/>
                  <a:gd name="T18" fmla="*/ 194 w 335"/>
                  <a:gd name="T19" fmla="*/ 51 h 279"/>
                  <a:gd name="T20" fmla="*/ 204 w 335"/>
                  <a:gd name="T21" fmla="*/ 35 h 279"/>
                  <a:gd name="T22" fmla="*/ 208 w 335"/>
                  <a:gd name="T23" fmla="*/ 35 h 279"/>
                  <a:gd name="T24" fmla="*/ 226 w 335"/>
                  <a:gd name="T25" fmla="*/ 18 h 279"/>
                  <a:gd name="T26" fmla="*/ 208 w 335"/>
                  <a:gd name="T27" fmla="*/ 0 h 279"/>
                  <a:gd name="T28" fmla="*/ 191 w 335"/>
                  <a:gd name="T29" fmla="*/ 18 h 279"/>
                  <a:gd name="T30" fmla="*/ 197 w 335"/>
                  <a:gd name="T31" fmla="*/ 31 h 279"/>
                  <a:gd name="T32" fmla="*/ 187 w 335"/>
                  <a:gd name="T33" fmla="*/ 47 h 279"/>
                  <a:gd name="T34" fmla="*/ 158 w 335"/>
                  <a:gd name="T35" fmla="*/ 40 h 279"/>
                  <a:gd name="T36" fmla="*/ 93 w 335"/>
                  <a:gd name="T37" fmla="*/ 105 h 279"/>
                  <a:gd name="T38" fmla="*/ 94 w 335"/>
                  <a:gd name="T39" fmla="*/ 115 h 279"/>
                  <a:gd name="T40" fmla="*/ 89 w 335"/>
                  <a:gd name="T41" fmla="*/ 115 h 279"/>
                  <a:gd name="T42" fmla="*/ 54 w 335"/>
                  <a:gd name="T43" fmla="*/ 134 h 279"/>
                  <a:gd name="T44" fmla="*/ 20 w 335"/>
                  <a:gd name="T45" fmla="*/ 145 h 279"/>
                  <a:gd name="T46" fmla="*/ 11 w 335"/>
                  <a:gd name="T47" fmla="*/ 141 h 279"/>
                  <a:gd name="T48" fmla="*/ 0 w 335"/>
                  <a:gd name="T49" fmla="*/ 152 h 279"/>
                  <a:gd name="T50" fmla="*/ 11 w 335"/>
                  <a:gd name="T51" fmla="*/ 163 h 279"/>
                  <a:gd name="T52" fmla="*/ 22 w 335"/>
                  <a:gd name="T53" fmla="*/ 153 h 279"/>
                  <a:gd name="T54" fmla="*/ 50 w 335"/>
                  <a:gd name="T55" fmla="*/ 144 h 279"/>
                  <a:gd name="T56" fmla="*/ 48 w 335"/>
                  <a:gd name="T57" fmla="*/ 155 h 279"/>
                  <a:gd name="T58" fmla="*/ 88 w 335"/>
                  <a:gd name="T59" fmla="*/ 195 h 279"/>
                  <a:gd name="T60" fmla="*/ 88 w 335"/>
                  <a:gd name="T61" fmla="*/ 195 h 279"/>
                  <a:gd name="T62" fmla="*/ 125 w 335"/>
                  <a:gd name="T63" fmla="*/ 195 h 279"/>
                  <a:gd name="T64" fmla="*/ 113 w 335"/>
                  <a:gd name="T65" fmla="*/ 235 h 279"/>
                  <a:gd name="T66" fmla="*/ 94 w 335"/>
                  <a:gd name="T67" fmla="*/ 257 h 279"/>
                  <a:gd name="T68" fmla="*/ 116 w 335"/>
                  <a:gd name="T69" fmla="*/ 279 h 279"/>
                  <a:gd name="T70" fmla="*/ 138 w 335"/>
                  <a:gd name="T71" fmla="*/ 257 h 279"/>
                  <a:gd name="T72" fmla="*/ 130 w 335"/>
                  <a:gd name="T73" fmla="*/ 240 h 279"/>
                  <a:gd name="T74" fmla="*/ 142 w 335"/>
                  <a:gd name="T75" fmla="*/ 195 h 279"/>
                  <a:gd name="T76" fmla="*/ 270 w 335"/>
                  <a:gd name="T77" fmla="*/ 195 h 279"/>
                  <a:gd name="T78" fmla="*/ 294 w 335"/>
                  <a:gd name="T79" fmla="*/ 216 h 279"/>
                  <a:gd name="T80" fmla="*/ 291 w 335"/>
                  <a:gd name="T81" fmla="*/ 227 h 279"/>
                  <a:gd name="T82" fmla="*/ 313 w 335"/>
                  <a:gd name="T83" fmla="*/ 249 h 279"/>
                  <a:gd name="T84" fmla="*/ 335 w 335"/>
                  <a:gd name="T85" fmla="*/ 227 h 279"/>
                  <a:gd name="T86" fmla="*/ 313 w 335"/>
                  <a:gd name="T87" fmla="*/ 2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79">
                    <a:moveTo>
                      <a:pt x="313" y="205"/>
                    </a:moveTo>
                    <a:cubicBezTo>
                      <a:pt x="308" y="205"/>
                      <a:pt x="303" y="207"/>
                      <a:pt x="299" y="210"/>
                    </a:cubicBezTo>
                    <a:cubicBezTo>
                      <a:pt x="282" y="195"/>
                      <a:pt x="282" y="195"/>
                      <a:pt x="282" y="195"/>
                    </a:cubicBezTo>
                    <a:cubicBezTo>
                      <a:pt x="301" y="195"/>
                      <a:pt x="315" y="180"/>
                      <a:pt x="315" y="162"/>
                    </a:cubicBezTo>
                    <a:cubicBezTo>
                      <a:pt x="315" y="144"/>
                      <a:pt x="300" y="129"/>
                      <a:pt x="282" y="129"/>
                    </a:cubicBezTo>
                    <a:cubicBezTo>
                      <a:pt x="280" y="129"/>
                      <a:pt x="278" y="129"/>
                      <a:pt x="276" y="130"/>
                    </a:cubicBezTo>
                    <a:cubicBezTo>
                      <a:pt x="279" y="124"/>
                      <a:pt x="280" y="118"/>
                      <a:pt x="280" y="112"/>
                    </a:cubicBezTo>
                    <a:cubicBezTo>
                      <a:pt x="280" y="90"/>
                      <a:pt x="263" y="73"/>
                      <a:pt x="241" y="73"/>
                    </a:cubicBezTo>
                    <a:cubicBezTo>
                      <a:pt x="233" y="73"/>
                      <a:pt x="225" y="76"/>
                      <a:pt x="218" y="81"/>
                    </a:cubicBezTo>
                    <a:cubicBezTo>
                      <a:pt x="213" y="69"/>
                      <a:pt x="205" y="59"/>
                      <a:pt x="194" y="51"/>
                    </a:cubicBezTo>
                    <a:cubicBezTo>
                      <a:pt x="204" y="35"/>
                      <a:pt x="204" y="35"/>
                      <a:pt x="204" y="35"/>
                    </a:cubicBezTo>
                    <a:cubicBezTo>
                      <a:pt x="205" y="35"/>
                      <a:pt x="207" y="35"/>
                      <a:pt x="208" y="35"/>
                    </a:cubicBezTo>
                    <a:cubicBezTo>
                      <a:pt x="218" y="35"/>
                      <a:pt x="226" y="27"/>
                      <a:pt x="226" y="18"/>
                    </a:cubicBezTo>
                    <a:cubicBezTo>
                      <a:pt x="226" y="8"/>
                      <a:pt x="218" y="0"/>
                      <a:pt x="208" y="0"/>
                    </a:cubicBezTo>
                    <a:cubicBezTo>
                      <a:pt x="199" y="0"/>
                      <a:pt x="191" y="8"/>
                      <a:pt x="191" y="18"/>
                    </a:cubicBezTo>
                    <a:cubicBezTo>
                      <a:pt x="191" y="23"/>
                      <a:pt x="193" y="27"/>
                      <a:pt x="197" y="31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78" y="43"/>
                      <a:pt x="169" y="40"/>
                      <a:pt x="158" y="40"/>
                    </a:cubicBezTo>
                    <a:cubicBezTo>
                      <a:pt x="122" y="40"/>
                      <a:pt x="93" y="70"/>
                      <a:pt x="93" y="105"/>
                    </a:cubicBezTo>
                    <a:cubicBezTo>
                      <a:pt x="93" y="109"/>
                      <a:pt x="93" y="112"/>
                      <a:pt x="94" y="115"/>
                    </a:cubicBezTo>
                    <a:cubicBezTo>
                      <a:pt x="92" y="115"/>
                      <a:pt x="90" y="115"/>
                      <a:pt x="89" y="115"/>
                    </a:cubicBezTo>
                    <a:cubicBezTo>
                      <a:pt x="74" y="115"/>
                      <a:pt x="61" y="122"/>
                      <a:pt x="54" y="134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8" y="142"/>
                      <a:pt x="15" y="141"/>
                      <a:pt x="11" y="141"/>
                    </a:cubicBezTo>
                    <a:cubicBezTo>
                      <a:pt x="5" y="141"/>
                      <a:pt x="0" y="146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17" y="163"/>
                      <a:pt x="22" y="158"/>
                      <a:pt x="22" y="153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49" y="148"/>
                      <a:pt x="48" y="151"/>
                      <a:pt x="48" y="155"/>
                    </a:cubicBezTo>
                    <a:cubicBezTo>
                      <a:pt x="48" y="177"/>
                      <a:pt x="66" y="195"/>
                      <a:pt x="88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03" y="237"/>
                      <a:pt x="94" y="246"/>
                      <a:pt x="94" y="257"/>
                    </a:cubicBezTo>
                    <a:cubicBezTo>
                      <a:pt x="94" y="269"/>
                      <a:pt x="104" y="279"/>
                      <a:pt x="116" y="279"/>
                    </a:cubicBezTo>
                    <a:cubicBezTo>
                      <a:pt x="128" y="279"/>
                      <a:pt x="138" y="269"/>
                      <a:pt x="138" y="257"/>
                    </a:cubicBezTo>
                    <a:cubicBezTo>
                      <a:pt x="138" y="250"/>
                      <a:pt x="135" y="244"/>
                      <a:pt x="130" y="240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2" y="220"/>
                      <a:pt x="291" y="223"/>
                      <a:pt x="291" y="227"/>
                    </a:cubicBezTo>
                    <a:cubicBezTo>
                      <a:pt x="291" y="239"/>
                      <a:pt x="301" y="249"/>
                      <a:pt x="313" y="249"/>
                    </a:cubicBezTo>
                    <a:cubicBezTo>
                      <a:pt x="325" y="249"/>
                      <a:pt x="335" y="239"/>
                      <a:pt x="335" y="227"/>
                    </a:cubicBezTo>
                    <a:cubicBezTo>
                      <a:pt x="335" y="215"/>
                      <a:pt x="325" y="205"/>
                      <a:pt x="313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1881188" y="511175"/>
                <a:ext cx="53975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3" name="CuadroTexto 42"/>
            <p:cNvSpPr txBox="1"/>
            <p:nvPr/>
          </p:nvSpPr>
          <p:spPr>
            <a:xfrm>
              <a:off x="7477883" y="5572418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Trebuchet MS" pitchFamily="34" charset="0"/>
                </a:rPr>
                <a:t>Access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801492" y="3285978"/>
            <a:ext cx="10258699" cy="1041333"/>
            <a:chOff x="801492" y="3285978"/>
            <a:chExt cx="10258699" cy="1041333"/>
          </a:xfrm>
        </p:grpSpPr>
        <p:grpSp>
          <p:nvGrpSpPr>
            <p:cNvPr id="29" name="Group 68"/>
            <p:cNvGrpSpPr/>
            <p:nvPr/>
          </p:nvGrpSpPr>
          <p:grpSpPr>
            <a:xfrm>
              <a:off x="8818894" y="3285978"/>
              <a:ext cx="884047" cy="1041333"/>
              <a:chOff x="5721351" y="5303837"/>
              <a:chExt cx="517525" cy="609601"/>
            </a:xfrm>
            <a:solidFill>
              <a:schemeClr val="accent4"/>
            </a:solidFill>
          </p:grpSpPr>
          <p:sp>
            <p:nvSpPr>
              <p:cNvPr id="30" name="Freeform 57"/>
              <p:cNvSpPr>
                <a:spLocks noEditPoints="1"/>
              </p:cNvSpPr>
              <p:nvPr/>
            </p:nvSpPr>
            <p:spPr bwMode="auto">
              <a:xfrm>
                <a:off x="5875338" y="5303837"/>
                <a:ext cx="212725" cy="609601"/>
              </a:xfrm>
              <a:custGeom>
                <a:avLst/>
                <a:gdLst/>
                <a:ahLst/>
                <a:cxnLst>
                  <a:cxn ang="0">
                    <a:pos x="174" y="1"/>
                  </a:cxn>
                  <a:cxn ang="0">
                    <a:pos x="91" y="1"/>
                  </a:cxn>
                  <a:cxn ang="0">
                    <a:pos x="102" y="39"/>
                  </a:cxn>
                  <a:cxn ang="0">
                    <a:pos x="30" y="110"/>
                  </a:cxn>
                  <a:cxn ang="0">
                    <a:pos x="0" y="104"/>
                  </a:cxn>
                  <a:cxn ang="0">
                    <a:pos x="0" y="603"/>
                  </a:cxn>
                  <a:cxn ang="0">
                    <a:pos x="51" y="646"/>
                  </a:cxn>
                  <a:cxn ang="0">
                    <a:pos x="174" y="646"/>
                  </a:cxn>
                  <a:cxn ang="0">
                    <a:pos x="226" y="603"/>
                  </a:cxn>
                  <a:cxn ang="0">
                    <a:pos x="226" y="44"/>
                  </a:cxn>
                  <a:cxn ang="0">
                    <a:pos x="174" y="1"/>
                  </a:cxn>
                  <a:cxn ang="0">
                    <a:pos x="31" y="64"/>
                  </a:cxn>
                  <a:cxn ang="0">
                    <a:pos x="59" y="37"/>
                  </a:cxn>
                  <a:cxn ang="0">
                    <a:pos x="31" y="9"/>
                  </a:cxn>
                  <a:cxn ang="0">
                    <a:pos x="4" y="37"/>
                  </a:cxn>
                  <a:cxn ang="0">
                    <a:pos x="31" y="64"/>
                  </a:cxn>
                  <a:cxn ang="0">
                    <a:pos x="105" y="645"/>
                  </a:cxn>
                  <a:cxn ang="0">
                    <a:pos x="105" y="0"/>
                  </a:cxn>
                  <a:cxn ang="0">
                    <a:pos x="125" y="0"/>
                  </a:cxn>
                  <a:cxn ang="0">
                    <a:pos x="125" y="645"/>
                  </a:cxn>
                  <a:cxn ang="0">
                    <a:pos x="105" y="645"/>
                  </a:cxn>
                </a:cxnLst>
                <a:rect l="0" t="0" r="r" b="b"/>
                <a:pathLst>
                  <a:path w="226" h="646">
                    <a:moveTo>
                      <a:pt x="174" y="1"/>
                    </a:moveTo>
                    <a:cubicBezTo>
                      <a:pt x="91" y="1"/>
                      <a:pt x="91" y="1"/>
                      <a:pt x="91" y="1"/>
                    </a:cubicBezTo>
                    <a:cubicBezTo>
                      <a:pt x="98" y="12"/>
                      <a:pt x="102" y="25"/>
                      <a:pt x="102" y="39"/>
                    </a:cubicBezTo>
                    <a:cubicBezTo>
                      <a:pt x="102" y="78"/>
                      <a:pt x="70" y="110"/>
                      <a:pt x="30" y="110"/>
                    </a:cubicBezTo>
                    <a:cubicBezTo>
                      <a:pt x="20" y="110"/>
                      <a:pt x="9" y="108"/>
                      <a:pt x="0" y="104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627"/>
                      <a:pt x="23" y="646"/>
                      <a:pt x="51" y="646"/>
                    </a:cubicBezTo>
                    <a:cubicBezTo>
                      <a:pt x="174" y="646"/>
                      <a:pt x="174" y="646"/>
                      <a:pt x="174" y="646"/>
                    </a:cubicBezTo>
                    <a:cubicBezTo>
                      <a:pt x="203" y="646"/>
                      <a:pt x="226" y="627"/>
                      <a:pt x="226" y="603"/>
                    </a:cubicBezTo>
                    <a:cubicBezTo>
                      <a:pt x="226" y="44"/>
                      <a:pt x="226" y="44"/>
                      <a:pt x="226" y="44"/>
                    </a:cubicBezTo>
                    <a:cubicBezTo>
                      <a:pt x="226" y="20"/>
                      <a:pt x="203" y="1"/>
                      <a:pt x="174" y="1"/>
                    </a:cubicBezTo>
                    <a:close/>
                    <a:moveTo>
                      <a:pt x="31" y="64"/>
                    </a:moveTo>
                    <a:cubicBezTo>
                      <a:pt x="46" y="64"/>
                      <a:pt x="59" y="52"/>
                      <a:pt x="59" y="37"/>
                    </a:cubicBezTo>
                    <a:cubicBezTo>
                      <a:pt x="59" y="21"/>
                      <a:pt x="46" y="9"/>
                      <a:pt x="31" y="9"/>
                    </a:cubicBezTo>
                    <a:cubicBezTo>
                      <a:pt x="16" y="9"/>
                      <a:pt x="4" y="21"/>
                      <a:pt x="4" y="37"/>
                    </a:cubicBezTo>
                    <a:cubicBezTo>
                      <a:pt x="4" y="52"/>
                      <a:pt x="16" y="64"/>
                      <a:pt x="31" y="64"/>
                    </a:cubicBezTo>
                    <a:close/>
                    <a:moveTo>
                      <a:pt x="105" y="645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645"/>
                      <a:pt x="125" y="645"/>
                      <a:pt x="125" y="645"/>
                    </a:cubicBezTo>
                    <a:cubicBezTo>
                      <a:pt x="105" y="645"/>
                      <a:pt x="105" y="645"/>
                      <a:pt x="105" y="6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31" name="Freeform 58"/>
              <p:cNvSpPr>
                <a:spLocks noEditPoints="1"/>
              </p:cNvSpPr>
              <p:nvPr/>
            </p:nvSpPr>
            <p:spPr bwMode="auto">
              <a:xfrm>
                <a:off x="5721351" y="5402263"/>
                <a:ext cx="133350" cy="469900"/>
              </a:xfrm>
              <a:custGeom>
                <a:avLst/>
                <a:gdLst/>
                <a:ahLst/>
                <a:cxnLst>
                  <a:cxn ang="0">
                    <a:pos x="141" y="43"/>
                  </a:cxn>
                  <a:cxn ang="0">
                    <a:pos x="141" y="458"/>
                  </a:cxn>
                  <a:cxn ang="0">
                    <a:pos x="95" y="500"/>
                  </a:cxn>
                  <a:cxn ang="0">
                    <a:pos x="46" y="500"/>
                  </a:cxn>
                  <a:cxn ang="0">
                    <a:pos x="0" y="458"/>
                  </a:cxn>
                  <a:cxn ang="0">
                    <a:pos x="0" y="43"/>
                  </a:cxn>
                  <a:cxn ang="0">
                    <a:pos x="46" y="0"/>
                  </a:cxn>
                  <a:cxn ang="0">
                    <a:pos x="95" y="0"/>
                  </a:cxn>
                  <a:cxn ang="0">
                    <a:pos x="141" y="43"/>
                  </a:cxn>
                  <a:cxn ang="0">
                    <a:pos x="61" y="498"/>
                  </a:cxn>
                  <a:cxn ang="0">
                    <a:pos x="81" y="498"/>
                  </a:cxn>
                  <a:cxn ang="0">
                    <a:pos x="81" y="0"/>
                  </a:cxn>
                  <a:cxn ang="0">
                    <a:pos x="61" y="0"/>
                  </a:cxn>
                  <a:cxn ang="0">
                    <a:pos x="61" y="498"/>
                  </a:cxn>
                </a:cxnLst>
                <a:rect l="0" t="0" r="r" b="b"/>
                <a:pathLst>
                  <a:path w="141" h="500">
                    <a:moveTo>
                      <a:pt x="141" y="43"/>
                    </a:moveTo>
                    <a:cubicBezTo>
                      <a:pt x="141" y="458"/>
                      <a:pt x="141" y="458"/>
                      <a:pt x="141" y="458"/>
                    </a:cubicBezTo>
                    <a:cubicBezTo>
                      <a:pt x="141" y="481"/>
                      <a:pt x="120" y="500"/>
                      <a:pt x="95" y="500"/>
                    </a:cubicBezTo>
                    <a:cubicBezTo>
                      <a:pt x="46" y="500"/>
                      <a:pt x="46" y="500"/>
                      <a:pt x="46" y="500"/>
                    </a:cubicBezTo>
                    <a:cubicBezTo>
                      <a:pt x="21" y="500"/>
                      <a:pt x="0" y="481"/>
                      <a:pt x="0" y="45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1" y="0"/>
                      <a:pt x="4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20" y="0"/>
                      <a:pt x="141" y="19"/>
                      <a:pt x="141" y="43"/>
                    </a:cubicBezTo>
                    <a:close/>
                    <a:moveTo>
                      <a:pt x="61" y="498"/>
                    </a:move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498"/>
                      <a:pt x="61" y="498"/>
                      <a:pt x="61" y="4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32" name="Freeform 59"/>
              <p:cNvSpPr>
                <a:spLocks noEditPoints="1"/>
              </p:cNvSpPr>
              <p:nvPr/>
            </p:nvSpPr>
            <p:spPr bwMode="auto">
              <a:xfrm>
                <a:off x="6107113" y="5402263"/>
                <a:ext cx="131763" cy="469900"/>
              </a:xfrm>
              <a:custGeom>
                <a:avLst/>
                <a:gdLst/>
                <a:ahLst/>
                <a:cxnLst>
                  <a:cxn ang="0">
                    <a:pos x="141" y="43"/>
                  </a:cxn>
                  <a:cxn ang="0">
                    <a:pos x="141" y="458"/>
                  </a:cxn>
                  <a:cxn ang="0">
                    <a:pos x="95" y="500"/>
                  </a:cxn>
                  <a:cxn ang="0">
                    <a:pos x="46" y="500"/>
                  </a:cxn>
                  <a:cxn ang="0">
                    <a:pos x="0" y="458"/>
                  </a:cxn>
                  <a:cxn ang="0">
                    <a:pos x="0" y="43"/>
                  </a:cxn>
                  <a:cxn ang="0">
                    <a:pos x="46" y="0"/>
                  </a:cxn>
                  <a:cxn ang="0">
                    <a:pos x="95" y="0"/>
                  </a:cxn>
                  <a:cxn ang="0">
                    <a:pos x="141" y="43"/>
                  </a:cxn>
                  <a:cxn ang="0">
                    <a:pos x="61" y="498"/>
                  </a:cxn>
                  <a:cxn ang="0">
                    <a:pos x="81" y="498"/>
                  </a:cxn>
                  <a:cxn ang="0">
                    <a:pos x="81" y="0"/>
                  </a:cxn>
                  <a:cxn ang="0">
                    <a:pos x="61" y="0"/>
                  </a:cxn>
                  <a:cxn ang="0">
                    <a:pos x="61" y="498"/>
                  </a:cxn>
                </a:cxnLst>
                <a:rect l="0" t="0" r="r" b="b"/>
                <a:pathLst>
                  <a:path w="141" h="500">
                    <a:moveTo>
                      <a:pt x="141" y="43"/>
                    </a:moveTo>
                    <a:cubicBezTo>
                      <a:pt x="141" y="458"/>
                      <a:pt x="141" y="458"/>
                      <a:pt x="141" y="458"/>
                    </a:cubicBezTo>
                    <a:cubicBezTo>
                      <a:pt x="141" y="481"/>
                      <a:pt x="120" y="500"/>
                      <a:pt x="95" y="500"/>
                    </a:cubicBezTo>
                    <a:cubicBezTo>
                      <a:pt x="46" y="500"/>
                      <a:pt x="46" y="500"/>
                      <a:pt x="46" y="500"/>
                    </a:cubicBezTo>
                    <a:cubicBezTo>
                      <a:pt x="21" y="500"/>
                      <a:pt x="0" y="481"/>
                      <a:pt x="0" y="45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1" y="0"/>
                      <a:pt x="4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20" y="0"/>
                      <a:pt x="141" y="19"/>
                      <a:pt x="141" y="43"/>
                    </a:cubicBezTo>
                    <a:close/>
                    <a:moveTo>
                      <a:pt x="61" y="498"/>
                    </a:move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498"/>
                      <a:pt x="61" y="498"/>
                      <a:pt x="61" y="4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</p:grpSp>
        <p:grpSp>
          <p:nvGrpSpPr>
            <p:cNvPr id="33" name="Group 68"/>
            <p:cNvGrpSpPr/>
            <p:nvPr/>
          </p:nvGrpSpPr>
          <p:grpSpPr>
            <a:xfrm>
              <a:off x="2120300" y="3285978"/>
              <a:ext cx="884047" cy="1041333"/>
              <a:chOff x="5721351" y="5303837"/>
              <a:chExt cx="517525" cy="609601"/>
            </a:xfrm>
            <a:solidFill>
              <a:schemeClr val="accent4"/>
            </a:solidFill>
          </p:grpSpPr>
          <p:sp>
            <p:nvSpPr>
              <p:cNvPr id="34" name="Freeform 57"/>
              <p:cNvSpPr>
                <a:spLocks noEditPoints="1"/>
              </p:cNvSpPr>
              <p:nvPr/>
            </p:nvSpPr>
            <p:spPr bwMode="auto">
              <a:xfrm>
                <a:off x="5875338" y="5303837"/>
                <a:ext cx="212725" cy="609601"/>
              </a:xfrm>
              <a:custGeom>
                <a:avLst/>
                <a:gdLst/>
                <a:ahLst/>
                <a:cxnLst>
                  <a:cxn ang="0">
                    <a:pos x="174" y="1"/>
                  </a:cxn>
                  <a:cxn ang="0">
                    <a:pos x="91" y="1"/>
                  </a:cxn>
                  <a:cxn ang="0">
                    <a:pos x="102" y="39"/>
                  </a:cxn>
                  <a:cxn ang="0">
                    <a:pos x="30" y="110"/>
                  </a:cxn>
                  <a:cxn ang="0">
                    <a:pos x="0" y="104"/>
                  </a:cxn>
                  <a:cxn ang="0">
                    <a:pos x="0" y="603"/>
                  </a:cxn>
                  <a:cxn ang="0">
                    <a:pos x="51" y="646"/>
                  </a:cxn>
                  <a:cxn ang="0">
                    <a:pos x="174" y="646"/>
                  </a:cxn>
                  <a:cxn ang="0">
                    <a:pos x="226" y="603"/>
                  </a:cxn>
                  <a:cxn ang="0">
                    <a:pos x="226" y="44"/>
                  </a:cxn>
                  <a:cxn ang="0">
                    <a:pos x="174" y="1"/>
                  </a:cxn>
                  <a:cxn ang="0">
                    <a:pos x="31" y="64"/>
                  </a:cxn>
                  <a:cxn ang="0">
                    <a:pos x="59" y="37"/>
                  </a:cxn>
                  <a:cxn ang="0">
                    <a:pos x="31" y="9"/>
                  </a:cxn>
                  <a:cxn ang="0">
                    <a:pos x="4" y="37"/>
                  </a:cxn>
                  <a:cxn ang="0">
                    <a:pos x="31" y="64"/>
                  </a:cxn>
                  <a:cxn ang="0">
                    <a:pos x="105" y="645"/>
                  </a:cxn>
                  <a:cxn ang="0">
                    <a:pos x="105" y="0"/>
                  </a:cxn>
                  <a:cxn ang="0">
                    <a:pos x="125" y="0"/>
                  </a:cxn>
                  <a:cxn ang="0">
                    <a:pos x="125" y="645"/>
                  </a:cxn>
                  <a:cxn ang="0">
                    <a:pos x="105" y="645"/>
                  </a:cxn>
                </a:cxnLst>
                <a:rect l="0" t="0" r="r" b="b"/>
                <a:pathLst>
                  <a:path w="226" h="646">
                    <a:moveTo>
                      <a:pt x="174" y="1"/>
                    </a:moveTo>
                    <a:cubicBezTo>
                      <a:pt x="91" y="1"/>
                      <a:pt x="91" y="1"/>
                      <a:pt x="91" y="1"/>
                    </a:cubicBezTo>
                    <a:cubicBezTo>
                      <a:pt x="98" y="12"/>
                      <a:pt x="102" y="25"/>
                      <a:pt x="102" y="39"/>
                    </a:cubicBezTo>
                    <a:cubicBezTo>
                      <a:pt x="102" y="78"/>
                      <a:pt x="70" y="110"/>
                      <a:pt x="30" y="110"/>
                    </a:cubicBezTo>
                    <a:cubicBezTo>
                      <a:pt x="20" y="110"/>
                      <a:pt x="9" y="108"/>
                      <a:pt x="0" y="104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627"/>
                      <a:pt x="23" y="646"/>
                      <a:pt x="51" y="646"/>
                    </a:cubicBezTo>
                    <a:cubicBezTo>
                      <a:pt x="174" y="646"/>
                      <a:pt x="174" y="646"/>
                      <a:pt x="174" y="646"/>
                    </a:cubicBezTo>
                    <a:cubicBezTo>
                      <a:pt x="203" y="646"/>
                      <a:pt x="226" y="627"/>
                      <a:pt x="226" y="603"/>
                    </a:cubicBezTo>
                    <a:cubicBezTo>
                      <a:pt x="226" y="44"/>
                      <a:pt x="226" y="44"/>
                      <a:pt x="226" y="44"/>
                    </a:cubicBezTo>
                    <a:cubicBezTo>
                      <a:pt x="226" y="20"/>
                      <a:pt x="203" y="1"/>
                      <a:pt x="174" y="1"/>
                    </a:cubicBezTo>
                    <a:close/>
                    <a:moveTo>
                      <a:pt x="31" y="64"/>
                    </a:moveTo>
                    <a:cubicBezTo>
                      <a:pt x="46" y="64"/>
                      <a:pt x="59" y="52"/>
                      <a:pt x="59" y="37"/>
                    </a:cubicBezTo>
                    <a:cubicBezTo>
                      <a:pt x="59" y="21"/>
                      <a:pt x="46" y="9"/>
                      <a:pt x="31" y="9"/>
                    </a:cubicBezTo>
                    <a:cubicBezTo>
                      <a:pt x="16" y="9"/>
                      <a:pt x="4" y="21"/>
                      <a:pt x="4" y="37"/>
                    </a:cubicBezTo>
                    <a:cubicBezTo>
                      <a:pt x="4" y="52"/>
                      <a:pt x="16" y="64"/>
                      <a:pt x="31" y="64"/>
                    </a:cubicBezTo>
                    <a:close/>
                    <a:moveTo>
                      <a:pt x="105" y="645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645"/>
                      <a:pt x="125" y="645"/>
                      <a:pt x="125" y="645"/>
                    </a:cubicBezTo>
                    <a:cubicBezTo>
                      <a:pt x="105" y="645"/>
                      <a:pt x="105" y="645"/>
                      <a:pt x="105" y="6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35" name="Freeform 58"/>
              <p:cNvSpPr>
                <a:spLocks noEditPoints="1"/>
              </p:cNvSpPr>
              <p:nvPr/>
            </p:nvSpPr>
            <p:spPr bwMode="auto">
              <a:xfrm>
                <a:off x="5721351" y="5402263"/>
                <a:ext cx="133350" cy="469900"/>
              </a:xfrm>
              <a:custGeom>
                <a:avLst/>
                <a:gdLst/>
                <a:ahLst/>
                <a:cxnLst>
                  <a:cxn ang="0">
                    <a:pos x="141" y="43"/>
                  </a:cxn>
                  <a:cxn ang="0">
                    <a:pos x="141" y="458"/>
                  </a:cxn>
                  <a:cxn ang="0">
                    <a:pos x="95" y="500"/>
                  </a:cxn>
                  <a:cxn ang="0">
                    <a:pos x="46" y="500"/>
                  </a:cxn>
                  <a:cxn ang="0">
                    <a:pos x="0" y="458"/>
                  </a:cxn>
                  <a:cxn ang="0">
                    <a:pos x="0" y="43"/>
                  </a:cxn>
                  <a:cxn ang="0">
                    <a:pos x="46" y="0"/>
                  </a:cxn>
                  <a:cxn ang="0">
                    <a:pos x="95" y="0"/>
                  </a:cxn>
                  <a:cxn ang="0">
                    <a:pos x="141" y="43"/>
                  </a:cxn>
                  <a:cxn ang="0">
                    <a:pos x="61" y="498"/>
                  </a:cxn>
                  <a:cxn ang="0">
                    <a:pos x="81" y="498"/>
                  </a:cxn>
                  <a:cxn ang="0">
                    <a:pos x="81" y="0"/>
                  </a:cxn>
                  <a:cxn ang="0">
                    <a:pos x="61" y="0"/>
                  </a:cxn>
                  <a:cxn ang="0">
                    <a:pos x="61" y="498"/>
                  </a:cxn>
                </a:cxnLst>
                <a:rect l="0" t="0" r="r" b="b"/>
                <a:pathLst>
                  <a:path w="141" h="500">
                    <a:moveTo>
                      <a:pt x="141" y="43"/>
                    </a:moveTo>
                    <a:cubicBezTo>
                      <a:pt x="141" y="458"/>
                      <a:pt x="141" y="458"/>
                      <a:pt x="141" y="458"/>
                    </a:cubicBezTo>
                    <a:cubicBezTo>
                      <a:pt x="141" y="481"/>
                      <a:pt x="120" y="500"/>
                      <a:pt x="95" y="500"/>
                    </a:cubicBezTo>
                    <a:cubicBezTo>
                      <a:pt x="46" y="500"/>
                      <a:pt x="46" y="500"/>
                      <a:pt x="46" y="500"/>
                    </a:cubicBezTo>
                    <a:cubicBezTo>
                      <a:pt x="21" y="500"/>
                      <a:pt x="0" y="481"/>
                      <a:pt x="0" y="45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1" y="0"/>
                      <a:pt x="4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20" y="0"/>
                      <a:pt x="141" y="19"/>
                      <a:pt x="141" y="43"/>
                    </a:cubicBezTo>
                    <a:close/>
                    <a:moveTo>
                      <a:pt x="61" y="498"/>
                    </a:move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498"/>
                      <a:pt x="61" y="498"/>
                      <a:pt x="61" y="4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36" name="Freeform 59"/>
              <p:cNvSpPr>
                <a:spLocks noEditPoints="1"/>
              </p:cNvSpPr>
              <p:nvPr/>
            </p:nvSpPr>
            <p:spPr bwMode="auto">
              <a:xfrm>
                <a:off x="6107113" y="5402263"/>
                <a:ext cx="131763" cy="469900"/>
              </a:xfrm>
              <a:custGeom>
                <a:avLst/>
                <a:gdLst/>
                <a:ahLst/>
                <a:cxnLst>
                  <a:cxn ang="0">
                    <a:pos x="141" y="43"/>
                  </a:cxn>
                  <a:cxn ang="0">
                    <a:pos x="141" y="458"/>
                  </a:cxn>
                  <a:cxn ang="0">
                    <a:pos x="95" y="500"/>
                  </a:cxn>
                  <a:cxn ang="0">
                    <a:pos x="46" y="500"/>
                  </a:cxn>
                  <a:cxn ang="0">
                    <a:pos x="0" y="458"/>
                  </a:cxn>
                  <a:cxn ang="0">
                    <a:pos x="0" y="43"/>
                  </a:cxn>
                  <a:cxn ang="0">
                    <a:pos x="46" y="0"/>
                  </a:cxn>
                  <a:cxn ang="0">
                    <a:pos x="95" y="0"/>
                  </a:cxn>
                  <a:cxn ang="0">
                    <a:pos x="141" y="43"/>
                  </a:cxn>
                  <a:cxn ang="0">
                    <a:pos x="61" y="498"/>
                  </a:cxn>
                  <a:cxn ang="0">
                    <a:pos x="81" y="498"/>
                  </a:cxn>
                  <a:cxn ang="0">
                    <a:pos x="81" y="0"/>
                  </a:cxn>
                  <a:cxn ang="0">
                    <a:pos x="61" y="0"/>
                  </a:cxn>
                  <a:cxn ang="0">
                    <a:pos x="61" y="498"/>
                  </a:cxn>
                </a:cxnLst>
                <a:rect l="0" t="0" r="r" b="b"/>
                <a:pathLst>
                  <a:path w="141" h="500">
                    <a:moveTo>
                      <a:pt x="141" y="43"/>
                    </a:moveTo>
                    <a:cubicBezTo>
                      <a:pt x="141" y="458"/>
                      <a:pt x="141" y="458"/>
                      <a:pt x="141" y="458"/>
                    </a:cubicBezTo>
                    <a:cubicBezTo>
                      <a:pt x="141" y="481"/>
                      <a:pt x="120" y="500"/>
                      <a:pt x="95" y="500"/>
                    </a:cubicBezTo>
                    <a:cubicBezTo>
                      <a:pt x="46" y="500"/>
                      <a:pt x="46" y="500"/>
                      <a:pt x="46" y="500"/>
                    </a:cubicBezTo>
                    <a:cubicBezTo>
                      <a:pt x="21" y="500"/>
                      <a:pt x="0" y="481"/>
                      <a:pt x="0" y="45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1" y="0"/>
                      <a:pt x="4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20" y="0"/>
                      <a:pt x="141" y="19"/>
                      <a:pt x="141" y="43"/>
                    </a:cubicBezTo>
                    <a:close/>
                    <a:moveTo>
                      <a:pt x="61" y="498"/>
                    </a:move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498"/>
                      <a:pt x="61" y="498"/>
                      <a:pt x="61" y="4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+mn-lt"/>
                  <a:ea typeface="MS PGothic"/>
                  <a:cs typeface="MS PGothic"/>
                </a:endParaRPr>
              </a:p>
            </p:txBody>
          </p:sp>
        </p:grpSp>
        <p:sp>
          <p:nvSpPr>
            <p:cNvPr id="44" name="CuadroTexto 43"/>
            <p:cNvSpPr txBox="1"/>
            <p:nvPr/>
          </p:nvSpPr>
          <p:spPr>
            <a:xfrm>
              <a:off x="9676479" y="3621978"/>
              <a:ext cx="1383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latin typeface="Trebuchet MS" pitchFamily="34" charset="0"/>
                </a:rPr>
                <a:t>Datacenter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801492" y="3621978"/>
              <a:ext cx="1383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latin typeface="Trebuchet MS" pitchFamily="34" charset="0"/>
                </a:rPr>
                <a:t>Datacenter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24175" y="2754313"/>
            <a:ext cx="5849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rebuchet MS" pitchFamily="34" charset="0"/>
              </a:rPr>
              <a:t>enterprise.alcatel-lucent.com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Unified Access &amp; Application Analytics</a:t>
            </a:r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reeform 72"/>
          <p:cNvSpPr>
            <a:spLocks noEditPoints="1"/>
          </p:cNvSpPr>
          <p:nvPr/>
        </p:nvSpPr>
        <p:spPr bwMode="auto">
          <a:xfrm>
            <a:off x="3530377" y="3044668"/>
            <a:ext cx="2694948" cy="1599150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rgbClr val="00549F">
              <a:lumMod val="20000"/>
              <a:lumOff val="8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Infrastructure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smtClean="0"/>
              <a:t>Traditional Corporate Networks without Unified Access</a:t>
            </a:r>
            <a:endParaRPr lang="en-US" sz="2400" b="0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6605248" y="1581122"/>
            <a:ext cx="5096216" cy="40767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71450" indent="-171450" eaLnBrk="1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latin typeface="Trebuchet MS" pitchFamily="34" charset="0"/>
              </a:defRPr>
            </a:lvl1pPr>
            <a:lvl2pPr marL="346075" indent="-173038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2pPr>
            <a:lvl3pPr marL="0" lvl="2" indent="-257415" eaLnBrk="0" hangingPunct="0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  <a:defRPr sz="2000" kern="0">
                <a:solidFill>
                  <a:srgbClr val="404040"/>
                </a:solidFill>
                <a:latin typeface="Trebuchet MS" pitchFamily="34" charset="0"/>
              </a:defRPr>
            </a:lvl3pPr>
            <a:lvl4pPr marL="630238" indent="-114300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latin typeface="Trebuchet MS" pitchFamily="34" charset="0"/>
              </a:defRPr>
            </a:lvl4pPr>
            <a:lvl5pPr marL="741363" indent="-111125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latin typeface="Trebuchet MS" pitchFamily="34" charset="0"/>
              </a:defRPr>
            </a:lvl5pPr>
            <a:lvl6pPr marL="14351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6pPr>
            <a:lvl7pPr marL="18923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7pPr>
            <a:lvl8pPr marL="23495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8pPr>
            <a:lvl9pPr marL="28067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Corporate user directory secures application access only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LAN is open to abuse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Weak WLAN access security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Large investment operating two networks with independent management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Inconsistent user experience between LAN and WLAN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Poor or no QoS offered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1198449" y="2367988"/>
            <a:ext cx="955195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1" b="1" dirty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LAN NMS</a:t>
            </a:r>
          </a:p>
        </p:txBody>
      </p:sp>
      <p:sp>
        <p:nvSpPr>
          <p:cNvPr id="114" name="Freeform 64"/>
          <p:cNvSpPr>
            <a:spLocks noChangeAspect="1" noEditPoints="1"/>
          </p:cNvSpPr>
          <p:nvPr/>
        </p:nvSpPr>
        <p:spPr bwMode="auto">
          <a:xfrm>
            <a:off x="4956829" y="2672677"/>
            <a:ext cx="532418" cy="465801"/>
          </a:xfrm>
          <a:custGeom>
            <a:avLst/>
            <a:gdLst>
              <a:gd name="T0" fmla="*/ 551175016 w 639"/>
              <a:gd name="T1" fmla="*/ 500117643 h 635"/>
              <a:gd name="T2" fmla="*/ 527364537 w 639"/>
              <a:gd name="T3" fmla="*/ 465657138 h 635"/>
              <a:gd name="T4" fmla="*/ 477978923 w 639"/>
              <a:gd name="T5" fmla="*/ 429429552 h 635"/>
              <a:gd name="T6" fmla="*/ 355397452 w 639"/>
              <a:gd name="T7" fmla="*/ 429429552 h 635"/>
              <a:gd name="T8" fmla="*/ 355397452 w 639"/>
              <a:gd name="T9" fmla="*/ 399387164 h 635"/>
              <a:gd name="T10" fmla="*/ 513253859 w 639"/>
              <a:gd name="T11" fmla="*/ 399387164 h 635"/>
              <a:gd name="T12" fmla="*/ 545883277 w 639"/>
              <a:gd name="T13" fmla="*/ 360508779 h 635"/>
              <a:gd name="T14" fmla="*/ 545883277 w 639"/>
              <a:gd name="T15" fmla="*/ 300424002 h 635"/>
              <a:gd name="T16" fmla="*/ 545883277 w 639"/>
              <a:gd name="T17" fmla="*/ 300424002 h 635"/>
              <a:gd name="T18" fmla="*/ 545883277 w 639"/>
              <a:gd name="T19" fmla="*/ 113100786 h 635"/>
              <a:gd name="T20" fmla="*/ 545883277 w 639"/>
              <a:gd name="T21" fmla="*/ 113100786 h 635"/>
              <a:gd name="T22" fmla="*/ 545883277 w 639"/>
              <a:gd name="T23" fmla="*/ 38878400 h 635"/>
              <a:gd name="T24" fmla="*/ 513253859 w 639"/>
              <a:gd name="T25" fmla="*/ 0 h 635"/>
              <a:gd name="T26" fmla="*/ 52030911 w 639"/>
              <a:gd name="T27" fmla="*/ 0 h 635"/>
              <a:gd name="T28" fmla="*/ 24692286 w 639"/>
              <a:gd name="T29" fmla="*/ 16788401 h 635"/>
              <a:gd name="T30" fmla="*/ 88187544 w 639"/>
              <a:gd name="T31" fmla="*/ 81291198 h 635"/>
              <a:gd name="T32" fmla="*/ 24692286 w 639"/>
              <a:gd name="T33" fmla="*/ 144910403 h 635"/>
              <a:gd name="T34" fmla="*/ 19401486 w 639"/>
              <a:gd name="T35" fmla="*/ 144910403 h 635"/>
              <a:gd name="T36" fmla="*/ 19401486 w 639"/>
              <a:gd name="T37" fmla="*/ 300424002 h 635"/>
              <a:gd name="T38" fmla="*/ 19401486 w 639"/>
              <a:gd name="T39" fmla="*/ 300424002 h 635"/>
              <a:gd name="T40" fmla="*/ 19401486 w 639"/>
              <a:gd name="T41" fmla="*/ 360508779 h 635"/>
              <a:gd name="T42" fmla="*/ 52030911 w 639"/>
              <a:gd name="T43" fmla="*/ 399387164 h 635"/>
              <a:gd name="T44" fmla="*/ 199304705 w 639"/>
              <a:gd name="T45" fmla="*/ 399387164 h 635"/>
              <a:gd name="T46" fmla="*/ 199304705 w 639"/>
              <a:gd name="T47" fmla="*/ 429429552 h 635"/>
              <a:gd name="T48" fmla="*/ 93479283 w 639"/>
              <a:gd name="T49" fmla="*/ 429429552 h 635"/>
              <a:gd name="T50" fmla="*/ 39684772 w 639"/>
              <a:gd name="T51" fmla="*/ 464773539 h 635"/>
              <a:gd name="T52" fmla="*/ 14109743 w 639"/>
              <a:gd name="T53" fmla="*/ 500117643 h 635"/>
              <a:gd name="T54" fmla="*/ 7937143 w 639"/>
              <a:gd name="T55" fmla="*/ 541646827 h 635"/>
              <a:gd name="T56" fmla="*/ 44975572 w 639"/>
              <a:gd name="T57" fmla="*/ 561086019 h 635"/>
              <a:gd name="T58" fmla="*/ 519427398 w 639"/>
              <a:gd name="T59" fmla="*/ 561086019 h 635"/>
              <a:gd name="T60" fmla="*/ 556465816 w 639"/>
              <a:gd name="T61" fmla="*/ 541646827 h 635"/>
              <a:gd name="T62" fmla="*/ 551175016 w 639"/>
              <a:gd name="T63" fmla="*/ 500117643 h 635"/>
              <a:gd name="T64" fmla="*/ 23810486 w 639"/>
              <a:gd name="T65" fmla="*/ 104264789 h 635"/>
              <a:gd name="T66" fmla="*/ 48503711 w 639"/>
              <a:gd name="T67" fmla="*/ 80407598 h 635"/>
              <a:gd name="T68" fmla="*/ 23810486 w 639"/>
              <a:gd name="T69" fmla="*/ 55666793 h 635"/>
              <a:gd name="T70" fmla="*/ 0 w 639"/>
              <a:gd name="T71" fmla="*/ 80407598 h 635"/>
              <a:gd name="T72" fmla="*/ 23810486 w 639"/>
              <a:gd name="T73" fmla="*/ 104264789 h 635"/>
              <a:gd name="T74" fmla="*/ 446231306 w 639"/>
              <a:gd name="T75" fmla="*/ 313677997 h 635"/>
              <a:gd name="T76" fmla="*/ 327177035 w 639"/>
              <a:gd name="T77" fmla="*/ 313677997 h 635"/>
              <a:gd name="T78" fmla="*/ 327177035 w 639"/>
              <a:gd name="T79" fmla="*/ 132540008 h 635"/>
              <a:gd name="T80" fmla="*/ 446231306 w 639"/>
              <a:gd name="T81" fmla="*/ 132540008 h 635"/>
              <a:gd name="T82" fmla="*/ 446231306 w 639"/>
              <a:gd name="T83" fmla="*/ 313677997 h 635"/>
              <a:gd name="T84" fmla="*/ 288375017 w 639"/>
              <a:gd name="T85" fmla="*/ 283635608 h 635"/>
              <a:gd name="T86" fmla="*/ 111117161 w 639"/>
              <a:gd name="T87" fmla="*/ 283635608 h 635"/>
              <a:gd name="T88" fmla="*/ 111117161 w 639"/>
              <a:gd name="T89" fmla="*/ 98963191 h 635"/>
              <a:gd name="T90" fmla="*/ 288375017 w 639"/>
              <a:gd name="T91" fmla="*/ 98963191 h 635"/>
              <a:gd name="T92" fmla="*/ 288375017 w 639"/>
              <a:gd name="T93" fmla="*/ 283635608 h 6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5"/>
              <a:gd name="T143" fmla="*/ 639 w 639"/>
              <a:gd name="T144" fmla="*/ 635 h 6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5">
                <a:moveTo>
                  <a:pt x="625" y="566"/>
                </a:moveTo>
                <a:cubicBezTo>
                  <a:pt x="598" y="527"/>
                  <a:pt x="598" y="527"/>
                  <a:pt x="598" y="527"/>
                </a:cubicBezTo>
                <a:cubicBezTo>
                  <a:pt x="582" y="504"/>
                  <a:pt x="571" y="486"/>
                  <a:pt x="542" y="486"/>
                </a:cubicBezTo>
                <a:cubicBezTo>
                  <a:pt x="403" y="486"/>
                  <a:pt x="403" y="486"/>
                  <a:pt x="403" y="486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582" y="452"/>
                  <a:pt x="582" y="452"/>
                  <a:pt x="582" y="452"/>
                </a:cubicBezTo>
                <a:cubicBezTo>
                  <a:pt x="602" y="452"/>
                  <a:pt x="619" y="432"/>
                  <a:pt x="619" y="408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19"/>
                  <a:pt x="602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6" y="0"/>
                  <a:pt x="35" y="7"/>
                  <a:pt x="28" y="19"/>
                </a:cubicBezTo>
                <a:cubicBezTo>
                  <a:pt x="68" y="20"/>
                  <a:pt x="100" y="52"/>
                  <a:pt x="100" y="92"/>
                </a:cubicBezTo>
                <a:cubicBezTo>
                  <a:pt x="100" y="132"/>
                  <a:pt x="68" y="164"/>
                  <a:pt x="28" y="164"/>
                </a:cubicBezTo>
                <a:cubicBezTo>
                  <a:pt x="26" y="164"/>
                  <a:pt x="24" y="164"/>
                  <a:pt x="22" y="164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408"/>
                  <a:pt x="22" y="408"/>
                  <a:pt x="22" y="408"/>
                </a:cubicBezTo>
                <a:cubicBezTo>
                  <a:pt x="22" y="432"/>
                  <a:pt x="39" y="452"/>
                  <a:pt x="59" y="452"/>
                </a:cubicBezTo>
                <a:cubicBezTo>
                  <a:pt x="226" y="452"/>
                  <a:pt x="226" y="452"/>
                  <a:pt x="226" y="452"/>
                </a:cubicBezTo>
                <a:cubicBezTo>
                  <a:pt x="226" y="486"/>
                  <a:pt x="226" y="486"/>
                  <a:pt x="226" y="48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77" y="486"/>
                  <a:pt x="62" y="503"/>
                  <a:pt x="45" y="526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4" y="582"/>
                  <a:pt x="2" y="599"/>
                  <a:pt x="9" y="613"/>
                </a:cubicBezTo>
                <a:cubicBezTo>
                  <a:pt x="16" y="627"/>
                  <a:pt x="32" y="635"/>
                  <a:pt x="51" y="635"/>
                </a:cubicBezTo>
                <a:cubicBezTo>
                  <a:pt x="589" y="635"/>
                  <a:pt x="589" y="635"/>
                  <a:pt x="589" y="635"/>
                </a:cubicBezTo>
                <a:cubicBezTo>
                  <a:pt x="609" y="635"/>
                  <a:pt x="624" y="627"/>
                  <a:pt x="631" y="613"/>
                </a:cubicBezTo>
                <a:cubicBezTo>
                  <a:pt x="639" y="599"/>
                  <a:pt x="636" y="582"/>
                  <a:pt x="625" y="566"/>
                </a:cubicBezTo>
                <a:close/>
                <a:moveTo>
                  <a:pt x="27" y="118"/>
                </a:moveTo>
                <a:cubicBezTo>
                  <a:pt x="42" y="118"/>
                  <a:pt x="55" y="106"/>
                  <a:pt x="55" y="91"/>
                </a:cubicBezTo>
                <a:cubicBezTo>
                  <a:pt x="55" y="75"/>
                  <a:pt x="42" y="63"/>
                  <a:pt x="27" y="63"/>
                </a:cubicBezTo>
                <a:cubicBezTo>
                  <a:pt x="12" y="63"/>
                  <a:pt x="0" y="75"/>
                  <a:pt x="0" y="91"/>
                </a:cubicBezTo>
                <a:cubicBezTo>
                  <a:pt x="0" y="106"/>
                  <a:pt x="12" y="118"/>
                  <a:pt x="27" y="118"/>
                </a:cubicBezTo>
                <a:close/>
                <a:moveTo>
                  <a:pt x="506" y="355"/>
                </a:moveTo>
                <a:cubicBezTo>
                  <a:pt x="371" y="355"/>
                  <a:pt x="371" y="355"/>
                  <a:pt x="371" y="355"/>
                </a:cubicBezTo>
                <a:cubicBezTo>
                  <a:pt x="371" y="150"/>
                  <a:pt x="371" y="150"/>
                  <a:pt x="371" y="150"/>
                </a:cubicBezTo>
                <a:cubicBezTo>
                  <a:pt x="506" y="150"/>
                  <a:pt x="506" y="150"/>
                  <a:pt x="506" y="150"/>
                </a:cubicBezTo>
                <a:lnTo>
                  <a:pt x="506" y="355"/>
                </a:lnTo>
                <a:close/>
                <a:moveTo>
                  <a:pt x="327" y="321"/>
                </a:moveTo>
                <a:cubicBezTo>
                  <a:pt x="126" y="321"/>
                  <a:pt x="126" y="321"/>
                  <a:pt x="126" y="321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327" y="112"/>
                  <a:pt x="327" y="112"/>
                  <a:pt x="327" y="112"/>
                </a:cubicBezTo>
                <a:lnTo>
                  <a:pt x="327" y="321"/>
                </a:lnTo>
                <a:close/>
              </a:path>
            </a:pathLst>
          </a:custGeom>
          <a:solidFill>
            <a:srgbClr val="A511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22553" y="2402536"/>
            <a:ext cx="1255393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1" b="1" dirty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WLAN </a:t>
            </a:r>
            <a:r>
              <a:rPr lang="en-US" sz="1201" b="1" dirty="0" smtClean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NMS</a:t>
            </a:r>
            <a:endParaRPr lang="en-US" sz="1201" b="1" dirty="0">
              <a:solidFill>
                <a:srgbClr val="40404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7" name="Freeform 72"/>
          <p:cNvSpPr>
            <a:spLocks noEditPoints="1"/>
          </p:cNvSpPr>
          <p:nvPr/>
        </p:nvSpPr>
        <p:spPr bwMode="auto">
          <a:xfrm>
            <a:off x="471194" y="3092797"/>
            <a:ext cx="2694948" cy="1599150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rgbClr val="00549F">
              <a:lumMod val="20000"/>
              <a:lumOff val="8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32929" y="3359825"/>
            <a:ext cx="9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LAN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4661" y="4772410"/>
            <a:ext cx="1585499" cy="316949"/>
            <a:chOff x="1153664" y="5420789"/>
            <a:chExt cx="1585499" cy="316949"/>
          </a:xfrm>
        </p:grpSpPr>
        <p:sp>
          <p:nvSpPr>
            <p:cNvPr id="119" name="Rounded Rectangle 118"/>
            <p:cNvSpPr/>
            <p:nvPr/>
          </p:nvSpPr>
          <p:spPr bwMode="auto">
            <a:xfrm>
              <a:off x="1153664" y="5420789"/>
              <a:ext cx="1585499" cy="316949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644" tIns="34322" rIns="68644" bIns="34322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24896" y="5434291"/>
              <a:ext cx="1302082" cy="27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1" b="1" dirty="0">
                  <a:solidFill>
                    <a:srgbClr val="FFFFFF"/>
                  </a:solidFill>
                  <a:latin typeface="Trebuchet MS" pitchFamily="34" charset="0"/>
                  <a:cs typeface="Arial" charset="0"/>
                </a:rPr>
                <a:t>Open Access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430651" y="3396187"/>
            <a:ext cx="105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WLAN</a:t>
            </a:r>
          </a:p>
        </p:txBody>
      </p:sp>
      <p:grpSp>
        <p:nvGrpSpPr>
          <p:cNvPr id="128" name="Group 71"/>
          <p:cNvGrpSpPr/>
          <p:nvPr/>
        </p:nvGrpSpPr>
        <p:grpSpPr>
          <a:xfrm>
            <a:off x="4113513" y="3576081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30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31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sp>
        <p:nvSpPr>
          <p:cNvPr id="141" name="Freeform 36"/>
          <p:cNvSpPr>
            <a:spLocks noChangeAspect="1" noEditPoints="1"/>
          </p:cNvSpPr>
          <p:nvPr/>
        </p:nvSpPr>
        <p:spPr bwMode="auto">
          <a:xfrm>
            <a:off x="1090202" y="3762384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63" name="Freeform 36"/>
          <p:cNvSpPr>
            <a:spLocks noChangeAspect="1" noEditPoints="1"/>
          </p:cNvSpPr>
          <p:nvPr/>
        </p:nvSpPr>
        <p:spPr bwMode="auto">
          <a:xfrm>
            <a:off x="1990225" y="3924002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64" name="Freeform 36"/>
          <p:cNvSpPr>
            <a:spLocks noChangeAspect="1" noEditPoints="1"/>
          </p:cNvSpPr>
          <p:nvPr/>
        </p:nvSpPr>
        <p:spPr bwMode="auto">
          <a:xfrm>
            <a:off x="1257197" y="4150965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16" name="Freeform 64"/>
          <p:cNvSpPr>
            <a:spLocks noChangeAspect="1" noEditPoints="1"/>
          </p:cNvSpPr>
          <p:nvPr/>
        </p:nvSpPr>
        <p:spPr bwMode="auto">
          <a:xfrm>
            <a:off x="1351812" y="2678342"/>
            <a:ext cx="532418" cy="465801"/>
          </a:xfrm>
          <a:custGeom>
            <a:avLst/>
            <a:gdLst>
              <a:gd name="T0" fmla="*/ 551175016 w 639"/>
              <a:gd name="T1" fmla="*/ 500117643 h 635"/>
              <a:gd name="T2" fmla="*/ 527364537 w 639"/>
              <a:gd name="T3" fmla="*/ 465657138 h 635"/>
              <a:gd name="T4" fmla="*/ 477978923 w 639"/>
              <a:gd name="T5" fmla="*/ 429429552 h 635"/>
              <a:gd name="T6" fmla="*/ 355397452 w 639"/>
              <a:gd name="T7" fmla="*/ 429429552 h 635"/>
              <a:gd name="T8" fmla="*/ 355397452 w 639"/>
              <a:gd name="T9" fmla="*/ 399387164 h 635"/>
              <a:gd name="T10" fmla="*/ 513253859 w 639"/>
              <a:gd name="T11" fmla="*/ 399387164 h 635"/>
              <a:gd name="T12" fmla="*/ 545883277 w 639"/>
              <a:gd name="T13" fmla="*/ 360508779 h 635"/>
              <a:gd name="T14" fmla="*/ 545883277 w 639"/>
              <a:gd name="T15" fmla="*/ 300424002 h 635"/>
              <a:gd name="T16" fmla="*/ 545883277 w 639"/>
              <a:gd name="T17" fmla="*/ 300424002 h 635"/>
              <a:gd name="T18" fmla="*/ 545883277 w 639"/>
              <a:gd name="T19" fmla="*/ 113100786 h 635"/>
              <a:gd name="T20" fmla="*/ 545883277 w 639"/>
              <a:gd name="T21" fmla="*/ 113100786 h 635"/>
              <a:gd name="T22" fmla="*/ 545883277 w 639"/>
              <a:gd name="T23" fmla="*/ 38878400 h 635"/>
              <a:gd name="T24" fmla="*/ 513253859 w 639"/>
              <a:gd name="T25" fmla="*/ 0 h 635"/>
              <a:gd name="T26" fmla="*/ 52030911 w 639"/>
              <a:gd name="T27" fmla="*/ 0 h 635"/>
              <a:gd name="T28" fmla="*/ 24692286 w 639"/>
              <a:gd name="T29" fmla="*/ 16788401 h 635"/>
              <a:gd name="T30" fmla="*/ 88187544 w 639"/>
              <a:gd name="T31" fmla="*/ 81291198 h 635"/>
              <a:gd name="T32" fmla="*/ 24692286 w 639"/>
              <a:gd name="T33" fmla="*/ 144910403 h 635"/>
              <a:gd name="T34" fmla="*/ 19401486 w 639"/>
              <a:gd name="T35" fmla="*/ 144910403 h 635"/>
              <a:gd name="T36" fmla="*/ 19401486 w 639"/>
              <a:gd name="T37" fmla="*/ 300424002 h 635"/>
              <a:gd name="T38" fmla="*/ 19401486 w 639"/>
              <a:gd name="T39" fmla="*/ 300424002 h 635"/>
              <a:gd name="T40" fmla="*/ 19401486 w 639"/>
              <a:gd name="T41" fmla="*/ 360508779 h 635"/>
              <a:gd name="T42" fmla="*/ 52030911 w 639"/>
              <a:gd name="T43" fmla="*/ 399387164 h 635"/>
              <a:gd name="T44" fmla="*/ 199304705 w 639"/>
              <a:gd name="T45" fmla="*/ 399387164 h 635"/>
              <a:gd name="T46" fmla="*/ 199304705 w 639"/>
              <a:gd name="T47" fmla="*/ 429429552 h 635"/>
              <a:gd name="T48" fmla="*/ 93479283 w 639"/>
              <a:gd name="T49" fmla="*/ 429429552 h 635"/>
              <a:gd name="T50" fmla="*/ 39684772 w 639"/>
              <a:gd name="T51" fmla="*/ 464773539 h 635"/>
              <a:gd name="T52" fmla="*/ 14109743 w 639"/>
              <a:gd name="T53" fmla="*/ 500117643 h 635"/>
              <a:gd name="T54" fmla="*/ 7937143 w 639"/>
              <a:gd name="T55" fmla="*/ 541646827 h 635"/>
              <a:gd name="T56" fmla="*/ 44975572 w 639"/>
              <a:gd name="T57" fmla="*/ 561086019 h 635"/>
              <a:gd name="T58" fmla="*/ 519427398 w 639"/>
              <a:gd name="T59" fmla="*/ 561086019 h 635"/>
              <a:gd name="T60" fmla="*/ 556465816 w 639"/>
              <a:gd name="T61" fmla="*/ 541646827 h 635"/>
              <a:gd name="T62" fmla="*/ 551175016 w 639"/>
              <a:gd name="T63" fmla="*/ 500117643 h 635"/>
              <a:gd name="T64" fmla="*/ 23810486 w 639"/>
              <a:gd name="T65" fmla="*/ 104264789 h 635"/>
              <a:gd name="T66" fmla="*/ 48503711 w 639"/>
              <a:gd name="T67" fmla="*/ 80407598 h 635"/>
              <a:gd name="T68" fmla="*/ 23810486 w 639"/>
              <a:gd name="T69" fmla="*/ 55666793 h 635"/>
              <a:gd name="T70" fmla="*/ 0 w 639"/>
              <a:gd name="T71" fmla="*/ 80407598 h 635"/>
              <a:gd name="T72" fmla="*/ 23810486 w 639"/>
              <a:gd name="T73" fmla="*/ 104264789 h 635"/>
              <a:gd name="T74" fmla="*/ 446231306 w 639"/>
              <a:gd name="T75" fmla="*/ 313677997 h 635"/>
              <a:gd name="T76" fmla="*/ 327177035 w 639"/>
              <a:gd name="T77" fmla="*/ 313677997 h 635"/>
              <a:gd name="T78" fmla="*/ 327177035 w 639"/>
              <a:gd name="T79" fmla="*/ 132540008 h 635"/>
              <a:gd name="T80" fmla="*/ 446231306 w 639"/>
              <a:gd name="T81" fmla="*/ 132540008 h 635"/>
              <a:gd name="T82" fmla="*/ 446231306 w 639"/>
              <a:gd name="T83" fmla="*/ 313677997 h 635"/>
              <a:gd name="T84" fmla="*/ 288375017 w 639"/>
              <a:gd name="T85" fmla="*/ 283635608 h 635"/>
              <a:gd name="T86" fmla="*/ 111117161 w 639"/>
              <a:gd name="T87" fmla="*/ 283635608 h 635"/>
              <a:gd name="T88" fmla="*/ 111117161 w 639"/>
              <a:gd name="T89" fmla="*/ 98963191 h 635"/>
              <a:gd name="T90" fmla="*/ 288375017 w 639"/>
              <a:gd name="T91" fmla="*/ 98963191 h 635"/>
              <a:gd name="T92" fmla="*/ 288375017 w 639"/>
              <a:gd name="T93" fmla="*/ 283635608 h 6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5"/>
              <a:gd name="T143" fmla="*/ 639 w 639"/>
              <a:gd name="T144" fmla="*/ 635 h 6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5">
                <a:moveTo>
                  <a:pt x="625" y="566"/>
                </a:moveTo>
                <a:cubicBezTo>
                  <a:pt x="598" y="527"/>
                  <a:pt x="598" y="527"/>
                  <a:pt x="598" y="527"/>
                </a:cubicBezTo>
                <a:cubicBezTo>
                  <a:pt x="582" y="504"/>
                  <a:pt x="571" y="486"/>
                  <a:pt x="542" y="486"/>
                </a:cubicBezTo>
                <a:cubicBezTo>
                  <a:pt x="403" y="486"/>
                  <a:pt x="403" y="486"/>
                  <a:pt x="403" y="486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582" y="452"/>
                  <a:pt x="582" y="452"/>
                  <a:pt x="582" y="452"/>
                </a:cubicBezTo>
                <a:cubicBezTo>
                  <a:pt x="602" y="452"/>
                  <a:pt x="619" y="432"/>
                  <a:pt x="619" y="408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19"/>
                  <a:pt x="602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6" y="0"/>
                  <a:pt x="35" y="7"/>
                  <a:pt x="28" y="19"/>
                </a:cubicBezTo>
                <a:cubicBezTo>
                  <a:pt x="68" y="20"/>
                  <a:pt x="100" y="52"/>
                  <a:pt x="100" y="92"/>
                </a:cubicBezTo>
                <a:cubicBezTo>
                  <a:pt x="100" y="132"/>
                  <a:pt x="68" y="164"/>
                  <a:pt x="28" y="164"/>
                </a:cubicBezTo>
                <a:cubicBezTo>
                  <a:pt x="26" y="164"/>
                  <a:pt x="24" y="164"/>
                  <a:pt x="22" y="164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408"/>
                  <a:pt x="22" y="408"/>
                  <a:pt x="22" y="408"/>
                </a:cubicBezTo>
                <a:cubicBezTo>
                  <a:pt x="22" y="432"/>
                  <a:pt x="39" y="452"/>
                  <a:pt x="59" y="452"/>
                </a:cubicBezTo>
                <a:cubicBezTo>
                  <a:pt x="226" y="452"/>
                  <a:pt x="226" y="452"/>
                  <a:pt x="226" y="452"/>
                </a:cubicBezTo>
                <a:cubicBezTo>
                  <a:pt x="226" y="486"/>
                  <a:pt x="226" y="486"/>
                  <a:pt x="226" y="48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77" y="486"/>
                  <a:pt x="62" y="503"/>
                  <a:pt x="45" y="526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4" y="582"/>
                  <a:pt x="2" y="599"/>
                  <a:pt x="9" y="613"/>
                </a:cubicBezTo>
                <a:cubicBezTo>
                  <a:pt x="16" y="627"/>
                  <a:pt x="32" y="635"/>
                  <a:pt x="51" y="635"/>
                </a:cubicBezTo>
                <a:cubicBezTo>
                  <a:pt x="589" y="635"/>
                  <a:pt x="589" y="635"/>
                  <a:pt x="589" y="635"/>
                </a:cubicBezTo>
                <a:cubicBezTo>
                  <a:pt x="609" y="635"/>
                  <a:pt x="624" y="627"/>
                  <a:pt x="631" y="613"/>
                </a:cubicBezTo>
                <a:cubicBezTo>
                  <a:pt x="639" y="599"/>
                  <a:pt x="636" y="582"/>
                  <a:pt x="625" y="566"/>
                </a:cubicBezTo>
                <a:close/>
                <a:moveTo>
                  <a:pt x="27" y="118"/>
                </a:moveTo>
                <a:cubicBezTo>
                  <a:pt x="42" y="118"/>
                  <a:pt x="55" y="106"/>
                  <a:pt x="55" y="91"/>
                </a:cubicBezTo>
                <a:cubicBezTo>
                  <a:pt x="55" y="75"/>
                  <a:pt x="42" y="63"/>
                  <a:pt x="27" y="63"/>
                </a:cubicBezTo>
                <a:cubicBezTo>
                  <a:pt x="12" y="63"/>
                  <a:pt x="0" y="75"/>
                  <a:pt x="0" y="91"/>
                </a:cubicBezTo>
                <a:cubicBezTo>
                  <a:pt x="0" y="106"/>
                  <a:pt x="12" y="118"/>
                  <a:pt x="27" y="118"/>
                </a:cubicBezTo>
                <a:close/>
                <a:moveTo>
                  <a:pt x="506" y="355"/>
                </a:moveTo>
                <a:cubicBezTo>
                  <a:pt x="371" y="355"/>
                  <a:pt x="371" y="355"/>
                  <a:pt x="371" y="355"/>
                </a:cubicBezTo>
                <a:cubicBezTo>
                  <a:pt x="371" y="150"/>
                  <a:pt x="371" y="150"/>
                  <a:pt x="371" y="150"/>
                </a:cubicBezTo>
                <a:cubicBezTo>
                  <a:pt x="506" y="150"/>
                  <a:pt x="506" y="150"/>
                  <a:pt x="506" y="150"/>
                </a:cubicBezTo>
                <a:lnTo>
                  <a:pt x="506" y="355"/>
                </a:lnTo>
                <a:close/>
                <a:moveTo>
                  <a:pt x="327" y="321"/>
                </a:moveTo>
                <a:cubicBezTo>
                  <a:pt x="126" y="321"/>
                  <a:pt x="126" y="321"/>
                  <a:pt x="126" y="321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327" y="112"/>
                  <a:pt x="327" y="112"/>
                  <a:pt x="327" y="112"/>
                </a:cubicBezTo>
                <a:lnTo>
                  <a:pt x="327" y="321"/>
                </a:ln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grpSp>
        <p:nvGrpSpPr>
          <p:cNvPr id="166" name="Group 71"/>
          <p:cNvGrpSpPr/>
          <p:nvPr/>
        </p:nvGrpSpPr>
        <p:grpSpPr>
          <a:xfrm>
            <a:off x="4669036" y="3845230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67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68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69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grpSp>
        <p:nvGrpSpPr>
          <p:cNvPr id="170" name="Group 71"/>
          <p:cNvGrpSpPr/>
          <p:nvPr/>
        </p:nvGrpSpPr>
        <p:grpSpPr>
          <a:xfrm>
            <a:off x="5359380" y="3709128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71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72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73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339479" y="4748242"/>
            <a:ext cx="1585499" cy="316949"/>
            <a:chOff x="1153664" y="5420789"/>
            <a:chExt cx="1585499" cy="316949"/>
          </a:xfrm>
        </p:grpSpPr>
        <p:sp>
          <p:nvSpPr>
            <p:cNvPr id="175" name="Rounded Rectangle 174"/>
            <p:cNvSpPr/>
            <p:nvPr/>
          </p:nvSpPr>
          <p:spPr bwMode="auto">
            <a:xfrm>
              <a:off x="1153664" y="5420789"/>
              <a:ext cx="1585499" cy="316949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644" tIns="34322" rIns="68644" bIns="34322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324896" y="5434291"/>
              <a:ext cx="1302082" cy="27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1" b="1" dirty="0" smtClean="0">
                  <a:solidFill>
                    <a:srgbClr val="FFFFFF"/>
                  </a:solidFill>
                  <a:latin typeface="Trebuchet MS" pitchFamily="34" charset="0"/>
                  <a:cs typeface="Arial" charset="0"/>
                </a:rPr>
                <a:t>Weak Access</a:t>
              </a:r>
              <a:endParaRPr lang="en-US" sz="1201" b="1" dirty="0">
                <a:solidFill>
                  <a:srgbClr val="FFFFFF"/>
                </a:solidFill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162" name="Freeform 71"/>
          <p:cNvSpPr>
            <a:spLocks noEditPoints="1"/>
          </p:cNvSpPr>
          <p:nvPr/>
        </p:nvSpPr>
        <p:spPr bwMode="auto">
          <a:xfrm>
            <a:off x="4936568" y="4411561"/>
            <a:ext cx="387838" cy="369120"/>
          </a:xfrm>
          <a:custGeom>
            <a:avLst/>
            <a:gdLst/>
            <a:ahLst/>
            <a:cxnLst>
              <a:cxn ang="0">
                <a:pos x="36" y="192"/>
              </a:cxn>
              <a:cxn ang="0">
                <a:pos x="64" y="165"/>
              </a:cxn>
              <a:cxn ang="0">
                <a:pos x="36" y="137"/>
              </a:cxn>
              <a:cxn ang="0">
                <a:pos x="9" y="165"/>
              </a:cxn>
              <a:cxn ang="0">
                <a:pos x="36" y="192"/>
              </a:cxn>
              <a:cxn ang="0">
                <a:pos x="373" y="134"/>
              </a:cxn>
              <a:cxn ang="0">
                <a:pos x="309" y="134"/>
              </a:cxn>
              <a:cxn ang="0">
                <a:pos x="309" y="82"/>
              </a:cxn>
              <a:cxn ang="0">
                <a:pos x="235" y="0"/>
              </a:cxn>
              <a:cxn ang="0">
                <a:pos x="187" y="0"/>
              </a:cxn>
              <a:cxn ang="0">
                <a:pos x="112" y="82"/>
              </a:cxn>
              <a:cxn ang="0">
                <a:pos x="112" y="134"/>
              </a:cxn>
              <a:cxn ang="0">
                <a:pos x="103" y="134"/>
              </a:cxn>
              <a:cxn ang="0">
                <a:pos x="110" y="164"/>
              </a:cxn>
              <a:cxn ang="0">
                <a:pos x="38" y="236"/>
              </a:cxn>
              <a:cxn ang="0">
                <a:pos x="0" y="225"/>
              </a:cxn>
              <a:cxn ang="0">
                <a:pos x="0" y="435"/>
              </a:cxn>
              <a:cxn ang="0">
                <a:pos x="43" y="486"/>
              </a:cxn>
              <a:cxn ang="0">
                <a:pos x="373" y="486"/>
              </a:cxn>
              <a:cxn ang="0">
                <a:pos x="416" y="435"/>
              </a:cxn>
              <a:cxn ang="0">
                <a:pos x="416" y="185"/>
              </a:cxn>
              <a:cxn ang="0">
                <a:pos x="373" y="134"/>
              </a:cxn>
              <a:cxn ang="0">
                <a:pos x="276" y="134"/>
              </a:cxn>
              <a:cxn ang="0">
                <a:pos x="146" y="134"/>
              </a:cxn>
              <a:cxn ang="0">
                <a:pos x="146" y="95"/>
              </a:cxn>
              <a:cxn ang="0">
                <a:pos x="198" y="34"/>
              </a:cxn>
              <a:cxn ang="0">
                <a:pos x="223" y="34"/>
              </a:cxn>
              <a:cxn ang="0">
                <a:pos x="276" y="95"/>
              </a:cxn>
              <a:cxn ang="0">
                <a:pos x="276" y="134"/>
              </a:cxn>
              <a:cxn ang="0">
                <a:pos x="250" y="262"/>
              </a:cxn>
              <a:cxn ang="0">
                <a:pos x="210" y="301"/>
              </a:cxn>
              <a:cxn ang="0">
                <a:pos x="170" y="262"/>
              </a:cxn>
              <a:cxn ang="0">
                <a:pos x="210" y="222"/>
              </a:cxn>
              <a:cxn ang="0">
                <a:pos x="250" y="262"/>
              </a:cxn>
              <a:cxn ang="0">
                <a:pos x="231" y="285"/>
              </a:cxn>
              <a:cxn ang="0">
                <a:pos x="245" y="384"/>
              </a:cxn>
              <a:cxn ang="0">
                <a:pos x="179" y="384"/>
              </a:cxn>
              <a:cxn ang="0">
                <a:pos x="193" y="285"/>
              </a:cxn>
              <a:cxn ang="0">
                <a:pos x="231" y="285"/>
              </a:cxn>
            </a:cxnLst>
            <a:rect l="0" t="0" r="r" b="b"/>
            <a:pathLst>
              <a:path w="416" h="486">
                <a:moveTo>
                  <a:pt x="36" y="192"/>
                </a:moveTo>
                <a:cubicBezTo>
                  <a:pt x="52" y="192"/>
                  <a:pt x="64" y="180"/>
                  <a:pt x="64" y="165"/>
                </a:cubicBezTo>
                <a:cubicBezTo>
                  <a:pt x="64" y="150"/>
                  <a:pt x="52" y="137"/>
                  <a:pt x="36" y="137"/>
                </a:cubicBezTo>
                <a:cubicBezTo>
                  <a:pt x="21" y="137"/>
                  <a:pt x="9" y="150"/>
                  <a:pt x="9" y="165"/>
                </a:cubicBezTo>
                <a:cubicBezTo>
                  <a:pt x="9" y="180"/>
                  <a:pt x="21" y="192"/>
                  <a:pt x="36" y="192"/>
                </a:cubicBezTo>
                <a:close/>
                <a:moveTo>
                  <a:pt x="373" y="134"/>
                </a:moveTo>
                <a:cubicBezTo>
                  <a:pt x="309" y="134"/>
                  <a:pt x="309" y="134"/>
                  <a:pt x="309" y="134"/>
                </a:cubicBezTo>
                <a:cubicBezTo>
                  <a:pt x="309" y="82"/>
                  <a:pt x="309" y="82"/>
                  <a:pt x="309" y="82"/>
                </a:cubicBezTo>
                <a:cubicBezTo>
                  <a:pt x="309" y="37"/>
                  <a:pt x="276" y="0"/>
                  <a:pt x="235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46" y="0"/>
                  <a:pt x="112" y="37"/>
                  <a:pt x="112" y="82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03" y="134"/>
                  <a:pt x="103" y="134"/>
                  <a:pt x="103" y="134"/>
                </a:cubicBezTo>
                <a:cubicBezTo>
                  <a:pt x="107" y="143"/>
                  <a:pt x="110" y="153"/>
                  <a:pt x="110" y="164"/>
                </a:cubicBezTo>
                <a:cubicBezTo>
                  <a:pt x="110" y="204"/>
                  <a:pt x="78" y="236"/>
                  <a:pt x="38" y="236"/>
                </a:cubicBezTo>
                <a:cubicBezTo>
                  <a:pt x="24" y="236"/>
                  <a:pt x="11" y="232"/>
                  <a:pt x="0" y="225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63"/>
                  <a:pt x="20" y="486"/>
                  <a:pt x="43" y="486"/>
                </a:cubicBezTo>
                <a:cubicBezTo>
                  <a:pt x="373" y="486"/>
                  <a:pt x="373" y="486"/>
                  <a:pt x="373" y="486"/>
                </a:cubicBezTo>
                <a:cubicBezTo>
                  <a:pt x="397" y="486"/>
                  <a:pt x="416" y="463"/>
                  <a:pt x="416" y="435"/>
                </a:cubicBezTo>
                <a:cubicBezTo>
                  <a:pt x="416" y="185"/>
                  <a:pt x="416" y="185"/>
                  <a:pt x="416" y="185"/>
                </a:cubicBezTo>
                <a:cubicBezTo>
                  <a:pt x="416" y="157"/>
                  <a:pt x="397" y="134"/>
                  <a:pt x="373" y="134"/>
                </a:cubicBezTo>
                <a:close/>
                <a:moveTo>
                  <a:pt x="276" y="134"/>
                </a:moveTo>
                <a:cubicBezTo>
                  <a:pt x="146" y="134"/>
                  <a:pt x="146" y="134"/>
                  <a:pt x="146" y="134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46" y="61"/>
                  <a:pt x="169" y="34"/>
                  <a:pt x="198" y="34"/>
                </a:cubicBezTo>
                <a:cubicBezTo>
                  <a:pt x="223" y="34"/>
                  <a:pt x="223" y="34"/>
                  <a:pt x="223" y="34"/>
                </a:cubicBezTo>
                <a:cubicBezTo>
                  <a:pt x="252" y="34"/>
                  <a:pt x="276" y="61"/>
                  <a:pt x="276" y="95"/>
                </a:cubicBezTo>
                <a:lnTo>
                  <a:pt x="276" y="134"/>
                </a:lnTo>
                <a:close/>
                <a:moveTo>
                  <a:pt x="250" y="262"/>
                </a:moveTo>
                <a:cubicBezTo>
                  <a:pt x="250" y="284"/>
                  <a:pt x="232" y="301"/>
                  <a:pt x="210" y="301"/>
                </a:cubicBezTo>
                <a:cubicBezTo>
                  <a:pt x="188" y="301"/>
                  <a:pt x="170" y="284"/>
                  <a:pt x="170" y="262"/>
                </a:cubicBezTo>
                <a:cubicBezTo>
                  <a:pt x="170" y="240"/>
                  <a:pt x="188" y="222"/>
                  <a:pt x="210" y="222"/>
                </a:cubicBezTo>
                <a:cubicBezTo>
                  <a:pt x="232" y="222"/>
                  <a:pt x="250" y="240"/>
                  <a:pt x="250" y="262"/>
                </a:cubicBezTo>
                <a:close/>
                <a:moveTo>
                  <a:pt x="231" y="285"/>
                </a:moveTo>
                <a:cubicBezTo>
                  <a:pt x="245" y="384"/>
                  <a:pt x="245" y="384"/>
                  <a:pt x="245" y="384"/>
                </a:cubicBezTo>
                <a:cubicBezTo>
                  <a:pt x="179" y="384"/>
                  <a:pt x="179" y="384"/>
                  <a:pt x="179" y="384"/>
                </a:cubicBezTo>
                <a:cubicBezTo>
                  <a:pt x="193" y="285"/>
                  <a:pt x="193" y="285"/>
                  <a:pt x="193" y="285"/>
                </a:cubicBezTo>
                <a:lnTo>
                  <a:pt x="231" y="285"/>
                </a:lnTo>
                <a:close/>
              </a:path>
            </a:pathLst>
          </a:custGeom>
          <a:solidFill>
            <a:srgbClr val="A511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</a:t>
            </a:r>
            <a:r>
              <a:rPr lang="en-US" dirty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/>
              <a:t>Analytics - Directions</a:t>
            </a: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993" y="3356315"/>
            <a:ext cx="2608263" cy="1628775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249" y="3796424"/>
            <a:ext cx="1500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ight Arrow 100"/>
          <p:cNvSpPr/>
          <p:nvPr/>
        </p:nvSpPr>
        <p:spPr bwMode="auto">
          <a:xfrm>
            <a:off x="2704757" y="4046456"/>
            <a:ext cx="1077506" cy="50641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102" name="Group 59"/>
          <p:cNvGrpSpPr/>
          <p:nvPr/>
        </p:nvGrpSpPr>
        <p:grpSpPr>
          <a:xfrm>
            <a:off x="8703725" y="3738596"/>
            <a:ext cx="1581946" cy="864212"/>
            <a:chOff x="7953375" y="2341563"/>
            <a:chExt cx="1028701" cy="561976"/>
          </a:xfrm>
          <a:solidFill>
            <a:schemeClr val="accent4"/>
          </a:solidFill>
        </p:grpSpPr>
        <p:sp>
          <p:nvSpPr>
            <p:cNvPr id="103" name="Freeform 72"/>
            <p:cNvSpPr>
              <a:spLocks noEditPoints="1"/>
            </p:cNvSpPr>
            <p:nvPr/>
          </p:nvSpPr>
          <p:spPr bwMode="auto">
            <a:xfrm>
              <a:off x="7953375" y="2341563"/>
              <a:ext cx="327025" cy="242888"/>
            </a:xfrm>
            <a:custGeom>
              <a:avLst/>
              <a:gdLst>
                <a:gd name="T0" fmla="*/ 105 w 116"/>
                <a:gd name="T1" fmla="*/ 0 h 86"/>
                <a:gd name="T2" fmla="*/ 11 w 116"/>
                <a:gd name="T3" fmla="*/ 0 h 86"/>
                <a:gd name="T4" fmla="*/ 9 w 116"/>
                <a:gd name="T5" fmla="*/ 1 h 86"/>
                <a:gd name="T6" fmla="*/ 8 w 116"/>
                <a:gd name="T7" fmla="*/ 1 h 86"/>
                <a:gd name="T8" fmla="*/ 7 w 116"/>
                <a:gd name="T9" fmla="*/ 2 h 86"/>
                <a:gd name="T10" fmla="*/ 4 w 116"/>
                <a:gd name="T11" fmla="*/ 3 h 86"/>
                <a:gd name="T12" fmla="*/ 4 w 116"/>
                <a:gd name="T13" fmla="*/ 4 h 86"/>
                <a:gd name="T14" fmla="*/ 2 w 116"/>
                <a:gd name="T15" fmla="*/ 6 h 86"/>
                <a:gd name="T16" fmla="*/ 2 w 116"/>
                <a:gd name="T17" fmla="*/ 6 h 86"/>
                <a:gd name="T18" fmla="*/ 1 w 116"/>
                <a:gd name="T19" fmla="*/ 13 h 86"/>
                <a:gd name="T20" fmla="*/ 0 w 116"/>
                <a:gd name="T21" fmla="*/ 48 h 86"/>
                <a:gd name="T22" fmla="*/ 1 w 116"/>
                <a:gd name="T23" fmla="*/ 73 h 86"/>
                <a:gd name="T24" fmla="*/ 11 w 116"/>
                <a:gd name="T25" fmla="*/ 86 h 86"/>
                <a:gd name="T26" fmla="*/ 105 w 116"/>
                <a:gd name="T27" fmla="*/ 86 h 86"/>
                <a:gd name="T28" fmla="*/ 116 w 116"/>
                <a:gd name="T29" fmla="*/ 73 h 86"/>
                <a:gd name="T30" fmla="*/ 116 w 116"/>
                <a:gd name="T31" fmla="*/ 13 h 86"/>
                <a:gd name="T32" fmla="*/ 105 w 116"/>
                <a:gd name="T33" fmla="*/ 0 h 86"/>
                <a:gd name="T34" fmla="*/ 76 w 116"/>
                <a:gd name="T35" fmla="*/ 57 h 86"/>
                <a:gd name="T36" fmla="*/ 64 w 116"/>
                <a:gd name="T37" fmla="*/ 29 h 86"/>
                <a:gd name="T38" fmla="*/ 51 w 116"/>
                <a:gd name="T39" fmla="*/ 61 h 86"/>
                <a:gd name="T40" fmla="*/ 37 w 116"/>
                <a:gd name="T41" fmla="*/ 50 h 86"/>
                <a:gd name="T42" fmla="*/ 28 w 116"/>
                <a:gd name="T43" fmla="*/ 66 h 86"/>
                <a:gd name="T44" fmla="*/ 28 w 116"/>
                <a:gd name="T45" fmla="*/ 66 h 86"/>
                <a:gd name="T46" fmla="*/ 22 w 116"/>
                <a:gd name="T47" fmla="*/ 65 h 86"/>
                <a:gd name="T48" fmla="*/ 36 w 116"/>
                <a:gd name="T49" fmla="*/ 43 h 86"/>
                <a:gd name="T50" fmla="*/ 49 w 116"/>
                <a:gd name="T51" fmla="*/ 54 h 86"/>
                <a:gd name="T52" fmla="*/ 63 w 116"/>
                <a:gd name="T53" fmla="*/ 19 h 86"/>
                <a:gd name="T54" fmla="*/ 77 w 116"/>
                <a:gd name="T55" fmla="*/ 49 h 86"/>
                <a:gd name="T56" fmla="*/ 90 w 116"/>
                <a:gd name="T57" fmla="*/ 36 h 86"/>
                <a:gd name="T58" fmla="*/ 94 w 116"/>
                <a:gd name="T59" fmla="*/ 37 h 86"/>
                <a:gd name="T60" fmla="*/ 76 w 116"/>
                <a:gd name="T61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86">
                  <a:moveTo>
                    <a:pt x="10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11"/>
                    <a:pt x="1" y="1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80"/>
                    <a:pt x="5" y="86"/>
                    <a:pt x="11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1" y="86"/>
                    <a:pt x="116" y="80"/>
                    <a:pt x="116" y="7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6"/>
                    <a:pt x="111" y="0"/>
                    <a:pt x="105" y="0"/>
                  </a:cubicBezTo>
                  <a:close/>
                  <a:moveTo>
                    <a:pt x="76" y="57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4" y="37"/>
                    <a:pt x="94" y="37"/>
                    <a:pt x="94" y="37"/>
                  </a:cubicBez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Oval 73"/>
            <p:cNvSpPr>
              <a:spLocks noChangeArrowheads="1"/>
            </p:cNvSpPr>
            <p:nvPr/>
          </p:nvSpPr>
          <p:spPr bwMode="auto">
            <a:xfrm>
              <a:off x="8367713" y="2474913"/>
              <a:ext cx="188913" cy="18573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74"/>
            <p:cNvSpPr>
              <a:spLocks noEditPoints="1"/>
            </p:cNvSpPr>
            <p:nvPr/>
          </p:nvSpPr>
          <p:spPr bwMode="auto">
            <a:xfrm>
              <a:off x="8637588" y="2341563"/>
              <a:ext cx="344488" cy="242888"/>
            </a:xfrm>
            <a:custGeom>
              <a:avLst/>
              <a:gdLst>
                <a:gd name="T0" fmla="*/ 105 w 122"/>
                <a:gd name="T1" fmla="*/ 0 h 86"/>
                <a:gd name="T2" fmla="*/ 11 w 122"/>
                <a:gd name="T3" fmla="*/ 0 h 86"/>
                <a:gd name="T4" fmla="*/ 9 w 122"/>
                <a:gd name="T5" fmla="*/ 1 h 86"/>
                <a:gd name="T6" fmla="*/ 8 w 122"/>
                <a:gd name="T7" fmla="*/ 1 h 86"/>
                <a:gd name="T8" fmla="*/ 6 w 122"/>
                <a:gd name="T9" fmla="*/ 2 h 86"/>
                <a:gd name="T10" fmla="*/ 6 w 122"/>
                <a:gd name="T11" fmla="*/ 2 h 86"/>
                <a:gd name="T12" fmla="*/ 4 w 122"/>
                <a:gd name="T13" fmla="*/ 3 h 86"/>
                <a:gd name="T14" fmla="*/ 4 w 122"/>
                <a:gd name="T15" fmla="*/ 4 h 86"/>
                <a:gd name="T16" fmla="*/ 2 w 122"/>
                <a:gd name="T17" fmla="*/ 6 h 86"/>
                <a:gd name="T18" fmla="*/ 2 w 122"/>
                <a:gd name="T19" fmla="*/ 6 h 86"/>
                <a:gd name="T20" fmla="*/ 2 w 122"/>
                <a:gd name="T21" fmla="*/ 6 h 86"/>
                <a:gd name="T22" fmla="*/ 0 w 122"/>
                <a:gd name="T23" fmla="*/ 13 h 86"/>
                <a:gd name="T24" fmla="*/ 0 w 122"/>
                <a:gd name="T25" fmla="*/ 48 h 86"/>
                <a:gd name="T26" fmla="*/ 0 w 122"/>
                <a:gd name="T27" fmla="*/ 48 h 86"/>
                <a:gd name="T28" fmla="*/ 0 w 122"/>
                <a:gd name="T29" fmla="*/ 73 h 86"/>
                <a:gd name="T30" fmla="*/ 11 w 122"/>
                <a:gd name="T31" fmla="*/ 86 h 86"/>
                <a:gd name="T32" fmla="*/ 105 w 122"/>
                <a:gd name="T33" fmla="*/ 86 h 86"/>
                <a:gd name="T34" fmla="*/ 122 w 122"/>
                <a:gd name="T35" fmla="*/ 73 h 86"/>
                <a:gd name="T36" fmla="*/ 122 w 122"/>
                <a:gd name="T37" fmla="*/ 13 h 86"/>
                <a:gd name="T38" fmla="*/ 105 w 122"/>
                <a:gd name="T39" fmla="*/ 0 h 86"/>
                <a:gd name="T40" fmla="*/ 55 w 122"/>
                <a:gd name="T41" fmla="*/ 55 h 86"/>
                <a:gd name="T42" fmla="*/ 24 w 122"/>
                <a:gd name="T43" fmla="*/ 55 h 86"/>
                <a:gd name="T44" fmla="*/ 24 w 122"/>
                <a:gd name="T45" fmla="*/ 26 h 86"/>
                <a:gd name="T46" fmla="*/ 55 w 122"/>
                <a:gd name="T47" fmla="*/ 26 h 86"/>
                <a:gd name="T48" fmla="*/ 55 w 122"/>
                <a:gd name="T49" fmla="*/ 55 h 86"/>
                <a:gd name="T50" fmla="*/ 98 w 122"/>
                <a:gd name="T51" fmla="*/ 55 h 86"/>
                <a:gd name="T52" fmla="*/ 67 w 122"/>
                <a:gd name="T53" fmla="*/ 55 h 86"/>
                <a:gd name="T54" fmla="*/ 67 w 122"/>
                <a:gd name="T55" fmla="*/ 26 h 86"/>
                <a:gd name="T56" fmla="*/ 98 w 122"/>
                <a:gd name="T57" fmla="*/ 26 h 86"/>
                <a:gd name="T58" fmla="*/ 98 w 122"/>
                <a:gd name="T59" fmla="*/ 5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86">
                  <a:moveTo>
                    <a:pt x="10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0"/>
                    <a:pt x="5" y="86"/>
                    <a:pt x="11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1" y="86"/>
                    <a:pt x="122" y="80"/>
                    <a:pt x="122" y="7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2" y="6"/>
                    <a:pt x="111" y="0"/>
                    <a:pt x="105" y="0"/>
                  </a:cubicBezTo>
                  <a:close/>
                  <a:moveTo>
                    <a:pt x="55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55" y="26"/>
                    <a:pt x="55" y="26"/>
                    <a:pt x="55" y="26"/>
                  </a:cubicBezTo>
                  <a:lnTo>
                    <a:pt x="55" y="55"/>
                  </a:lnTo>
                  <a:close/>
                  <a:moveTo>
                    <a:pt x="98" y="55"/>
                  </a:moveTo>
                  <a:cubicBezTo>
                    <a:pt x="67" y="55"/>
                    <a:pt x="67" y="55"/>
                    <a:pt x="67" y="5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98" y="26"/>
                    <a:pt x="98" y="26"/>
                    <a:pt x="98" y="26"/>
                  </a:cubicBezTo>
                  <a:lnTo>
                    <a:pt x="98" y="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75"/>
            <p:cNvSpPr>
              <a:spLocks noEditPoints="1"/>
            </p:cNvSpPr>
            <p:nvPr/>
          </p:nvSpPr>
          <p:spPr bwMode="auto">
            <a:xfrm>
              <a:off x="8297863" y="2341563"/>
              <a:ext cx="327025" cy="242888"/>
            </a:xfrm>
            <a:custGeom>
              <a:avLst/>
              <a:gdLst>
                <a:gd name="T0" fmla="*/ 105 w 116"/>
                <a:gd name="T1" fmla="*/ 0 h 86"/>
                <a:gd name="T2" fmla="*/ 11 w 116"/>
                <a:gd name="T3" fmla="*/ 0 h 86"/>
                <a:gd name="T4" fmla="*/ 8 w 116"/>
                <a:gd name="T5" fmla="*/ 1 h 86"/>
                <a:gd name="T6" fmla="*/ 7 w 116"/>
                <a:gd name="T7" fmla="*/ 1 h 86"/>
                <a:gd name="T8" fmla="*/ 6 w 116"/>
                <a:gd name="T9" fmla="*/ 2 h 86"/>
                <a:gd name="T10" fmla="*/ 5 w 116"/>
                <a:gd name="T11" fmla="*/ 2 h 86"/>
                <a:gd name="T12" fmla="*/ 4 w 116"/>
                <a:gd name="T13" fmla="*/ 3 h 86"/>
                <a:gd name="T14" fmla="*/ 3 w 116"/>
                <a:gd name="T15" fmla="*/ 4 h 86"/>
                <a:gd name="T16" fmla="*/ 2 w 116"/>
                <a:gd name="T17" fmla="*/ 6 h 86"/>
                <a:gd name="T18" fmla="*/ 2 w 116"/>
                <a:gd name="T19" fmla="*/ 6 h 86"/>
                <a:gd name="T20" fmla="*/ 2 w 116"/>
                <a:gd name="T21" fmla="*/ 6 h 86"/>
                <a:gd name="T22" fmla="*/ 0 w 116"/>
                <a:gd name="T23" fmla="*/ 13 h 86"/>
                <a:gd name="T24" fmla="*/ 0 w 116"/>
                <a:gd name="T25" fmla="*/ 48 h 86"/>
                <a:gd name="T26" fmla="*/ 0 w 116"/>
                <a:gd name="T27" fmla="*/ 48 h 86"/>
                <a:gd name="T28" fmla="*/ 0 w 116"/>
                <a:gd name="T29" fmla="*/ 73 h 86"/>
                <a:gd name="T30" fmla="*/ 11 w 116"/>
                <a:gd name="T31" fmla="*/ 86 h 86"/>
                <a:gd name="T32" fmla="*/ 20 w 116"/>
                <a:gd name="T33" fmla="*/ 86 h 86"/>
                <a:gd name="T34" fmla="*/ 20 w 116"/>
                <a:gd name="T35" fmla="*/ 80 h 86"/>
                <a:gd name="T36" fmla="*/ 59 w 116"/>
                <a:gd name="T37" fmla="*/ 41 h 86"/>
                <a:gd name="T38" fmla="*/ 98 w 116"/>
                <a:gd name="T39" fmla="*/ 80 h 86"/>
                <a:gd name="T40" fmla="*/ 97 w 116"/>
                <a:gd name="T41" fmla="*/ 86 h 86"/>
                <a:gd name="T42" fmla="*/ 105 w 116"/>
                <a:gd name="T43" fmla="*/ 86 h 86"/>
                <a:gd name="T44" fmla="*/ 116 w 116"/>
                <a:gd name="T45" fmla="*/ 73 h 86"/>
                <a:gd name="T46" fmla="*/ 116 w 116"/>
                <a:gd name="T47" fmla="*/ 13 h 86"/>
                <a:gd name="T48" fmla="*/ 105 w 116"/>
                <a:gd name="T49" fmla="*/ 0 h 86"/>
                <a:gd name="T50" fmla="*/ 36 w 116"/>
                <a:gd name="T51" fmla="*/ 34 h 86"/>
                <a:gd name="T52" fmla="*/ 15 w 116"/>
                <a:gd name="T53" fmla="*/ 34 h 86"/>
                <a:gd name="T54" fmla="*/ 15 w 116"/>
                <a:gd name="T55" fmla="*/ 20 h 86"/>
                <a:gd name="T56" fmla="*/ 36 w 116"/>
                <a:gd name="T57" fmla="*/ 20 h 86"/>
                <a:gd name="T58" fmla="*/ 36 w 116"/>
                <a:gd name="T59" fmla="*/ 34 h 86"/>
                <a:gd name="T60" fmla="*/ 71 w 116"/>
                <a:gd name="T61" fmla="*/ 34 h 86"/>
                <a:gd name="T62" fmla="*/ 50 w 116"/>
                <a:gd name="T63" fmla="*/ 34 h 86"/>
                <a:gd name="T64" fmla="*/ 50 w 116"/>
                <a:gd name="T65" fmla="*/ 20 h 86"/>
                <a:gd name="T66" fmla="*/ 71 w 116"/>
                <a:gd name="T67" fmla="*/ 20 h 86"/>
                <a:gd name="T68" fmla="*/ 71 w 116"/>
                <a:gd name="T69" fmla="*/ 34 h 86"/>
                <a:gd name="T70" fmla="*/ 106 w 116"/>
                <a:gd name="T71" fmla="*/ 34 h 86"/>
                <a:gd name="T72" fmla="*/ 85 w 116"/>
                <a:gd name="T73" fmla="*/ 34 h 86"/>
                <a:gd name="T74" fmla="*/ 85 w 116"/>
                <a:gd name="T75" fmla="*/ 20 h 86"/>
                <a:gd name="T76" fmla="*/ 106 w 116"/>
                <a:gd name="T77" fmla="*/ 20 h 86"/>
                <a:gd name="T78" fmla="*/ 106 w 116"/>
                <a:gd name="T7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86">
                  <a:moveTo>
                    <a:pt x="10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0"/>
                    <a:pt x="5" y="86"/>
                    <a:pt x="11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4"/>
                    <a:pt x="20" y="82"/>
                    <a:pt x="20" y="80"/>
                  </a:cubicBezTo>
                  <a:cubicBezTo>
                    <a:pt x="20" y="59"/>
                    <a:pt x="37" y="41"/>
                    <a:pt x="59" y="41"/>
                  </a:cubicBezTo>
                  <a:cubicBezTo>
                    <a:pt x="80" y="41"/>
                    <a:pt x="98" y="59"/>
                    <a:pt x="98" y="80"/>
                  </a:cubicBezTo>
                  <a:cubicBezTo>
                    <a:pt x="98" y="82"/>
                    <a:pt x="97" y="84"/>
                    <a:pt x="97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1" y="86"/>
                    <a:pt x="116" y="80"/>
                    <a:pt x="116" y="7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6"/>
                    <a:pt x="111" y="0"/>
                    <a:pt x="105" y="0"/>
                  </a:cubicBezTo>
                  <a:close/>
                  <a:moveTo>
                    <a:pt x="36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6" y="20"/>
                    <a:pt x="36" y="20"/>
                    <a:pt x="36" y="20"/>
                  </a:cubicBezTo>
                  <a:lnTo>
                    <a:pt x="36" y="34"/>
                  </a:lnTo>
                  <a:close/>
                  <a:moveTo>
                    <a:pt x="71" y="34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71" y="20"/>
                    <a:pt x="71" y="20"/>
                    <a:pt x="71" y="20"/>
                  </a:cubicBezTo>
                  <a:lnTo>
                    <a:pt x="71" y="34"/>
                  </a:lnTo>
                  <a:close/>
                  <a:moveTo>
                    <a:pt x="106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06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76"/>
            <p:cNvSpPr>
              <a:spLocks/>
            </p:cNvSpPr>
            <p:nvPr/>
          </p:nvSpPr>
          <p:spPr bwMode="auto">
            <a:xfrm>
              <a:off x="8342313" y="2689226"/>
              <a:ext cx="55563" cy="55563"/>
            </a:xfrm>
            <a:custGeom>
              <a:avLst/>
              <a:gdLst>
                <a:gd name="T0" fmla="*/ 19 w 20"/>
                <a:gd name="T1" fmla="*/ 12 h 20"/>
                <a:gd name="T2" fmla="*/ 12 w 20"/>
                <a:gd name="T3" fmla="*/ 1 h 20"/>
                <a:gd name="T4" fmla="*/ 1 w 20"/>
                <a:gd name="T5" fmla="*/ 8 h 20"/>
                <a:gd name="T6" fmla="*/ 8 w 20"/>
                <a:gd name="T7" fmla="*/ 19 h 20"/>
                <a:gd name="T8" fmla="*/ 19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9" y="12"/>
                  </a:move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  <a:cubicBezTo>
                    <a:pt x="13" y="20"/>
                    <a:pt x="18" y="17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77"/>
            <p:cNvSpPr>
              <a:spLocks/>
            </p:cNvSpPr>
            <p:nvPr/>
          </p:nvSpPr>
          <p:spPr bwMode="auto">
            <a:xfrm>
              <a:off x="8335963" y="2686051"/>
              <a:ext cx="254000" cy="217488"/>
            </a:xfrm>
            <a:custGeom>
              <a:avLst/>
              <a:gdLst>
                <a:gd name="T0" fmla="*/ 0 w 90"/>
                <a:gd name="T1" fmla="*/ 33 h 77"/>
                <a:gd name="T2" fmla="*/ 0 w 90"/>
                <a:gd name="T3" fmla="*/ 44 h 77"/>
                <a:gd name="T4" fmla="*/ 0 w 90"/>
                <a:gd name="T5" fmla="*/ 68 h 77"/>
                <a:gd name="T6" fmla="*/ 12 w 90"/>
                <a:gd name="T7" fmla="*/ 77 h 77"/>
                <a:gd name="T8" fmla="*/ 78 w 90"/>
                <a:gd name="T9" fmla="*/ 77 h 77"/>
                <a:gd name="T10" fmla="*/ 90 w 90"/>
                <a:gd name="T11" fmla="*/ 68 h 77"/>
                <a:gd name="T12" fmla="*/ 90 w 90"/>
                <a:gd name="T13" fmla="*/ 31 h 77"/>
                <a:gd name="T14" fmla="*/ 70 w 90"/>
                <a:gd name="T15" fmla="*/ 2 h 77"/>
                <a:gd name="T16" fmla="*/ 69 w 90"/>
                <a:gd name="T17" fmla="*/ 2 h 77"/>
                <a:gd name="T18" fmla="*/ 66 w 90"/>
                <a:gd name="T19" fmla="*/ 1 h 77"/>
                <a:gd name="T20" fmla="*/ 65 w 90"/>
                <a:gd name="T21" fmla="*/ 1 h 77"/>
                <a:gd name="T22" fmla="*/ 63 w 90"/>
                <a:gd name="T23" fmla="*/ 0 h 77"/>
                <a:gd name="T24" fmla="*/ 62 w 90"/>
                <a:gd name="T25" fmla="*/ 0 h 77"/>
                <a:gd name="T26" fmla="*/ 58 w 90"/>
                <a:gd name="T27" fmla="*/ 0 h 77"/>
                <a:gd name="T28" fmla="*/ 32 w 90"/>
                <a:gd name="T29" fmla="*/ 0 h 77"/>
                <a:gd name="T30" fmla="*/ 35 w 90"/>
                <a:gd name="T31" fmla="*/ 18 h 77"/>
                <a:gd name="T32" fmla="*/ 6 w 90"/>
                <a:gd name="T33" fmla="*/ 36 h 77"/>
                <a:gd name="T34" fmla="*/ 0 w 90"/>
                <a:gd name="T35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77">
                  <a:moveTo>
                    <a:pt x="0" y="3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5" y="77"/>
                    <a:pt x="1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5" y="77"/>
                    <a:pt x="90" y="73"/>
                    <a:pt x="90" y="68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18"/>
                    <a:pt x="81" y="7"/>
                    <a:pt x="70" y="2"/>
                  </a:cubicBezTo>
                  <a:cubicBezTo>
                    <a:pt x="70" y="2"/>
                    <a:pt x="69" y="2"/>
                    <a:pt x="69" y="2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5"/>
                    <a:pt x="37" y="11"/>
                    <a:pt x="35" y="18"/>
                  </a:cubicBezTo>
                  <a:cubicBezTo>
                    <a:pt x="32" y="31"/>
                    <a:pt x="19" y="39"/>
                    <a:pt x="6" y="36"/>
                  </a:cubicBezTo>
                  <a:cubicBezTo>
                    <a:pt x="4" y="35"/>
                    <a:pt x="2" y="34"/>
                    <a:pt x="0" y="33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9" name="TextBox 16"/>
          <p:cNvSpPr txBox="1">
            <a:spLocks noChangeArrowheads="1"/>
          </p:cNvSpPr>
          <p:nvPr/>
        </p:nvSpPr>
        <p:spPr bwMode="auto">
          <a:xfrm>
            <a:off x="8621676" y="4754108"/>
            <a:ext cx="256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D6D6D"/>
                </a:solidFill>
                <a:latin typeface="Trebuchet MS" pitchFamily="34" charset="0"/>
              </a:rPr>
              <a:t>Business Decision</a:t>
            </a:r>
          </a:p>
        </p:txBody>
      </p:sp>
      <p:sp>
        <p:nvSpPr>
          <p:cNvPr id="110" name="Right Arrow 109"/>
          <p:cNvSpPr/>
          <p:nvPr/>
        </p:nvSpPr>
        <p:spPr bwMode="auto">
          <a:xfrm>
            <a:off x="7130395" y="4041316"/>
            <a:ext cx="1077506" cy="50641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0" y="5697353"/>
            <a:ext cx="11887200" cy="410486"/>
          </a:xfrm>
          <a:prstGeom prst="rect">
            <a:avLst/>
          </a:prstGeom>
          <a:solidFill>
            <a:srgbClr val="412D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Real-time information to enable real-time business decisions </a:t>
            </a: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533094" y="1515287"/>
            <a:ext cx="5634242" cy="2153392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6075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520700" indent="-174625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630238" indent="-114300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741363" indent="-111125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14351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6pPr>
            <a:lvl7pPr marL="18923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7pPr>
            <a:lvl8pPr marL="23495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8pPr>
            <a:lvl9pPr marL="28067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404040"/>
                </a:solidFill>
              </a:rPr>
              <a:t>Networks needs are changing</a:t>
            </a: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404040"/>
                </a:solidFill>
              </a:rPr>
              <a:t>BYOD </a:t>
            </a:r>
            <a:r>
              <a:rPr lang="en-US" sz="2000" kern="0" dirty="0">
                <a:solidFill>
                  <a:srgbClr val="404040"/>
                </a:solidFill>
              </a:rPr>
              <a:t>Trend</a:t>
            </a: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404040"/>
                </a:solidFill>
              </a:rPr>
              <a:t>New applications and data patterns</a:t>
            </a: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404040"/>
                </a:solidFill>
              </a:rPr>
              <a:t>Bottlenecks for corporate APPs</a:t>
            </a: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endParaRPr lang="en-US" sz="2000" kern="0" dirty="0">
              <a:solidFill>
                <a:srgbClr val="404040"/>
              </a:solidFill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6733101" y="1405698"/>
            <a:ext cx="4822942" cy="452596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6075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520700" indent="-174625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630238" indent="-114300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741363" indent="-111125" algn="l" rtl="0" eaLnBrk="1" fontAlgn="base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14351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6pPr>
            <a:lvl7pPr marL="18923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7pPr>
            <a:lvl8pPr marL="23495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8pPr>
            <a:lvl9pPr marL="2806700" indent="-22860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404040"/>
                </a:solidFill>
              </a:rPr>
              <a:t>Network Planning is required</a:t>
            </a: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404040"/>
                </a:solidFill>
              </a:rPr>
              <a:t>Application </a:t>
            </a:r>
            <a:r>
              <a:rPr lang="en-US" sz="2000" kern="0" dirty="0">
                <a:solidFill>
                  <a:srgbClr val="404040"/>
                </a:solidFill>
              </a:rPr>
              <a:t>Visibility for </a:t>
            </a:r>
            <a:r>
              <a:rPr lang="en-US" sz="2000" kern="0" dirty="0" err="1" smtClean="0">
                <a:solidFill>
                  <a:srgbClr val="404040"/>
                </a:solidFill>
              </a:rPr>
              <a:t>QoS</a:t>
            </a:r>
            <a:endParaRPr lang="en-US" sz="2000" kern="0" dirty="0">
              <a:solidFill>
                <a:srgbClr val="404040"/>
              </a:solidFill>
            </a:endParaRP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404040"/>
                </a:solidFill>
              </a:rPr>
              <a:t>Troubleshooting </a:t>
            </a:r>
            <a:r>
              <a:rPr lang="en-US" sz="2000" kern="0" dirty="0" smtClean="0">
                <a:solidFill>
                  <a:srgbClr val="404040"/>
                </a:solidFill>
              </a:rPr>
              <a:t>Tools</a:t>
            </a:r>
            <a:endParaRPr lang="en-US" sz="2000" kern="0" dirty="0">
              <a:solidFill>
                <a:srgbClr val="404040"/>
              </a:solidFill>
            </a:endParaRPr>
          </a:p>
          <a:p>
            <a:pPr marL="0" lvl="2" indent="-257415" eaLnBrk="0" hangingPunct="0"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404040"/>
                </a:solidFill>
              </a:rPr>
              <a:t>Historical </a:t>
            </a:r>
            <a:r>
              <a:rPr lang="en-US" sz="2000" kern="0" dirty="0">
                <a:solidFill>
                  <a:srgbClr val="404040"/>
                </a:solidFill>
              </a:rPr>
              <a:t>and predictive </a:t>
            </a:r>
            <a:r>
              <a:rPr lang="en-US" sz="2000" kern="0" dirty="0" smtClean="0">
                <a:solidFill>
                  <a:srgbClr val="404040"/>
                </a:solidFill>
              </a:rPr>
              <a:t>views</a:t>
            </a:r>
            <a:endParaRPr lang="en-US" sz="2000" kern="0" dirty="0">
              <a:solidFill>
                <a:srgbClr val="404040"/>
              </a:solidFill>
            </a:endParaRPr>
          </a:p>
        </p:txBody>
      </p:sp>
      <p:sp>
        <p:nvSpPr>
          <p:cNvPr id="114" name="Right Arrow 113"/>
          <p:cNvSpPr/>
          <p:nvPr/>
        </p:nvSpPr>
        <p:spPr bwMode="auto">
          <a:xfrm>
            <a:off x="5229726" y="1890636"/>
            <a:ext cx="766021" cy="5064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Infrastructure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smtClean="0"/>
              <a:t>Alcatel-Lucent Enterprise Unified Access Network</a:t>
            </a:r>
            <a:endParaRPr lang="en-US" sz="2400" b="0" dirty="0"/>
          </a:p>
        </p:txBody>
      </p:sp>
      <p:sp>
        <p:nvSpPr>
          <p:cNvPr id="113" name="TextBox 112"/>
          <p:cNvSpPr txBox="1"/>
          <p:nvPr/>
        </p:nvSpPr>
        <p:spPr>
          <a:xfrm>
            <a:off x="2246448" y="1545086"/>
            <a:ext cx="119996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1" b="1" dirty="0" smtClean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UNIFIED </a:t>
            </a:r>
            <a:r>
              <a:rPr lang="en-US" sz="1201" b="1" dirty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NMS</a:t>
            </a:r>
          </a:p>
        </p:txBody>
      </p:sp>
      <p:sp>
        <p:nvSpPr>
          <p:cNvPr id="117" name="Freeform 72"/>
          <p:cNvSpPr>
            <a:spLocks noEditPoints="1"/>
          </p:cNvSpPr>
          <p:nvPr/>
        </p:nvSpPr>
        <p:spPr bwMode="auto">
          <a:xfrm>
            <a:off x="613279" y="2135130"/>
            <a:ext cx="4115094" cy="2650782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rgbClr val="C3B3D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90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71380" y="2624785"/>
            <a:ext cx="166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404040"/>
                </a:solidFill>
                <a:latin typeface="Trebuchet MS" pitchFamily="34" charset="0"/>
                <a:cs typeface="Arial" charset="0"/>
              </a:rPr>
              <a:t>UNIFIED NETWORK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7552" y="4915287"/>
            <a:ext cx="2799528" cy="660218"/>
            <a:chOff x="1153664" y="5420789"/>
            <a:chExt cx="1585499" cy="660218"/>
          </a:xfrm>
        </p:grpSpPr>
        <p:sp>
          <p:nvSpPr>
            <p:cNvPr id="119" name="Rounded Rectangle 118"/>
            <p:cNvSpPr/>
            <p:nvPr/>
          </p:nvSpPr>
          <p:spPr bwMode="auto">
            <a:xfrm>
              <a:off x="1153664" y="5420789"/>
              <a:ext cx="1585499" cy="316949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644" tIns="34322" rIns="68644" bIns="34322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24896" y="5434291"/>
              <a:ext cx="1302082" cy="64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1" b="1" dirty="0" smtClean="0">
                  <a:solidFill>
                    <a:srgbClr val="FFFFFF"/>
                  </a:solidFill>
                  <a:latin typeface="Trebuchet MS" pitchFamily="34" charset="0"/>
                  <a:cs typeface="Arial" charset="0"/>
                </a:rPr>
                <a:t>Role Based Protected  </a:t>
              </a:r>
              <a:r>
                <a:rPr lang="en-US" sz="1201" b="1" dirty="0">
                  <a:solidFill>
                    <a:srgbClr val="FFFFFF"/>
                  </a:solidFill>
                  <a:latin typeface="Trebuchet MS" pitchFamily="34" charset="0"/>
                  <a:cs typeface="Arial" charset="0"/>
                </a:rPr>
                <a:t>Access</a:t>
              </a:r>
            </a:p>
          </p:txBody>
        </p:sp>
      </p:grpSp>
      <p:grpSp>
        <p:nvGrpSpPr>
          <p:cNvPr id="128" name="Group 71"/>
          <p:cNvGrpSpPr/>
          <p:nvPr/>
        </p:nvGrpSpPr>
        <p:grpSpPr>
          <a:xfrm>
            <a:off x="1415814" y="3909201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30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31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sp>
        <p:nvSpPr>
          <p:cNvPr id="141" name="Freeform 36"/>
          <p:cNvSpPr>
            <a:spLocks noChangeAspect="1" noEditPoints="1"/>
          </p:cNvSpPr>
          <p:nvPr/>
        </p:nvSpPr>
        <p:spPr bwMode="auto">
          <a:xfrm>
            <a:off x="1049013" y="3618653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63" name="Freeform 36"/>
          <p:cNvSpPr>
            <a:spLocks noChangeAspect="1" noEditPoints="1"/>
          </p:cNvSpPr>
          <p:nvPr/>
        </p:nvSpPr>
        <p:spPr bwMode="auto">
          <a:xfrm>
            <a:off x="3204662" y="3422296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64" name="Freeform 36"/>
          <p:cNvSpPr>
            <a:spLocks noChangeAspect="1" noEditPoints="1"/>
          </p:cNvSpPr>
          <p:nvPr/>
        </p:nvSpPr>
        <p:spPr bwMode="auto">
          <a:xfrm>
            <a:off x="2364158" y="4135823"/>
            <a:ext cx="837701" cy="163652"/>
          </a:xfrm>
          <a:custGeom>
            <a:avLst/>
            <a:gdLst/>
            <a:ahLst/>
            <a:cxnLst>
              <a:cxn ang="0">
                <a:pos x="659" y="0"/>
              </a:cxn>
              <a:cxn ang="0">
                <a:pos x="95" y="0"/>
              </a:cxn>
              <a:cxn ang="0">
                <a:pos x="112" y="46"/>
              </a:cxn>
              <a:cxn ang="0">
                <a:pos x="41" y="116"/>
              </a:cxn>
              <a:cxn ang="0">
                <a:pos x="0" y="103"/>
              </a:cxn>
              <a:cxn ang="0">
                <a:pos x="0" y="136"/>
              </a:cxn>
              <a:cxn ang="0">
                <a:pos x="46" y="182"/>
              </a:cxn>
              <a:cxn ang="0">
                <a:pos x="659" y="182"/>
              </a:cxn>
              <a:cxn ang="0">
                <a:pos x="704" y="136"/>
              </a:cxn>
              <a:cxn ang="0">
                <a:pos x="704" y="46"/>
              </a:cxn>
              <a:cxn ang="0">
                <a:pos x="659" y="0"/>
              </a:cxn>
              <a:cxn ang="0">
                <a:pos x="38" y="70"/>
              </a:cxn>
              <a:cxn ang="0">
                <a:pos x="67" y="42"/>
              </a:cxn>
              <a:cxn ang="0">
                <a:pos x="38" y="13"/>
              </a:cxn>
              <a:cxn ang="0">
                <a:pos x="9" y="42"/>
              </a:cxn>
              <a:cxn ang="0">
                <a:pos x="38" y="70"/>
              </a:cxn>
              <a:cxn ang="0">
                <a:pos x="705" y="139"/>
              </a:cxn>
              <a:cxn ang="0">
                <a:pos x="0" y="139"/>
              </a:cxn>
              <a:cxn ang="0">
                <a:pos x="0" y="119"/>
              </a:cxn>
              <a:cxn ang="0">
                <a:pos x="705" y="119"/>
              </a:cxn>
              <a:cxn ang="0">
                <a:pos x="705" y="139"/>
              </a:cxn>
            </a:cxnLst>
            <a:rect l="0" t="0" r="r" b="b"/>
            <a:pathLst>
              <a:path w="705" h="182">
                <a:moveTo>
                  <a:pt x="659" y="0"/>
                </a:moveTo>
                <a:cubicBezTo>
                  <a:pt x="95" y="0"/>
                  <a:pt x="95" y="0"/>
                  <a:pt x="95" y="0"/>
                </a:cubicBezTo>
                <a:cubicBezTo>
                  <a:pt x="106" y="13"/>
                  <a:pt x="112" y="28"/>
                  <a:pt x="112" y="46"/>
                </a:cubicBezTo>
                <a:cubicBezTo>
                  <a:pt x="112" y="85"/>
                  <a:pt x="80" y="116"/>
                  <a:pt x="41" y="116"/>
                </a:cubicBezTo>
                <a:cubicBezTo>
                  <a:pt x="26" y="116"/>
                  <a:pt x="11" y="111"/>
                  <a:pt x="0" y="10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62"/>
                  <a:pt x="20" y="182"/>
                  <a:pt x="46" y="182"/>
                </a:cubicBezTo>
                <a:cubicBezTo>
                  <a:pt x="659" y="182"/>
                  <a:pt x="659" y="182"/>
                  <a:pt x="659" y="182"/>
                </a:cubicBezTo>
                <a:cubicBezTo>
                  <a:pt x="684" y="182"/>
                  <a:pt x="704" y="162"/>
                  <a:pt x="704" y="136"/>
                </a:cubicBezTo>
                <a:cubicBezTo>
                  <a:pt x="704" y="46"/>
                  <a:pt x="704" y="46"/>
                  <a:pt x="704" y="46"/>
                </a:cubicBezTo>
                <a:cubicBezTo>
                  <a:pt x="704" y="21"/>
                  <a:pt x="684" y="0"/>
                  <a:pt x="659" y="0"/>
                </a:cubicBezTo>
                <a:close/>
                <a:moveTo>
                  <a:pt x="38" y="70"/>
                </a:moveTo>
                <a:cubicBezTo>
                  <a:pt x="54" y="70"/>
                  <a:pt x="67" y="58"/>
                  <a:pt x="67" y="42"/>
                </a:cubicBezTo>
                <a:cubicBezTo>
                  <a:pt x="67" y="26"/>
                  <a:pt x="54" y="13"/>
                  <a:pt x="38" y="13"/>
                </a:cubicBezTo>
                <a:cubicBezTo>
                  <a:pt x="22" y="13"/>
                  <a:pt x="9" y="26"/>
                  <a:pt x="9" y="42"/>
                </a:cubicBezTo>
                <a:cubicBezTo>
                  <a:pt x="9" y="58"/>
                  <a:pt x="22" y="70"/>
                  <a:pt x="38" y="70"/>
                </a:cubicBezTo>
                <a:close/>
                <a:moveTo>
                  <a:pt x="705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119"/>
                  <a:pt x="0" y="119"/>
                  <a:pt x="0" y="119"/>
                </a:cubicBezTo>
                <a:cubicBezTo>
                  <a:pt x="705" y="119"/>
                  <a:pt x="705" y="119"/>
                  <a:pt x="705" y="119"/>
                </a:cubicBezTo>
                <a:cubicBezTo>
                  <a:pt x="705" y="139"/>
                  <a:pt x="705" y="139"/>
                  <a:pt x="705" y="139"/>
                </a:cubicBez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charset="0"/>
            </a:endParaRPr>
          </a:p>
        </p:txBody>
      </p:sp>
      <p:sp>
        <p:nvSpPr>
          <p:cNvPr id="116" name="Freeform 64"/>
          <p:cNvSpPr>
            <a:spLocks noChangeAspect="1" noEditPoints="1"/>
          </p:cNvSpPr>
          <p:nvPr/>
        </p:nvSpPr>
        <p:spPr bwMode="auto">
          <a:xfrm>
            <a:off x="2490160" y="1792587"/>
            <a:ext cx="532418" cy="465801"/>
          </a:xfrm>
          <a:custGeom>
            <a:avLst/>
            <a:gdLst>
              <a:gd name="T0" fmla="*/ 551175016 w 639"/>
              <a:gd name="T1" fmla="*/ 500117643 h 635"/>
              <a:gd name="T2" fmla="*/ 527364537 w 639"/>
              <a:gd name="T3" fmla="*/ 465657138 h 635"/>
              <a:gd name="T4" fmla="*/ 477978923 w 639"/>
              <a:gd name="T5" fmla="*/ 429429552 h 635"/>
              <a:gd name="T6" fmla="*/ 355397452 w 639"/>
              <a:gd name="T7" fmla="*/ 429429552 h 635"/>
              <a:gd name="T8" fmla="*/ 355397452 w 639"/>
              <a:gd name="T9" fmla="*/ 399387164 h 635"/>
              <a:gd name="T10" fmla="*/ 513253859 w 639"/>
              <a:gd name="T11" fmla="*/ 399387164 h 635"/>
              <a:gd name="T12" fmla="*/ 545883277 w 639"/>
              <a:gd name="T13" fmla="*/ 360508779 h 635"/>
              <a:gd name="T14" fmla="*/ 545883277 w 639"/>
              <a:gd name="T15" fmla="*/ 300424002 h 635"/>
              <a:gd name="T16" fmla="*/ 545883277 w 639"/>
              <a:gd name="T17" fmla="*/ 300424002 h 635"/>
              <a:gd name="T18" fmla="*/ 545883277 w 639"/>
              <a:gd name="T19" fmla="*/ 113100786 h 635"/>
              <a:gd name="T20" fmla="*/ 545883277 w 639"/>
              <a:gd name="T21" fmla="*/ 113100786 h 635"/>
              <a:gd name="T22" fmla="*/ 545883277 w 639"/>
              <a:gd name="T23" fmla="*/ 38878400 h 635"/>
              <a:gd name="T24" fmla="*/ 513253859 w 639"/>
              <a:gd name="T25" fmla="*/ 0 h 635"/>
              <a:gd name="T26" fmla="*/ 52030911 w 639"/>
              <a:gd name="T27" fmla="*/ 0 h 635"/>
              <a:gd name="T28" fmla="*/ 24692286 w 639"/>
              <a:gd name="T29" fmla="*/ 16788401 h 635"/>
              <a:gd name="T30" fmla="*/ 88187544 w 639"/>
              <a:gd name="T31" fmla="*/ 81291198 h 635"/>
              <a:gd name="T32" fmla="*/ 24692286 w 639"/>
              <a:gd name="T33" fmla="*/ 144910403 h 635"/>
              <a:gd name="T34" fmla="*/ 19401486 w 639"/>
              <a:gd name="T35" fmla="*/ 144910403 h 635"/>
              <a:gd name="T36" fmla="*/ 19401486 w 639"/>
              <a:gd name="T37" fmla="*/ 300424002 h 635"/>
              <a:gd name="T38" fmla="*/ 19401486 w 639"/>
              <a:gd name="T39" fmla="*/ 300424002 h 635"/>
              <a:gd name="T40" fmla="*/ 19401486 w 639"/>
              <a:gd name="T41" fmla="*/ 360508779 h 635"/>
              <a:gd name="T42" fmla="*/ 52030911 w 639"/>
              <a:gd name="T43" fmla="*/ 399387164 h 635"/>
              <a:gd name="T44" fmla="*/ 199304705 w 639"/>
              <a:gd name="T45" fmla="*/ 399387164 h 635"/>
              <a:gd name="T46" fmla="*/ 199304705 w 639"/>
              <a:gd name="T47" fmla="*/ 429429552 h 635"/>
              <a:gd name="T48" fmla="*/ 93479283 w 639"/>
              <a:gd name="T49" fmla="*/ 429429552 h 635"/>
              <a:gd name="T50" fmla="*/ 39684772 w 639"/>
              <a:gd name="T51" fmla="*/ 464773539 h 635"/>
              <a:gd name="T52" fmla="*/ 14109743 w 639"/>
              <a:gd name="T53" fmla="*/ 500117643 h 635"/>
              <a:gd name="T54" fmla="*/ 7937143 w 639"/>
              <a:gd name="T55" fmla="*/ 541646827 h 635"/>
              <a:gd name="T56" fmla="*/ 44975572 w 639"/>
              <a:gd name="T57" fmla="*/ 561086019 h 635"/>
              <a:gd name="T58" fmla="*/ 519427398 w 639"/>
              <a:gd name="T59" fmla="*/ 561086019 h 635"/>
              <a:gd name="T60" fmla="*/ 556465816 w 639"/>
              <a:gd name="T61" fmla="*/ 541646827 h 635"/>
              <a:gd name="T62" fmla="*/ 551175016 w 639"/>
              <a:gd name="T63" fmla="*/ 500117643 h 635"/>
              <a:gd name="T64" fmla="*/ 23810486 w 639"/>
              <a:gd name="T65" fmla="*/ 104264789 h 635"/>
              <a:gd name="T66" fmla="*/ 48503711 w 639"/>
              <a:gd name="T67" fmla="*/ 80407598 h 635"/>
              <a:gd name="T68" fmla="*/ 23810486 w 639"/>
              <a:gd name="T69" fmla="*/ 55666793 h 635"/>
              <a:gd name="T70" fmla="*/ 0 w 639"/>
              <a:gd name="T71" fmla="*/ 80407598 h 635"/>
              <a:gd name="T72" fmla="*/ 23810486 w 639"/>
              <a:gd name="T73" fmla="*/ 104264789 h 635"/>
              <a:gd name="T74" fmla="*/ 446231306 w 639"/>
              <a:gd name="T75" fmla="*/ 313677997 h 635"/>
              <a:gd name="T76" fmla="*/ 327177035 w 639"/>
              <a:gd name="T77" fmla="*/ 313677997 h 635"/>
              <a:gd name="T78" fmla="*/ 327177035 w 639"/>
              <a:gd name="T79" fmla="*/ 132540008 h 635"/>
              <a:gd name="T80" fmla="*/ 446231306 w 639"/>
              <a:gd name="T81" fmla="*/ 132540008 h 635"/>
              <a:gd name="T82" fmla="*/ 446231306 w 639"/>
              <a:gd name="T83" fmla="*/ 313677997 h 635"/>
              <a:gd name="T84" fmla="*/ 288375017 w 639"/>
              <a:gd name="T85" fmla="*/ 283635608 h 635"/>
              <a:gd name="T86" fmla="*/ 111117161 w 639"/>
              <a:gd name="T87" fmla="*/ 283635608 h 635"/>
              <a:gd name="T88" fmla="*/ 111117161 w 639"/>
              <a:gd name="T89" fmla="*/ 98963191 h 635"/>
              <a:gd name="T90" fmla="*/ 288375017 w 639"/>
              <a:gd name="T91" fmla="*/ 98963191 h 635"/>
              <a:gd name="T92" fmla="*/ 288375017 w 639"/>
              <a:gd name="T93" fmla="*/ 283635608 h 6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5"/>
              <a:gd name="T143" fmla="*/ 639 w 639"/>
              <a:gd name="T144" fmla="*/ 635 h 6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5">
                <a:moveTo>
                  <a:pt x="625" y="566"/>
                </a:moveTo>
                <a:cubicBezTo>
                  <a:pt x="598" y="527"/>
                  <a:pt x="598" y="527"/>
                  <a:pt x="598" y="527"/>
                </a:cubicBezTo>
                <a:cubicBezTo>
                  <a:pt x="582" y="504"/>
                  <a:pt x="571" y="486"/>
                  <a:pt x="542" y="486"/>
                </a:cubicBezTo>
                <a:cubicBezTo>
                  <a:pt x="403" y="486"/>
                  <a:pt x="403" y="486"/>
                  <a:pt x="403" y="486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582" y="452"/>
                  <a:pt x="582" y="452"/>
                  <a:pt x="582" y="452"/>
                </a:cubicBezTo>
                <a:cubicBezTo>
                  <a:pt x="602" y="452"/>
                  <a:pt x="619" y="432"/>
                  <a:pt x="619" y="408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128"/>
                  <a:pt x="619" y="128"/>
                  <a:pt x="619" y="128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19"/>
                  <a:pt x="602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6" y="0"/>
                  <a:pt x="35" y="7"/>
                  <a:pt x="28" y="19"/>
                </a:cubicBezTo>
                <a:cubicBezTo>
                  <a:pt x="68" y="20"/>
                  <a:pt x="100" y="52"/>
                  <a:pt x="100" y="92"/>
                </a:cubicBezTo>
                <a:cubicBezTo>
                  <a:pt x="100" y="132"/>
                  <a:pt x="68" y="164"/>
                  <a:pt x="28" y="164"/>
                </a:cubicBezTo>
                <a:cubicBezTo>
                  <a:pt x="26" y="164"/>
                  <a:pt x="24" y="164"/>
                  <a:pt x="22" y="164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340"/>
                  <a:pt x="22" y="340"/>
                  <a:pt x="22" y="340"/>
                </a:cubicBezTo>
                <a:cubicBezTo>
                  <a:pt x="22" y="408"/>
                  <a:pt x="22" y="408"/>
                  <a:pt x="22" y="408"/>
                </a:cubicBezTo>
                <a:cubicBezTo>
                  <a:pt x="22" y="432"/>
                  <a:pt x="39" y="452"/>
                  <a:pt x="59" y="452"/>
                </a:cubicBezTo>
                <a:cubicBezTo>
                  <a:pt x="226" y="452"/>
                  <a:pt x="226" y="452"/>
                  <a:pt x="226" y="452"/>
                </a:cubicBezTo>
                <a:cubicBezTo>
                  <a:pt x="226" y="486"/>
                  <a:pt x="226" y="486"/>
                  <a:pt x="226" y="48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77" y="486"/>
                  <a:pt x="62" y="503"/>
                  <a:pt x="45" y="526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4" y="582"/>
                  <a:pt x="2" y="599"/>
                  <a:pt x="9" y="613"/>
                </a:cubicBezTo>
                <a:cubicBezTo>
                  <a:pt x="16" y="627"/>
                  <a:pt x="32" y="635"/>
                  <a:pt x="51" y="635"/>
                </a:cubicBezTo>
                <a:cubicBezTo>
                  <a:pt x="589" y="635"/>
                  <a:pt x="589" y="635"/>
                  <a:pt x="589" y="635"/>
                </a:cubicBezTo>
                <a:cubicBezTo>
                  <a:pt x="609" y="635"/>
                  <a:pt x="624" y="627"/>
                  <a:pt x="631" y="613"/>
                </a:cubicBezTo>
                <a:cubicBezTo>
                  <a:pt x="639" y="599"/>
                  <a:pt x="636" y="582"/>
                  <a:pt x="625" y="566"/>
                </a:cubicBezTo>
                <a:close/>
                <a:moveTo>
                  <a:pt x="27" y="118"/>
                </a:moveTo>
                <a:cubicBezTo>
                  <a:pt x="42" y="118"/>
                  <a:pt x="55" y="106"/>
                  <a:pt x="55" y="91"/>
                </a:cubicBezTo>
                <a:cubicBezTo>
                  <a:pt x="55" y="75"/>
                  <a:pt x="42" y="63"/>
                  <a:pt x="27" y="63"/>
                </a:cubicBezTo>
                <a:cubicBezTo>
                  <a:pt x="12" y="63"/>
                  <a:pt x="0" y="75"/>
                  <a:pt x="0" y="91"/>
                </a:cubicBezTo>
                <a:cubicBezTo>
                  <a:pt x="0" y="106"/>
                  <a:pt x="12" y="118"/>
                  <a:pt x="27" y="118"/>
                </a:cubicBezTo>
                <a:close/>
                <a:moveTo>
                  <a:pt x="506" y="355"/>
                </a:moveTo>
                <a:cubicBezTo>
                  <a:pt x="371" y="355"/>
                  <a:pt x="371" y="355"/>
                  <a:pt x="371" y="355"/>
                </a:cubicBezTo>
                <a:cubicBezTo>
                  <a:pt x="371" y="150"/>
                  <a:pt x="371" y="150"/>
                  <a:pt x="371" y="150"/>
                </a:cubicBezTo>
                <a:cubicBezTo>
                  <a:pt x="506" y="150"/>
                  <a:pt x="506" y="150"/>
                  <a:pt x="506" y="150"/>
                </a:cubicBezTo>
                <a:lnTo>
                  <a:pt x="506" y="355"/>
                </a:lnTo>
                <a:close/>
                <a:moveTo>
                  <a:pt x="327" y="321"/>
                </a:moveTo>
                <a:cubicBezTo>
                  <a:pt x="126" y="321"/>
                  <a:pt x="126" y="321"/>
                  <a:pt x="126" y="321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327" y="112"/>
                  <a:pt x="327" y="112"/>
                  <a:pt x="327" y="112"/>
                </a:cubicBezTo>
                <a:lnTo>
                  <a:pt x="327" y="321"/>
                </a:ln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grpSp>
        <p:nvGrpSpPr>
          <p:cNvPr id="166" name="Group 71"/>
          <p:cNvGrpSpPr/>
          <p:nvPr/>
        </p:nvGrpSpPr>
        <p:grpSpPr>
          <a:xfrm>
            <a:off x="2254710" y="3395446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67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68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69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grpSp>
        <p:nvGrpSpPr>
          <p:cNvPr id="170" name="Group 71"/>
          <p:cNvGrpSpPr/>
          <p:nvPr/>
        </p:nvGrpSpPr>
        <p:grpSpPr>
          <a:xfrm>
            <a:off x="3691761" y="3742827"/>
            <a:ext cx="470900" cy="429747"/>
            <a:chOff x="3495676" y="1790700"/>
            <a:chExt cx="541338" cy="574675"/>
          </a:xfrm>
          <a:solidFill>
            <a:srgbClr val="A51140"/>
          </a:solidFill>
        </p:grpSpPr>
        <p:sp>
          <p:nvSpPr>
            <p:cNvPr id="171" name="Freeform 63"/>
            <p:cNvSpPr>
              <a:spLocks/>
            </p:cNvSpPr>
            <p:nvPr/>
          </p:nvSpPr>
          <p:spPr bwMode="auto">
            <a:xfrm>
              <a:off x="3910013" y="1790700"/>
              <a:ext cx="46038" cy="266700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14" y="242"/>
                </a:cxn>
                <a:cxn ang="0">
                  <a:pos x="14" y="283"/>
                </a:cxn>
                <a:cxn ang="0">
                  <a:pos x="34" y="283"/>
                </a:cxn>
                <a:cxn ang="0">
                  <a:pos x="34" y="242"/>
                </a:cxn>
                <a:cxn ang="0">
                  <a:pos x="49" y="226"/>
                </a:cxn>
                <a:cxn ang="0">
                  <a:pos x="34" y="210"/>
                </a:cxn>
                <a:cxn ang="0">
                  <a:pos x="34" y="200"/>
                </a:cxn>
                <a:cxn ang="0">
                  <a:pos x="49" y="184"/>
                </a:cxn>
                <a:cxn ang="0">
                  <a:pos x="34" y="168"/>
                </a:cxn>
                <a:cxn ang="0">
                  <a:pos x="34" y="158"/>
                </a:cxn>
                <a:cxn ang="0">
                  <a:pos x="49" y="142"/>
                </a:cxn>
                <a:cxn ang="0">
                  <a:pos x="34" y="127"/>
                </a:cxn>
                <a:cxn ang="0">
                  <a:pos x="34" y="116"/>
                </a:cxn>
                <a:cxn ang="0">
                  <a:pos x="49" y="101"/>
                </a:cxn>
                <a:cxn ang="0">
                  <a:pos x="34" y="85"/>
                </a:cxn>
                <a:cxn ang="0">
                  <a:pos x="34" y="74"/>
                </a:cxn>
                <a:cxn ang="0">
                  <a:pos x="49" y="59"/>
                </a:cxn>
                <a:cxn ang="0">
                  <a:pos x="34" y="43"/>
                </a:cxn>
                <a:cxn ang="0">
                  <a:pos x="34" y="32"/>
                </a:cxn>
                <a:cxn ang="0">
                  <a:pos x="49" y="17"/>
                </a:cxn>
                <a:cxn ang="0">
                  <a:pos x="24" y="0"/>
                </a:cxn>
                <a:cxn ang="0">
                  <a:pos x="0" y="17"/>
                </a:cxn>
                <a:cxn ang="0">
                  <a:pos x="14" y="32"/>
                </a:cxn>
                <a:cxn ang="0">
                  <a:pos x="14" y="43"/>
                </a:cxn>
                <a:cxn ang="0">
                  <a:pos x="0" y="59"/>
                </a:cxn>
                <a:cxn ang="0">
                  <a:pos x="14" y="74"/>
                </a:cxn>
                <a:cxn ang="0">
                  <a:pos x="14" y="85"/>
                </a:cxn>
                <a:cxn ang="0">
                  <a:pos x="0" y="101"/>
                </a:cxn>
                <a:cxn ang="0">
                  <a:pos x="14" y="116"/>
                </a:cxn>
                <a:cxn ang="0">
                  <a:pos x="14" y="127"/>
                </a:cxn>
                <a:cxn ang="0">
                  <a:pos x="0" y="142"/>
                </a:cxn>
                <a:cxn ang="0">
                  <a:pos x="14" y="158"/>
                </a:cxn>
                <a:cxn ang="0">
                  <a:pos x="14" y="169"/>
                </a:cxn>
                <a:cxn ang="0">
                  <a:pos x="0" y="184"/>
                </a:cxn>
                <a:cxn ang="0">
                  <a:pos x="14" y="200"/>
                </a:cxn>
                <a:cxn ang="0">
                  <a:pos x="14" y="210"/>
                </a:cxn>
                <a:cxn ang="0">
                  <a:pos x="0" y="226"/>
                </a:cxn>
              </a:cxnLst>
              <a:rect l="0" t="0" r="r" b="b"/>
              <a:pathLst>
                <a:path w="49" h="283">
                  <a:moveTo>
                    <a:pt x="0" y="226"/>
                  </a:moveTo>
                  <a:cubicBezTo>
                    <a:pt x="0" y="233"/>
                    <a:pt x="6" y="239"/>
                    <a:pt x="14" y="242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34" y="283"/>
                    <a:pt x="34" y="283"/>
                    <a:pt x="34" y="28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43" y="239"/>
                    <a:pt x="49" y="233"/>
                    <a:pt x="49" y="226"/>
                  </a:cubicBezTo>
                  <a:cubicBezTo>
                    <a:pt x="49" y="219"/>
                    <a:pt x="43" y="213"/>
                    <a:pt x="34" y="21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43" y="197"/>
                    <a:pt x="49" y="191"/>
                    <a:pt x="49" y="184"/>
                  </a:cubicBezTo>
                  <a:cubicBezTo>
                    <a:pt x="49" y="177"/>
                    <a:pt x="43" y="171"/>
                    <a:pt x="34" y="16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43" y="155"/>
                    <a:pt x="49" y="149"/>
                    <a:pt x="49" y="142"/>
                  </a:cubicBezTo>
                  <a:cubicBezTo>
                    <a:pt x="49" y="135"/>
                    <a:pt x="43" y="129"/>
                    <a:pt x="34" y="127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43" y="113"/>
                    <a:pt x="49" y="107"/>
                    <a:pt x="49" y="101"/>
                  </a:cubicBezTo>
                  <a:cubicBezTo>
                    <a:pt x="49" y="94"/>
                    <a:pt x="43" y="88"/>
                    <a:pt x="34" y="8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2"/>
                    <a:pt x="49" y="66"/>
                    <a:pt x="49" y="59"/>
                  </a:cubicBezTo>
                  <a:cubicBezTo>
                    <a:pt x="49" y="52"/>
                    <a:pt x="43" y="46"/>
                    <a:pt x="34" y="4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3" y="30"/>
                    <a:pt x="49" y="24"/>
                    <a:pt x="49" y="17"/>
                  </a:cubicBezTo>
                  <a:cubicBezTo>
                    <a:pt x="49" y="7"/>
                    <a:pt x="38" y="0"/>
                    <a:pt x="24" y="0"/>
                  </a:cubicBezTo>
                  <a:cubicBezTo>
                    <a:pt x="11" y="0"/>
                    <a:pt x="0" y="7"/>
                    <a:pt x="0" y="17"/>
                  </a:cubicBezTo>
                  <a:cubicBezTo>
                    <a:pt x="0" y="24"/>
                    <a:pt x="6" y="30"/>
                    <a:pt x="14" y="3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6"/>
                    <a:pt x="0" y="52"/>
                    <a:pt x="0" y="59"/>
                  </a:cubicBezTo>
                  <a:cubicBezTo>
                    <a:pt x="0" y="66"/>
                    <a:pt x="6" y="72"/>
                    <a:pt x="14" y="7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6" y="88"/>
                    <a:pt x="0" y="94"/>
                    <a:pt x="0" y="101"/>
                  </a:cubicBezTo>
                  <a:cubicBezTo>
                    <a:pt x="0" y="107"/>
                    <a:pt x="6" y="113"/>
                    <a:pt x="14" y="116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5"/>
                    <a:pt x="0" y="142"/>
                  </a:cubicBezTo>
                  <a:cubicBezTo>
                    <a:pt x="0" y="149"/>
                    <a:pt x="6" y="155"/>
                    <a:pt x="14" y="15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6" y="171"/>
                    <a:pt x="0" y="177"/>
                    <a:pt x="0" y="184"/>
                  </a:cubicBezTo>
                  <a:cubicBezTo>
                    <a:pt x="0" y="191"/>
                    <a:pt x="6" y="197"/>
                    <a:pt x="14" y="20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6" y="213"/>
                    <a:pt x="0" y="219"/>
                    <a:pt x="0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72" name="Freeform 64"/>
            <p:cNvSpPr>
              <a:spLocks/>
            </p:cNvSpPr>
            <p:nvPr/>
          </p:nvSpPr>
          <p:spPr bwMode="auto">
            <a:xfrm>
              <a:off x="3495676" y="1790700"/>
              <a:ext cx="541338" cy="574675"/>
            </a:xfrm>
            <a:custGeom>
              <a:avLst/>
              <a:gdLst/>
              <a:ahLst/>
              <a:cxnLst>
                <a:cxn ang="0">
                  <a:pos x="453" y="283"/>
                </a:cxn>
                <a:cxn ang="0">
                  <a:pos x="380" y="265"/>
                </a:cxn>
                <a:cxn ang="0">
                  <a:pos x="380" y="233"/>
                </a:cxn>
                <a:cxn ang="0">
                  <a:pos x="395" y="207"/>
                </a:cxn>
                <a:cxn ang="0">
                  <a:pos x="380" y="181"/>
                </a:cxn>
                <a:cxn ang="0">
                  <a:pos x="380" y="150"/>
                </a:cxn>
                <a:cxn ang="0">
                  <a:pos x="395" y="124"/>
                </a:cxn>
                <a:cxn ang="0">
                  <a:pos x="345" y="124"/>
                </a:cxn>
                <a:cxn ang="0">
                  <a:pos x="360" y="150"/>
                </a:cxn>
                <a:cxn ang="0">
                  <a:pos x="360" y="181"/>
                </a:cxn>
                <a:cxn ang="0">
                  <a:pos x="345" y="207"/>
                </a:cxn>
                <a:cxn ang="0">
                  <a:pos x="360" y="233"/>
                </a:cxn>
                <a:cxn ang="0">
                  <a:pos x="360" y="265"/>
                </a:cxn>
                <a:cxn ang="0">
                  <a:pos x="267" y="283"/>
                </a:cxn>
                <a:cxn ang="0">
                  <a:pos x="281" y="226"/>
                </a:cxn>
                <a:cxn ang="0">
                  <a:pos x="267" y="200"/>
                </a:cxn>
                <a:cxn ang="0">
                  <a:pos x="267" y="168"/>
                </a:cxn>
                <a:cxn ang="0">
                  <a:pos x="281" y="142"/>
                </a:cxn>
                <a:cxn ang="0">
                  <a:pos x="267" y="116"/>
                </a:cxn>
                <a:cxn ang="0">
                  <a:pos x="267" y="85"/>
                </a:cxn>
                <a:cxn ang="0">
                  <a:pos x="281" y="59"/>
                </a:cxn>
                <a:cxn ang="0">
                  <a:pos x="267" y="32"/>
                </a:cxn>
                <a:cxn ang="0">
                  <a:pos x="257" y="0"/>
                </a:cxn>
                <a:cxn ang="0">
                  <a:pos x="247" y="32"/>
                </a:cxn>
                <a:cxn ang="0">
                  <a:pos x="232" y="59"/>
                </a:cxn>
                <a:cxn ang="0">
                  <a:pos x="247" y="85"/>
                </a:cxn>
                <a:cxn ang="0">
                  <a:pos x="247" y="116"/>
                </a:cxn>
                <a:cxn ang="0">
                  <a:pos x="232" y="142"/>
                </a:cxn>
                <a:cxn ang="0">
                  <a:pos x="247" y="169"/>
                </a:cxn>
                <a:cxn ang="0">
                  <a:pos x="247" y="200"/>
                </a:cxn>
                <a:cxn ang="0">
                  <a:pos x="232" y="226"/>
                </a:cxn>
                <a:cxn ang="0">
                  <a:pos x="247" y="283"/>
                </a:cxn>
                <a:cxn ang="0">
                  <a:pos x="157" y="242"/>
                </a:cxn>
                <a:cxn ang="0">
                  <a:pos x="157" y="210"/>
                </a:cxn>
                <a:cxn ang="0">
                  <a:pos x="171" y="184"/>
                </a:cxn>
                <a:cxn ang="0">
                  <a:pos x="157" y="158"/>
                </a:cxn>
                <a:cxn ang="0">
                  <a:pos x="157" y="127"/>
                </a:cxn>
                <a:cxn ang="0">
                  <a:pos x="171" y="101"/>
                </a:cxn>
                <a:cxn ang="0">
                  <a:pos x="157" y="74"/>
                </a:cxn>
                <a:cxn ang="0">
                  <a:pos x="157" y="43"/>
                </a:cxn>
                <a:cxn ang="0">
                  <a:pos x="150" y="34"/>
                </a:cxn>
                <a:cxn ang="0">
                  <a:pos x="147" y="0"/>
                </a:cxn>
                <a:cxn ang="0">
                  <a:pos x="144" y="34"/>
                </a:cxn>
                <a:cxn ang="0">
                  <a:pos x="137" y="43"/>
                </a:cxn>
                <a:cxn ang="0">
                  <a:pos x="137" y="74"/>
                </a:cxn>
                <a:cxn ang="0">
                  <a:pos x="122" y="101"/>
                </a:cxn>
                <a:cxn ang="0">
                  <a:pos x="137" y="127"/>
                </a:cxn>
                <a:cxn ang="0">
                  <a:pos x="137" y="158"/>
                </a:cxn>
                <a:cxn ang="0">
                  <a:pos x="122" y="184"/>
                </a:cxn>
                <a:cxn ang="0">
                  <a:pos x="137" y="210"/>
                </a:cxn>
                <a:cxn ang="0">
                  <a:pos x="137" y="242"/>
                </a:cxn>
                <a:cxn ang="0">
                  <a:pos x="101" y="283"/>
                </a:cxn>
                <a:cxn ang="0">
                  <a:pos x="42" y="396"/>
                </a:cxn>
                <a:cxn ang="0">
                  <a:pos x="0" y="569"/>
                </a:cxn>
                <a:cxn ang="0">
                  <a:pos x="532" y="611"/>
                </a:cxn>
                <a:cxn ang="0">
                  <a:pos x="574" y="325"/>
                </a:cxn>
              </a:cxnLst>
              <a:rect l="0" t="0" r="r" b="b"/>
              <a:pathLst>
                <a:path w="574" h="611">
                  <a:moveTo>
                    <a:pt x="539" y="283"/>
                  </a:moveTo>
                  <a:cubicBezTo>
                    <a:pt x="453" y="283"/>
                    <a:pt x="453" y="283"/>
                    <a:pt x="453" y="283"/>
                  </a:cubicBezTo>
                  <a:cubicBezTo>
                    <a:pt x="380" y="283"/>
                    <a:pt x="380" y="283"/>
                    <a:pt x="380" y="283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89" y="262"/>
                    <a:pt x="395" y="256"/>
                    <a:pt x="395" y="249"/>
                  </a:cubicBezTo>
                  <a:cubicBezTo>
                    <a:pt x="395" y="242"/>
                    <a:pt x="389" y="236"/>
                    <a:pt x="380" y="233"/>
                  </a:cubicBezTo>
                  <a:cubicBezTo>
                    <a:pt x="380" y="223"/>
                    <a:pt x="380" y="223"/>
                    <a:pt x="380" y="223"/>
                  </a:cubicBezTo>
                  <a:cubicBezTo>
                    <a:pt x="389" y="220"/>
                    <a:pt x="395" y="214"/>
                    <a:pt x="395" y="207"/>
                  </a:cubicBezTo>
                  <a:cubicBezTo>
                    <a:pt x="395" y="200"/>
                    <a:pt x="389" y="194"/>
                    <a:pt x="380" y="192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9" y="178"/>
                    <a:pt x="395" y="172"/>
                    <a:pt x="395" y="165"/>
                  </a:cubicBezTo>
                  <a:cubicBezTo>
                    <a:pt x="395" y="158"/>
                    <a:pt x="389" y="152"/>
                    <a:pt x="380" y="150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89" y="137"/>
                    <a:pt x="395" y="131"/>
                    <a:pt x="395" y="124"/>
                  </a:cubicBezTo>
                  <a:cubicBezTo>
                    <a:pt x="395" y="114"/>
                    <a:pt x="384" y="106"/>
                    <a:pt x="370" y="106"/>
                  </a:cubicBezTo>
                  <a:cubicBezTo>
                    <a:pt x="356" y="106"/>
                    <a:pt x="345" y="114"/>
                    <a:pt x="345" y="124"/>
                  </a:cubicBezTo>
                  <a:cubicBezTo>
                    <a:pt x="345" y="131"/>
                    <a:pt x="351" y="136"/>
                    <a:pt x="360" y="139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1" y="152"/>
                    <a:pt x="345" y="158"/>
                    <a:pt x="345" y="165"/>
                  </a:cubicBezTo>
                  <a:cubicBezTo>
                    <a:pt x="345" y="172"/>
                    <a:pt x="351" y="178"/>
                    <a:pt x="360" y="181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51" y="194"/>
                    <a:pt x="345" y="200"/>
                    <a:pt x="345" y="207"/>
                  </a:cubicBezTo>
                  <a:cubicBezTo>
                    <a:pt x="345" y="214"/>
                    <a:pt x="351" y="220"/>
                    <a:pt x="360" y="223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1" y="236"/>
                    <a:pt x="345" y="242"/>
                    <a:pt x="345" y="249"/>
                  </a:cubicBezTo>
                  <a:cubicBezTo>
                    <a:pt x="345" y="256"/>
                    <a:pt x="351" y="262"/>
                    <a:pt x="360" y="265"/>
                  </a:cubicBezTo>
                  <a:cubicBezTo>
                    <a:pt x="360" y="283"/>
                    <a:pt x="360" y="283"/>
                    <a:pt x="360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75" y="239"/>
                    <a:pt x="281" y="233"/>
                    <a:pt x="281" y="226"/>
                  </a:cubicBezTo>
                  <a:cubicBezTo>
                    <a:pt x="281" y="219"/>
                    <a:pt x="275" y="213"/>
                    <a:pt x="267" y="210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75" y="197"/>
                    <a:pt x="281" y="191"/>
                    <a:pt x="281" y="184"/>
                  </a:cubicBezTo>
                  <a:cubicBezTo>
                    <a:pt x="281" y="177"/>
                    <a:pt x="275" y="171"/>
                    <a:pt x="267" y="168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75" y="155"/>
                    <a:pt x="281" y="149"/>
                    <a:pt x="281" y="142"/>
                  </a:cubicBezTo>
                  <a:cubicBezTo>
                    <a:pt x="281" y="135"/>
                    <a:pt x="275" y="129"/>
                    <a:pt x="267" y="12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75" y="113"/>
                    <a:pt x="281" y="107"/>
                    <a:pt x="281" y="101"/>
                  </a:cubicBezTo>
                  <a:cubicBezTo>
                    <a:pt x="281" y="94"/>
                    <a:pt x="275" y="88"/>
                    <a:pt x="267" y="8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5" y="72"/>
                    <a:pt x="281" y="66"/>
                    <a:pt x="281" y="59"/>
                  </a:cubicBezTo>
                  <a:cubicBezTo>
                    <a:pt x="281" y="52"/>
                    <a:pt x="275" y="46"/>
                    <a:pt x="267" y="43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75" y="30"/>
                    <a:pt x="281" y="24"/>
                    <a:pt x="281" y="17"/>
                  </a:cubicBezTo>
                  <a:cubicBezTo>
                    <a:pt x="281" y="7"/>
                    <a:pt x="270" y="0"/>
                    <a:pt x="257" y="0"/>
                  </a:cubicBezTo>
                  <a:cubicBezTo>
                    <a:pt x="243" y="0"/>
                    <a:pt x="232" y="7"/>
                    <a:pt x="232" y="17"/>
                  </a:cubicBezTo>
                  <a:cubicBezTo>
                    <a:pt x="232" y="24"/>
                    <a:pt x="238" y="30"/>
                    <a:pt x="247" y="32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38" y="46"/>
                    <a:pt x="232" y="52"/>
                    <a:pt x="232" y="59"/>
                  </a:cubicBezTo>
                  <a:cubicBezTo>
                    <a:pt x="232" y="66"/>
                    <a:pt x="238" y="72"/>
                    <a:pt x="247" y="7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38" y="88"/>
                    <a:pt x="232" y="94"/>
                    <a:pt x="232" y="101"/>
                  </a:cubicBezTo>
                  <a:cubicBezTo>
                    <a:pt x="232" y="107"/>
                    <a:pt x="238" y="113"/>
                    <a:pt x="247" y="116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9"/>
                    <a:pt x="232" y="135"/>
                    <a:pt x="232" y="142"/>
                  </a:cubicBezTo>
                  <a:cubicBezTo>
                    <a:pt x="232" y="149"/>
                    <a:pt x="238" y="155"/>
                    <a:pt x="247" y="158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38" y="171"/>
                    <a:pt x="232" y="177"/>
                    <a:pt x="232" y="184"/>
                  </a:cubicBezTo>
                  <a:cubicBezTo>
                    <a:pt x="232" y="191"/>
                    <a:pt x="238" y="197"/>
                    <a:pt x="247" y="200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38" y="213"/>
                    <a:pt x="232" y="219"/>
                    <a:pt x="232" y="226"/>
                  </a:cubicBezTo>
                  <a:cubicBezTo>
                    <a:pt x="232" y="233"/>
                    <a:pt x="238" y="239"/>
                    <a:pt x="247" y="242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65" y="239"/>
                    <a:pt x="171" y="233"/>
                    <a:pt x="171" y="226"/>
                  </a:cubicBezTo>
                  <a:cubicBezTo>
                    <a:pt x="171" y="219"/>
                    <a:pt x="165" y="213"/>
                    <a:pt x="157" y="21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65" y="197"/>
                    <a:pt x="171" y="191"/>
                    <a:pt x="171" y="184"/>
                  </a:cubicBezTo>
                  <a:cubicBezTo>
                    <a:pt x="171" y="177"/>
                    <a:pt x="165" y="171"/>
                    <a:pt x="157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5" y="155"/>
                    <a:pt x="171" y="149"/>
                    <a:pt x="171" y="142"/>
                  </a:cubicBezTo>
                  <a:cubicBezTo>
                    <a:pt x="171" y="135"/>
                    <a:pt x="165" y="129"/>
                    <a:pt x="157" y="12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5" y="113"/>
                    <a:pt x="171" y="107"/>
                    <a:pt x="171" y="101"/>
                  </a:cubicBezTo>
                  <a:cubicBezTo>
                    <a:pt x="171" y="94"/>
                    <a:pt x="165" y="88"/>
                    <a:pt x="157" y="85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65" y="72"/>
                    <a:pt x="171" y="66"/>
                    <a:pt x="171" y="59"/>
                  </a:cubicBezTo>
                  <a:cubicBezTo>
                    <a:pt x="171" y="52"/>
                    <a:pt x="165" y="46"/>
                    <a:pt x="157" y="4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2" y="33"/>
                    <a:pt x="171" y="26"/>
                    <a:pt x="171" y="17"/>
                  </a:cubicBezTo>
                  <a:cubicBezTo>
                    <a:pt x="171" y="7"/>
                    <a:pt x="160" y="0"/>
                    <a:pt x="147" y="0"/>
                  </a:cubicBezTo>
                  <a:cubicBezTo>
                    <a:pt x="133" y="0"/>
                    <a:pt x="122" y="7"/>
                    <a:pt x="122" y="17"/>
                  </a:cubicBezTo>
                  <a:cubicBezTo>
                    <a:pt x="122" y="26"/>
                    <a:pt x="131" y="33"/>
                    <a:pt x="144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28" y="46"/>
                    <a:pt x="122" y="52"/>
                    <a:pt x="122" y="59"/>
                  </a:cubicBezTo>
                  <a:cubicBezTo>
                    <a:pt x="122" y="66"/>
                    <a:pt x="128" y="72"/>
                    <a:pt x="137" y="74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28" y="88"/>
                    <a:pt x="122" y="94"/>
                    <a:pt x="122" y="101"/>
                  </a:cubicBezTo>
                  <a:cubicBezTo>
                    <a:pt x="122" y="107"/>
                    <a:pt x="128" y="113"/>
                    <a:pt x="137" y="11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28" y="129"/>
                    <a:pt x="122" y="135"/>
                    <a:pt x="122" y="142"/>
                  </a:cubicBezTo>
                  <a:cubicBezTo>
                    <a:pt x="122" y="149"/>
                    <a:pt x="128" y="155"/>
                    <a:pt x="137" y="15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28" y="171"/>
                    <a:pt x="122" y="177"/>
                    <a:pt x="122" y="184"/>
                  </a:cubicBezTo>
                  <a:cubicBezTo>
                    <a:pt x="122" y="191"/>
                    <a:pt x="128" y="197"/>
                    <a:pt x="137" y="20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28" y="213"/>
                    <a:pt x="122" y="219"/>
                    <a:pt x="122" y="226"/>
                  </a:cubicBezTo>
                  <a:cubicBezTo>
                    <a:pt x="122" y="233"/>
                    <a:pt x="128" y="239"/>
                    <a:pt x="137" y="242"/>
                  </a:cubicBezTo>
                  <a:cubicBezTo>
                    <a:pt x="137" y="283"/>
                    <a:pt x="137" y="283"/>
                    <a:pt x="137" y="283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09" y="295"/>
                    <a:pt x="114" y="309"/>
                    <a:pt x="114" y="324"/>
                  </a:cubicBezTo>
                  <a:cubicBezTo>
                    <a:pt x="114" y="364"/>
                    <a:pt x="82" y="396"/>
                    <a:pt x="42" y="396"/>
                  </a:cubicBezTo>
                  <a:cubicBezTo>
                    <a:pt x="26" y="396"/>
                    <a:pt x="12" y="391"/>
                    <a:pt x="0" y="38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2"/>
                    <a:pt x="18" y="611"/>
                    <a:pt x="41" y="611"/>
                  </a:cubicBezTo>
                  <a:cubicBezTo>
                    <a:pt x="532" y="611"/>
                    <a:pt x="532" y="611"/>
                    <a:pt x="532" y="611"/>
                  </a:cubicBezTo>
                  <a:cubicBezTo>
                    <a:pt x="555" y="611"/>
                    <a:pt x="574" y="592"/>
                    <a:pt x="574" y="569"/>
                  </a:cubicBezTo>
                  <a:cubicBezTo>
                    <a:pt x="574" y="325"/>
                    <a:pt x="574" y="325"/>
                    <a:pt x="574" y="325"/>
                  </a:cubicBezTo>
                  <a:cubicBezTo>
                    <a:pt x="574" y="302"/>
                    <a:pt x="562" y="283"/>
                    <a:pt x="539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120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73" name="Oval 65"/>
            <p:cNvSpPr>
              <a:spLocks noChangeArrowheads="1"/>
            </p:cNvSpPr>
            <p:nvPr/>
          </p:nvSpPr>
          <p:spPr bwMode="auto">
            <a:xfrm>
              <a:off x="3509963" y="2070100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/>
                <a:defRPr/>
              </a:pPr>
              <a:endParaRPr kumimoji="0" lang="en-US" sz="9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sp>
        <p:nvSpPr>
          <p:cNvPr id="162" name="Freeform 71"/>
          <p:cNvSpPr>
            <a:spLocks noEditPoints="1"/>
          </p:cNvSpPr>
          <p:nvPr/>
        </p:nvSpPr>
        <p:spPr bwMode="auto">
          <a:xfrm>
            <a:off x="2312709" y="4526434"/>
            <a:ext cx="387838" cy="369120"/>
          </a:xfrm>
          <a:custGeom>
            <a:avLst/>
            <a:gdLst/>
            <a:ahLst/>
            <a:cxnLst>
              <a:cxn ang="0">
                <a:pos x="36" y="192"/>
              </a:cxn>
              <a:cxn ang="0">
                <a:pos x="64" y="165"/>
              </a:cxn>
              <a:cxn ang="0">
                <a:pos x="36" y="137"/>
              </a:cxn>
              <a:cxn ang="0">
                <a:pos x="9" y="165"/>
              </a:cxn>
              <a:cxn ang="0">
                <a:pos x="36" y="192"/>
              </a:cxn>
              <a:cxn ang="0">
                <a:pos x="373" y="134"/>
              </a:cxn>
              <a:cxn ang="0">
                <a:pos x="309" y="134"/>
              </a:cxn>
              <a:cxn ang="0">
                <a:pos x="309" y="82"/>
              </a:cxn>
              <a:cxn ang="0">
                <a:pos x="235" y="0"/>
              </a:cxn>
              <a:cxn ang="0">
                <a:pos x="187" y="0"/>
              </a:cxn>
              <a:cxn ang="0">
                <a:pos x="112" y="82"/>
              </a:cxn>
              <a:cxn ang="0">
                <a:pos x="112" y="134"/>
              </a:cxn>
              <a:cxn ang="0">
                <a:pos x="103" y="134"/>
              </a:cxn>
              <a:cxn ang="0">
                <a:pos x="110" y="164"/>
              </a:cxn>
              <a:cxn ang="0">
                <a:pos x="38" y="236"/>
              </a:cxn>
              <a:cxn ang="0">
                <a:pos x="0" y="225"/>
              </a:cxn>
              <a:cxn ang="0">
                <a:pos x="0" y="435"/>
              </a:cxn>
              <a:cxn ang="0">
                <a:pos x="43" y="486"/>
              </a:cxn>
              <a:cxn ang="0">
                <a:pos x="373" y="486"/>
              </a:cxn>
              <a:cxn ang="0">
                <a:pos x="416" y="435"/>
              </a:cxn>
              <a:cxn ang="0">
                <a:pos x="416" y="185"/>
              </a:cxn>
              <a:cxn ang="0">
                <a:pos x="373" y="134"/>
              </a:cxn>
              <a:cxn ang="0">
                <a:pos x="276" y="134"/>
              </a:cxn>
              <a:cxn ang="0">
                <a:pos x="146" y="134"/>
              </a:cxn>
              <a:cxn ang="0">
                <a:pos x="146" y="95"/>
              </a:cxn>
              <a:cxn ang="0">
                <a:pos x="198" y="34"/>
              </a:cxn>
              <a:cxn ang="0">
                <a:pos x="223" y="34"/>
              </a:cxn>
              <a:cxn ang="0">
                <a:pos x="276" y="95"/>
              </a:cxn>
              <a:cxn ang="0">
                <a:pos x="276" y="134"/>
              </a:cxn>
              <a:cxn ang="0">
                <a:pos x="250" y="262"/>
              </a:cxn>
              <a:cxn ang="0">
                <a:pos x="210" y="301"/>
              </a:cxn>
              <a:cxn ang="0">
                <a:pos x="170" y="262"/>
              </a:cxn>
              <a:cxn ang="0">
                <a:pos x="210" y="222"/>
              </a:cxn>
              <a:cxn ang="0">
                <a:pos x="250" y="262"/>
              </a:cxn>
              <a:cxn ang="0">
                <a:pos x="231" y="285"/>
              </a:cxn>
              <a:cxn ang="0">
                <a:pos x="245" y="384"/>
              </a:cxn>
              <a:cxn ang="0">
                <a:pos x="179" y="384"/>
              </a:cxn>
              <a:cxn ang="0">
                <a:pos x="193" y="285"/>
              </a:cxn>
              <a:cxn ang="0">
                <a:pos x="231" y="285"/>
              </a:cxn>
            </a:cxnLst>
            <a:rect l="0" t="0" r="r" b="b"/>
            <a:pathLst>
              <a:path w="416" h="486">
                <a:moveTo>
                  <a:pt x="36" y="192"/>
                </a:moveTo>
                <a:cubicBezTo>
                  <a:pt x="52" y="192"/>
                  <a:pt x="64" y="180"/>
                  <a:pt x="64" y="165"/>
                </a:cubicBezTo>
                <a:cubicBezTo>
                  <a:pt x="64" y="150"/>
                  <a:pt x="52" y="137"/>
                  <a:pt x="36" y="137"/>
                </a:cubicBezTo>
                <a:cubicBezTo>
                  <a:pt x="21" y="137"/>
                  <a:pt x="9" y="150"/>
                  <a:pt x="9" y="165"/>
                </a:cubicBezTo>
                <a:cubicBezTo>
                  <a:pt x="9" y="180"/>
                  <a:pt x="21" y="192"/>
                  <a:pt x="36" y="192"/>
                </a:cubicBezTo>
                <a:close/>
                <a:moveTo>
                  <a:pt x="373" y="134"/>
                </a:moveTo>
                <a:cubicBezTo>
                  <a:pt x="309" y="134"/>
                  <a:pt x="309" y="134"/>
                  <a:pt x="309" y="134"/>
                </a:cubicBezTo>
                <a:cubicBezTo>
                  <a:pt x="309" y="82"/>
                  <a:pt x="309" y="82"/>
                  <a:pt x="309" y="82"/>
                </a:cubicBezTo>
                <a:cubicBezTo>
                  <a:pt x="309" y="37"/>
                  <a:pt x="276" y="0"/>
                  <a:pt x="235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46" y="0"/>
                  <a:pt x="112" y="37"/>
                  <a:pt x="112" y="82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03" y="134"/>
                  <a:pt x="103" y="134"/>
                  <a:pt x="103" y="134"/>
                </a:cubicBezTo>
                <a:cubicBezTo>
                  <a:pt x="107" y="143"/>
                  <a:pt x="110" y="153"/>
                  <a:pt x="110" y="164"/>
                </a:cubicBezTo>
                <a:cubicBezTo>
                  <a:pt x="110" y="204"/>
                  <a:pt x="78" y="236"/>
                  <a:pt x="38" y="236"/>
                </a:cubicBezTo>
                <a:cubicBezTo>
                  <a:pt x="24" y="236"/>
                  <a:pt x="11" y="232"/>
                  <a:pt x="0" y="225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63"/>
                  <a:pt x="20" y="486"/>
                  <a:pt x="43" y="486"/>
                </a:cubicBezTo>
                <a:cubicBezTo>
                  <a:pt x="373" y="486"/>
                  <a:pt x="373" y="486"/>
                  <a:pt x="373" y="486"/>
                </a:cubicBezTo>
                <a:cubicBezTo>
                  <a:pt x="397" y="486"/>
                  <a:pt x="416" y="463"/>
                  <a:pt x="416" y="435"/>
                </a:cubicBezTo>
                <a:cubicBezTo>
                  <a:pt x="416" y="185"/>
                  <a:pt x="416" y="185"/>
                  <a:pt x="416" y="185"/>
                </a:cubicBezTo>
                <a:cubicBezTo>
                  <a:pt x="416" y="157"/>
                  <a:pt x="397" y="134"/>
                  <a:pt x="373" y="134"/>
                </a:cubicBezTo>
                <a:close/>
                <a:moveTo>
                  <a:pt x="276" y="134"/>
                </a:moveTo>
                <a:cubicBezTo>
                  <a:pt x="146" y="134"/>
                  <a:pt x="146" y="134"/>
                  <a:pt x="146" y="134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46" y="61"/>
                  <a:pt x="169" y="34"/>
                  <a:pt x="198" y="34"/>
                </a:cubicBezTo>
                <a:cubicBezTo>
                  <a:pt x="223" y="34"/>
                  <a:pt x="223" y="34"/>
                  <a:pt x="223" y="34"/>
                </a:cubicBezTo>
                <a:cubicBezTo>
                  <a:pt x="252" y="34"/>
                  <a:pt x="276" y="61"/>
                  <a:pt x="276" y="95"/>
                </a:cubicBezTo>
                <a:lnTo>
                  <a:pt x="276" y="134"/>
                </a:lnTo>
                <a:close/>
                <a:moveTo>
                  <a:pt x="250" y="262"/>
                </a:moveTo>
                <a:cubicBezTo>
                  <a:pt x="250" y="284"/>
                  <a:pt x="232" y="301"/>
                  <a:pt x="210" y="301"/>
                </a:cubicBezTo>
                <a:cubicBezTo>
                  <a:pt x="188" y="301"/>
                  <a:pt x="170" y="284"/>
                  <a:pt x="170" y="262"/>
                </a:cubicBezTo>
                <a:cubicBezTo>
                  <a:pt x="170" y="240"/>
                  <a:pt x="188" y="222"/>
                  <a:pt x="210" y="222"/>
                </a:cubicBezTo>
                <a:cubicBezTo>
                  <a:pt x="232" y="222"/>
                  <a:pt x="250" y="240"/>
                  <a:pt x="250" y="262"/>
                </a:cubicBezTo>
                <a:close/>
                <a:moveTo>
                  <a:pt x="231" y="285"/>
                </a:moveTo>
                <a:cubicBezTo>
                  <a:pt x="245" y="384"/>
                  <a:pt x="245" y="384"/>
                  <a:pt x="245" y="384"/>
                </a:cubicBezTo>
                <a:cubicBezTo>
                  <a:pt x="179" y="384"/>
                  <a:pt x="179" y="384"/>
                  <a:pt x="179" y="384"/>
                </a:cubicBezTo>
                <a:cubicBezTo>
                  <a:pt x="193" y="285"/>
                  <a:pt x="193" y="285"/>
                  <a:pt x="193" y="285"/>
                </a:cubicBezTo>
                <a:lnTo>
                  <a:pt x="231" y="285"/>
                </a:lnTo>
                <a:close/>
              </a:path>
            </a:pathLst>
          </a:custGeom>
          <a:solidFill>
            <a:srgbClr val="00549F"/>
          </a:solidFill>
          <a:ln w="9525">
            <a:noFill/>
            <a:round/>
            <a:headEnd/>
            <a:tailEnd/>
          </a:ln>
        </p:spPr>
        <p:txBody>
          <a:bodyPr wrap="square" tIns="0" bIns="0" anchor="ctr" anchorCtr="0">
            <a:no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</a:pPr>
            <a:endParaRPr lang="en-US" sz="1201" kern="0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886474" y="1438282"/>
            <a:ext cx="5419364" cy="19571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71450" indent="-171450" eaLnBrk="1" hangingPunct="1">
              <a:spcBef>
                <a:spcPct val="20000"/>
              </a:spcBef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latin typeface="Trebuchet MS" pitchFamily="34" charset="0"/>
              </a:defRPr>
            </a:lvl1pPr>
            <a:lvl2pPr marL="346075" indent="-173038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>
                <a:latin typeface="Trebuchet MS" pitchFamily="34" charset="0"/>
              </a:defRPr>
            </a:lvl2pPr>
            <a:lvl3pPr marL="0" lvl="2" indent="-257415" eaLnBrk="0" hangingPunct="0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§"/>
              <a:defRPr sz="2000" kern="0">
                <a:solidFill>
                  <a:srgbClr val="404040"/>
                </a:solidFill>
                <a:latin typeface="Trebuchet MS" pitchFamily="34" charset="0"/>
              </a:defRPr>
            </a:lvl3pPr>
            <a:lvl4pPr marL="630238" indent="-114300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latin typeface="Trebuchet MS" pitchFamily="34" charset="0"/>
              </a:defRPr>
            </a:lvl4pPr>
            <a:lvl5pPr marL="741363" indent="-111125" eaLnBrk="1" hangingPunct="1">
              <a:spcBef>
                <a:spcPct val="20000"/>
              </a:spcBef>
              <a:spcAft>
                <a:spcPct val="30000"/>
              </a:spcAft>
              <a:buClrTx/>
              <a:buFont typeface="Arial" pitchFamily="34" charset="0"/>
              <a:buChar char="•"/>
              <a:defRPr sz="1400">
                <a:latin typeface="Trebuchet MS" pitchFamily="34" charset="0"/>
              </a:defRPr>
            </a:lvl5pPr>
            <a:lvl6pPr marL="14351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6pPr>
            <a:lvl7pPr marL="18923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7pPr>
            <a:lvl8pPr marL="23495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8pPr>
            <a:lvl9pPr marL="2806700" indent="-228600" fontAlgn="base">
              <a:spcBef>
                <a:spcPct val="20000"/>
              </a:spcBef>
              <a:spcAft>
                <a:spcPct val="30000"/>
              </a:spcAft>
              <a:buClr>
                <a:srgbClr val="6639B7"/>
              </a:buClr>
              <a:buFont typeface="Arial" pitchFamily="34" charset="0"/>
              <a:buChar char="­"/>
              <a:defRPr sz="1400">
                <a:latin typeface="+mn-lt"/>
              </a:defRPr>
            </a:lvl9pPr>
          </a:lstStyle>
          <a:p>
            <a:r>
              <a:rPr lang="en-US" dirty="0"/>
              <a:t>Corporate user directory secures application and network access</a:t>
            </a:r>
          </a:p>
          <a:p>
            <a:r>
              <a:rPr lang="en-US" dirty="0"/>
              <a:t>Secure LAN &amp; WLAN access (based on roles)</a:t>
            </a:r>
          </a:p>
          <a:p>
            <a:r>
              <a:rPr lang="en-US" dirty="0"/>
              <a:t>Reduced IT effort operating one integrated network with one management system</a:t>
            </a:r>
          </a:p>
          <a:p>
            <a:r>
              <a:rPr lang="en-US" dirty="0"/>
              <a:t>Consistent user experience between LAN and WLAN</a:t>
            </a:r>
          </a:p>
          <a:p>
            <a:r>
              <a:rPr lang="en-US" dirty="0"/>
              <a:t>Unified Role based QoS</a:t>
            </a:r>
          </a:p>
          <a:p>
            <a:endParaRPr lang="en-US" dirty="0"/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6220810" y="4739554"/>
            <a:ext cx="4285213" cy="24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4322" tIns="0" rIns="0" bIns="0" numCol="1" anchor="t" anchorCtr="0" compatLnSpc="1">
            <a:prstTxWarp prst="textNoShape">
              <a:avLst/>
            </a:prstTxWarp>
          </a:bodyPr>
          <a:lstStyle/>
          <a:p>
            <a:pPr marL="219279" lvl="1" indent="-133474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ü"/>
              <a:defRPr/>
            </a:pPr>
            <a:r>
              <a:rPr lang="en-US" sz="2000" b="1" kern="0" dirty="0">
                <a:solidFill>
                  <a:srgbClr val="00549F"/>
                </a:solidFill>
                <a:latin typeface="Trebuchet MS" pitchFamily="34" charset="0"/>
                <a:cs typeface="Arial" charset="0"/>
              </a:rPr>
              <a:t>BETTER USER EXPERIENCE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7874690" y="5226058"/>
            <a:ext cx="3816916" cy="24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4322" tIns="0" rIns="0" bIns="0" numCol="1" anchor="t" anchorCtr="0" compatLnSpc="1">
            <a:prstTxWarp prst="textNoShape">
              <a:avLst/>
            </a:prstTxWarp>
          </a:bodyPr>
          <a:lstStyle/>
          <a:p>
            <a:pPr marL="219279" lvl="1" indent="-133474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ü"/>
              <a:defRPr/>
            </a:pPr>
            <a:r>
              <a:rPr lang="en-US" sz="2000" b="1" kern="0" dirty="0">
                <a:solidFill>
                  <a:srgbClr val="00549F"/>
                </a:solidFill>
                <a:latin typeface="Trebuchet MS" pitchFamily="34" charset="0"/>
                <a:cs typeface="Arial" charset="0"/>
              </a:rPr>
              <a:t>SIMPLIFIED OPERATIONS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6416434" y="5712562"/>
            <a:ext cx="4838993" cy="24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4322" tIns="0" rIns="0" bIns="0" numCol="1" anchor="t" anchorCtr="0" compatLnSpc="1">
            <a:prstTxWarp prst="textNoShape">
              <a:avLst/>
            </a:prstTxWarp>
          </a:bodyPr>
          <a:lstStyle/>
          <a:p>
            <a:pPr marL="219279" lvl="1" indent="-133474"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Font typeface="Wingdings" pitchFamily="2" charset="2"/>
              <a:buChar char="ü"/>
              <a:defRPr/>
            </a:pPr>
            <a:r>
              <a:rPr lang="en-US" sz="2000" b="1" kern="0" dirty="0">
                <a:solidFill>
                  <a:srgbClr val="00549F"/>
                </a:solidFill>
                <a:latin typeface="Trebuchet MS" pitchFamily="34" charset="0"/>
                <a:cs typeface="Arial" charset="0"/>
              </a:rPr>
              <a:t>IMPROVED 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8969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</a:t>
            </a:r>
            <a:r>
              <a:rPr lang="en-US" dirty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Unified Access – Simplifying operations</a:t>
            </a:r>
            <a:endParaRPr lang="en-US" sz="24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800104" y="1243064"/>
            <a:ext cx="5090150" cy="4738654"/>
            <a:chOff x="1549820" y="1214489"/>
            <a:chExt cx="5090150" cy="4738654"/>
          </a:xfrm>
        </p:grpSpPr>
        <p:sp>
          <p:nvSpPr>
            <p:cNvPr id="63" name="Oval 62"/>
            <p:cNvSpPr/>
            <p:nvPr/>
          </p:nvSpPr>
          <p:spPr bwMode="auto">
            <a:xfrm>
              <a:off x="1549820" y="1214489"/>
              <a:ext cx="5090150" cy="47386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644" tIns="34322" rIns="68644" bIns="34322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686440">
                <a:spcBef>
                  <a:spcPct val="50000"/>
                </a:spcBef>
              </a:pPr>
              <a:endParaRPr lang="en-US" sz="135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4" name="Freeform 63"/>
            <p:cNvSpPr>
              <a:spLocks noChangeAspect="1" noEditPoints="1"/>
            </p:cNvSpPr>
            <p:nvPr/>
          </p:nvSpPr>
          <p:spPr bwMode="auto">
            <a:xfrm>
              <a:off x="2510875" y="4737952"/>
              <a:ext cx="1034354" cy="215099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95" y="0"/>
                </a:cxn>
                <a:cxn ang="0">
                  <a:pos x="112" y="46"/>
                </a:cxn>
                <a:cxn ang="0">
                  <a:pos x="41" y="116"/>
                </a:cxn>
                <a:cxn ang="0">
                  <a:pos x="0" y="103"/>
                </a:cxn>
                <a:cxn ang="0">
                  <a:pos x="0" y="136"/>
                </a:cxn>
                <a:cxn ang="0">
                  <a:pos x="46" y="182"/>
                </a:cxn>
                <a:cxn ang="0">
                  <a:pos x="659" y="182"/>
                </a:cxn>
                <a:cxn ang="0">
                  <a:pos x="704" y="136"/>
                </a:cxn>
                <a:cxn ang="0">
                  <a:pos x="704" y="46"/>
                </a:cxn>
                <a:cxn ang="0">
                  <a:pos x="659" y="0"/>
                </a:cxn>
                <a:cxn ang="0">
                  <a:pos x="38" y="70"/>
                </a:cxn>
                <a:cxn ang="0">
                  <a:pos x="67" y="42"/>
                </a:cxn>
                <a:cxn ang="0">
                  <a:pos x="38" y="13"/>
                </a:cxn>
                <a:cxn ang="0">
                  <a:pos x="9" y="42"/>
                </a:cxn>
                <a:cxn ang="0">
                  <a:pos x="38" y="70"/>
                </a:cxn>
                <a:cxn ang="0">
                  <a:pos x="705" y="139"/>
                </a:cxn>
                <a:cxn ang="0">
                  <a:pos x="0" y="139"/>
                </a:cxn>
                <a:cxn ang="0">
                  <a:pos x="0" y="119"/>
                </a:cxn>
                <a:cxn ang="0">
                  <a:pos x="705" y="119"/>
                </a:cxn>
                <a:cxn ang="0">
                  <a:pos x="705" y="139"/>
                </a:cxn>
              </a:cxnLst>
              <a:rect l="0" t="0" r="r" b="b"/>
              <a:pathLst>
                <a:path w="705" h="182">
                  <a:moveTo>
                    <a:pt x="659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06" y="13"/>
                    <a:pt x="112" y="28"/>
                    <a:pt x="112" y="46"/>
                  </a:cubicBezTo>
                  <a:cubicBezTo>
                    <a:pt x="112" y="85"/>
                    <a:pt x="80" y="116"/>
                    <a:pt x="41" y="116"/>
                  </a:cubicBezTo>
                  <a:cubicBezTo>
                    <a:pt x="26" y="116"/>
                    <a:pt x="11" y="111"/>
                    <a:pt x="0" y="10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62"/>
                    <a:pt x="20" y="182"/>
                    <a:pt x="46" y="182"/>
                  </a:cubicBezTo>
                  <a:cubicBezTo>
                    <a:pt x="659" y="182"/>
                    <a:pt x="659" y="182"/>
                    <a:pt x="659" y="182"/>
                  </a:cubicBezTo>
                  <a:cubicBezTo>
                    <a:pt x="684" y="182"/>
                    <a:pt x="704" y="162"/>
                    <a:pt x="704" y="136"/>
                  </a:cubicBezTo>
                  <a:cubicBezTo>
                    <a:pt x="704" y="46"/>
                    <a:pt x="704" y="46"/>
                    <a:pt x="704" y="46"/>
                  </a:cubicBezTo>
                  <a:cubicBezTo>
                    <a:pt x="704" y="21"/>
                    <a:pt x="684" y="0"/>
                    <a:pt x="659" y="0"/>
                  </a:cubicBezTo>
                  <a:close/>
                  <a:moveTo>
                    <a:pt x="38" y="70"/>
                  </a:moveTo>
                  <a:cubicBezTo>
                    <a:pt x="54" y="70"/>
                    <a:pt x="67" y="58"/>
                    <a:pt x="67" y="42"/>
                  </a:cubicBezTo>
                  <a:cubicBezTo>
                    <a:pt x="67" y="26"/>
                    <a:pt x="54" y="13"/>
                    <a:pt x="38" y="13"/>
                  </a:cubicBezTo>
                  <a:cubicBezTo>
                    <a:pt x="22" y="13"/>
                    <a:pt x="9" y="26"/>
                    <a:pt x="9" y="42"/>
                  </a:cubicBezTo>
                  <a:cubicBezTo>
                    <a:pt x="9" y="58"/>
                    <a:pt x="22" y="70"/>
                    <a:pt x="38" y="70"/>
                  </a:cubicBezTo>
                  <a:close/>
                  <a:moveTo>
                    <a:pt x="705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705" y="119"/>
                    <a:pt x="705" y="119"/>
                    <a:pt x="705" y="119"/>
                  </a:cubicBezTo>
                  <a:cubicBezTo>
                    <a:pt x="705" y="139"/>
                    <a:pt x="705" y="139"/>
                    <a:pt x="705" y="139"/>
                  </a:cubicBezTo>
                  <a:close/>
                </a:path>
              </a:pathLst>
            </a:custGeom>
            <a:solidFill>
              <a:srgbClr val="00549F"/>
            </a:solidFill>
            <a:ln w="9525">
              <a:noFill/>
              <a:round/>
              <a:headEnd/>
              <a:tailEnd/>
            </a:ln>
          </p:spPr>
          <p:txBody>
            <a:bodyPr wrap="square" tIns="0" bIns="0" anchor="ctr" anchorCtr="0">
              <a:no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endParaRPr lang="en-US" sz="1201" kern="0">
                <a:solidFill>
                  <a:srgbClr val="000000"/>
                </a:solidFill>
                <a:latin typeface="Tahoma"/>
                <a:cs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43895" y="4912077"/>
              <a:ext cx="1507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404040"/>
                  </a:solidFill>
                  <a:latin typeface="Trebuchet MS" pitchFamily="34" charset="0"/>
                </a:rPr>
                <a:t>OmniSwitch</a:t>
              </a:r>
              <a:endParaRPr lang="en-US" sz="1400" b="1" dirty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2261" y="4937782"/>
              <a:ext cx="1375843" cy="53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04040"/>
                  </a:solidFill>
                  <a:latin typeface="Trebuchet MS" pitchFamily="34" charset="0"/>
                </a:rPr>
                <a:t>WLAN Controller </a:t>
              </a:r>
            </a:p>
          </p:txBody>
        </p:sp>
        <p:grpSp>
          <p:nvGrpSpPr>
            <p:cNvPr id="67" name="Group 268"/>
            <p:cNvGrpSpPr>
              <a:grpSpLocks noChangeAspect="1"/>
            </p:cNvGrpSpPr>
            <p:nvPr/>
          </p:nvGrpSpPr>
          <p:grpSpPr>
            <a:xfrm>
              <a:off x="4571180" y="4703667"/>
              <a:ext cx="971975" cy="242975"/>
              <a:chOff x="4787979" y="3171463"/>
              <a:chExt cx="814168" cy="231493"/>
            </a:xfrm>
          </p:grpSpPr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4787979" y="3171463"/>
                <a:ext cx="814168" cy="231493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95" y="0"/>
                  </a:cxn>
                  <a:cxn ang="0">
                    <a:pos x="112" y="46"/>
                  </a:cxn>
                  <a:cxn ang="0">
                    <a:pos x="41" y="116"/>
                  </a:cxn>
                  <a:cxn ang="0">
                    <a:pos x="0" y="103"/>
                  </a:cxn>
                  <a:cxn ang="0">
                    <a:pos x="0" y="136"/>
                  </a:cxn>
                  <a:cxn ang="0">
                    <a:pos x="46" y="182"/>
                  </a:cxn>
                  <a:cxn ang="0">
                    <a:pos x="659" y="182"/>
                  </a:cxn>
                  <a:cxn ang="0">
                    <a:pos x="704" y="136"/>
                  </a:cxn>
                  <a:cxn ang="0">
                    <a:pos x="704" y="46"/>
                  </a:cxn>
                  <a:cxn ang="0">
                    <a:pos x="659" y="0"/>
                  </a:cxn>
                  <a:cxn ang="0">
                    <a:pos x="38" y="70"/>
                  </a:cxn>
                  <a:cxn ang="0">
                    <a:pos x="67" y="42"/>
                  </a:cxn>
                  <a:cxn ang="0">
                    <a:pos x="38" y="13"/>
                  </a:cxn>
                  <a:cxn ang="0">
                    <a:pos x="9" y="42"/>
                  </a:cxn>
                  <a:cxn ang="0">
                    <a:pos x="38" y="70"/>
                  </a:cxn>
                  <a:cxn ang="0">
                    <a:pos x="705" y="139"/>
                  </a:cxn>
                  <a:cxn ang="0">
                    <a:pos x="0" y="139"/>
                  </a:cxn>
                  <a:cxn ang="0">
                    <a:pos x="0" y="119"/>
                  </a:cxn>
                  <a:cxn ang="0">
                    <a:pos x="705" y="119"/>
                  </a:cxn>
                  <a:cxn ang="0">
                    <a:pos x="705" y="139"/>
                  </a:cxn>
                </a:cxnLst>
                <a:rect l="0" t="0" r="r" b="b"/>
                <a:pathLst>
                  <a:path w="705" h="182">
                    <a:moveTo>
                      <a:pt x="659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106" y="13"/>
                      <a:pt x="112" y="28"/>
                      <a:pt x="112" y="46"/>
                    </a:cubicBezTo>
                    <a:cubicBezTo>
                      <a:pt x="112" y="85"/>
                      <a:pt x="80" y="116"/>
                      <a:pt x="41" y="116"/>
                    </a:cubicBezTo>
                    <a:cubicBezTo>
                      <a:pt x="26" y="116"/>
                      <a:pt x="11" y="111"/>
                      <a:pt x="0" y="103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62"/>
                      <a:pt x="20" y="182"/>
                      <a:pt x="46" y="182"/>
                    </a:cubicBezTo>
                    <a:cubicBezTo>
                      <a:pt x="659" y="182"/>
                      <a:pt x="659" y="182"/>
                      <a:pt x="659" y="182"/>
                    </a:cubicBezTo>
                    <a:cubicBezTo>
                      <a:pt x="684" y="182"/>
                      <a:pt x="704" y="162"/>
                      <a:pt x="704" y="136"/>
                    </a:cubicBezTo>
                    <a:cubicBezTo>
                      <a:pt x="704" y="46"/>
                      <a:pt x="704" y="46"/>
                      <a:pt x="704" y="46"/>
                    </a:cubicBezTo>
                    <a:cubicBezTo>
                      <a:pt x="704" y="21"/>
                      <a:pt x="684" y="0"/>
                      <a:pt x="659" y="0"/>
                    </a:cubicBezTo>
                    <a:close/>
                    <a:moveTo>
                      <a:pt x="38" y="70"/>
                    </a:moveTo>
                    <a:cubicBezTo>
                      <a:pt x="54" y="70"/>
                      <a:pt x="67" y="58"/>
                      <a:pt x="67" y="42"/>
                    </a:cubicBezTo>
                    <a:cubicBezTo>
                      <a:pt x="67" y="26"/>
                      <a:pt x="54" y="13"/>
                      <a:pt x="38" y="13"/>
                    </a:cubicBezTo>
                    <a:cubicBezTo>
                      <a:pt x="22" y="13"/>
                      <a:pt x="9" y="26"/>
                      <a:pt x="9" y="42"/>
                    </a:cubicBezTo>
                    <a:cubicBezTo>
                      <a:pt x="9" y="58"/>
                      <a:pt x="22" y="70"/>
                      <a:pt x="38" y="70"/>
                    </a:cubicBezTo>
                    <a:close/>
                    <a:moveTo>
                      <a:pt x="705" y="139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705" y="119"/>
                      <a:pt x="705" y="119"/>
                      <a:pt x="705" y="119"/>
                    </a:cubicBezTo>
                    <a:cubicBezTo>
                      <a:pt x="705" y="139"/>
                      <a:pt x="705" y="139"/>
                      <a:pt x="705" y="139"/>
                    </a:cubicBezTo>
                    <a:close/>
                  </a:path>
                </a:pathLst>
              </a:custGeom>
              <a:solidFill>
                <a:srgbClr val="A511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</a:pPr>
                <a:endParaRPr lang="en-US" sz="1201" kern="0">
                  <a:solidFill>
                    <a:srgbClr val="000000"/>
                  </a:solidFill>
                  <a:latin typeface="Trebuchet MS" pitchFamily="34" charset="0"/>
                  <a:cs typeface="Arial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5208608" y="3171463"/>
                <a:ext cx="0" cy="150471"/>
              </a:xfrm>
              <a:prstGeom prst="line">
                <a:avLst/>
              </a:prstGeom>
              <a:solidFill>
                <a:srgbClr val="A51140"/>
              </a:solidFill>
              <a:ln w="9525">
                <a:noFill/>
                <a:round/>
                <a:headEnd/>
                <a:tailEnd/>
              </a:ln>
            </p:spPr>
          </p:cxnSp>
        </p:grpSp>
        <p:sp>
          <p:nvSpPr>
            <p:cNvPr id="68" name="TextBox 152"/>
            <p:cNvSpPr txBox="1"/>
            <p:nvPr/>
          </p:nvSpPr>
          <p:spPr>
            <a:xfrm>
              <a:off x="4884671" y="2867851"/>
              <a:ext cx="1216169" cy="715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1" b="1" dirty="0">
                  <a:solidFill>
                    <a:srgbClr val="404040"/>
                  </a:solidFill>
                  <a:latin typeface="Trebuchet MS" pitchFamily="34" charset="0"/>
                </a:rPr>
                <a:t>UNIFIED </a:t>
              </a:r>
              <a:r>
                <a:rPr lang="en-US" sz="1351" b="1" dirty="0" smtClean="0">
                  <a:solidFill>
                    <a:srgbClr val="404040"/>
                  </a:solidFill>
                  <a:latin typeface="Trebuchet MS" pitchFamily="34" charset="0"/>
                </a:rPr>
                <a:t>ACCESS NETWORK</a:t>
              </a:r>
              <a:endParaRPr lang="en-US" sz="1351" b="1" dirty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3624223" y="4861381"/>
              <a:ext cx="839545" cy="1990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0" descr="1300 OM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5645" y="1830413"/>
              <a:ext cx="946616" cy="83225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cxnSp>
          <p:nvCxnSpPr>
            <p:cNvPr id="71" name="Straight Arrow Connector 70"/>
            <p:cNvCxnSpPr/>
            <p:nvPr/>
          </p:nvCxnSpPr>
          <p:spPr>
            <a:xfrm flipH="1">
              <a:off x="2780154" y="2748479"/>
              <a:ext cx="882540" cy="1862205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409459" y="2736542"/>
              <a:ext cx="964006" cy="1886079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3065281" y="4049650"/>
              <a:ext cx="787498" cy="656547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64"/>
            <p:cNvSpPr>
              <a:spLocks noChangeAspect="1" noEditPoints="1"/>
            </p:cNvSpPr>
            <p:nvPr/>
          </p:nvSpPr>
          <p:spPr bwMode="auto">
            <a:xfrm>
              <a:off x="3656440" y="3321778"/>
              <a:ext cx="702937" cy="654644"/>
            </a:xfrm>
            <a:custGeom>
              <a:avLst/>
              <a:gdLst>
                <a:gd name="T0" fmla="*/ 551175016 w 639"/>
                <a:gd name="T1" fmla="*/ 500117643 h 635"/>
                <a:gd name="T2" fmla="*/ 527364537 w 639"/>
                <a:gd name="T3" fmla="*/ 465657138 h 635"/>
                <a:gd name="T4" fmla="*/ 477978923 w 639"/>
                <a:gd name="T5" fmla="*/ 429429552 h 635"/>
                <a:gd name="T6" fmla="*/ 355397452 w 639"/>
                <a:gd name="T7" fmla="*/ 429429552 h 635"/>
                <a:gd name="T8" fmla="*/ 355397452 w 639"/>
                <a:gd name="T9" fmla="*/ 399387164 h 635"/>
                <a:gd name="T10" fmla="*/ 513253859 w 639"/>
                <a:gd name="T11" fmla="*/ 399387164 h 635"/>
                <a:gd name="T12" fmla="*/ 545883277 w 639"/>
                <a:gd name="T13" fmla="*/ 360508779 h 635"/>
                <a:gd name="T14" fmla="*/ 545883277 w 639"/>
                <a:gd name="T15" fmla="*/ 300424002 h 635"/>
                <a:gd name="T16" fmla="*/ 545883277 w 639"/>
                <a:gd name="T17" fmla="*/ 300424002 h 635"/>
                <a:gd name="T18" fmla="*/ 545883277 w 639"/>
                <a:gd name="T19" fmla="*/ 113100786 h 635"/>
                <a:gd name="T20" fmla="*/ 545883277 w 639"/>
                <a:gd name="T21" fmla="*/ 113100786 h 635"/>
                <a:gd name="T22" fmla="*/ 545883277 w 639"/>
                <a:gd name="T23" fmla="*/ 38878400 h 635"/>
                <a:gd name="T24" fmla="*/ 513253859 w 639"/>
                <a:gd name="T25" fmla="*/ 0 h 635"/>
                <a:gd name="T26" fmla="*/ 52030911 w 639"/>
                <a:gd name="T27" fmla="*/ 0 h 635"/>
                <a:gd name="T28" fmla="*/ 24692286 w 639"/>
                <a:gd name="T29" fmla="*/ 16788401 h 635"/>
                <a:gd name="T30" fmla="*/ 88187544 w 639"/>
                <a:gd name="T31" fmla="*/ 81291198 h 635"/>
                <a:gd name="T32" fmla="*/ 24692286 w 639"/>
                <a:gd name="T33" fmla="*/ 144910403 h 635"/>
                <a:gd name="T34" fmla="*/ 19401486 w 639"/>
                <a:gd name="T35" fmla="*/ 144910403 h 635"/>
                <a:gd name="T36" fmla="*/ 19401486 w 639"/>
                <a:gd name="T37" fmla="*/ 300424002 h 635"/>
                <a:gd name="T38" fmla="*/ 19401486 w 639"/>
                <a:gd name="T39" fmla="*/ 300424002 h 635"/>
                <a:gd name="T40" fmla="*/ 19401486 w 639"/>
                <a:gd name="T41" fmla="*/ 360508779 h 635"/>
                <a:gd name="T42" fmla="*/ 52030911 w 639"/>
                <a:gd name="T43" fmla="*/ 399387164 h 635"/>
                <a:gd name="T44" fmla="*/ 199304705 w 639"/>
                <a:gd name="T45" fmla="*/ 399387164 h 635"/>
                <a:gd name="T46" fmla="*/ 199304705 w 639"/>
                <a:gd name="T47" fmla="*/ 429429552 h 635"/>
                <a:gd name="T48" fmla="*/ 93479283 w 639"/>
                <a:gd name="T49" fmla="*/ 429429552 h 635"/>
                <a:gd name="T50" fmla="*/ 39684772 w 639"/>
                <a:gd name="T51" fmla="*/ 464773539 h 635"/>
                <a:gd name="T52" fmla="*/ 14109743 w 639"/>
                <a:gd name="T53" fmla="*/ 500117643 h 635"/>
                <a:gd name="T54" fmla="*/ 7937143 w 639"/>
                <a:gd name="T55" fmla="*/ 541646827 h 635"/>
                <a:gd name="T56" fmla="*/ 44975572 w 639"/>
                <a:gd name="T57" fmla="*/ 561086019 h 635"/>
                <a:gd name="T58" fmla="*/ 519427398 w 639"/>
                <a:gd name="T59" fmla="*/ 561086019 h 635"/>
                <a:gd name="T60" fmla="*/ 556465816 w 639"/>
                <a:gd name="T61" fmla="*/ 541646827 h 635"/>
                <a:gd name="T62" fmla="*/ 551175016 w 639"/>
                <a:gd name="T63" fmla="*/ 500117643 h 635"/>
                <a:gd name="T64" fmla="*/ 23810486 w 639"/>
                <a:gd name="T65" fmla="*/ 104264789 h 635"/>
                <a:gd name="T66" fmla="*/ 48503711 w 639"/>
                <a:gd name="T67" fmla="*/ 80407598 h 635"/>
                <a:gd name="T68" fmla="*/ 23810486 w 639"/>
                <a:gd name="T69" fmla="*/ 55666793 h 635"/>
                <a:gd name="T70" fmla="*/ 0 w 639"/>
                <a:gd name="T71" fmla="*/ 80407598 h 635"/>
                <a:gd name="T72" fmla="*/ 23810486 w 639"/>
                <a:gd name="T73" fmla="*/ 104264789 h 635"/>
                <a:gd name="T74" fmla="*/ 446231306 w 639"/>
                <a:gd name="T75" fmla="*/ 313677997 h 635"/>
                <a:gd name="T76" fmla="*/ 327177035 w 639"/>
                <a:gd name="T77" fmla="*/ 313677997 h 635"/>
                <a:gd name="T78" fmla="*/ 327177035 w 639"/>
                <a:gd name="T79" fmla="*/ 132540008 h 635"/>
                <a:gd name="T80" fmla="*/ 446231306 w 639"/>
                <a:gd name="T81" fmla="*/ 132540008 h 635"/>
                <a:gd name="T82" fmla="*/ 446231306 w 639"/>
                <a:gd name="T83" fmla="*/ 313677997 h 635"/>
                <a:gd name="T84" fmla="*/ 288375017 w 639"/>
                <a:gd name="T85" fmla="*/ 283635608 h 635"/>
                <a:gd name="T86" fmla="*/ 111117161 w 639"/>
                <a:gd name="T87" fmla="*/ 283635608 h 635"/>
                <a:gd name="T88" fmla="*/ 111117161 w 639"/>
                <a:gd name="T89" fmla="*/ 98963191 h 635"/>
                <a:gd name="T90" fmla="*/ 288375017 w 639"/>
                <a:gd name="T91" fmla="*/ 98963191 h 635"/>
                <a:gd name="T92" fmla="*/ 288375017 w 639"/>
                <a:gd name="T93" fmla="*/ 283635608 h 6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9"/>
                <a:gd name="T142" fmla="*/ 0 h 635"/>
                <a:gd name="T143" fmla="*/ 639 w 639"/>
                <a:gd name="T144" fmla="*/ 635 h 6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9" h="635">
                  <a:moveTo>
                    <a:pt x="625" y="566"/>
                  </a:moveTo>
                  <a:cubicBezTo>
                    <a:pt x="598" y="527"/>
                    <a:pt x="598" y="527"/>
                    <a:pt x="598" y="527"/>
                  </a:cubicBezTo>
                  <a:cubicBezTo>
                    <a:pt x="582" y="504"/>
                    <a:pt x="571" y="486"/>
                    <a:pt x="542" y="486"/>
                  </a:cubicBezTo>
                  <a:cubicBezTo>
                    <a:pt x="403" y="486"/>
                    <a:pt x="403" y="486"/>
                    <a:pt x="403" y="486"/>
                  </a:cubicBezTo>
                  <a:cubicBezTo>
                    <a:pt x="403" y="452"/>
                    <a:pt x="403" y="452"/>
                    <a:pt x="403" y="452"/>
                  </a:cubicBezTo>
                  <a:cubicBezTo>
                    <a:pt x="582" y="452"/>
                    <a:pt x="582" y="452"/>
                    <a:pt x="582" y="452"/>
                  </a:cubicBezTo>
                  <a:cubicBezTo>
                    <a:pt x="602" y="452"/>
                    <a:pt x="619" y="432"/>
                    <a:pt x="619" y="408"/>
                  </a:cubicBezTo>
                  <a:cubicBezTo>
                    <a:pt x="619" y="340"/>
                    <a:pt x="619" y="340"/>
                    <a:pt x="619" y="340"/>
                  </a:cubicBezTo>
                  <a:cubicBezTo>
                    <a:pt x="619" y="340"/>
                    <a:pt x="619" y="340"/>
                    <a:pt x="619" y="340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19" y="44"/>
                    <a:pt x="619" y="44"/>
                    <a:pt x="619" y="44"/>
                  </a:cubicBezTo>
                  <a:cubicBezTo>
                    <a:pt x="619" y="19"/>
                    <a:pt x="602" y="0"/>
                    <a:pt x="58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35" y="7"/>
                    <a:pt x="28" y="19"/>
                  </a:cubicBezTo>
                  <a:cubicBezTo>
                    <a:pt x="68" y="20"/>
                    <a:pt x="100" y="52"/>
                    <a:pt x="100" y="92"/>
                  </a:cubicBezTo>
                  <a:cubicBezTo>
                    <a:pt x="100" y="132"/>
                    <a:pt x="68" y="164"/>
                    <a:pt x="28" y="164"/>
                  </a:cubicBezTo>
                  <a:cubicBezTo>
                    <a:pt x="26" y="164"/>
                    <a:pt x="24" y="164"/>
                    <a:pt x="22" y="164"/>
                  </a:cubicBezTo>
                  <a:cubicBezTo>
                    <a:pt x="22" y="340"/>
                    <a:pt x="22" y="340"/>
                    <a:pt x="22" y="340"/>
                  </a:cubicBezTo>
                  <a:cubicBezTo>
                    <a:pt x="22" y="340"/>
                    <a:pt x="22" y="340"/>
                    <a:pt x="22" y="340"/>
                  </a:cubicBezTo>
                  <a:cubicBezTo>
                    <a:pt x="22" y="408"/>
                    <a:pt x="22" y="408"/>
                    <a:pt x="22" y="408"/>
                  </a:cubicBezTo>
                  <a:cubicBezTo>
                    <a:pt x="22" y="432"/>
                    <a:pt x="39" y="452"/>
                    <a:pt x="59" y="452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6" y="486"/>
                    <a:pt x="226" y="486"/>
                    <a:pt x="22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77" y="486"/>
                    <a:pt x="62" y="503"/>
                    <a:pt x="45" y="526"/>
                  </a:cubicBezTo>
                  <a:cubicBezTo>
                    <a:pt x="16" y="566"/>
                    <a:pt x="16" y="566"/>
                    <a:pt x="16" y="566"/>
                  </a:cubicBezTo>
                  <a:cubicBezTo>
                    <a:pt x="4" y="582"/>
                    <a:pt x="2" y="599"/>
                    <a:pt x="9" y="613"/>
                  </a:cubicBezTo>
                  <a:cubicBezTo>
                    <a:pt x="16" y="627"/>
                    <a:pt x="32" y="635"/>
                    <a:pt x="51" y="635"/>
                  </a:cubicBezTo>
                  <a:cubicBezTo>
                    <a:pt x="589" y="635"/>
                    <a:pt x="589" y="635"/>
                    <a:pt x="589" y="635"/>
                  </a:cubicBezTo>
                  <a:cubicBezTo>
                    <a:pt x="609" y="635"/>
                    <a:pt x="624" y="627"/>
                    <a:pt x="631" y="613"/>
                  </a:cubicBezTo>
                  <a:cubicBezTo>
                    <a:pt x="639" y="599"/>
                    <a:pt x="636" y="582"/>
                    <a:pt x="625" y="566"/>
                  </a:cubicBezTo>
                  <a:close/>
                  <a:moveTo>
                    <a:pt x="27" y="118"/>
                  </a:moveTo>
                  <a:cubicBezTo>
                    <a:pt x="42" y="118"/>
                    <a:pt x="55" y="106"/>
                    <a:pt x="55" y="91"/>
                  </a:cubicBezTo>
                  <a:cubicBezTo>
                    <a:pt x="55" y="75"/>
                    <a:pt x="42" y="63"/>
                    <a:pt x="27" y="63"/>
                  </a:cubicBezTo>
                  <a:cubicBezTo>
                    <a:pt x="12" y="63"/>
                    <a:pt x="0" y="75"/>
                    <a:pt x="0" y="91"/>
                  </a:cubicBezTo>
                  <a:cubicBezTo>
                    <a:pt x="0" y="106"/>
                    <a:pt x="12" y="118"/>
                    <a:pt x="27" y="118"/>
                  </a:cubicBezTo>
                  <a:close/>
                  <a:moveTo>
                    <a:pt x="506" y="355"/>
                  </a:moveTo>
                  <a:cubicBezTo>
                    <a:pt x="371" y="355"/>
                    <a:pt x="371" y="355"/>
                    <a:pt x="371" y="355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506" y="150"/>
                    <a:pt x="506" y="150"/>
                    <a:pt x="506" y="150"/>
                  </a:cubicBezTo>
                  <a:lnTo>
                    <a:pt x="506" y="355"/>
                  </a:lnTo>
                  <a:close/>
                  <a:moveTo>
                    <a:pt x="327" y="321"/>
                  </a:moveTo>
                  <a:cubicBezTo>
                    <a:pt x="126" y="321"/>
                    <a:pt x="126" y="321"/>
                    <a:pt x="126" y="321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327" y="112"/>
                    <a:pt x="327" y="112"/>
                    <a:pt x="327" y="112"/>
                  </a:cubicBezTo>
                  <a:lnTo>
                    <a:pt x="327" y="32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endParaRPr lang="en-US" sz="1400">
                <a:latin typeface="+mn-lt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 flipV="1">
              <a:off x="4219374" y="4057468"/>
              <a:ext cx="868963" cy="589045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466229" y="3053314"/>
              <a:ext cx="1079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404040"/>
                  </a:solidFill>
                  <a:latin typeface="Trebuchet MS" pitchFamily="34" charset="0"/>
                </a:rPr>
                <a:t>ClearPass</a:t>
              </a:r>
              <a:endParaRPr lang="en-US" sz="1400" b="1" dirty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4002132" y="2748479"/>
              <a:ext cx="0" cy="238744"/>
            </a:xfrm>
            <a:prstGeom prst="straightConnector1">
              <a:avLst/>
            </a:prstGeom>
            <a:ln w="38100" cap="rnd">
              <a:solidFill>
                <a:schemeClr val="accent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562583" y="1507329"/>
              <a:ext cx="3034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404040"/>
                  </a:solidFill>
                  <a:latin typeface="Trebuchet MS" pitchFamily="34" charset="0"/>
                </a:rPr>
                <a:t>OmniVista</a:t>
              </a:r>
              <a:r>
                <a:rPr lang="en-US" sz="1400" b="1" dirty="0">
                  <a:solidFill>
                    <a:srgbClr val="404040"/>
                  </a:solidFill>
                  <a:latin typeface="Trebuchet MS" pitchFamily="34" charset="0"/>
                </a:rPr>
                <a:t> 2500 </a:t>
              </a:r>
              <a:r>
                <a:rPr lang="en-US" sz="1400" b="1" dirty="0" smtClean="0">
                  <a:solidFill>
                    <a:srgbClr val="404040"/>
                  </a:solidFill>
                  <a:latin typeface="Trebuchet MS" pitchFamily="34" charset="0"/>
                </a:rPr>
                <a:t>NG</a:t>
              </a:r>
              <a:endParaRPr lang="en-US" sz="1400" b="1" dirty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grpSp>
          <p:nvGrpSpPr>
            <p:cNvPr id="84" name="Group 71"/>
            <p:cNvGrpSpPr/>
            <p:nvPr/>
          </p:nvGrpSpPr>
          <p:grpSpPr>
            <a:xfrm>
              <a:off x="5501702" y="4214142"/>
              <a:ext cx="470900" cy="449002"/>
              <a:chOff x="3442687" y="1790700"/>
              <a:chExt cx="541338" cy="600423"/>
            </a:xfrm>
            <a:solidFill>
              <a:srgbClr val="A51140"/>
            </a:solidFill>
          </p:grpSpPr>
          <p:sp>
            <p:nvSpPr>
              <p:cNvPr id="85" name="Freeform 63"/>
              <p:cNvSpPr>
                <a:spLocks/>
              </p:cNvSpPr>
              <p:nvPr/>
            </p:nvSpPr>
            <p:spPr bwMode="auto">
              <a:xfrm>
                <a:off x="3910013" y="1790700"/>
                <a:ext cx="46038" cy="266700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14" y="242"/>
                  </a:cxn>
                  <a:cxn ang="0">
                    <a:pos x="14" y="283"/>
                  </a:cxn>
                  <a:cxn ang="0">
                    <a:pos x="34" y="283"/>
                  </a:cxn>
                  <a:cxn ang="0">
                    <a:pos x="34" y="242"/>
                  </a:cxn>
                  <a:cxn ang="0">
                    <a:pos x="49" y="226"/>
                  </a:cxn>
                  <a:cxn ang="0">
                    <a:pos x="34" y="210"/>
                  </a:cxn>
                  <a:cxn ang="0">
                    <a:pos x="34" y="200"/>
                  </a:cxn>
                  <a:cxn ang="0">
                    <a:pos x="49" y="184"/>
                  </a:cxn>
                  <a:cxn ang="0">
                    <a:pos x="34" y="168"/>
                  </a:cxn>
                  <a:cxn ang="0">
                    <a:pos x="34" y="158"/>
                  </a:cxn>
                  <a:cxn ang="0">
                    <a:pos x="49" y="142"/>
                  </a:cxn>
                  <a:cxn ang="0">
                    <a:pos x="34" y="127"/>
                  </a:cxn>
                  <a:cxn ang="0">
                    <a:pos x="34" y="116"/>
                  </a:cxn>
                  <a:cxn ang="0">
                    <a:pos x="49" y="101"/>
                  </a:cxn>
                  <a:cxn ang="0">
                    <a:pos x="34" y="85"/>
                  </a:cxn>
                  <a:cxn ang="0">
                    <a:pos x="34" y="74"/>
                  </a:cxn>
                  <a:cxn ang="0">
                    <a:pos x="49" y="59"/>
                  </a:cxn>
                  <a:cxn ang="0">
                    <a:pos x="34" y="43"/>
                  </a:cxn>
                  <a:cxn ang="0">
                    <a:pos x="34" y="32"/>
                  </a:cxn>
                  <a:cxn ang="0">
                    <a:pos x="49" y="17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14" y="32"/>
                  </a:cxn>
                  <a:cxn ang="0">
                    <a:pos x="14" y="43"/>
                  </a:cxn>
                  <a:cxn ang="0">
                    <a:pos x="0" y="59"/>
                  </a:cxn>
                  <a:cxn ang="0">
                    <a:pos x="14" y="74"/>
                  </a:cxn>
                  <a:cxn ang="0">
                    <a:pos x="14" y="85"/>
                  </a:cxn>
                  <a:cxn ang="0">
                    <a:pos x="0" y="101"/>
                  </a:cxn>
                  <a:cxn ang="0">
                    <a:pos x="14" y="116"/>
                  </a:cxn>
                  <a:cxn ang="0">
                    <a:pos x="14" y="127"/>
                  </a:cxn>
                  <a:cxn ang="0">
                    <a:pos x="0" y="142"/>
                  </a:cxn>
                  <a:cxn ang="0">
                    <a:pos x="14" y="158"/>
                  </a:cxn>
                  <a:cxn ang="0">
                    <a:pos x="14" y="169"/>
                  </a:cxn>
                  <a:cxn ang="0">
                    <a:pos x="0" y="184"/>
                  </a:cxn>
                  <a:cxn ang="0">
                    <a:pos x="14" y="200"/>
                  </a:cxn>
                  <a:cxn ang="0">
                    <a:pos x="14" y="210"/>
                  </a:cxn>
                  <a:cxn ang="0">
                    <a:pos x="0" y="226"/>
                  </a:cxn>
                </a:cxnLst>
                <a:rect l="0" t="0" r="r" b="b"/>
                <a:pathLst>
                  <a:path w="49" h="283">
                    <a:moveTo>
                      <a:pt x="0" y="226"/>
                    </a:moveTo>
                    <a:cubicBezTo>
                      <a:pt x="0" y="233"/>
                      <a:pt x="6" y="239"/>
                      <a:pt x="14" y="242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34" y="283"/>
                      <a:pt x="34" y="283"/>
                      <a:pt x="34" y="283"/>
                    </a:cubicBezTo>
                    <a:cubicBezTo>
                      <a:pt x="34" y="242"/>
                      <a:pt x="34" y="242"/>
                      <a:pt x="34" y="242"/>
                    </a:cubicBezTo>
                    <a:cubicBezTo>
                      <a:pt x="43" y="239"/>
                      <a:pt x="49" y="233"/>
                      <a:pt x="49" y="226"/>
                    </a:cubicBezTo>
                    <a:cubicBezTo>
                      <a:pt x="49" y="219"/>
                      <a:pt x="43" y="213"/>
                      <a:pt x="34" y="210"/>
                    </a:cubicBezTo>
                    <a:cubicBezTo>
                      <a:pt x="34" y="200"/>
                      <a:pt x="34" y="200"/>
                      <a:pt x="34" y="200"/>
                    </a:cubicBezTo>
                    <a:cubicBezTo>
                      <a:pt x="43" y="197"/>
                      <a:pt x="49" y="191"/>
                      <a:pt x="49" y="184"/>
                    </a:cubicBezTo>
                    <a:cubicBezTo>
                      <a:pt x="49" y="177"/>
                      <a:pt x="43" y="171"/>
                      <a:pt x="34" y="168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43" y="155"/>
                      <a:pt x="49" y="149"/>
                      <a:pt x="49" y="142"/>
                    </a:cubicBezTo>
                    <a:cubicBezTo>
                      <a:pt x="49" y="135"/>
                      <a:pt x="43" y="129"/>
                      <a:pt x="34" y="127"/>
                    </a:cubicBezTo>
                    <a:cubicBezTo>
                      <a:pt x="34" y="116"/>
                      <a:pt x="34" y="116"/>
                      <a:pt x="34" y="116"/>
                    </a:cubicBezTo>
                    <a:cubicBezTo>
                      <a:pt x="43" y="113"/>
                      <a:pt x="49" y="107"/>
                      <a:pt x="49" y="101"/>
                    </a:cubicBezTo>
                    <a:cubicBezTo>
                      <a:pt x="49" y="94"/>
                      <a:pt x="43" y="88"/>
                      <a:pt x="34" y="85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2"/>
                      <a:pt x="49" y="66"/>
                      <a:pt x="49" y="59"/>
                    </a:cubicBezTo>
                    <a:cubicBezTo>
                      <a:pt x="49" y="52"/>
                      <a:pt x="43" y="46"/>
                      <a:pt x="34" y="4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3" y="30"/>
                      <a:pt x="49" y="24"/>
                      <a:pt x="49" y="17"/>
                    </a:cubicBezTo>
                    <a:cubicBezTo>
                      <a:pt x="49" y="7"/>
                      <a:pt x="38" y="0"/>
                      <a:pt x="24" y="0"/>
                    </a:cubicBezTo>
                    <a:cubicBezTo>
                      <a:pt x="11" y="0"/>
                      <a:pt x="0" y="7"/>
                      <a:pt x="0" y="17"/>
                    </a:cubicBezTo>
                    <a:cubicBezTo>
                      <a:pt x="0" y="24"/>
                      <a:pt x="6" y="30"/>
                      <a:pt x="14" y="3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6" y="46"/>
                      <a:pt x="0" y="52"/>
                      <a:pt x="0" y="59"/>
                    </a:cubicBezTo>
                    <a:cubicBezTo>
                      <a:pt x="0" y="66"/>
                      <a:pt x="6" y="72"/>
                      <a:pt x="14" y="74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6" y="88"/>
                      <a:pt x="0" y="94"/>
                      <a:pt x="0" y="101"/>
                    </a:cubicBezTo>
                    <a:cubicBezTo>
                      <a:pt x="0" y="107"/>
                      <a:pt x="6" y="113"/>
                      <a:pt x="14" y="116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6" y="129"/>
                      <a:pt x="0" y="135"/>
                      <a:pt x="0" y="142"/>
                    </a:cubicBezTo>
                    <a:cubicBezTo>
                      <a:pt x="0" y="149"/>
                      <a:pt x="6" y="155"/>
                      <a:pt x="14" y="158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6" y="171"/>
                      <a:pt x="0" y="177"/>
                      <a:pt x="0" y="184"/>
                    </a:cubicBezTo>
                    <a:cubicBezTo>
                      <a:pt x="0" y="191"/>
                      <a:pt x="6" y="197"/>
                      <a:pt x="14" y="20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6" y="213"/>
                      <a:pt x="0" y="219"/>
                      <a:pt x="0" y="2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Times New Roman" pitchFamily="18" charset="0"/>
                  <a:buNone/>
                  <a:tabLst/>
                  <a:defRPr/>
                </a:pPr>
                <a:endParaRPr kumimoji="0" lang="en-US" sz="9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86" name="Freeform 64"/>
              <p:cNvSpPr>
                <a:spLocks/>
              </p:cNvSpPr>
              <p:nvPr/>
            </p:nvSpPr>
            <p:spPr bwMode="auto">
              <a:xfrm>
                <a:off x="3442687" y="1816448"/>
                <a:ext cx="541338" cy="574675"/>
              </a:xfrm>
              <a:custGeom>
                <a:avLst/>
                <a:gdLst/>
                <a:ahLst/>
                <a:cxnLst>
                  <a:cxn ang="0">
                    <a:pos x="453" y="283"/>
                  </a:cxn>
                  <a:cxn ang="0">
                    <a:pos x="380" y="265"/>
                  </a:cxn>
                  <a:cxn ang="0">
                    <a:pos x="380" y="233"/>
                  </a:cxn>
                  <a:cxn ang="0">
                    <a:pos x="395" y="207"/>
                  </a:cxn>
                  <a:cxn ang="0">
                    <a:pos x="380" y="181"/>
                  </a:cxn>
                  <a:cxn ang="0">
                    <a:pos x="380" y="150"/>
                  </a:cxn>
                  <a:cxn ang="0">
                    <a:pos x="395" y="124"/>
                  </a:cxn>
                  <a:cxn ang="0">
                    <a:pos x="345" y="124"/>
                  </a:cxn>
                  <a:cxn ang="0">
                    <a:pos x="360" y="150"/>
                  </a:cxn>
                  <a:cxn ang="0">
                    <a:pos x="360" y="181"/>
                  </a:cxn>
                  <a:cxn ang="0">
                    <a:pos x="345" y="207"/>
                  </a:cxn>
                  <a:cxn ang="0">
                    <a:pos x="360" y="233"/>
                  </a:cxn>
                  <a:cxn ang="0">
                    <a:pos x="360" y="265"/>
                  </a:cxn>
                  <a:cxn ang="0">
                    <a:pos x="267" y="283"/>
                  </a:cxn>
                  <a:cxn ang="0">
                    <a:pos x="281" y="226"/>
                  </a:cxn>
                  <a:cxn ang="0">
                    <a:pos x="267" y="200"/>
                  </a:cxn>
                  <a:cxn ang="0">
                    <a:pos x="267" y="168"/>
                  </a:cxn>
                  <a:cxn ang="0">
                    <a:pos x="281" y="142"/>
                  </a:cxn>
                  <a:cxn ang="0">
                    <a:pos x="267" y="116"/>
                  </a:cxn>
                  <a:cxn ang="0">
                    <a:pos x="267" y="85"/>
                  </a:cxn>
                  <a:cxn ang="0">
                    <a:pos x="281" y="59"/>
                  </a:cxn>
                  <a:cxn ang="0">
                    <a:pos x="267" y="32"/>
                  </a:cxn>
                  <a:cxn ang="0">
                    <a:pos x="257" y="0"/>
                  </a:cxn>
                  <a:cxn ang="0">
                    <a:pos x="247" y="32"/>
                  </a:cxn>
                  <a:cxn ang="0">
                    <a:pos x="232" y="59"/>
                  </a:cxn>
                  <a:cxn ang="0">
                    <a:pos x="247" y="85"/>
                  </a:cxn>
                  <a:cxn ang="0">
                    <a:pos x="247" y="116"/>
                  </a:cxn>
                  <a:cxn ang="0">
                    <a:pos x="232" y="142"/>
                  </a:cxn>
                  <a:cxn ang="0">
                    <a:pos x="247" y="169"/>
                  </a:cxn>
                  <a:cxn ang="0">
                    <a:pos x="247" y="200"/>
                  </a:cxn>
                  <a:cxn ang="0">
                    <a:pos x="232" y="226"/>
                  </a:cxn>
                  <a:cxn ang="0">
                    <a:pos x="247" y="283"/>
                  </a:cxn>
                  <a:cxn ang="0">
                    <a:pos x="157" y="242"/>
                  </a:cxn>
                  <a:cxn ang="0">
                    <a:pos x="157" y="210"/>
                  </a:cxn>
                  <a:cxn ang="0">
                    <a:pos x="171" y="184"/>
                  </a:cxn>
                  <a:cxn ang="0">
                    <a:pos x="157" y="158"/>
                  </a:cxn>
                  <a:cxn ang="0">
                    <a:pos x="157" y="127"/>
                  </a:cxn>
                  <a:cxn ang="0">
                    <a:pos x="171" y="101"/>
                  </a:cxn>
                  <a:cxn ang="0">
                    <a:pos x="157" y="74"/>
                  </a:cxn>
                  <a:cxn ang="0">
                    <a:pos x="157" y="43"/>
                  </a:cxn>
                  <a:cxn ang="0">
                    <a:pos x="150" y="34"/>
                  </a:cxn>
                  <a:cxn ang="0">
                    <a:pos x="147" y="0"/>
                  </a:cxn>
                  <a:cxn ang="0">
                    <a:pos x="144" y="34"/>
                  </a:cxn>
                  <a:cxn ang="0">
                    <a:pos x="137" y="43"/>
                  </a:cxn>
                  <a:cxn ang="0">
                    <a:pos x="137" y="74"/>
                  </a:cxn>
                  <a:cxn ang="0">
                    <a:pos x="122" y="101"/>
                  </a:cxn>
                  <a:cxn ang="0">
                    <a:pos x="137" y="127"/>
                  </a:cxn>
                  <a:cxn ang="0">
                    <a:pos x="137" y="158"/>
                  </a:cxn>
                  <a:cxn ang="0">
                    <a:pos x="122" y="184"/>
                  </a:cxn>
                  <a:cxn ang="0">
                    <a:pos x="137" y="210"/>
                  </a:cxn>
                  <a:cxn ang="0">
                    <a:pos x="137" y="242"/>
                  </a:cxn>
                  <a:cxn ang="0">
                    <a:pos x="101" y="283"/>
                  </a:cxn>
                  <a:cxn ang="0">
                    <a:pos x="42" y="396"/>
                  </a:cxn>
                  <a:cxn ang="0">
                    <a:pos x="0" y="569"/>
                  </a:cxn>
                  <a:cxn ang="0">
                    <a:pos x="532" y="611"/>
                  </a:cxn>
                  <a:cxn ang="0">
                    <a:pos x="574" y="325"/>
                  </a:cxn>
                </a:cxnLst>
                <a:rect l="0" t="0" r="r" b="b"/>
                <a:pathLst>
                  <a:path w="574" h="611">
                    <a:moveTo>
                      <a:pt x="539" y="283"/>
                    </a:moveTo>
                    <a:cubicBezTo>
                      <a:pt x="453" y="283"/>
                      <a:pt x="453" y="283"/>
                      <a:pt x="453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65"/>
                      <a:pt x="380" y="265"/>
                      <a:pt x="380" y="265"/>
                    </a:cubicBezTo>
                    <a:cubicBezTo>
                      <a:pt x="389" y="262"/>
                      <a:pt x="395" y="256"/>
                      <a:pt x="395" y="249"/>
                    </a:cubicBezTo>
                    <a:cubicBezTo>
                      <a:pt x="395" y="242"/>
                      <a:pt x="389" y="236"/>
                      <a:pt x="380" y="233"/>
                    </a:cubicBezTo>
                    <a:cubicBezTo>
                      <a:pt x="380" y="223"/>
                      <a:pt x="380" y="223"/>
                      <a:pt x="380" y="223"/>
                    </a:cubicBezTo>
                    <a:cubicBezTo>
                      <a:pt x="389" y="220"/>
                      <a:pt x="395" y="214"/>
                      <a:pt x="395" y="207"/>
                    </a:cubicBezTo>
                    <a:cubicBezTo>
                      <a:pt x="395" y="200"/>
                      <a:pt x="389" y="194"/>
                      <a:pt x="380" y="192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9" y="178"/>
                      <a:pt x="395" y="172"/>
                      <a:pt x="395" y="165"/>
                    </a:cubicBezTo>
                    <a:cubicBezTo>
                      <a:pt x="395" y="158"/>
                      <a:pt x="389" y="152"/>
                      <a:pt x="380" y="150"/>
                    </a:cubicBezTo>
                    <a:cubicBezTo>
                      <a:pt x="380" y="139"/>
                      <a:pt x="380" y="139"/>
                      <a:pt x="380" y="139"/>
                    </a:cubicBezTo>
                    <a:cubicBezTo>
                      <a:pt x="389" y="137"/>
                      <a:pt x="395" y="131"/>
                      <a:pt x="395" y="124"/>
                    </a:cubicBezTo>
                    <a:cubicBezTo>
                      <a:pt x="395" y="114"/>
                      <a:pt x="384" y="106"/>
                      <a:pt x="370" y="106"/>
                    </a:cubicBezTo>
                    <a:cubicBezTo>
                      <a:pt x="356" y="106"/>
                      <a:pt x="345" y="114"/>
                      <a:pt x="345" y="124"/>
                    </a:cubicBezTo>
                    <a:cubicBezTo>
                      <a:pt x="345" y="131"/>
                      <a:pt x="351" y="136"/>
                      <a:pt x="360" y="139"/>
                    </a:cubicBezTo>
                    <a:cubicBezTo>
                      <a:pt x="360" y="150"/>
                      <a:pt x="360" y="150"/>
                      <a:pt x="360" y="150"/>
                    </a:cubicBezTo>
                    <a:cubicBezTo>
                      <a:pt x="351" y="152"/>
                      <a:pt x="345" y="158"/>
                      <a:pt x="345" y="165"/>
                    </a:cubicBezTo>
                    <a:cubicBezTo>
                      <a:pt x="345" y="172"/>
                      <a:pt x="351" y="178"/>
                      <a:pt x="360" y="181"/>
                    </a:cubicBezTo>
                    <a:cubicBezTo>
                      <a:pt x="360" y="192"/>
                      <a:pt x="360" y="192"/>
                      <a:pt x="360" y="192"/>
                    </a:cubicBezTo>
                    <a:cubicBezTo>
                      <a:pt x="351" y="194"/>
                      <a:pt x="345" y="200"/>
                      <a:pt x="345" y="207"/>
                    </a:cubicBezTo>
                    <a:cubicBezTo>
                      <a:pt x="345" y="214"/>
                      <a:pt x="351" y="220"/>
                      <a:pt x="360" y="223"/>
                    </a:cubicBezTo>
                    <a:cubicBezTo>
                      <a:pt x="360" y="233"/>
                      <a:pt x="360" y="233"/>
                      <a:pt x="360" y="233"/>
                    </a:cubicBezTo>
                    <a:cubicBezTo>
                      <a:pt x="351" y="236"/>
                      <a:pt x="345" y="242"/>
                      <a:pt x="345" y="249"/>
                    </a:cubicBezTo>
                    <a:cubicBezTo>
                      <a:pt x="345" y="256"/>
                      <a:pt x="351" y="262"/>
                      <a:pt x="360" y="265"/>
                    </a:cubicBezTo>
                    <a:cubicBezTo>
                      <a:pt x="360" y="283"/>
                      <a:pt x="360" y="283"/>
                      <a:pt x="360" y="283"/>
                    </a:cubicBezTo>
                    <a:cubicBezTo>
                      <a:pt x="267" y="283"/>
                      <a:pt x="267" y="283"/>
                      <a:pt x="267" y="283"/>
                    </a:cubicBezTo>
                    <a:cubicBezTo>
                      <a:pt x="267" y="242"/>
                      <a:pt x="267" y="242"/>
                      <a:pt x="267" y="242"/>
                    </a:cubicBezTo>
                    <a:cubicBezTo>
                      <a:pt x="275" y="239"/>
                      <a:pt x="281" y="233"/>
                      <a:pt x="281" y="226"/>
                    </a:cubicBezTo>
                    <a:cubicBezTo>
                      <a:pt x="281" y="219"/>
                      <a:pt x="275" y="213"/>
                      <a:pt x="267" y="210"/>
                    </a:cubicBezTo>
                    <a:cubicBezTo>
                      <a:pt x="267" y="200"/>
                      <a:pt x="267" y="200"/>
                      <a:pt x="267" y="200"/>
                    </a:cubicBezTo>
                    <a:cubicBezTo>
                      <a:pt x="275" y="197"/>
                      <a:pt x="281" y="191"/>
                      <a:pt x="281" y="184"/>
                    </a:cubicBezTo>
                    <a:cubicBezTo>
                      <a:pt x="281" y="177"/>
                      <a:pt x="275" y="171"/>
                      <a:pt x="267" y="168"/>
                    </a:cubicBezTo>
                    <a:cubicBezTo>
                      <a:pt x="267" y="158"/>
                      <a:pt x="267" y="158"/>
                      <a:pt x="267" y="158"/>
                    </a:cubicBezTo>
                    <a:cubicBezTo>
                      <a:pt x="275" y="155"/>
                      <a:pt x="281" y="149"/>
                      <a:pt x="281" y="142"/>
                    </a:cubicBezTo>
                    <a:cubicBezTo>
                      <a:pt x="281" y="135"/>
                      <a:pt x="275" y="129"/>
                      <a:pt x="267" y="127"/>
                    </a:cubicBezTo>
                    <a:cubicBezTo>
                      <a:pt x="267" y="116"/>
                      <a:pt x="267" y="116"/>
                      <a:pt x="267" y="116"/>
                    </a:cubicBezTo>
                    <a:cubicBezTo>
                      <a:pt x="275" y="113"/>
                      <a:pt x="281" y="107"/>
                      <a:pt x="281" y="101"/>
                    </a:cubicBezTo>
                    <a:cubicBezTo>
                      <a:pt x="281" y="94"/>
                      <a:pt x="275" y="88"/>
                      <a:pt x="267" y="85"/>
                    </a:cubicBezTo>
                    <a:cubicBezTo>
                      <a:pt x="267" y="74"/>
                      <a:pt x="267" y="74"/>
                      <a:pt x="267" y="74"/>
                    </a:cubicBezTo>
                    <a:cubicBezTo>
                      <a:pt x="275" y="72"/>
                      <a:pt x="281" y="66"/>
                      <a:pt x="281" y="59"/>
                    </a:cubicBezTo>
                    <a:cubicBezTo>
                      <a:pt x="281" y="52"/>
                      <a:pt x="275" y="46"/>
                      <a:pt x="267" y="43"/>
                    </a:cubicBezTo>
                    <a:cubicBezTo>
                      <a:pt x="267" y="32"/>
                      <a:pt x="267" y="32"/>
                      <a:pt x="267" y="32"/>
                    </a:cubicBezTo>
                    <a:cubicBezTo>
                      <a:pt x="275" y="30"/>
                      <a:pt x="281" y="24"/>
                      <a:pt x="281" y="17"/>
                    </a:cubicBezTo>
                    <a:cubicBezTo>
                      <a:pt x="281" y="7"/>
                      <a:pt x="270" y="0"/>
                      <a:pt x="257" y="0"/>
                    </a:cubicBezTo>
                    <a:cubicBezTo>
                      <a:pt x="243" y="0"/>
                      <a:pt x="232" y="7"/>
                      <a:pt x="232" y="17"/>
                    </a:cubicBezTo>
                    <a:cubicBezTo>
                      <a:pt x="232" y="24"/>
                      <a:pt x="238" y="30"/>
                      <a:pt x="247" y="32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38" y="46"/>
                      <a:pt x="232" y="52"/>
                      <a:pt x="232" y="59"/>
                    </a:cubicBezTo>
                    <a:cubicBezTo>
                      <a:pt x="232" y="66"/>
                      <a:pt x="238" y="72"/>
                      <a:pt x="247" y="74"/>
                    </a:cubicBezTo>
                    <a:cubicBezTo>
                      <a:pt x="247" y="85"/>
                      <a:pt x="247" y="85"/>
                      <a:pt x="247" y="85"/>
                    </a:cubicBezTo>
                    <a:cubicBezTo>
                      <a:pt x="238" y="88"/>
                      <a:pt x="232" y="94"/>
                      <a:pt x="232" y="101"/>
                    </a:cubicBezTo>
                    <a:cubicBezTo>
                      <a:pt x="232" y="107"/>
                      <a:pt x="238" y="113"/>
                      <a:pt x="247" y="116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38" y="129"/>
                      <a:pt x="232" y="135"/>
                      <a:pt x="232" y="142"/>
                    </a:cubicBezTo>
                    <a:cubicBezTo>
                      <a:pt x="232" y="149"/>
                      <a:pt x="238" y="155"/>
                      <a:pt x="247" y="158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38" y="171"/>
                      <a:pt x="232" y="177"/>
                      <a:pt x="232" y="184"/>
                    </a:cubicBezTo>
                    <a:cubicBezTo>
                      <a:pt x="232" y="191"/>
                      <a:pt x="238" y="197"/>
                      <a:pt x="247" y="200"/>
                    </a:cubicBezTo>
                    <a:cubicBezTo>
                      <a:pt x="247" y="210"/>
                      <a:pt x="247" y="210"/>
                      <a:pt x="247" y="210"/>
                    </a:cubicBezTo>
                    <a:cubicBezTo>
                      <a:pt x="238" y="213"/>
                      <a:pt x="232" y="219"/>
                      <a:pt x="232" y="226"/>
                    </a:cubicBezTo>
                    <a:cubicBezTo>
                      <a:pt x="232" y="233"/>
                      <a:pt x="238" y="239"/>
                      <a:pt x="247" y="242"/>
                    </a:cubicBezTo>
                    <a:cubicBezTo>
                      <a:pt x="247" y="283"/>
                      <a:pt x="247" y="283"/>
                      <a:pt x="247" y="283"/>
                    </a:cubicBezTo>
                    <a:cubicBezTo>
                      <a:pt x="157" y="283"/>
                      <a:pt x="157" y="283"/>
                      <a:pt x="157" y="283"/>
                    </a:cubicBezTo>
                    <a:cubicBezTo>
                      <a:pt x="157" y="242"/>
                      <a:pt x="157" y="242"/>
                      <a:pt x="157" y="242"/>
                    </a:cubicBezTo>
                    <a:cubicBezTo>
                      <a:pt x="165" y="239"/>
                      <a:pt x="171" y="233"/>
                      <a:pt x="171" y="226"/>
                    </a:cubicBezTo>
                    <a:cubicBezTo>
                      <a:pt x="171" y="219"/>
                      <a:pt x="165" y="213"/>
                      <a:pt x="157" y="210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65" y="197"/>
                      <a:pt x="171" y="191"/>
                      <a:pt x="171" y="184"/>
                    </a:cubicBezTo>
                    <a:cubicBezTo>
                      <a:pt x="171" y="177"/>
                      <a:pt x="165" y="171"/>
                      <a:pt x="157" y="169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5" y="155"/>
                      <a:pt x="171" y="149"/>
                      <a:pt x="171" y="142"/>
                    </a:cubicBezTo>
                    <a:cubicBezTo>
                      <a:pt x="171" y="135"/>
                      <a:pt x="165" y="129"/>
                      <a:pt x="157" y="127"/>
                    </a:cubicBezTo>
                    <a:cubicBezTo>
                      <a:pt x="157" y="116"/>
                      <a:pt x="157" y="116"/>
                      <a:pt x="157" y="116"/>
                    </a:cubicBezTo>
                    <a:cubicBezTo>
                      <a:pt x="165" y="113"/>
                      <a:pt x="171" y="107"/>
                      <a:pt x="171" y="101"/>
                    </a:cubicBezTo>
                    <a:cubicBezTo>
                      <a:pt x="171" y="94"/>
                      <a:pt x="165" y="88"/>
                      <a:pt x="157" y="85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65" y="72"/>
                      <a:pt x="171" y="66"/>
                      <a:pt x="171" y="59"/>
                    </a:cubicBezTo>
                    <a:cubicBezTo>
                      <a:pt x="171" y="52"/>
                      <a:pt x="165" y="46"/>
                      <a:pt x="157" y="43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62" y="33"/>
                      <a:pt x="171" y="26"/>
                      <a:pt x="171" y="17"/>
                    </a:cubicBezTo>
                    <a:cubicBezTo>
                      <a:pt x="171" y="7"/>
                      <a:pt x="160" y="0"/>
                      <a:pt x="147" y="0"/>
                    </a:cubicBezTo>
                    <a:cubicBezTo>
                      <a:pt x="133" y="0"/>
                      <a:pt x="122" y="7"/>
                      <a:pt x="122" y="17"/>
                    </a:cubicBezTo>
                    <a:cubicBezTo>
                      <a:pt x="122" y="26"/>
                      <a:pt x="131" y="33"/>
                      <a:pt x="144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28" y="46"/>
                      <a:pt x="122" y="52"/>
                      <a:pt x="122" y="59"/>
                    </a:cubicBezTo>
                    <a:cubicBezTo>
                      <a:pt x="122" y="66"/>
                      <a:pt x="128" y="72"/>
                      <a:pt x="137" y="74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28" y="88"/>
                      <a:pt x="122" y="94"/>
                      <a:pt x="122" y="101"/>
                    </a:cubicBezTo>
                    <a:cubicBezTo>
                      <a:pt x="122" y="107"/>
                      <a:pt x="128" y="113"/>
                      <a:pt x="137" y="116"/>
                    </a:cubicBezTo>
                    <a:cubicBezTo>
                      <a:pt x="137" y="127"/>
                      <a:pt x="137" y="127"/>
                      <a:pt x="137" y="127"/>
                    </a:cubicBezTo>
                    <a:cubicBezTo>
                      <a:pt x="128" y="129"/>
                      <a:pt x="122" y="135"/>
                      <a:pt x="122" y="142"/>
                    </a:cubicBezTo>
                    <a:cubicBezTo>
                      <a:pt x="122" y="149"/>
                      <a:pt x="128" y="155"/>
                      <a:pt x="137" y="158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28" y="171"/>
                      <a:pt x="122" y="177"/>
                      <a:pt x="122" y="184"/>
                    </a:cubicBezTo>
                    <a:cubicBezTo>
                      <a:pt x="122" y="191"/>
                      <a:pt x="128" y="197"/>
                      <a:pt x="137" y="200"/>
                    </a:cubicBezTo>
                    <a:cubicBezTo>
                      <a:pt x="137" y="210"/>
                      <a:pt x="137" y="210"/>
                      <a:pt x="137" y="210"/>
                    </a:cubicBezTo>
                    <a:cubicBezTo>
                      <a:pt x="128" y="213"/>
                      <a:pt x="122" y="219"/>
                      <a:pt x="122" y="226"/>
                    </a:cubicBezTo>
                    <a:cubicBezTo>
                      <a:pt x="122" y="233"/>
                      <a:pt x="128" y="239"/>
                      <a:pt x="137" y="242"/>
                    </a:cubicBezTo>
                    <a:cubicBezTo>
                      <a:pt x="137" y="283"/>
                      <a:pt x="137" y="283"/>
                      <a:pt x="137" y="283"/>
                    </a:cubicBezTo>
                    <a:cubicBezTo>
                      <a:pt x="101" y="283"/>
                      <a:pt x="101" y="283"/>
                      <a:pt x="101" y="283"/>
                    </a:cubicBezTo>
                    <a:cubicBezTo>
                      <a:pt x="109" y="295"/>
                      <a:pt x="114" y="309"/>
                      <a:pt x="114" y="324"/>
                    </a:cubicBezTo>
                    <a:cubicBezTo>
                      <a:pt x="114" y="364"/>
                      <a:pt x="82" y="396"/>
                      <a:pt x="42" y="396"/>
                    </a:cubicBezTo>
                    <a:cubicBezTo>
                      <a:pt x="26" y="396"/>
                      <a:pt x="12" y="391"/>
                      <a:pt x="0" y="382"/>
                    </a:cubicBezTo>
                    <a:cubicBezTo>
                      <a:pt x="0" y="569"/>
                      <a:pt x="0" y="569"/>
                      <a:pt x="0" y="569"/>
                    </a:cubicBezTo>
                    <a:cubicBezTo>
                      <a:pt x="0" y="592"/>
                      <a:pt x="18" y="611"/>
                      <a:pt x="41" y="611"/>
                    </a:cubicBezTo>
                    <a:cubicBezTo>
                      <a:pt x="532" y="611"/>
                      <a:pt x="532" y="611"/>
                      <a:pt x="532" y="611"/>
                    </a:cubicBezTo>
                    <a:cubicBezTo>
                      <a:pt x="555" y="611"/>
                      <a:pt x="574" y="592"/>
                      <a:pt x="574" y="569"/>
                    </a:cubicBezTo>
                    <a:cubicBezTo>
                      <a:pt x="574" y="325"/>
                      <a:pt x="574" y="325"/>
                      <a:pt x="574" y="325"/>
                    </a:cubicBezTo>
                    <a:cubicBezTo>
                      <a:pt x="574" y="302"/>
                      <a:pt x="562" y="283"/>
                      <a:pt x="539" y="2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Times New Roman" pitchFamily="18" charset="0"/>
                  <a:buNone/>
                  <a:tabLst/>
                  <a:defRPr/>
                </a:pPr>
                <a:endParaRPr kumimoji="0" lang="en-US" sz="120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MS PGothic"/>
                  <a:cs typeface="MS PGothic"/>
                </a:endParaRPr>
              </a:p>
            </p:txBody>
          </p:sp>
          <p:sp>
            <p:nvSpPr>
              <p:cNvPr id="87" name="Oval 65"/>
              <p:cNvSpPr>
                <a:spLocks noChangeArrowheads="1"/>
              </p:cNvSpPr>
              <p:nvPr/>
            </p:nvSpPr>
            <p:spPr bwMode="auto">
              <a:xfrm>
                <a:off x="3509963" y="2070100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Times New Roman" pitchFamily="18" charset="0"/>
                  <a:buNone/>
                  <a:tabLst/>
                  <a:defRPr/>
                </a:pPr>
                <a:endParaRPr kumimoji="0" lang="en-US" sz="9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MS PGothic"/>
                  <a:cs typeface="MS PGothic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158913" y="4648322"/>
              <a:ext cx="1375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4040"/>
                  </a:solidFill>
                  <a:latin typeface="Trebuchet MS" pitchFamily="34" charset="0"/>
                </a:rPr>
                <a:t>IAP</a:t>
              </a:r>
              <a:endParaRPr lang="en-US" sz="1400" b="1" dirty="0">
                <a:solidFill>
                  <a:srgbClr val="404040"/>
                </a:solidFill>
                <a:latin typeface="Trebuchet MS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9695" y="2031115"/>
              <a:ext cx="572029" cy="572029"/>
              <a:chOff x="1889334" y="1210719"/>
              <a:chExt cx="572029" cy="572029"/>
            </a:xfrm>
          </p:grpSpPr>
          <p:sp>
            <p:nvSpPr>
              <p:cNvPr id="57" name="Oval 42"/>
              <p:cNvSpPr>
                <a:spLocks noChangeArrowheads="1"/>
              </p:cNvSpPr>
              <p:nvPr/>
            </p:nvSpPr>
            <p:spPr bwMode="auto">
              <a:xfrm>
                <a:off x="1889334" y="1210719"/>
                <a:ext cx="572029" cy="572029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Oval 53"/>
              <p:cNvSpPr>
                <a:spLocks noChangeArrowheads="1"/>
              </p:cNvSpPr>
              <p:nvPr/>
            </p:nvSpPr>
            <p:spPr bwMode="auto">
              <a:xfrm>
                <a:off x="2021639" y="1361370"/>
                <a:ext cx="124614" cy="1256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2176621" y="1537296"/>
                <a:ext cx="156029" cy="55501"/>
              </a:xfrm>
              <a:custGeom>
                <a:avLst/>
                <a:gdLst>
                  <a:gd name="T0" fmla="*/ 2 w 84"/>
                  <a:gd name="T1" fmla="*/ 30 h 30"/>
                  <a:gd name="T2" fmla="*/ 73 w 84"/>
                  <a:gd name="T3" fmla="*/ 30 h 30"/>
                  <a:gd name="T4" fmla="*/ 82 w 84"/>
                  <a:gd name="T5" fmla="*/ 25 h 30"/>
                  <a:gd name="T6" fmla="*/ 81 w 84"/>
                  <a:gd name="T7" fmla="*/ 14 h 30"/>
                  <a:gd name="T8" fmla="*/ 77 w 84"/>
                  <a:gd name="T9" fmla="*/ 9 h 30"/>
                  <a:gd name="T10" fmla="*/ 60 w 84"/>
                  <a:gd name="T11" fmla="*/ 0 h 30"/>
                  <a:gd name="T12" fmla="*/ 4 w 84"/>
                  <a:gd name="T13" fmla="*/ 0 h 30"/>
                  <a:gd name="T14" fmla="*/ 0 w 84"/>
                  <a:gd name="T15" fmla="*/ 0 h 30"/>
                  <a:gd name="T16" fmla="*/ 2 w 84"/>
                  <a:gd name="T17" fmla="*/ 14 h 30"/>
                  <a:gd name="T18" fmla="*/ 2 w 84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30">
                    <a:moveTo>
                      <a:pt x="2" y="30"/>
                    </a:moveTo>
                    <a:cubicBezTo>
                      <a:pt x="73" y="30"/>
                      <a:pt x="73" y="30"/>
                      <a:pt x="73" y="30"/>
                    </a:cubicBezTo>
                    <a:cubicBezTo>
                      <a:pt x="77" y="30"/>
                      <a:pt x="80" y="28"/>
                      <a:pt x="82" y="25"/>
                    </a:cubicBezTo>
                    <a:cubicBezTo>
                      <a:pt x="84" y="22"/>
                      <a:pt x="83" y="18"/>
                      <a:pt x="81" y="14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4"/>
                      <a:pt x="66" y="0"/>
                      <a:pt x="6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4"/>
                      <a:pt x="2" y="9"/>
                      <a:pt x="2" y="14"/>
                    </a:cubicBezTo>
                    <a:lnTo>
                      <a:pt x="2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2000695" y="1503786"/>
                <a:ext cx="167548" cy="145558"/>
              </a:xfrm>
              <a:custGeom>
                <a:avLst/>
                <a:gdLst>
                  <a:gd name="T0" fmla="*/ 0 w 90"/>
                  <a:gd name="T1" fmla="*/ 34 h 78"/>
                  <a:gd name="T2" fmla="*/ 0 w 90"/>
                  <a:gd name="T3" fmla="*/ 45 h 78"/>
                  <a:gd name="T4" fmla="*/ 0 w 90"/>
                  <a:gd name="T5" fmla="*/ 69 h 78"/>
                  <a:gd name="T6" fmla="*/ 12 w 90"/>
                  <a:gd name="T7" fmla="*/ 78 h 78"/>
                  <a:gd name="T8" fmla="*/ 79 w 90"/>
                  <a:gd name="T9" fmla="*/ 78 h 78"/>
                  <a:gd name="T10" fmla="*/ 90 w 90"/>
                  <a:gd name="T11" fmla="*/ 69 h 78"/>
                  <a:gd name="T12" fmla="*/ 90 w 90"/>
                  <a:gd name="T13" fmla="*/ 32 h 78"/>
                  <a:gd name="T14" fmla="*/ 70 w 90"/>
                  <a:gd name="T15" fmla="*/ 3 h 78"/>
                  <a:gd name="T16" fmla="*/ 69 w 90"/>
                  <a:gd name="T17" fmla="*/ 3 h 78"/>
                  <a:gd name="T18" fmla="*/ 66 w 90"/>
                  <a:gd name="T19" fmla="*/ 2 h 78"/>
                  <a:gd name="T20" fmla="*/ 66 w 90"/>
                  <a:gd name="T21" fmla="*/ 1 h 78"/>
                  <a:gd name="T22" fmla="*/ 63 w 90"/>
                  <a:gd name="T23" fmla="*/ 1 h 78"/>
                  <a:gd name="T24" fmla="*/ 62 w 90"/>
                  <a:gd name="T25" fmla="*/ 1 h 78"/>
                  <a:gd name="T26" fmla="*/ 58 w 90"/>
                  <a:gd name="T27" fmla="*/ 0 h 78"/>
                  <a:gd name="T28" fmla="*/ 33 w 90"/>
                  <a:gd name="T29" fmla="*/ 0 h 78"/>
                  <a:gd name="T30" fmla="*/ 35 w 90"/>
                  <a:gd name="T31" fmla="*/ 18 h 78"/>
                  <a:gd name="T32" fmla="*/ 6 w 90"/>
                  <a:gd name="T33" fmla="*/ 37 h 78"/>
                  <a:gd name="T34" fmla="*/ 0 w 90"/>
                  <a:gd name="T35" fmla="*/ 3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78">
                    <a:moveTo>
                      <a:pt x="0" y="34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6" y="78"/>
                      <a:pt x="12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85" y="78"/>
                      <a:pt x="90" y="74"/>
                      <a:pt x="90" y="69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19"/>
                      <a:pt x="82" y="7"/>
                      <a:pt x="70" y="3"/>
                    </a:cubicBezTo>
                    <a:cubicBezTo>
                      <a:pt x="70" y="3"/>
                      <a:pt x="70" y="3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1"/>
                      <a:pt x="66" y="1"/>
                    </a:cubicBezTo>
                    <a:cubicBezTo>
                      <a:pt x="65" y="1"/>
                      <a:pt x="64" y="1"/>
                      <a:pt x="63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1" y="1"/>
                      <a:pt x="59" y="0"/>
                      <a:pt x="5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6"/>
                      <a:pt x="37" y="12"/>
                      <a:pt x="35" y="18"/>
                    </a:cubicBezTo>
                    <a:cubicBezTo>
                      <a:pt x="32" y="31"/>
                      <a:pt x="19" y="40"/>
                      <a:pt x="6" y="37"/>
                    </a:cubicBezTo>
                    <a:cubicBezTo>
                      <a:pt x="4" y="36"/>
                      <a:pt x="2" y="35"/>
                      <a:pt x="0" y="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2117979" y="1356134"/>
                <a:ext cx="235614" cy="168596"/>
              </a:xfrm>
              <a:custGeom>
                <a:avLst/>
                <a:gdLst>
                  <a:gd name="T0" fmla="*/ 104 w 126"/>
                  <a:gd name="T1" fmla="*/ 0 h 90"/>
                  <a:gd name="T2" fmla="*/ 22 w 126"/>
                  <a:gd name="T3" fmla="*/ 0 h 90"/>
                  <a:gd name="T4" fmla="*/ 7 w 126"/>
                  <a:gd name="T5" fmla="*/ 6 h 90"/>
                  <a:gd name="T6" fmla="*/ 22 w 126"/>
                  <a:gd name="T7" fmla="*/ 37 h 90"/>
                  <a:gd name="T8" fmla="*/ 0 w 126"/>
                  <a:gd name="T9" fmla="*/ 73 h 90"/>
                  <a:gd name="T10" fmla="*/ 0 w 126"/>
                  <a:gd name="T11" fmla="*/ 73 h 90"/>
                  <a:gd name="T12" fmla="*/ 2 w 126"/>
                  <a:gd name="T13" fmla="*/ 73 h 90"/>
                  <a:gd name="T14" fmla="*/ 4 w 126"/>
                  <a:gd name="T15" fmla="*/ 74 h 90"/>
                  <a:gd name="T16" fmla="*/ 5 w 126"/>
                  <a:gd name="T17" fmla="*/ 74 h 90"/>
                  <a:gd name="T18" fmla="*/ 9 w 126"/>
                  <a:gd name="T19" fmla="*/ 75 h 90"/>
                  <a:gd name="T20" fmla="*/ 9 w 126"/>
                  <a:gd name="T21" fmla="*/ 75 h 90"/>
                  <a:gd name="T22" fmla="*/ 9 w 126"/>
                  <a:gd name="T23" fmla="*/ 76 h 90"/>
                  <a:gd name="T24" fmla="*/ 27 w 126"/>
                  <a:gd name="T25" fmla="*/ 90 h 90"/>
                  <a:gd name="T26" fmla="*/ 104 w 126"/>
                  <a:gd name="T27" fmla="*/ 90 h 90"/>
                  <a:gd name="T28" fmla="*/ 126 w 126"/>
                  <a:gd name="T29" fmla="*/ 67 h 90"/>
                  <a:gd name="T30" fmla="*/ 126 w 126"/>
                  <a:gd name="T31" fmla="*/ 23 h 90"/>
                  <a:gd name="T32" fmla="*/ 104 w 126"/>
                  <a:gd name="T33" fmla="*/ 0 h 90"/>
                  <a:gd name="T34" fmla="*/ 97 w 126"/>
                  <a:gd name="T35" fmla="*/ 66 h 90"/>
                  <a:gd name="T36" fmla="*/ 97 w 126"/>
                  <a:gd name="T37" fmla="*/ 67 h 90"/>
                  <a:gd name="T38" fmla="*/ 97 w 126"/>
                  <a:gd name="T39" fmla="*/ 67 h 90"/>
                  <a:gd name="T40" fmla="*/ 86 w 126"/>
                  <a:gd name="T41" fmla="*/ 70 h 90"/>
                  <a:gd name="T42" fmla="*/ 75 w 126"/>
                  <a:gd name="T43" fmla="*/ 67 h 90"/>
                  <a:gd name="T44" fmla="*/ 75 w 126"/>
                  <a:gd name="T45" fmla="*/ 67 h 90"/>
                  <a:gd name="T46" fmla="*/ 75 w 126"/>
                  <a:gd name="T47" fmla="*/ 67 h 90"/>
                  <a:gd name="T48" fmla="*/ 75 w 126"/>
                  <a:gd name="T49" fmla="*/ 66 h 90"/>
                  <a:gd name="T50" fmla="*/ 75 w 126"/>
                  <a:gd name="T51" fmla="*/ 66 h 90"/>
                  <a:gd name="T52" fmla="*/ 75 w 126"/>
                  <a:gd name="T53" fmla="*/ 55 h 90"/>
                  <a:gd name="T54" fmla="*/ 59 w 126"/>
                  <a:gd name="T55" fmla="*/ 42 h 90"/>
                  <a:gd name="T56" fmla="*/ 48 w 126"/>
                  <a:gd name="T57" fmla="*/ 45 h 90"/>
                  <a:gd name="T58" fmla="*/ 37 w 126"/>
                  <a:gd name="T59" fmla="*/ 42 h 90"/>
                  <a:gd name="T60" fmla="*/ 37 w 126"/>
                  <a:gd name="T61" fmla="*/ 42 h 90"/>
                  <a:gd name="T62" fmla="*/ 37 w 126"/>
                  <a:gd name="T63" fmla="*/ 42 h 90"/>
                  <a:gd name="T64" fmla="*/ 37 w 126"/>
                  <a:gd name="T65" fmla="*/ 42 h 90"/>
                  <a:gd name="T66" fmla="*/ 37 w 126"/>
                  <a:gd name="T67" fmla="*/ 42 h 90"/>
                  <a:gd name="T68" fmla="*/ 37 w 126"/>
                  <a:gd name="T69" fmla="*/ 25 h 90"/>
                  <a:gd name="T70" fmla="*/ 37 w 126"/>
                  <a:gd name="T71" fmla="*/ 25 h 90"/>
                  <a:gd name="T72" fmla="*/ 37 w 126"/>
                  <a:gd name="T73" fmla="*/ 24 h 90"/>
                  <a:gd name="T74" fmla="*/ 37 w 126"/>
                  <a:gd name="T75" fmla="*/ 24 h 90"/>
                  <a:gd name="T76" fmla="*/ 37 w 126"/>
                  <a:gd name="T77" fmla="*/ 24 h 90"/>
                  <a:gd name="T78" fmla="*/ 48 w 126"/>
                  <a:gd name="T79" fmla="*/ 21 h 90"/>
                  <a:gd name="T80" fmla="*/ 59 w 126"/>
                  <a:gd name="T81" fmla="*/ 24 h 90"/>
                  <a:gd name="T82" fmla="*/ 59 w 126"/>
                  <a:gd name="T83" fmla="*/ 24 h 90"/>
                  <a:gd name="T84" fmla="*/ 59 w 126"/>
                  <a:gd name="T85" fmla="*/ 37 h 90"/>
                  <a:gd name="T86" fmla="*/ 75 w 126"/>
                  <a:gd name="T87" fmla="*/ 49 h 90"/>
                  <a:gd name="T88" fmla="*/ 86 w 126"/>
                  <a:gd name="T89" fmla="*/ 46 h 90"/>
                  <a:gd name="T90" fmla="*/ 97 w 126"/>
                  <a:gd name="T91" fmla="*/ 49 h 90"/>
                  <a:gd name="T92" fmla="*/ 97 w 126"/>
                  <a:gd name="T93" fmla="*/ 49 h 90"/>
                  <a:gd name="T94" fmla="*/ 97 w 126"/>
                  <a:gd name="T95" fmla="*/ 66 h 90"/>
                  <a:gd name="T96" fmla="*/ 97 w 126"/>
                  <a:gd name="T97" fmla="*/ 66 h 90"/>
                  <a:gd name="T98" fmla="*/ 97 w 126"/>
                  <a:gd name="T9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90">
                    <a:moveTo>
                      <a:pt x="10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1" y="2"/>
                      <a:pt x="7" y="6"/>
                    </a:cubicBezTo>
                    <a:cubicBezTo>
                      <a:pt x="16" y="13"/>
                      <a:pt x="22" y="24"/>
                      <a:pt x="22" y="37"/>
                    </a:cubicBezTo>
                    <a:cubicBezTo>
                      <a:pt x="22" y="52"/>
                      <a:pt x="13" y="66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3" y="74"/>
                      <a:pt x="3" y="74"/>
                      <a:pt x="4" y="74"/>
                    </a:cubicBezTo>
                    <a:cubicBezTo>
                      <a:pt x="4" y="74"/>
                      <a:pt x="5" y="74"/>
                      <a:pt x="5" y="74"/>
                    </a:cubicBezTo>
                    <a:cubicBezTo>
                      <a:pt x="6" y="75"/>
                      <a:pt x="8" y="75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7" y="79"/>
                      <a:pt x="23" y="84"/>
                      <a:pt x="27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16" y="90"/>
                      <a:pt x="126" y="80"/>
                      <a:pt x="126" y="67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10"/>
                      <a:pt x="116" y="0"/>
                      <a:pt x="104" y="0"/>
                    </a:cubicBezTo>
                    <a:close/>
                    <a:moveTo>
                      <a:pt x="97" y="66"/>
                    </a:move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8"/>
                      <a:pt x="92" y="70"/>
                      <a:pt x="86" y="70"/>
                    </a:cubicBezTo>
                    <a:cubicBezTo>
                      <a:pt x="80" y="70"/>
                      <a:pt x="76" y="68"/>
                      <a:pt x="75" y="67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8" y="44"/>
                      <a:pt x="54" y="45"/>
                      <a:pt x="48" y="45"/>
                    </a:cubicBezTo>
                    <a:cubicBezTo>
                      <a:pt x="42" y="45"/>
                      <a:pt x="37" y="43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3"/>
                      <a:pt x="42" y="21"/>
                      <a:pt x="48" y="21"/>
                    </a:cubicBezTo>
                    <a:cubicBezTo>
                      <a:pt x="54" y="21"/>
                      <a:pt x="59" y="23"/>
                      <a:pt x="59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6" y="48"/>
                      <a:pt x="80" y="46"/>
                      <a:pt x="86" y="46"/>
                    </a:cubicBezTo>
                    <a:cubicBezTo>
                      <a:pt x="92" y="46"/>
                      <a:pt x="97" y="48"/>
                      <a:pt x="97" y="49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90" name="Group 61"/>
          <p:cNvGrpSpPr>
            <a:grpSpLocks/>
          </p:cNvGrpSpPr>
          <p:nvPr/>
        </p:nvGrpSpPr>
        <p:grpSpPr bwMode="auto">
          <a:xfrm>
            <a:off x="6185386" y="3389666"/>
            <a:ext cx="939602" cy="861761"/>
            <a:chOff x="9547952" y="4986968"/>
            <a:chExt cx="1090670" cy="1090670"/>
          </a:xfrm>
        </p:grpSpPr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9547952" y="4986968"/>
              <a:ext cx="1090670" cy="10906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en-US" sz="3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grpSp>
          <p:nvGrpSpPr>
            <p:cNvPr id="93" name="Group 31"/>
            <p:cNvGrpSpPr/>
            <p:nvPr/>
          </p:nvGrpSpPr>
          <p:grpSpPr>
            <a:xfrm>
              <a:off x="9760140" y="5175931"/>
              <a:ext cx="673101" cy="714375"/>
              <a:chOff x="7359650" y="2568576"/>
              <a:chExt cx="673101" cy="714375"/>
            </a:xfrm>
            <a:solidFill>
              <a:schemeClr val="bg1"/>
            </a:solidFill>
          </p:grpSpPr>
          <p:sp>
            <p:nvSpPr>
              <p:cNvPr id="94" name="Freeform 11"/>
              <p:cNvSpPr>
                <a:spLocks noEditPoints="1"/>
              </p:cNvSpPr>
              <p:nvPr/>
            </p:nvSpPr>
            <p:spPr bwMode="auto">
              <a:xfrm>
                <a:off x="7593013" y="2746376"/>
                <a:ext cx="188913" cy="369888"/>
              </a:xfrm>
              <a:custGeom>
                <a:avLst/>
                <a:gdLst/>
                <a:ahLst/>
                <a:cxnLst>
                  <a:cxn ang="0">
                    <a:pos x="71" y="391"/>
                  </a:cxn>
                  <a:cxn ang="0">
                    <a:pos x="73" y="362"/>
                  </a:cxn>
                  <a:cxn ang="0">
                    <a:pos x="1" y="340"/>
                  </a:cxn>
                  <a:cxn ang="0">
                    <a:pos x="6" y="300"/>
                  </a:cxn>
                  <a:cxn ang="0">
                    <a:pos x="77" y="325"/>
                  </a:cxn>
                  <a:cxn ang="0">
                    <a:pos x="88" y="208"/>
                  </a:cxn>
                  <a:cxn ang="0">
                    <a:pos x="0" y="116"/>
                  </a:cxn>
                  <a:cxn ang="0">
                    <a:pos x="106" y="28"/>
                  </a:cxn>
                  <a:cxn ang="0">
                    <a:pos x="109" y="0"/>
                  </a:cxn>
                  <a:cxn ang="0">
                    <a:pos x="133" y="1"/>
                  </a:cxn>
                  <a:cxn ang="0">
                    <a:pos x="130" y="29"/>
                  </a:cxn>
                  <a:cxn ang="0">
                    <a:pos x="186" y="43"/>
                  </a:cxn>
                  <a:cxn ang="0">
                    <a:pos x="183" y="82"/>
                  </a:cxn>
                  <a:cxn ang="0">
                    <a:pos x="126" y="68"/>
                  </a:cxn>
                  <a:cxn ang="0">
                    <a:pos x="116" y="171"/>
                  </a:cxn>
                  <a:cxn ang="0">
                    <a:pos x="202" y="268"/>
                  </a:cxn>
                  <a:cxn ang="0">
                    <a:pos x="96" y="363"/>
                  </a:cxn>
                  <a:cxn ang="0">
                    <a:pos x="93" y="393"/>
                  </a:cxn>
                  <a:cxn ang="0">
                    <a:pos x="71" y="391"/>
                  </a:cxn>
                  <a:cxn ang="0">
                    <a:pos x="93" y="163"/>
                  </a:cxn>
                  <a:cxn ang="0">
                    <a:pos x="102" y="67"/>
                  </a:cxn>
                  <a:cxn ang="0">
                    <a:pos x="36" y="114"/>
                  </a:cxn>
                  <a:cxn ang="0">
                    <a:pos x="93" y="163"/>
                  </a:cxn>
                  <a:cxn ang="0">
                    <a:pos x="111" y="217"/>
                  </a:cxn>
                  <a:cxn ang="0">
                    <a:pos x="100" y="326"/>
                  </a:cxn>
                  <a:cxn ang="0">
                    <a:pos x="169" y="273"/>
                  </a:cxn>
                  <a:cxn ang="0">
                    <a:pos x="111" y="217"/>
                  </a:cxn>
                </a:cxnLst>
                <a:rect l="0" t="0" r="r" b="b"/>
                <a:pathLst>
                  <a:path w="202" h="393">
                    <a:moveTo>
                      <a:pt x="71" y="391"/>
                    </a:moveTo>
                    <a:cubicBezTo>
                      <a:pt x="73" y="362"/>
                      <a:pt x="73" y="362"/>
                      <a:pt x="73" y="362"/>
                    </a:cubicBezTo>
                    <a:cubicBezTo>
                      <a:pt x="45" y="359"/>
                      <a:pt x="18" y="351"/>
                      <a:pt x="1" y="340"/>
                    </a:cubicBezTo>
                    <a:cubicBezTo>
                      <a:pt x="2" y="326"/>
                      <a:pt x="4" y="315"/>
                      <a:pt x="6" y="300"/>
                    </a:cubicBezTo>
                    <a:cubicBezTo>
                      <a:pt x="27" y="313"/>
                      <a:pt x="51" y="322"/>
                      <a:pt x="77" y="325"/>
                    </a:cubicBezTo>
                    <a:cubicBezTo>
                      <a:pt x="88" y="208"/>
                      <a:pt x="88" y="208"/>
                      <a:pt x="88" y="208"/>
                    </a:cubicBezTo>
                    <a:cubicBezTo>
                      <a:pt x="45" y="192"/>
                      <a:pt x="0" y="172"/>
                      <a:pt x="0" y="116"/>
                    </a:cubicBezTo>
                    <a:cubicBezTo>
                      <a:pt x="0" y="60"/>
                      <a:pt x="38" y="29"/>
                      <a:pt x="106" y="28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53" y="31"/>
                      <a:pt x="174" y="37"/>
                      <a:pt x="186" y="43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66" y="75"/>
                      <a:pt x="146" y="70"/>
                      <a:pt x="126" y="68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58" y="186"/>
                      <a:pt x="202" y="208"/>
                      <a:pt x="202" y="268"/>
                    </a:cubicBezTo>
                    <a:cubicBezTo>
                      <a:pt x="202" y="332"/>
                      <a:pt x="168" y="362"/>
                      <a:pt x="96" y="363"/>
                    </a:cubicBezTo>
                    <a:cubicBezTo>
                      <a:pt x="93" y="393"/>
                      <a:pt x="93" y="393"/>
                      <a:pt x="93" y="393"/>
                    </a:cubicBezTo>
                    <a:lnTo>
                      <a:pt x="71" y="391"/>
                    </a:lnTo>
                    <a:close/>
                    <a:moveTo>
                      <a:pt x="93" y="163"/>
                    </a:moveTo>
                    <a:cubicBezTo>
                      <a:pt x="102" y="67"/>
                      <a:pt x="102" y="67"/>
                      <a:pt x="102" y="67"/>
                    </a:cubicBezTo>
                    <a:cubicBezTo>
                      <a:pt x="56" y="68"/>
                      <a:pt x="36" y="87"/>
                      <a:pt x="36" y="114"/>
                    </a:cubicBezTo>
                    <a:cubicBezTo>
                      <a:pt x="36" y="140"/>
                      <a:pt x="62" y="152"/>
                      <a:pt x="93" y="163"/>
                    </a:cubicBezTo>
                    <a:close/>
                    <a:moveTo>
                      <a:pt x="111" y="217"/>
                    </a:moveTo>
                    <a:cubicBezTo>
                      <a:pt x="100" y="326"/>
                      <a:pt x="100" y="326"/>
                      <a:pt x="100" y="326"/>
                    </a:cubicBezTo>
                    <a:cubicBezTo>
                      <a:pt x="147" y="325"/>
                      <a:pt x="169" y="308"/>
                      <a:pt x="169" y="273"/>
                    </a:cubicBezTo>
                    <a:cubicBezTo>
                      <a:pt x="169" y="243"/>
                      <a:pt x="143" y="229"/>
                      <a:pt x="111" y="2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  <p:sp>
            <p:nvSpPr>
              <p:cNvPr id="95" name="Oval 12"/>
              <p:cNvSpPr>
                <a:spLocks noChangeArrowheads="1"/>
              </p:cNvSpPr>
              <p:nvPr/>
            </p:nvSpPr>
            <p:spPr bwMode="auto">
              <a:xfrm>
                <a:off x="7462838" y="2649538"/>
                <a:ext cx="50800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  <p:sp>
            <p:nvSpPr>
              <p:cNvPr id="96" name="Freeform 13"/>
              <p:cNvSpPr>
                <a:spLocks/>
              </p:cNvSpPr>
              <p:nvPr/>
            </p:nvSpPr>
            <p:spPr bwMode="auto">
              <a:xfrm>
                <a:off x="7392988" y="2568576"/>
                <a:ext cx="639763" cy="460375"/>
              </a:xfrm>
              <a:custGeom>
                <a:avLst/>
                <a:gdLst/>
                <a:ahLst/>
                <a:cxnLst>
                  <a:cxn ang="0">
                    <a:pos x="642" y="219"/>
                  </a:cxn>
                  <a:cxn ang="0">
                    <a:pos x="390" y="26"/>
                  </a:cxn>
                  <a:cxn ang="0">
                    <a:pos x="191" y="53"/>
                  </a:cxn>
                  <a:cxn ang="0">
                    <a:pos x="182" y="59"/>
                  </a:cxn>
                  <a:cxn ang="0">
                    <a:pos x="175" y="0"/>
                  </a:cxn>
                  <a:cxn ang="0">
                    <a:pos x="171" y="1"/>
                  </a:cxn>
                  <a:cxn ang="0">
                    <a:pos x="135" y="54"/>
                  </a:cxn>
                  <a:cxn ang="0">
                    <a:pos x="166" y="111"/>
                  </a:cxn>
                  <a:cxn ang="0">
                    <a:pos x="95" y="182"/>
                  </a:cxn>
                  <a:cxn ang="0">
                    <a:pos x="55" y="170"/>
                  </a:cxn>
                  <a:cxn ang="0">
                    <a:pos x="12" y="229"/>
                  </a:cxn>
                  <a:cxn ang="0">
                    <a:pos x="20" y="242"/>
                  </a:cxn>
                  <a:cxn ang="0">
                    <a:pos x="282" y="143"/>
                  </a:cxn>
                  <a:cxn ang="0">
                    <a:pos x="283" y="140"/>
                  </a:cxn>
                  <a:cxn ang="0">
                    <a:pos x="228" y="119"/>
                  </a:cxn>
                  <a:cxn ang="0">
                    <a:pos x="377" y="101"/>
                  </a:cxn>
                  <a:cxn ang="0">
                    <a:pos x="573" y="250"/>
                  </a:cxn>
                  <a:cxn ang="0">
                    <a:pos x="594" y="405"/>
                  </a:cxn>
                  <a:cxn ang="0">
                    <a:pos x="587" y="437"/>
                  </a:cxn>
                  <a:cxn ang="0">
                    <a:pos x="612" y="484"/>
                  </a:cxn>
                  <a:cxn ang="0">
                    <a:pos x="659" y="459"/>
                  </a:cxn>
                  <a:cxn ang="0">
                    <a:pos x="668" y="418"/>
                  </a:cxn>
                  <a:cxn ang="0">
                    <a:pos x="642" y="219"/>
                  </a:cxn>
                </a:cxnLst>
                <a:rect l="0" t="0" r="r" b="b"/>
                <a:pathLst>
                  <a:path w="679" h="490">
                    <a:moveTo>
                      <a:pt x="642" y="219"/>
                    </a:moveTo>
                    <a:cubicBezTo>
                      <a:pt x="593" y="113"/>
                      <a:pt x="497" y="44"/>
                      <a:pt x="390" y="26"/>
                    </a:cubicBezTo>
                    <a:cubicBezTo>
                      <a:pt x="325" y="15"/>
                      <a:pt x="255" y="23"/>
                      <a:pt x="191" y="53"/>
                    </a:cubicBezTo>
                    <a:cubicBezTo>
                      <a:pt x="187" y="55"/>
                      <a:pt x="184" y="57"/>
                      <a:pt x="182" y="59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1" y="1"/>
                      <a:pt x="157" y="23"/>
                      <a:pt x="135" y="54"/>
                    </a:cubicBezTo>
                    <a:cubicBezTo>
                      <a:pt x="154" y="66"/>
                      <a:pt x="166" y="87"/>
                      <a:pt x="166" y="111"/>
                    </a:cubicBezTo>
                    <a:cubicBezTo>
                      <a:pt x="166" y="150"/>
                      <a:pt x="134" y="182"/>
                      <a:pt x="95" y="182"/>
                    </a:cubicBezTo>
                    <a:cubicBezTo>
                      <a:pt x="80" y="182"/>
                      <a:pt x="66" y="177"/>
                      <a:pt x="55" y="170"/>
                    </a:cubicBezTo>
                    <a:cubicBezTo>
                      <a:pt x="39" y="192"/>
                      <a:pt x="24" y="213"/>
                      <a:pt x="12" y="229"/>
                    </a:cubicBezTo>
                    <a:cubicBezTo>
                      <a:pt x="12" y="229"/>
                      <a:pt x="0" y="249"/>
                      <a:pt x="20" y="242"/>
                    </a:cubicBezTo>
                    <a:cubicBezTo>
                      <a:pt x="97" y="210"/>
                      <a:pt x="282" y="143"/>
                      <a:pt x="282" y="143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28" y="119"/>
                      <a:pt x="228" y="119"/>
                      <a:pt x="228" y="119"/>
                    </a:cubicBezTo>
                    <a:cubicBezTo>
                      <a:pt x="277" y="98"/>
                      <a:pt x="329" y="92"/>
                      <a:pt x="377" y="101"/>
                    </a:cubicBezTo>
                    <a:cubicBezTo>
                      <a:pt x="460" y="115"/>
                      <a:pt x="535" y="168"/>
                      <a:pt x="573" y="250"/>
                    </a:cubicBezTo>
                    <a:cubicBezTo>
                      <a:pt x="597" y="301"/>
                      <a:pt x="603" y="354"/>
                      <a:pt x="594" y="405"/>
                    </a:cubicBezTo>
                    <a:cubicBezTo>
                      <a:pt x="592" y="416"/>
                      <a:pt x="590" y="427"/>
                      <a:pt x="587" y="437"/>
                    </a:cubicBezTo>
                    <a:cubicBezTo>
                      <a:pt x="581" y="457"/>
                      <a:pt x="592" y="478"/>
                      <a:pt x="612" y="484"/>
                    </a:cubicBezTo>
                    <a:cubicBezTo>
                      <a:pt x="632" y="490"/>
                      <a:pt x="653" y="479"/>
                      <a:pt x="659" y="459"/>
                    </a:cubicBezTo>
                    <a:cubicBezTo>
                      <a:pt x="663" y="446"/>
                      <a:pt x="666" y="432"/>
                      <a:pt x="668" y="418"/>
                    </a:cubicBezTo>
                    <a:cubicBezTo>
                      <a:pt x="679" y="353"/>
                      <a:pt x="672" y="283"/>
                      <a:pt x="642" y="2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  <p:sp>
            <p:nvSpPr>
              <p:cNvPr id="97" name="Freeform 14"/>
              <p:cNvSpPr>
                <a:spLocks/>
              </p:cNvSpPr>
              <p:nvPr/>
            </p:nvSpPr>
            <p:spPr bwMode="auto">
              <a:xfrm>
                <a:off x="7359650" y="2878138"/>
                <a:ext cx="652463" cy="404813"/>
              </a:xfrm>
              <a:custGeom>
                <a:avLst/>
                <a:gdLst/>
                <a:ahLst/>
                <a:cxnLst>
                  <a:cxn ang="0">
                    <a:pos x="660" y="201"/>
                  </a:cxn>
                  <a:cxn ang="0">
                    <a:pos x="402" y="281"/>
                  </a:cxn>
                  <a:cxn ang="0">
                    <a:pos x="400" y="284"/>
                  </a:cxn>
                  <a:cxn ang="0">
                    <a:pos x="462" y="312"/>
                  </a:cxn>
                  <a:cxn ang="0">
                    <a:pos x="340" y="341"/>
                  </a:cxn>
                  <a:cxn ang="0">
                    <a:pos x="122" y="227"/>
                  </a:cxn>
                  <a:cxn ang="0">
                    <a:pos x="76" y="77"/>
                  </a:cxn>
                  <a:cxn ang="0">
                    <a:pos x="78" y="45"/>
                  </a:cxn>
                  <a:cxn ang="0">
                    <a:pos x="45" y="3"/>
                  </a:cxn>
                  <a:cxn ang="0">
                    <a:pos x="3" y="35"/>
                  </a:cxn>
                  <a:cxn ang="0">
                    <a:pos x="0" y="77"/>
                  </a:cxn>
                  <a:cxn ang="0">
                    <a:pos x="60" y="270"/>
                  </a:cxn>
                  <a:cxn ang="0">
                    <a:pos x="340" y="417"/>
                  </a:cxn>
                  <a:cxn ang="0">
                    <a:pos x="498" y="378"/>
                  </a:cxn>
                  <a:cxn ang="0">
                    <a:pos x="501" y="430"/>
                  </a:cxn>
                  <a:cxn ang="0">
                    <a:pos x="504" y="429"/>
                  </a:cxn>
                  <a:cxn ang="0">
                    <a:pos x="675" y="213"/>
                  </a:cxn>
                  <a:cxn ang="0">
                    <a:pos x="660" y="201"/>
                  </a:cxn>
                </a:cxnLst>
                <a:rect l="0" t="0" r="r" b="b"/>
                <a:pathLst>
                  <a:path w="692" h="430">
                    <a:moveTo>
                      <a:pt x="660" y="201"/>
                    </a:moveTo>
                    <a:cubicBezTo>
                      <a:pt x="577" y="229"/>
                      <a:pt x="402" y="281"/>
                      <a:pt x="402" y="281"/>
                    </a:cubicBezTo>
                    <a:cubicBezTo>
                      <a:pt x="400" y="284"/>
                      <a:pt x="400" y="284"/>
                      <a:pt x="400" y="284"/>
                    </a:cubicBezTo>
                    <a:cubicBezTo>
                      <a:pt x="462" y="312"/>
                      <a:pt x="462" y="312"/>
                      <a:pt x="462" y="312"/>
                    </a:cubicBezTo>
                    <a:cubicBezTo>
                      <a:pt x="424" y="332"/>
                      <a:pt x="382" y="341"/>
                      <a:pt x="340" y="341"/>
                    </a:cubicBezTo>
                    <a:cubicBezTo>
                      <a:pt x="256" y="341"/>
                      <a:pt x="174" y="301"/>
                      <a:pt x="122" y="227"/>
                    </a:cubicBezTo>
                    <a:cubicBezTo>
                      <a:pt x="91" y="181"/>
                      <a:pt x="76" y="129"/>
                      <a:pt x="76" y="77"/>
                    </a:cubicBezTo>
                    <a:cubicBezTo>
                      <a:pt x="76" y="66"/>
                      <a:pt x="77" y="55"/>
                      <a:pt x="78" y="45"/>
                    </a:cubicBezTo>
                    <a:cubicBezTo>
                      <a:pt x="80" y="24"/>
                      <a:pt x="66" y="5"/>
                      <a:pt x="45" y="3"/>
                    </a:cubicBezTo>
                    <a:cubicBezTo>
                      <a:pt x="25" y="0"/>
                      <a:pt x="6" y="15"/>
                      <a:pt x="3" y="35"/>
                    </a:cubicBezTo>
                    <a:cubicBezTo>
                      <a:pt x="1" y="49"/>
                      <a:pt x="0" y="63"/>
                      <a:pt x="0" y="77"/>
                    </a:cubicBezTo>
                    <a:cubicBezTo>
                      <a:pt x="0" y="144"/>
                      <a:pt x="20" y="211"/>
                      <a:pt x="60" y="270"/>
                    </a:cubicBezTo>
                    <a:cubicBezTo>
                      <a:pt x="126" y="365"/>
                      <a:pt x="232" y="417"/>
                      <a:pt x="340" y="417"/>
                    </a:cubicBezTo>
                    <a:cubicBezTo>
                      <a:pt x="394" y="417"/>
                      <a:pt x="448" y="404"/>
                      <a:pt x="498" y="378"/>
                    </a:cubicBezTo>
                    <a:cubicBezTo>
                      <a:pt x="501" y="430"/>
                      <a:pt x="501" y="430"/>
                      <a:pt x="501" y="430"/>
                    </a:cubicBezTo>
                    <a:cubicBezTo>
                      <a:pt x="504" y="429"/>
                      <a:pt x="504" y="429"/>
                      <a:pt x="504" y="429"/>
                    </a:cubicBezTo>
                    <a:cubicBezTo>
                      <a:pt x="504" y="429"/>
                      <a:pt x="620" y="279"/>
                      <a:pt x="675" y="213"/>
                    </a:cubicBezTo>
                    <a:cubicBezTo>
                      <a:pt x="692" y="188"/>
                      <a:pt x="660" y="201"/>
                      <a:pt x="660" y="2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</p:grpSp>
      </p:grp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7185690" y="3605701"/>
            <a:ext cx="4102196" cy="1617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4322" tIns="0" rIns="0" bIns="0"/>
          <a:lstStyle/>
          <a:p>
            <a:pPr marL="128708" indent="-128708" eaLnBrk="0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sz="2400" b="1" dirty="0">
                <a:latin typeface="Trebuchet MS" pitchFamily="34" charset="0"/>
              </a:rPr>
              <a:t>Reducing costs</a:t>
            </a:r>
          </a:p>
          <a:p>
            <a:pPr marL="128708" indent="-128708" eaLnBrk="0" hangingPunct="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sz="2000" dirty="0" smtClean="0">
                <a:latin typeface="Trebuchet MS" pitchFamily="34" charset="0"/>
              </a:rPr>
              <a:t>One </a:t>
            </a:r>
            <a:r>
              <a:rPr lang="en-US" sz="2000" dirty="0">
                <a:latin typeface="Trebuchet MS" pitchFamily="34" charset="0"/>
              </a:rPr>
              <a:t>centralized </a:t>
            </a:r>
            <a:r>
              <a:rPr lang="en-US" sz="2000" dirty="0" smtClean="0">
                <a:latin typeface="Trebuchet MS" pitchFamily="34" charset="0"/>
              </a:rPr>
              <a:t>console simplify operations</a:t>
            </a:r>
            <a:r>
              <a:rPr lang="en-US" sz="2000" dirty="0">
                <a:latin typeface="Trebuchet MS" pitchFamily="34" charset="0"/>
              </a:rPr>
              <a:t>. </a:t>
            </a:r>
            <a:endParaRPr lang="en-US" sz="2000" dirty="0"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079" y="1268394"/>
            <a:ext cx="6796931" cy="14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</a:t>
            </a:r>
            <a:r>
              <a:rPr lang="en-US" dirty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/>
              <a:t>Application </a:t>
            </a:r>
            <a:r>
              <a:rPr lang="en-US" sz="2400" b="0" dirty="0" smtClean="0"/>
              <a:t>Analytics </a:t>
            </a:r>
            <a:r>
              <a:rPr lang="en-US" sz="2400" b="0" dirty="0"/>
              <a:t>– Legacy vs </a:t>
            </a:r>
            <a:r>
              <a:rPr lang="en-US" sz="2400" b="0" dirty="0" smtClean="0"/>
              <a:t>Next Generation Infrastructure</a:t>
            </a:r>
            <a:endParaRPr lang="en-US" sz="2400" b="0" dirty="0"/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1077054" y="1431691"/>
            <a:ext cx="2702859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Without Analytics</a:t>
            </a:r>
            <a:endParaRPr lang="en-US" sz="1600" dirty="0">
              <a:latin typeface="Trebuchet MS" pitchFamily="34" charset="0"/>
            </a:endParaRPr>
          </a:p>
        </p:txBody>
      </p:sp>
      <p:grpSp>
        <p:nvGrpSpPr>
          <p:cNvPr id="31" name="Group 28"/>
          <p:cNvGrpSpPr/>
          <p:nvPr/>
        </p:nvGrpSpPr>
        <p:grpSpPr>
          <a:xfrm>
            <a:off x="1678474" y="4188522"/>
            <a:ext cx="1490929" cy="1679224"/>
            <a:chOff x="6564042" y="1309155"/>
            <a:chExt cx="4142770" cy="4810387"/>
          </a:xfrm>
        </p:grpSpPr>
        <p:sp>
          <p:nvSpPr>
            <p:cNvPr id="32" name="Oval 100"/>
            <p:cNvSpPr/>
            <p:nvPr/>
          </p:nvSpPr>
          <p:spPr bwMode="auto">
            <a:xfrm>
              <a:off x="6564042" y="1309155"/>
              <a:ext cx="4029417" cy="3876865"/>
            </a:xfrm>
            <a:prstGeom prst="ellips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9" tIns="45725" rIns="91449" bIns="45725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3" name="Trapezoid 101"/>
            <p:cNvSpPr/>
            <p:nvPr/>
          </p:nvSpPr>
          <p:spPr bwMode="auto">
            <a:xfrm rot="19042304">
              <a:off x="10229076" y="4483917"/>
              <a:ext cx="477736" cy="1635625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9" tIns="45725" rIns="91449" bIns="45725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8975" y="2080664"/>
              <a:ext cx="1579041" cy="63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 descr="http://www.orbitmedia.com/blog/wp-content/uploads/2013/10/salesforc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73479" y="1977175"/>
              <a:ext cx="1319022" cy="914612"/>
            </a:xfrm>
            <a:prstGeom prst="rect">
              <a:avLst/>
            </a:prstGeom>
            <a:noFill/>
          </p:spPr>
        </p:pic>
        <p:pic>
          <p:nvPicPr>
            <p:cNvPr id="36" name="Picture 8" descr="http://t0.gstatic.com/images?q=tbn:ANd9GcRpfntvPJoGq_jx6ArmFTWoQtbauHYRNTKom5gCDvdKBwmWWJwEpFXNKng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27273" y="4112658"/>
              <a:ext cx="1078816" cy="473852"/>
            </a:xfrm>
            <a:prstGeom prst="rect">
              <a:avLst/>
            </a:prstGeom>
            <a:noFill/>
          </p:spPr>
        </p:pic>
        <p:pic>
          <p:nvPicPr>
            <p:cNvPr id="37" name="Picture 14" descr="http://www.e-enfance.org/images/youtube-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59544" y="3044640"/>
              <a:ext cx="1183500" cy="836853"/>
            </a:xfrm>
            <a:prstGeom prst="rect">
              <a:avLst/>
            </a:prstGeom>
            <a:noFill/>
          </p:spPr>
        </p:pic>
        <p:pic>
          <p:nvPicPr>
            <p:cNvPr id="38" name="Picture 16" descr="http://blog.delicious.com/wp-content/uploads/2013/07/facebook_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42454" y="3123402"/>
              <a:ext cx="682929" cy="682996"/>
            </a:xfrm>
            <a:prstGeom prst="rect">
              <a:avLst/>
            </a:prstGeom>
            <a:noFill/>
          </p:spPr>
        </p:pic>
        <p:pic>
          <p:nvPicPr>
            <p:cNvPr id="39" name="Picture 22" descr="https://pbs.twimg.com/profile_images/2284174758/v65oai7fxn47qv9nectx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16876" y="3988868"/>
              <a:ext cx="869504" cy="869589"/>
            </a:xfrm>
            <a:prstGeom prst="rect">
              <a:avLst/>
            </a:prstGeom>
            <a:noFill/>
          </p:spPr>
        </p:pic>
      </p:grp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1568864" y="3871270"/>
            <a:ext cx="1669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With Analytics</a:t>
            </a:r>
            <a:endParaRPr lang="en-US" sz="1600" dirty="0">
              <a:latin typeface="Trebuchet MS" pitchFamily="34" charset="0"/>
            </a:endParaRPr>
          </a:p>
        </p:txBody>
      </p:sp>
      <p:grpSp>
        <p:nvGrpSpPr>
          <p:cNvPr id="41" name="Group 27"/>
          <p:cNvGrpSpPr/>
          <p:nvPr/>
        </p:nvGrpSpPr>
        <p:grpSpPr>
          <a:xfrm>
            <a:off x="1672638" y="1733824"/>
            <a:ext cx="1503377" cy="1745479"/>
            <a:chOff x="550025" y="1304671"/>
            <a:chExt cx="4142770" cy="4810387"/>
          </a:xfrm>
        </p:grpSpPr>
        <p:sp>
          <p:nvSpPr>
            <p:cNvPr id="42" name="Oval 100"/>
            <p:cNvSpPr/>
            <p:nvPr/>
          </p:nvSpPr>
          <p:spPr bwMode="auto">
            <a:xfrm>
              <a:off x="550025" y="1304671"/>
              <a:ext cx="4029417" cy="3876865"/>
            </a:xfrm>
            <a:prstGeom prst="ellips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9" tIns="45725" rIns="91449" bIns="45725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3" name="Trapezoid 101"/>
            <p:cNvSpPr/>
            <p:nvPr/>
          </p:nvSpPr>
          <p:spPr bwMode="auto">
            <a:xfrm rot="19042304">
              <a:off x="4215059" y="4479433"/>
              <a:ext cx="477736" cy="1635625"/>
            </a:xfrm>
            <a:prstGeom prst="trapezoid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9" tIns="45725" rIns="91449" bIns="45725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914308">
                <a:spcBef>
                  <a:spcPct val="50000"/>
                </a:spcBef>
              </a:pPr>
              <a:endParaRPr lang="en-US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4" name="Trapezoid 43"/>
          <p:cNvSpPr/>
          <p:nvPr/>
        </p:nvSpPr>
        <p:spPr bwMode="auto">
          <a:xfrm rot="16200000" flipH="1">
            <a:off x="5220585" y="4265955"/>
            <a:ext cx="2311980" cy="1330776"/>
          </a:xfrm>
          <a:prstGeom prst="trapezoid">
            <a:avLst>
              <a:gd name="adj" fmla="val 59916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217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 rot="16200000">
            <a:off x="9043412" y="3833891"/>
            <a:ext cx="512903" cy="2599930"/>
          </a:xfrm>
          <a:prstGeom prst="can">
            <a:avLst>
              <a:gd name="adj" fmla="val 15708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 dirty="0"/>
          </a:p>
        </p:txBody>
      </p:sp>
      <p:sp>
        <p:nvSpPr>
          <p:cNvPr id="46" name="Can 45"/>
          <p:cNvSpPr/>
          <p:nvPr/>
        </p:nvSpPr>
        <p:spPr>
          <a:xfrm rot="16200000">
            <a:off x="9042825" y="3178588"/>
            <a:ext cx="514077" cy="259993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07977" y="4833000"/>
            <a:ext cx="2111400" cy="58464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Other business apps + personal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07977" y="4289439"/>
            <a:ext cx="2300654" cy="33847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Business critical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sp>
        <p:nvSpPr>
          <p:cNvPr id="49" name="Can 48"/>
          <p:cNvSpPr/>
          <p:nvPr/>
        </p:nvSpPr>
        <p:spPr>
          <a:xfrm rot="16200000">
            <a:off x="9184675" y="4362956"/>
            <a:ext cx="256452" cy="2599931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07977" y="5475697"/>
            <a:ext cx="2300654" cy="33847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Non-compliant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9405" y="4328909"/>
            <a:ext cx="1008025" cy="1293574"/>
          </a:xfrm>
          <a:prstGeom prst="rect">
            <a:avLst/>
          </a:prstGeom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1562" y="5629956"/>
            <a:ext cx="380400" cy="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Curved Connector 71"/>
          <p:cNvCxnSpPr>
            <a:stCxn id="52" idx="3"/>
            <a:endCxn id="49" idx="1"/>
          </p:cNvCxnSpPr>
          <p:nvPr/>
        </p:nvCxnSpPr>
        <p:spPr>
          <a:xfrm flipV="1">
            <a:off x="7041962" y="5662922"/>
            <a:ext cx="970974" cy="157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76" y="5376476"/>
            <a:ext cx="354546" cy="354511"/>
          </a:xfrm>
          <a:prstGeom prst="rect">
            <a:avLst/>
          </a:prstGeom>
        </p:spPr>
      </p:pic>
      <p:cxnSp>
        <p:nvCxnSpPr>
          <p:cNvPr id="55" name="Curved Connector 71"/>
          <p:cNvCxnSpPr>
            <a:stCxn id="59" idx="3"/>
            <a:endCxn id="45" idx="1"/>
          </p:cNvCxnSpPr>
          <p:nvPr/>
        </p:nvCxnSpPr>
        <p:spPr>
          <a:xfrm>
            <a:off x="6871186" y="5024246"/>
            <a:ext cx="1128713" cy="109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71"/>
          <p:cNvCxnSpPr>
            <a:stCxn id="66" idx="3"/>
            <a:endCxn id="46" idx="1"/>
          </p:cNvCxnSpPr>
          <p:nvPr/>
        </p:nvCxnSpPr>
        <p:spPr>
          <a:xfrm flipV="1">
            <a:off x="6340856" y="4478553"/>
            <a:ext cx="1659042" cy="10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74"/>
          <p:cNvCxnSpPr>
            <a:stCxn id="61" idx="3"/>
            <a:endCxn id="46" idx="1"/>
          </p:cNvCxnSpPr>
          <p:nvPr/>
        </p:nvCxnSpPr>
        <p:spPr>
          <a:xfrm flipV="1">
            <a:off x="7041962" y="4478554"/>
            <a:ext cx="957937" cy="17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firewall.pn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156" y="5391410"/>
            <a:ext cx="689607" cy="551631"/>
          </a:xfrm>
          <a:prstGeom prst="rect">
            <a:avLst/>
          </a:prstGeom>
        </p:spPr>
      </p:pic>
      <p:pic>
        <p:nvPicPr>
          <p:cNvPr id="59" name="Picture 6" descr="C:\Users\Kurt\Desktop\Dog &amp; Pony Show\Logos\Dropbox-Logo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168" y="4725486"/>
            <a:ext cx="572019" cy="5975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4" descr="http://enterprise.alcatel-lucent.com/includes/userguides/OTC/fond/logoconversation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9140" y="3944986"/>
            <a:ext cx="480143" cy="480096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5" cstate="print"/>
          <a:srcRect l="15883" t="4843" r="6604" b="10736"/>
          <a:stretch>
            <a:fillRect/>
          </a:stretch>
        </p:blipFill>
        <p:spPr bwMode="auto">
          <a:xfrm>
            <a:off x="6514792" y="4539450"/>
            <a:ext cx="527170" cy="2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Curved Connector 71"/>
          <p:cNvCxnSpPr>
            <a:stCxn id="65" idx="3"/>
            <a:endCxn id="45" idx="1"/>
          </p:cNvCxnSpPr>
          <p:nvPr/>
        </p:nvCxnSpPr>
        <p:spPr>
          <a:xfrm flipV="1">
            <a:off x="6399977" y="5133857"/>
            <a:ext cx="1599922" cy="147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71"/>
          <p:cNvCxnSpPr>
            <a:stCxn id="54" idx="3"/>
            <a:endCxn id="45" idx="1"/>
          </p:cNvCxnSpPr>
          <p:nvPr/>
        </p:nvCxnSpPr>
        <p:spPr>
          <a:xfrm flipV="1">
            <a:off x="6733522" y="5133856"/>
            <a:ext cx="1266378" cy="41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71"/>
          <p:cNvCxnSpPr>
            <a:stCxn id="60" idx="3"/>
            <a:endCxn id="46" idx="1"/>
          </p:cNvCxnSpPr>
          <p:nvPr/>
        </p:nvCxnSpPr>
        <p:spPr>
          <a:xfrm>
            <a:off x="6959283" y="4185034"/>
            <a:ext cx="1040615" cy="293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" descr="https://lh3.ggpht.com/bwBj9B4fGmTN_of0JS8xdkwklCmqCzSne1tJ9RaUNRQIzU-FEyCuFWzlsLyyPoTbyJE=w3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420" y="5015255"/>
            <a:ext cx="531557" cy="531505"/>
          </a:xfrm>
          <a:prstGeom prst="rect">
            <a:avLst/>
          </a:prstGeom>
          <a:noFill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850" y="4254069"/>
            <a:ext cx="470006" cy="469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7" name="Trapezoid 66"/>
          <p:cNvSpPr/>
          <p:nvPr/>
        </p:nvSpPr>
        <p:spPr bwMode="auto">
          <a:xfrm rot="16200000" flipH="1">
            <a:off x="5220585" y="1700051"/>
            <a:ext cx="2311980" cy="1330776"/>
          </a:xfrm>
          <a:prstGeom prst="trapezoid">
            <a:avLst>
              <a:gd name="adj" fmla="val 59916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217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8" name="Can 67"/>
          <p:cNvSpPr/>
          <p:nvPr/>
        </p:nvSpPr>
        <p:spPr>
          <a:xfrm rot="16200000">
            <a:off x="9043412" y="1267987"/>
            <a:ext cx="512903" cy="2599930"/>
          </a:xfrm>
          <a:prstGeom prst="can">
            <a:avLst>
              <a:gd name="adj" fmla="val 15708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 dirty="0"/>
          </a:p>
        </p:txBody>
      </p:sp>
      <p:sp>
        <p:nvSpPr>
          <p:cNvPr id="69" name="Can 68"/>
          <p:cNvSpPr/>
          <p:nvPr/>
        </p:nvSpPr>
        <p:spPr>
          <a:xfrm rot="16200000">
            <a:off x="9042825" y="612684"/>
            <a:ext cx="514077" cy="2599931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107977" y="2267096"/>
            <a:ext cx="2111400" cy="58464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Other business apps + personal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07977" y="1723535"/>
            <a:ext cx="2300654" cy="33847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Business critical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sp>
        <p:nvSpPr>
          <p:cNvPr id="99" name="Can 98"/>
          <p:cNvSpPr/>
          <p:nvPr/>
        </p:nvSpPr>
        <p:spPr>
          <a:xfrm rot="16200000">
            <a:off x="9184675" y="1797052"/>
            <a:ext cx="256452" cy="2599931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107977" y="2909793"/>
            <a:ext cx="2300654" cy="33847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217">
              <a:spcBef>
                <a:spcPts val="0"/>
              </a:spcBef>
              <a:buClr>
                <a:srgbClr val="EB8E03"/>
              </a:buClr>
            </a:pPr>
            <a:r>
              <a:rPr lang="en-US" sz="1600" kern="0" dirty="0" smtClean="0">
                <a:solidFill>
                  <a:schemeClr val="bg1"/>
                </a:solidFill>
                <a:latin typeface="Trebuchet MS" pitchFamily="34" charset="0"/>
                <a:cs typeface="Avenir Book"/>
              </a:rPr>
              <a:t>Non-compliant apps</a:t>
            </a:r>
            <a:endParaRPr lang="en-US" sz="1600" kern="0" dirty="0">
              <a:solidFill>
                <a:schemeClr val="bg1"/>
              </a:solidFill>
              <a:latin typeface="Trebuchet MS" pitchFamily="34" charset="0"/>
              <a:cs typeface="Avenir Book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9405" y="1763005"/>
            <a:ext cx="1008025" cy="1293574"/>
          </a:xfrm>
          <a:prstGeom prst="rect">
            <a:avLst/>
          </a:prstGeom>
        </p:spPr>
      </p:pic>
      <p:cxnSp>
        <p:nvCxnSpPr>
          <p:cNvPr id="102" name="Curved Connector 71"/>
          <p:cNvCxnSpPr>
            <a:endCxn id="99" idx="1"/>
          </p:cNvCxnSpPr>
          <p:nvPr/>
        </p:nvCxnSpPr>
        <p:spPr>
          <a:xfrm>
            <a:off x="6778377" y="2931694"/>
            <a:ext cx="1234559" cy="165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71"/>
          <p:cNvCxnSpPr>
            <a:endCxn id="68" idx="1"/>
          </p:cNvCxnSpPr>
          <p:nvPr/>
        </p:nvCxnSpPr>
        <p:spPr>
          <a:xfrm>
            <a:off x="6591953" y="2269063"/>
            <a:ext cx="1407946" cy="29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71"/>
          <p:cNvCxnSpPr>
            <a:stCxn id="109" idx="3"/>
            <a:endCxn id="69" idx="1"/>
          </p:cNvCxnSpPr>
          <p:nvPr/>
        </p:nvCxnSpPr>
        <p:spPr>
          <a:xfrm>
            <a:off x="7022274" y="1873172"/>
            <a:ext cx="977624" cy="39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firewall.pn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156" y="2825506"/>
            <a:ext cx="689607" cy="55163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826885" y="2359548"/>
            <a:ext cx="83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TCP80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14437" y="2028123"/>
            <a:ext cx="84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UDP53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90942" y="2542276"/>
            <a:ext cx="97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TCP443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43028" y="1688506"/>
            <a:ext cx="97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TCP443</a:t>
            </a:r>
          </a:p>
        </p:txBody>
      </p:sp>
      <p:cxnSp>
        <p:nvCxnSpPr>
          <p:cNvPr id="110" name="Curved Connector 71"/>
          <p:cNvCxnSpPr>
            <a:stCxn id="106" idx="3"/>
          </p:cNvCxnSpPr>
          <p:nvPr/>
        </p:nvCxnSpPr>
        <p:spPr>
          <a:xfrm>
            <a:off x="6661562" y="2544214"/>
            <a:ext cx="1285172" cy="134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860723" y="1950138"/>
            <a:ext cx="83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TCP80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122290" y="2237788"/>
            <a:ext cx="84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UDP53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89562" y="2731324"/>
            <a:ext cx="83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Trebuchet MS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62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Next Generation Network </a:t>
            </a:r>
            <a:r>
              <a:rPr lang="en-US" dirty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Unified Application Visibility </a:t>
            </a:r>
            <a:r>
              <a:rPr lang="en-US" sz="2400" b="0" dirty="0"/>
              <a:t>&amp;&amp; </a:t>
            </a:r>
            <a:r>
              <a:rPr lang="en-US" sz="2400" b="0" dirty="0" smtClean="0"/>
              <a:t>Control </a:t>
            </a:r>
            <a:r>
              <a:rPr lang="en-US" sz="2400" b="0" dirty="0"/>
              <a:t>– </a:t>
            </a:r>
            <a:r>
              <a:rPr lang="en-US" sz="2400" b="0" dirty="0" smtClean="0"/>
              <a:t>Wired </a:t>
            </a:r>
            <a:r>
              <a:rPr lang="en-US" sz="2400" b="0" dirty="0"/>
              <a:t>&amp;&amp; </a:t>
            </a:r>
            <a:r>
              <a:rPr lang="en-US" sz="2400" b="0" dirty="0" smtClean="0"/>
              <a:t>Wireless</a:t>
            </a:r>
            <a:endParaRPr lang="en-US" sz="2400" b="0" dirty="0"/>
          </a:p>
        </p:txBody>
      </p:sp>
      <p:grpSp>
        <p:nvGrpSpPr>
          <p:cNvPr id="41" name="Group 26"/>
          <p:cNvGrpSpPr/>
          <p:nvPr/>
        </p:nvGrpSpPr>
        <p:grpSpPr>
          <a:xfrm>
            <a:off x="8930642" y="1059019"/>
            <a:ext cx="1605200" cy="895534"/>
            <a:chOff x="1800225" y="1676400"/>
            <a:chExt cx="1023938" cy="595313"/>
          </a:xfrm>
          <a:solidFill>
            <a:srgbClr val="6639B7"/>
          </a:solidFill>
        </p:grpSpPr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2008188" y="1755775"/>
              <a:ext cx="53975" cy="523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1800225" y="1676400"/>
              <a:ext cx="1023938" cy="595313"/>
            </a:xfrm>
            <a:custGeom>
              <a:avLst/>
              <a:gdLst>
                <a:gd name="T0" fmla="*/ 245 w 363"/>
                <a:gd name="T1" fmla="*/ 49 h 211"/>
                <a:gd name="T2" fmla="*/ 151 w 363"/>
                <a:gd name="T3" fmla="*/ 29 h 211"/>
                <a:gd name="T4" fmla="*/ 102 w 363"/>
                <a:gd name="T5" fmla="*/ 24 h 211"/>
                <a:gd name="T6" fmla="*/ 83 w 363"/>
                <a:gd name="T7" fmla="*/ 61 h 211"/>
                <a:gd name="T8" fmla="*/ 56 w 363"/>
                <a:gd name="T9" fmla="*/ 85 h 211"/>
                <a:gd name="T10" fmla="*/ 0 w 363"/>
                <a:gd name="T11" fmla="*/ 141 h 211"/>
                <a:gd name="T12" fmla="*/ 144 w 363"/>
                <a:gd name="T13" fmla="*/ 181 h 211"/>
                <a:gd name="T14" fmla="*/ 253 w 363"/>
                <a:gd name="T15" fmla="*/ 178 h 211"/>
                <a:gd name="T16" fmla="*/ 270 w 363"/>
                <a:gd name="T17" fmla="*/ 177 h 211"/>
                <a:gd name="T18" fmla="*/ 363 w 363"/>
                <a:gd name="T19" fmla="*/ 129 h 211"/>
                <a:gd name="T20" fmla="*/ 275 w 363"/>
                <a:gd name="T21" fmla="*/ 153 h 211"/>
                <a:gd name="T22" fmla="*/ 244 w 363"/>
                <a:gd name="T23" fmla="*/ 161 h 211"/>
                <a:gd name="T24" fmla="*/ 236 w 363"/>
                <a:gd name="T25" fmla="*/ 144 h 211"/>
                <a:gd name="T26" fmla="*/ 211 w 363"/>
                <a:gd name="T27" fmla="*/ 153 h 211"/>
                <a:gd name="T28" fmla="*/ 180 w 363"/>
                <a:gd name="T29" fmla="*/ 161 h 211"/>
                <a:gd name="T30" fmla="*/ 172 w 363"/>
                <a:gd name="T31" fmla="*/ 131 h 211"/>
                <a:gd name="T32" fmla="*/ 188 w 363"/>
                <a:gd name="T33" fmla="*/ 122 h 211"/>
                <a:gd name="T34" fmla="*/ 180 w 363"/>
                <a:gd name="T35" fmla="*/ 96 h 211"/>
                <a:gd name="T36" fmla="*/ 171 w 363"/>
                <a:gd name="T37" fmla="*/ 81 h 211"/>
                <a:gd name="T38" fmla="*/ 146 w 363"/>
                <a:gd name="T39" fmla="*/ 88 h 211"/>
                <a:gd name="T40" fmla="*/ 115 w 363"/>
                <a:gd name="T41" fmla="*/ 96 h 211"/>
                <a:gd name="T42" fmla="*/ 106 w 363"/>
                <a:gd name="T43" fmla="*/ 66 h 211"/>
                <a:gd name="T44" fmla="*/ 137 w 363"/>
                <a:gd name="T45" fmla="*/ 57 h 211"/>
                <a:gd name="T46" fmla="*/ 146 w 363"/>
                <a:gd name="T47" fmla="*/ 75 h 211"/>
                <a:gd name="T48" fmla="*/ 171 w 363"/>
                <a:gd name="T49" fmla="*/ 66 h 211"/>
                <a:gd name="T50" fmla="*/ 202 w 363"/>
                <a:gd name="T51" fmla="*/ 57 h 211"/>
                <a:gd name="T52" fmla="*/ 211 w 363"/>
                <a:gd name="T53" fmla="*/ 88 h 211"/>
                <a:gd name="T54" fmla="*/ 195 w 363"/>
                <a:gd name="T55" fmla="*/ 96 h 211"/>
                <a:gd name="T56" fmla="*/ 203 w 363"/>
                <a:gd name="T57" fmla="*/ 122 h 211"/>
                <a:gd name="T58" fmla="*/ 211 w 363"/>
                <a:gd name="T59" fmla="*/ 137 h 211"/>
                <a:gd name="T60" fmla="*/ 236 w 363"/>
                <a:gd name="T61" fmla="*/ 131 h 211"/>
                <a:gd name="T62" fmla="*/ 267 w 363"/>
                <a:gd name="T63" fmla="*/ 122 h 211"/>
                <a:gd name="T64" fmla="*/ 275 w 363"/>
                <a:gd name="T65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211">
                  <a:moveTo>
                    <a:pt x="289" y="81"/>
                  </a:moveTo>
                  <a:cubicBezTo>
                    <a:pt x="283" y="63"/>
                    <a:pt x="266" y="50"/>
                    <a:pt x="245" y="49"/>
                  </a:cubicBezTo>
                  <a:cubicBezTo>
                    <a:pt x="245" y="22"/>
                    <a:pt x="223" y="0"/>
                    <a:pt x="196" y="0"/>
                  </a:cubicBezTo>
                  <a:cubicBezTo>
                    <a:pt x="176" y="0"/>
                    <a:pt x="159" y="12"/>
                    <a:pt x="151" y="29"/>
                  </a:cubicBezTo>
                  <a:cubicBezTo>
                    <a:pt x="142" y="24"/>
                    <a:pt x="131" y="21"/>
                    <a:pt x="120" y="21"/>
                  </a:cubicBezTo>
                  <a:cubicBezTo>
                    <a:pt x="114" y="21"/>
                    <a:pt x="107" y="22"/>
                    <a:pt x="102" y="24"/>
                  </a:cubicBezTo>
                  <a:cubicBezTo>
                    <a:pt x="105" y="28"/>
                    <a:pt x="106" y="33"/>
                    <a:pt x="106" y="38"/>
                  </a:cubicBezTo>
                  <a:cubicBezTo>
                    <a:pt x="106" y="51"/>
                    <a:pt x="96" y="61"/>
                    <a:pt x="83" y="61"/>
                  </a:cubicBezTo>
                  <a:cubicBezTo>
                    <a:pt x="76" y="61"/>
                    <a:pt x="69" y="58"/>
                    <a:pt x="65" y="53"/>
                  </a:cubicBezTo>
                  <a:cubicBezTo>
                    <a:pt x="59" y="62"/>
                    <a:pt x="56" y="73"/>
                    <a:pt x="56" y="85"/>
                  </a:cubicBezTo>
                  <a:cubicBezTo>
                    <a:pt x="56" y="87"/>
                    <a:pt x="56" y="90"/>
                    <a:pt x="56" y="92"/>
                  </a:cubicBezTo>
                  <a:cubicBezTo>
                    <a:pt x="23" y="99"/>
                    <a:pt x="0" y="119"/>
                    <a:pt x="0" y="141"/>
                  </a:cubicBezTo>
                  <a:cubicBezTo>
                    <a:pt x="0" y="170"/>
                    <a:pt x="39" y="193"/>
                    <a:pt x="88" y="193"/>
                  </a:cubicBezTo>
                  <a:cubicBezTo>
                    <a:pt x="109" y="193"/>
                    <a:pt x="128" y="189"/>
                    <a:pt x="144" y="181"/>
                  </a:cubicBezTo>
                  <a:cubicBezTo>
                    <a:pt x="153" y="199"/>
                    <a:pt x="174" y="211"/>
                    <a:pt x="197" y="211"/>
                  </a:cubicBezTo>
                  <a:cubicBezTo>
                    <a:pt x="222" y="211"/>
                    <a:pt x="244" y="197"/>
                    <a:pt x="253" y="178"/>
                  </a:cubicBezTo>
                  <a:cubicBezTo>
                    <a:pt x="255" y="178"/>
                    <a:pt x="257" y="178"/>
                    <a:pt x="259" y="178"/>
                  </a:cubicBezTo>
                  <a:cubicBezTo>
                    <a:pt x="262" y="178"/>
                    <a:pt x="266" y="178"/>
                    <a:pt x="270" y="177"/>
                  </a:cubicBezTo>
                  <a:cubicBezTo>
                    <a:pt x="274" y="178"/>
                    <a:pt x="278" y="178"/>
                    <a:pt x="281" y="178"/>
                  </a:cubicBezTo>
                  <a:cubicBezTo>
                    <a:pt x="326" y="178"/>
                    <a:pt x="363" y="156"/>
                    <a:pt x="363" y="129"/>
                  </a:cubicBezTo>
                  <a:cubicBezTo>
                    <a:pt x="363" y="104"/>
                    <a:pt x="331" y="83"/>
                    <a:pt x="289" y="81"/>
                  </a:cubicBezTo>
                  <a:close/>
                  <a:moveTo>
                    <a:pt x="275" y="153"/>
                  </a:moveTo>
                  <a:cubicBezTo>
                    <a:pt x="275" y="158"/>
                    <a:pt x="272" y="161"/>
                    <a:pt x="267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39" y="161"/>
                    <a:pt x="236" y="158"/>
                    <a:pt x="236" y="15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1" y="158"/>
                    <a:pt x="208" y="161"/>
                    <a:pt x="203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76" y="161"/>
                    <a:pt x="172" y="158"/>
                    <a:pt x="172" y="153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26"/>
                    <a:pt x="176" y="122"/>
                    <a:pt x="180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5" y="96"/>
                    <a:pt x="171" y="93"/>
                    <a:pt x="171" y="88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93"/>
                    <a:pt x="142" y="96"/>
                    <a:pt x="137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06" y="93"/>
                    <a:pt x="106" y="88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1"/>
                    <a:pt x="110" y="57"/>
                    <a:pt x="115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42" y="57"/>
                    <a:pt x="146" y="61"/>
                    <a:pt x="146" y="66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1"/>
                    <a:pt x="175" y="57"/>
                    <a:pt x="180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7" y="57"/>
                    <a:pt x="211" y="61"/>
                    <a:pt x="211" y="66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93"/>
                    <a:pt x="207" y="96"/>
                    <a:pt x="202" y="9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8" y="122"/>
                    <a:pt x="211" y="126"/>
                    <a:pt x="211" y="131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26"/>
                    <a:pt x="239" y="122"/>
                    <a:pt x="244" y="122"/>
                  </a:cubicBezTo>
                  <a:cubicBezTo>
                    <a:pt x="267" y="122"/>
                    <a:pt x="267" y="122"/>
                    <a:pt x="267" y="122"/>
                  </a:cubicBezTo>
                  <a:cubicBezTo>
                    <a:pt x="272" y="122"/>
                    <a:pt x="275" y="126"/>
                    <a:pt x="275" y="131"/>
                  </a:cubicBezTo>
                  <a:lnTo>
                    <a:pt x="275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44" name="Picture 43" descr="dashboar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5105" y="2455656"/>
            <a:ext cx="2294320" cy="114106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 flipV="1">
            <a:off x="9635400" y="3695339"/>
            <a:ext cx="12411" cy="1538192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76732" y="4524157"/>
            <a:ext cx="1299668" cy="73864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Wired App/User statistics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21176" y="3881607"/>
            <a:ext cx="785303" cy="30770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Policies</a:t>
            </a:r>
          </a:p>
        </p:txBody>
      </p:sp>
      <p:pic>
        <p:nvPicPr>
          <p:cNvPr id="48" name="Picture 47" descr="slide7_ne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7278" y="2924429"/>
            <a:ext cx="1414023" cy="7221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297507" y="3461379"/>
            <a:ext cx="2324936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Wireless App/User statistics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0687302" y="3754190"/>
            <a:ext cx="389380" cy="1417048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869425" y="4417582"/>
            <a:ext cx="1017775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Signature updates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919851" y="3646600"/>
            <a:ext cx="556881" cy="1062656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62059" y="3890410"/>
            <a:ext cx="785303" cy="30770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Policies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722265" y="2053970"/>
            <a:ext cx="0" cy="372658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873726" y="1981860"/>
            <a:ext cx="1627152" cy="30770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Trebuchet MS" pitchFamily="34" charset="0"/>
              </a:rPr>
              <a:t>Signature updates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2" b="89926" l="2682" r="96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4666142"/>
            <a:ext cx="1376417" cy="633747"/>
          </a:xfrm>
          <a:prstGeom prst="rect">
            <a:avLst/>
          </a:prstGeom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395" y="5090711"/>
            <a:ext cx="570517" cy="3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H="1">
            <a:off x="7745328" y="3427914"/>
            <a:ext cx="631753" cy="1238228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33" y="5233531"/>
            <a:ext cx="1717144" cy="797190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9996855" y="3695339"/>
            <a:ext cx="12411" cy="1538192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308134" y="1300432"/>
            <a:ext cx="6934874" cy="473029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/>
          <a:p>
            <a:pPr marL="342900" indent="-342900">
              <a:buClr>
                <a:srgbClr val="40404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Unified 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view of wired and wireless </a:t>
            </a: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network</a:t>
            </a:r>
            <a:endParaRPr lang="en-US" sz="2400" kern="0" dirty="0">
              <a:solidFill>
                <a:srgbClr val="404040"/>
              </a:solidFill>
              <a:latin typeface="Trebuchet MS" pitchFamily="34" charset="0"/>
            </a:endParaRP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Same signature set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Same application groups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Aggregation of statistics</a:t>
            </a:r>
          </a:p>
          <a:p>
            <a:pPr marL="342900" indent="-342900" defTabSz="914217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Unified 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Policy Configuration </a:t>
            </a:r>
            <a:endParaRPr lang="en-US" sz="2400" kern="0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686440" lvl="4" indent="-205932" defTabSz="914217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Role and Profile Definition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Consistency of Profiles and Enforcement rules</a:t>
            </a:r>
          </a:p>
          <a:p>
            <a:pPr marL="265127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srgbClr val="404040"/>
                </a:solidFill>
                <a:latin typeface="Trebuchet MS" pitchFamily="34" charset="0"/>
              </a:rPr>
              <a:t>Application 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Visibility and Enforcement enabled by </a:t>
            </a:r>
            <a:r>
              <a:rPr lang="en-US" sz="2400" kern="0" dirty="0" err="1">
                <a:solidFill>
                  <a:srgbClr val="404040"/>
                </a:solidFill>
                <a:latin typeface="Trebuchet MS" pitchFamily="34" charset="0"/>
              </a:rPr>
              <a:t>OmniVista</a:t>
            </a:r>
            <a:r>
              <a:rPr lang="en-US" sz="2400" kern="0" dirty="0">
                <a:solidFill>
                  <a:srgbClr val="404040"/>
                </a:solidFill>
                <a:latin typeface="Trebuchet MS" pitchFamily="34" charset="0"/>
              </a:rPr>
              <a:t> License (time based)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 err="1">
                <a:solidFill>
                  <a:srgbClr val="404040"/>
                </a:solidFill>
                <a:latin typeface="Trebuchet MS" pitchFamily="34" charset="0"/>
              </a:rPr>
              <a:t>OmniVista</a:t>
            </a: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 feature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Signature subscription</a:t>
            </a:r>
          </a:p>
          <a:p>
            <a:pPr marL="686440" lvl="4" indent="-205932" eaLnBrk="0" hangingPunct="0">
              <a:spcBef>
                <a:spcPts val="450"/>
              </a:spcBef>
              <a:spcAft>
                <a:spcPts val="0"/>
              </a:spcAft>
              <a:buClr>
                <a:srgbClr val="404040"/>
              </a:buClr>
              <a:buFont typeface="Arial"/>
              <a:buChar char="•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Switch full signature support</a:t>
            </a:r>
          </a:p>
        </p:txBody>
      </p:sp>
    </p:spTree>
    <p:extLst>
      <p:ext uri="{BB962C8B-B14F-4D97-AF65-F5344CB8AC3E}">
        <p14:creationId xmlns:p14="http://schemas.microsoft.com/office/powerpoint/2010/main" val="30947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UETransitionTheme2015">
  <a:themeElements>
    <a:clrScheme name="ALUE Feb 2015">
      <a:dk1>
        <a:srgbClr val="000000"/>
      </a:dk1>
      <a:lt1>
        <a:srgbClr val="FFFFFF"/>
      </a:lt1>
      <a:dk2>
        <a:srgbClr val="7F7F7F"/>
      </a:dk2>
      <a:lt2>
        <a:srgbClr val="921B9B"/>
      </a:lt2>
      <a:accent1>
        <a:srgbClr val="6639B7"/>
      </a:accent1>
      <a:accent2>
        <a:srgbClr val="C2C2C2"/>
      </a:accent2>
      <a:accent3>
        <a:srgbClr val="3DB7E4"/>
      </a:accent3>
      <a:accent4>
        <a:srgbClr val="34B233"/>
      </a:accent4>
      <a:accent5>
        <a:srgbClr val="CF0072"/>
      </a:accent5>
      <a:accent6>
        <a:srgbClr val="FF4500"/>
      </a:accent6>
      <a:hlink>
        <a:srgbClr val="6639B7"/>
      </a:hlink>
      <a:folHlink>
        <a:srgbClr val="7F7F7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rm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>
        <a:ln w="12700" cap="rnd">
          <a:solidFill>
            <a:srgbClr val="404040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rebuchet MS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4B233"/>
        </a:dk2>
        <a:lt2>
          <a:srgbClr val="CF0072"/>
        </a:lt2>
        <a:accent1>
          <a:srgbClr val="34B4E4"/>
        </a:accent1>
        <a:accent2>
          <a:srgbClr val="AA9C8F"/>
        </a:accent2>
        <a:accent3>
          <a:srgbClr val="FFFFFF"/>
        </a:accent3>
        <a:accent4>
          <a:srgbClr val="000000"/>
        </a:accent4>
        <a:accent5>
          <a:srgbClr val="AED6EF"/>
        </a:accent5>
        <a:accent6>
          <a:srgbClr val="9A8D81"/>
        </a:accent6>
        <a:hlink>
          <a:srgbClr val="00549F"/>
        </a:hlink>
        <a:folHlink>
          <a:srgbClr val="FFC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LUE 2015 Transition">
      <a:dk1>
        <a:srgbClr val="000000"/>
      </a:dk1>
      <a:lt1>
        <a:srgbClr val="FFFFFF"/>
      </a:lt1>
      <a:dk2>
        <a:srgbClr val="7F7F7F"/>
      </a:dk2>
      <a:lt2>
        <a:srgbClr val="921B9B"/>
      </a:lt2>
      <a:accent1>
        <a:srgbClr val="6639B7"/>
      </a:accent1>
      <a:accent2>
        <a:srgbClr val="C2C2C2"/>
      </a:accent2>
      <a:accent3>
        <a:srgbClr val="3DB7E4"/>
      </a:accent3>
      <a:accent4>
        <a:srgbClr val="32CD32"/>
      </a:accent4>
      <a:accent5>
        <a:srgbClr val="FF28C8"/>
      </a:accent5>
      <a:accent6>
        <a:srgbClr val="FF4100"/>
      </a:accent6>
      <a:hlink>
        <a:srgbClr val="1C20BE"/>
      </a:hlink>
      <a:folHlink>
        <a:srgbClr val="921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LUE 2015 Transition">
      <a:dk1>
        <a:srgbClr val="000000"/>
      </a:dk1>
      <a:lt1>
        <a:srgbClr val="FFFFFF"/>
      </a:lt1>
      <a:dk2>
        <a:srgbClr val="7F7F7F"/>
      </a:dk2>
      <a:lt2>
        <a:srgbClr val="921B9B"/>
      </a:lt2>
      <a:accent1>
        <a:srgbClr val="6639B7"/>
      </a:accent1>
      <a:accent2>
        <a:srgbClr val="C2C2C2"/>
      </a:accent2>
      <a:accent3>
        <a:srgbClr val="3DB7E4"/>
      </a:accent3>
      <a:accent4>
        <a:srgbClr val="32CD32"/>
      </a:accent4>
      <a:accent5>
        <a:srgbClr val="FF28C8"/>
      </a:accent5>
      <a:accent6>
        <a:srgbClr val="FF4100"/>
      </a:accent6>
      <a:hlink>
        <a:srgbClr val="1C20BE"/>
      </a:hlink>
      <a:folHlink>
        <a:srgbClr val="921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17820</TotalTime>
  <Words>874</Words>
  <Application>Microsoft Office PowerPoint</Application>
  <PresentationFormat>Personalizado</PresentationFormat>
  <Paragraphs>239</Paragraphs>
  <Slides>20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ALUETransitionTheme2015</vt:lpstr>
      <vt:lpstr>Intelligent Fabric (iFab)</vt:lpstr>
      <vt:lpstr>Campus Networks</vt:lpstr>
      <vt:lpstr>Unified Access &amp; Application Analytics</vt:lpstr>
      <vt:lpstr>The Next Generation Network Infrastructure Traditional Corporate Networks without Unified Access</vt:lpstr>
      <vt:lpstr>The Next Generation Network Infrastructure Analytics - Directions</vt:lpstr>
      <vt:lpstr>The Next Generation Network Infrastructure Alcatel-Lucent Enterprise Unified Access Network</vt:lpstr>
      <vt:lpstr>The Next Generation Network Infrastructure Unified Access – Simplifying operations</vt:lpstr>
      <vt:lpstr>The Next Generation Network Infrastructure Application Analytics – Legacy vs Next Generation Infrastructure</vt:lpstr>
      <vt:lpstr>The Next Generation Network Infrastructure Unified Application Visibility &amp;&amp; Control – Wired &amp;&amp; Wireless</vt:lpstr>
      <vt:lpstr>The Next Generation Network Infrastructure Application Analytics – Key Elements</vt:lpstr>
      <vt:lpstr>Intelligent Fabric</vt:lpstr>
      <vt:lpstr>Intelligent Fabric evolving a NEW NETWORK HORIZON </vt:lpstr>
      <vt:lpstr>FABRIC – Flexible Organic growth, STANDARD based</vt:lpstr>
      <vt:lpstr>ADVANTAGES OF INTELLIGENT FABRIC</vt:lpstr>
      <vt:lpstr>Intelligent fabric PLUG-N-PLAY ZERO TOUCH DEPLOYMENT</vt:lpstr>
      <vt:lpstr>COMMON TOPOLOGIES – CONVERGED CAMPUS NETWORK</vt:lpstr>
      <vt:lpstr>AOS Supports both, OpenFlow and REST</vt:lpstr>
      <vt:lpstr>AOS Programmability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Alcatel-Lucent - Enterprise</dc:creator>
  <cp:keywords>ALUE Transition Theme 2015</cp:keywords>
  <cp:lastModifiedBy>usuario</cp:lastModifiedBy>
  <cp:revision>873</cp:revision>
  <dcterms:created xsi:type="dcterms:W3CDTF">2011-08-29T20:41:33Z</dcterms:created>
  <dcterms:modified xsi:type="dcterms:W3CDTF">2015-05-04T14:37:46Z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